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59" r:id="rId4"/>
    <p:sldId id="260" r:id="rId5"/>
    <p:sldId id="278" r:id="rId6"/>
    <p:sldId id="279" r:id="rId7"/>
    <p:sldId id="261" r:id="rId8"/>
    <p:sldId id="267" r:id="rId9"/>
    <p:sldId id="282" r:id="rId10"/>
    <p:sldId id="281" r:id="rId11"/>
    <p:sldId id="266" r:id="rId12"/>
    <p:sldId id="283" r:id="rId13"/>
    <p:sldId id="286" r:id="rId14"/>
    <p:sldId id="285" r:id="rId15"/>
    <p:sldId id="262" r:id="rId16"/>
    <p:sldId id="263" r:id="rId17"/>
    <p:sldId id="287" r:id="rId18"/>
    <p:sldId id="289" r:id="rId19"/>
    <p:sldId id="292" r:id="rId20"/>
    <p:sldId id="290" r:id="rId21"/>
    <p:sldId id="291" r:id="rId22"/>
    <p:sldId id="294" r:id="rId23"/>
    <p:sldId id="293" r:id="rId24"/>
    <p:sldId id="288" r:id="rId25"/>
    <p:sldId id="269" r:id="rId26"/>
    <p:sldId id="284" r:id="rId27"/>
    <p:sldId id="295" r:id="rId28"/>
    <p:sldId id="280" r:id="rId2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5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7AC4-9D54-4CCE-948F-08EA344D51D9}" type="datetimeFigureOut">
              <a:rPr lang="cs-CZ" smtClean="0"/>
              <a:t>03.03.2021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48E-4768-4BDB-98F0-A054D42703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348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7AC4-9D54-4CCE-948F-08EA344D51D9}" type="datetimeFigureOut">
              <a:rPr lang="cs-CZ" smtClean="0"/>
              <a:t>03.03.2021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48E-4768-4BDB-98F0-A054D42703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201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7AC4-9D54-4CCE-948F-08EA344D51D9}" type="datetimeFigureOut">
              <a:rPr lang="cs-CZ" smtClean="0"/>
              <a:t>03.03.2021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48E-4768-4BDB-98F0-A054D42703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994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7AC4-9D54-4CCE-948F-08EA344D51D9}" type="datetimeFigureOut">
              <a:rPr lang="cs-CZ" smtClean="0"/>
              <a:t>03.03.2021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48E-4768-4BDB-98F0-A054D42703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265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7AC4-9D54-4CCE-948F-08EA344D51D9}" type="datetimeFigureOut">
              <a:rPr lang="cs-CZ" smtClean="0"/>
              <a:t>03.03.2021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48E-4768-4BDB-98F0-A054D42703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167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7AC4-9D54-4CCE-948F-08EA344D51D9}" type="datetimeFigureOut">
              <a:rPr lang="cs-CZ" smtClean="0"/>
              <a:t>03.03.2021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48E-4768-4BDB-98F0-A054D42703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656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7AC4-9D54-4CCE-948F-08EA344D51D9}" type="datetimeFigureOut">
              <a:rPr lang="cs-CZ" smtClean="0"/>
              <a:t>03.03.2021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48E-4768-4BDB-98F0-A054D42703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454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7AC4-9D54-4CCE-948F-08EA344D51D9}" type="datetimeFigureOut">
              <a:rPr lang="cs-CZ" smtClean="0"/>
              <a:t>03.03.2021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48E-4768-4BDB-98F0-A054D42703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007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7AC4-9D54-4CCE-948F-08EA344D51D9}" type="datetimeFigureOut">
              <a:rPr lang="cs-CZ" smtClean="0"/>
              <a:t>03.03.2021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48E-4768-4BDB-98F0-A054D42703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443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7AC4-9D54-4CCE-948F-08EA344D51D9}" type="datetimeFigureOut">
              <a:rPr lang="cs-CZ" smtClean="0"/>
              <a:t>03.03.2021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48E-4768-4BDB-98F0-A054D42703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481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7AC4-9D54-4CCE-948F-08EA344D51D9}" type="datetimeFigureOut">
              <a:rPr lang="cs-CZ" smtClean="0"/>
              <a:t>03.03.2021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48E-4768-4BDB-98F0-A054D42703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64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7AC4-9D54-4CCE-948F-08EA344D51D9}" type="datetimeFigureOut">
              <a:rPr lang="cs-CZ" smtClean="0"/>
              <a:t>03.03.2021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3448E-4768-4BDB-98F0-A054D42703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082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Microsoft.AspNetCore" TargetMode="External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" TargetMode="External"/><Relationship Id="rId2" Type="http://schemas.openxmlformats.org/officeDocument/2006/relationships/hyperlink" Target="https://docs.microsoft.com/en-us/aspnet/core/mvc/views/razor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sp.net/en/latest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get.org/packages/Microsoft.AspNetCore/2.0.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844253"/>
            <a:ext cx="9144000" cy="2387600"/>
          </a:xfrm>
        </p:spPr>
        <p:txBody>
          <a:bodyPr>
            <a:normAutofit/>
          </a:bodyPr>
          <a:lstStyle/>
          <a:p>
            <a:r>
              <a:rPr lang="cs-CZ" dirty="0"/>
              <a:t>ASP.NET </a:t>
            </a:r>
            <a:r>
              <a:rPr lang="cs-CZ" dirty="0" err="1"/>
              <a:t>Core</a:t>
            </a:r>
            <a:r>
              <a:rPr lang="cs-CZ" dirty="0"/>
              <a:t> (</a:t>
            </a:r>
            <a:r>
              <a:rPr lang="cs-CZ" strike="sngStrike" dirty="0"/>
              <a:t>MVC 6)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5029198"/>
            <a:ext cx="9144000" cy="453189"/>
          </a:xfrm>
        </p:spPr>
        <p:txBody>
          <a:bodyPr/>
          <a:lstStyle/>
          <a:p>
            <a:r>
              <a:rPr lang="cs-CZ" dirty="0"/>
              <a:t>Ing. Jan Janoušek</a:t>
            </a:r>
          </a:p>
        </p:txBody>
      </p:sp>
    </p:spTree>
    <p:extLst>
      <p:ext uri="{BB962C8B-B14F-4D97-AF65-F5344CB8AC3E}">
        <p14:creationId xmlns:p14="http://schemas.microsoft.com/office/powerpoint/2010/main" val="290824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Custom</a:t>
            </a:r>
            <a:r>
              <a:rPr lang="cs-CZ" dirty="0"/>
              <a:t> </a:t>
            </a:r>
            <a:r>
              <a:rPr lang="cs-CZ" dirty="0" err="1"/>
              <a:t>middleware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39470"/>
          </a:xfrm>
        </p:spPr>
        <p:txBody>
          <a:bodyPr>
            <a:normAutofit fontScale="85000" lnSpcReduction="20000"/>
          </a:bodyPr>
          <a:lstStyle/>
          <a:p>
            <a:r>
              <a:rPr lang="cs-CZ" dirty="0"/>
              <a:t>Standard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satisfy</a:t>
            </a:r>
            <a:r>
              <a:rPr lang="cs-CZ" dirty="0"/>
              <a:t>:</a:t>
            </a:r>
          </a:p>
          <a:p>
            <a:pPr lvl="1"/>
            <a:r>
              <a:rPr lang="cs-CZ" dirty="0"/>
              <a:t>Has </a:t>
            </a:r>
            <a:r>
              <a:rPr lang="cs-CZ" dirty="0" err="1"/>
              <a:t>constructor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argument </a:t>
            </a:r>
            <a:r>
              <a:rPr lang="cs-CZ" dirty="0" err="1"/>
              <a:t>of</a:t>
            </a:r>
            <a:r>
              <a:rPr lang="cs-CZ" dirty="0"/>
              <a:t> type </a:t>
            </a:r>
            <a:r>
              <a:rPr lang="cs-CZ" dirty="0" err="1"/>
              <a:t>RequestDelegate</a:t>
            </a:r>
            <a:r>
              <a:rPr lang="cs-CZ" dirty="0"/>
              <a:t> (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have</a:t>
            </a:r>
            <a:r>
              <a:rPr lang="cs-CZ" dirty="0"/>
              <a:t> more </a:t>
            </a:r>
            <a:r>
              <a:rPr lang="cs-CZ" dirty="0" err="1"/>
              <a:t>arguments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obtained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DI).</a:t>
            </a:r>
          </a:p>
          <a:p>
            <a:pPr lvl="1"/>
            <a:r>
              <a:rPr lang="cs-CZ" dirty="0" err="1"/>
              <a:t>Method</a:t>
            </a:r>
            <a:r>
              <a:rPr lang="cs-CZ" dirty="0"/>
              <a:t> </a:t>
            </a:r>
            <a:r>
              <a:rPr lang="cs-CZ" i="1" dirty="0" err="1"/>
              <a:t>Invoke</a:t>
            </a:r>
            <a:r>
              <a:rPr lang="cs-CZ" dirty="0"/>
              <a:t>.</a:t>
            </a:r>
          </a:p>
          <a:p>
            <a:r>
              <a:rPr lang="cs-CZ" dirty="0" err="1"/>
              <a:t>Next</a:t>
            </a:r>
            <a:r>
              <a:rPr lang="cs-CZ" dirty="0"/>
              <a:t> </a:t>
            </a:r>
            <a:r>
              <a:rPr lang="cs-CZ" dirty="0" err="1"/>
              <a:t>middleware</a:t>
            </a:r>
            <a:r>
              <a:rPr lang="cs-CZ" dirty="0"/>
              <a:t> in </a:t>
            </a:r>
            <a:r>
              <a:rPr lang="cs-CZ" dirty="0" err="1"/>
              <a:t>order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called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RequestDelegate</a:t>
            </a:r>
            <a:r>
              <a:rPr lang="cs-CZ" dirty="0"/>
              <a:t> (</a:t>
            </a:r>
            <a:r>
              <a:rPr lang="cs-CZ" dirty="0" err="1"/>
              <a:t>passed</a:t>
            </a:r>
            <a:r>
              <a:rPr lang="cs-CZ" dirty="0"/>
              <a:t> in </a:t>
            </a:r>
            <a:r>
              <a:rPr lang="cs-CZ" dirty="0" err="1"/>
              <a:t>constructor</a:t>
            </a:r>
            <a:r>
              <a:rPr lang="cs-CZ" dirty="0"/>
              <a:t>).</a:t>
            </a:r>
          </a:p>
          <a:p>
            <a:endParaRPr lang="cs-CZ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4106" y="3494154"/>
            <a:ext cx="10903212" cy="283927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class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MyCustomMiddleware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private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readonly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RequestDelegate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next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MyCustomMiddleware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RequestDelegate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next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 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this.next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=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next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async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Task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Invoke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HttpContext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context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 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await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context.Response.WriteAsync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("My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first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middleware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await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this.next.Invoke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context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392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Dependency</a:t>
            </a:r>
            <a:r>
              <a:rPr lang="cs-CZ" dirty="0"/>
              <a:t> </a:t>
            </a:r>
            <a:r>
              <a:rPr lang="cs-CZ" dirty="0" err="1"/>
              <a:t>Injection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6556"/>
          </a:xfrm>
        </p:spPr>
        <p:txBody>
          <a:bodyPr>
            <a:normAutofit fontScale="92500" lnSpcReduction="10000"/>
          </a:bodyPr>
          <a:lstStyle/>
          <a:p>
            <a:r>
              <a:rPr lang="cs-CZ" dirty="0" err="1"/>
              <a:t>Fully</a:t>
            </a:r>
            <a:r>
              <a:rPr lang="cs-CZ" dirty="0"/>
              <a:t> </a:t>
            </a:r>
            <a:r>
              <a:rPr lang="cs-CZ" dirty="0" err="1"/>
              <a:t>supported</a:t>
            </a:r>
            <a:r>
              <a:rPr lang="cs-CZ" dirty="0"/>
              <a:t> in ASP.NET (and MVC 6). </a:t>
            </a:r>
            <a:r>
              <a:rPr lang="cs-CZ" dirty="0" err="1"/>
              <a:t>Dependencies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passed</a:t>
            </a:r>
            <a:r>
              <a:rPr lang="cs-CZ" dirty="0"/>
              <a:t> </a:t>
            </a:r>
            <a:r>
              <a:rPr lang="cs-CZ" dirty="0" err="1"/>
              <a:t>anywhere</a:t>
            </a:r>
            <a:r>
              <a:rPr lang="cs-CZ" dirty="0"/>
              <a:t> – in any </a:t>
            </a:r>
            <a:r>
              <a:rPr lang="cs-CZ" dirty="0" err="1"/>
              <a:t>class</a:t>
            </a:r>
            <a:r>
              <a:rPr lang="cs-CZ" dirty="0"/>
              <a:t> (</a:t>
            </a:r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was</a:t>
            </a:r>
            <a:r>
              <a:rPr lang="cs-CZ" dirty="0"/>
              <a:t> a </a:t>
            </a:r>
            <a:r>
              <a:rPr lang="cs-CZ" dirty="0" err="1"/>
              <a:t>problem</a:t>
            </a:r>
            <a:r>
              <a:rPr lang="cs-CZ" dirty="0"/>
              <a:t> in </a:t>
            </a:r>
            <a:r>
              <a:rPr lang="cs-CZ" dirty="0" err="1"/>
              <a:t>previous</a:t>
            </a:r>
            <a:r>
              <a:rPr lang="cs-CZ" dirty="0"/>
              <a:t> </a:t>
            </a:r>
            <a:r>
              <a:rPr lang="cs-CZ" dirty="0" err="1"/>
              <a:t>versions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MVC).</a:t>
            </a:r>
          </a:p>
          <a:p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Middleware</a:t>
            </a:r>
            <a:r>
              <a:rPr lang="cs-CZ" dirty="0"/>
              <a:t> </a:t>
            </a:r>
            <a:r>
              <a:rPr lang="cs-CZ" dirty="0" err="1"/>
              <a:t>configuration</a:t>
            </a:r>
            <a:r>
              <a:rPr lang="cs-CZ" dirty="0"/>
              <a:t>. Are </a:t>
            </a:r>
            <a:r>
              <a:rPr lang="cs-CZ" dirty="0" err="1"/>
              <a:t>defined</a:t>
            </a:r>
            <a:r>
              <a:rPr lang="cs-CZ" dirty="0"/>
              <a:t> in </a:t>
            </a:r>
            <a:r>
              <a:rPr lang="cs-CZ" dirty="0" err="1"/>
              <a:t>Startup.cs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.</a:t>
            </a:r>
          </a:p>
          <a:p>
            <a:r>
              <a:rPr lang="cs-CZ" dirty="0" err="1"/>
              <a:t>Delendencies</a:t>
            </a:r>
            <a:r>
              <a:rPr lang="cs-CZ" dirty="0"/>
              <a:t> are </a:t>
            </a:r>
            <a:r>
              <a:rPr lang="cs-CZ" dirty="0" err="1"/>
              <a:t>marked</a:t>
            </a:r>
            <a:r>
              <a:rPr lang="cs-CZ" dirty="0"/>
              <a:t>/</a:t>
            </a:r>
            <a:r>
              <a:rPr lang="cs-CZ" dirty="0" err="1"/>
              <a:t>called</a:t>
            </a:r>
            <a:r>
              <a:rPr lang="cs-CZ" dirty="0"/>
              <a:t> as „</a:t>
            </a:r>
            <a:r>
              <a:rPr lang="cs-CZ" dirty="0" err="1"/>
              <a:t>services</a:t>
            </a:r>
            <a:r>
              <a:rPr lang="cs-CZ" dirty="0"/>
              <a:t>“ (</a:t>
            </a:r>
            <a:r>
              <a:rPr lang="cs-CZ" dirty="0" err="1"/>
              <a:t>Service</a:t>
            </a:r>
            <a:r>
              <a:rPr lang="cs-CZ" dirty="0"/>
              <a:t> </a:t>
            </a:r>
            <a:r>
              <a:rPr lang="cs-CZ" dirty="0" err="1"/>
              <a:t>Locator</a:t>
            </a:r>
            <a:r>
              <a:rPr lang="cs-CZ" dirty="0"/>
              <a:t> design </a:t>
            </a:r>
            <a:r>
              <a:rPr lang="cs-CZ" dirty="0" err="1"/>
              <a:t>pattern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applied</a:t>
            </a:r>
            <a:r>
              <a:rPr lang="cs-CZ" dirty="0"/>
              <a:t>).</a:t>
            </a:r>
          </a:p>
          <a:p>
            <a:r>
              <a:rPr lang="cs-CZ" dirty="0" err="1"/>
              <a:t>Types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services</a:t>
            </a:r>
            <a:r>
              <a:rPr lang="cs-CZ" dirty="0"/>
              <a:t>:</a:t>
            </a:r>
          </a:p>
          <a:p>
            <a:pPr lvl="1"/>
            <a:r>
              <a:rPr lang="en-US" dirty="0"/>
              <a:t>Instance – </a:t>
            </a:r>
            <a:r>
              <a:rPr lang="cs-CZ" dirty="0"/>
              <a:t>instance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created</a:t>
            </a:r>
            <a:r>
              <a:rPr lang="cs-CZ" dirty="0"/>
              <a:t> by developer –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same</a:t>
            </a:r>
            <a:r>
              <a:rPr lang="cs-CZ" dirty="0"/>
              <a:t> instance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all</a:t>
            </a:r>
            <a:r>
              <a:rPr lang="cs-CZ" dirty="0"/>
              <a:t> HTTP </a:t>
            </a:r>
            <a:r>
              <a:rPr lang="cs-CZ" dirty="0" err="1"/>
              <a:t>requests</a:t>
            </a:r>
            <a:r>
              <a:rPr lang="cs-CZ" dirty="0"/>
              <a:t> (</a:t>
            </a:r>
            <a:r>
              <a:rPr lang="cs-CZ" dirty="0" err="1"/>
              <a:t>singleton</a:t>
            </a:r>
            <a:r>
              <a:rPr lang="cs-CZ" dirty="0"/>
              <a:t>).</a:t>
            </a:r>
            <a:endParaRPr lang="en-US" dirty="0"/>
          </a:p>
          <a:p>
            <a:pPr lvl="1"/>
            <a:r>
              <a:rPr lang="en-US" dirty="0"/>
              <a:t>Transient – </a:t>
            </a:r>
            <a:r>
              <a:rPr lang="cs-CZ" dirty="0" err="1"/>
              <a:t>new</a:t>
            </a:r>
            <a:r>
              <a:rPr lang="cs-CZ" dirty="0"/>
              <a:t> instance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created</a:t>
            </a:r>
            <a:r>
              <a:rPr lang="cs-CZ" dirty="0"/>
              <a:t> </a:t>
            </a:r>
            <a:r>
              <a:rPr lang="cs-CZ" dirty="0" err="1"/>
              <a:t>every</a:t>
            </a:r>
            <a:r>
              <a:rPr lang="cs-CZ" dirty="0"/>
              <a:t> </a:t>
            </a:r>
            <a:r>
              <a:rPr lang="cs-CZ" dirty="0" err="1"/>
              <a:t>time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service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requested</a:t>
            </a:r>
            <a:r>
              <a:rPr lang="cs-CZ" dirty="0"/>
              <a:t> (</a:t>
            </a:r>
            <a:r>
              <a:rPr lang="cs-CZ" dirty="0" err="1"/>
              <a:t>even</a:t>
            </a:r>
            <a:r>
              <a:rPr lang="cs-CZ" dirty="0"/>
              <a:t> in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same</a:t>
            </a:r>
            <a:r>
              <a:rPr lang="cs-CZ" dirty="0"/>
              <a:t> HTTP </a:t>
            </a:r>
            <a:r>
              <a:rPr lang="cs-CZ" dirty="0" err="1"/>
              <a:t>request</a:t>
            </a:r>
            <a:r>
              <a:rPr lang="cs-CZ" dirty="0"/>
              <a:t>).</a:t>
            </a:r>
          </a:p>
          <a:p>
            <a:pPr lvl="1"/>
            <a:r>
              <a:rPr lang="en-US" dirty="0"/>
              <a:t>Scoped – </a:t>
            </a:r>
            <a:r>
              <a:rPr lang="cs-CZ" dirty="0" err="1"/>
              <a:t>new</a:t>
            </a:r>
            <a:r>
              <a:rPr lang="cs-CZ" dirty="0"/>
              <a:t> instance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created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every</a:t>
            </a:r>
            <a:r>
              <a:rPr lang="cs-CZ" dirty="0"/>
              <a:t> HTTP </a:t>
            </a:r>
            <a:r>
              <a:rPr lang="cs-CZ" dirty="0" err="1"/>
              <a:t>request</a:t>
            </a:r>
            <a:r>
              <a:rPr lang="cs-CZ" dirty="0"/>
              <a:t> (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same</a:t>
            </a:r>
            <a:r>
              <a:rPr lang="cs-CZ" dirty="0"/>
              <a:t> instance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in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same</a:t>
            </a:r>
            <a:r>
              <a:rPr lang="cs-CZ" dirty="0"/>
              <a:t> HTTP </a:t>
            </a:r>
            <a:r>
              <a:rPr lang="cs-CZ" dirty="0" err="1"/>
              <a:t>request</a:t>
            </a:r>
            <a:r>
              <a:rPr lang="cs-CZ" dirty="0"/>
              <a:t>).</a:t>
            </a:r>
            <a:endParaRPr lang="en-US" dirty="0"/>
          </a:p>
          <a:p>
            <a:pPr lvl="1"/>
            <a:r>
              <a:rPr lang="en-US" dirty="0"/>
              <a:t>Singleton – </a:t>
            </a:r>
            <a:r>
              <a:rPr lang="cs-CZ" dirty="0" err="1"/>
              <a:t>new</a:t>
            </a:r>
            <a:r>
              <a:rPr lang="cs-CZ" dirty="0"/>
              <a:t> instance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created</a:t>
            </a:r>
            <a:r>
              <a:rPr lang="cs-CZ" dirty="0"/>
              <a:t> just </a:t>
            </a:r>
            <a:r>
              <a:rPr lang="cs-CZ" dirty="0" err="1"/>
              <a:t>once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whole</a:t>
            </a:r>
            <a:r>
              <a:rPr lang="cs-CZ" dirty="0"/>
              <a:t> </a:t>
            </a:r>
            <a:r>
              <a:rPr lang="cs-CZ" dirty="0" err="1"/>
              <a:t>application</a:t>
            </a:r>
            <a:r>
              <a:rPr lang="cs-CZ" dirty="0"/>
              <a:t> (</a:t>
            </a:r>
            <a:r>
              <a:rPr lang="cs-CZ" dirty="0" err="1"/>
              <a:t>singleton</a:t>
            </a:r>
            <a:r>
              <a:rPr lang="cs-CZ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2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Dependency</a:t>
            </a:r>
            <a:r>
              <a:rPr lang="cs-CZ" dirty="0"/>
              <a:t> </a:t>
            </a:r>
            <a:r>
              <a:rPr lang="cs-CZ" dirty="0" err="1"/>
              <a:t>Injection</a:t>
            </a:r>
            <a:endParaRPr lang="cs-CZ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8200" y="1559475"/>
            <a:ext cx="5697354" cy="500495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//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Startup.cs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void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ConfigureServices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IServiceCollection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services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services.AddIdentity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ApplicationUser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,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UserRoleEntity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&gt;()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services.AddUserStore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UserStore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&gt;();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services.AddRoleStore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RoleStore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&gt;();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services.AddUserManager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ApplicationUserManager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&gt;()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services.Configure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IdentityOptions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options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=&gt;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options.Password.RequireDigit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=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true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.......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});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services.AddSingleton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ISmsSender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,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SmsSenderService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&gt;();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services.AddSingleton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IEmailSender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,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EmailSenderService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&gt;();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services.AddScoped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AuthorizationService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&gt;();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services.AddSession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services.AddMvc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756132" y="1559474"/>
            <a:ext cx="4948188" cy="500495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// nějaký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controller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class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AppController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: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Controller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private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ISmsSender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smsSender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AppController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ISmsSender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smsSender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this.smsSender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=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smsSender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IActionResult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SomeAction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this.smsSender.Send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("+420721.....", "text SMS");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IEmailSender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emailSender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=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this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.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HttpContext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.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RequestServices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.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GetService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typeof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IEmailSender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emailSender.Send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("email@email.cz", "text");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return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View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948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45695" y="365125"/>
            <a:ext cx="10988841" cy="1325563"/>
          </a:xfrm>
        </p:spPr>
        <p:txBody>
          <a:bodyPr/>
          <a:lstStyle/>
          <a:p>
            <a:r>
              <a:rPr lang="cs-CZ" dirty="0" err="1"/>
              <a:t>appsettings.json</a:t>
            </a:r>
            <a:r>
              <a:rPr lang="cs-CZ" dirty="0"/>
              <a:t> (</a:t>
            </a:r>
            <a:r>
              <a:rPr lang="cs-CZ" dirty="0" err="1"/>
              <a:t>appsettings</a:t>
            </a:r>
            <a:r>
              <a:rPr lang="cs-CZ" dirty="0"/>
              <a:t>.</a:t>
            </a:r>
            <a:r>
              <a:rPr lang="en-US" sz="2800" dirty="0"/>
              <a:t>[</a:t>
            </a:r>
            <a:r>
              <a:rPr lang="cs-CZ" sz="2800" dirty="0"/>
              <a:t>environment</a:t>
            </a:r>
            <a:r>
              <a:rPr lang="en-US" sz="2800" dirty="0"/>
              <a:t>]</a:t>
            </a:r>
            <a:r>
              <a:rPr lang="cs-CZ" dirty="0"/>
              <a:t>.</a:t>
            </a:r>
            <a:r>
              <a:rPr lang="cs-CZ" dirty="0" err="1"/>
              <a:t>json</a:t>
            </a:r>
            <a:r>
              <a:rPr lang="cs-CZ" dirty="0"/>
              <a:t> 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5696" y="2117557"/>
            <a:ext cx="4535905" cy="464418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Logging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": 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IncludeScopes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":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false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,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LogLevel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": 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"Default": 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Warning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},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cors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": 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rules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": [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	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origin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": "https://manage.iis.net",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	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allow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":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true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]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},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myData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": 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ConnectionString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": "Server=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tcp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:……………",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FbId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": "123456789"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092F30-3C00-42B3-AE35-8515762DA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4105" y="2117557"/>
            <a:ext cx="6304547" cy="466147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//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Startup.cs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class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Startup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Startup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IConfiguration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configuration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string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dbConnectionString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=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configuration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["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myData:ConnectionString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"];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…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Zástupný symbol pro obsah 2">
            <a:extLst>
              <a:ext uri="{FF2B5EF4-FFF2-40B4-BE49-F238E27FC236}">
                <a16:creationId xmlns:a16="http://schemas.microsoft.com/office/drawing/2014/main" id="{9963B927-F8AB-4355-B754-75FDC75F3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76417"/>
          </a:xfrm>
        </p:spPr>
        <p:txBody>
          <a:bodyPr>
            <a:normAutofit/>
          </a:bodyPr>
          <a:lstStyle/>
          <a:p>
            <a:r>
              <a:rPr lang="cs-CZ" dirty="0" err="1"/>
              <a:t>Configuration</a:t>
            </a:r>
            <a:r>
              <a:rPr lang="cs-CZ" dirty="0"/>
              <a:t> </a:t>
            </a:r>
            <a:r>
              <a:rPr lang="cs-CZ" dirty="0" err="1"/>
              <a:t>file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86183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5886"/>
          </a:xfrm>
        </p:spPr>
        <p:txBody>
          <a:bodyPr/>
          <a:lstStyle/>
          <a:p>
            <a:pPr algn="ctr"/>
            <a:r>
              <a:rPr lang="cs-CZ" dirty="0"/>
              <a:t>MVC 6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598371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ASP.NET MVC &lt;= 5</a:t>
            </a:r>
          </a:p>
        </p:txBody>
      </p:sp>
      <p:grpSp>
        <p:nvGrpSpPr>
          <p:cNvPr id="4" name="Skupina 3"/>
          <p:cNvGrpSpPr/>
          <p:nvPr/>
        </p:nvGrpSpPr>
        <p:grpSpPr>
          <a:xfrm>
            <a:off x="2420698" y="1690688"/>
            <a:ext cx="7350604" cy="4302792"/>
            <a:chOff x="893804" y="1700808"/>
            <a:chExt cx="7350604" cy="4302792"/>
          </a:xfrm>
        </p:grpSpPr>
        <p:sp>
          <p:nvSpPr>
            <p:cNvPr id="5" name="Rectangle 18"/>
            <p:cNvSpPr/>
            <p:nvPr/>
          </p:nvSpPr>
          <p:spPr bwMode="auto">
            <a:xfrm>
              <a:off x="3403766" y="1700808"/>
              <a:ext cx="2330679" cy="4302792"/>
            </a:xfrm>
            <a:prstGeom prst="rect">
              <a:avLst/>
            </a:prstGeom>
            <a:solidFill>
              <a:srgbClr val="0072C6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MVC</a:t>
              </a:r>
            </a:p>
          </p:txBody>
        </p:sp>
        <p:sp>
          <p:nvSpPr>
            <p:cNvPr id="6" name="Rectangle 19"/>
            <p:cNvSpPr/>
            <p:nvPr/>
          </p:nvSpPr>
          <p:spPr bwMode="auto">
            <a:xfrm>
              <a:off x="5913729" y="1700808"/>
              <a:ext cx="2330679" cy="4302792"/>
            </a:xfrm>
            <a:prstGeom prst="rect">
              <a:avLst/>
            </a:prstGeom>
            <a:solidFill>
              <a:srgbClr val="258244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Web API</a:t>
              </a:r>
            </a:p>
          </p:txBody>
        </p:sp>
        <p:sp>
          <p:nvSpPr>
            <p:cNvPr id="7" name="Rectangle 20"/>
            <p:cNvSpPr/>
            <p:nvPr/>
          </p:nvSpPr>
          <p:spPr bwMode="auto">
            <a:xfrm>
              <a:off x="893804" y="1700808"/>
              <a:ext cx="2330679" cy="4302792"/>
            </a:xfrm>
            <a:prstGeom prst="rect">
              <a:avLst/>
            </a:prstGeom>
            <a:solidFill>
              <a:srgbClr val="B4009E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Web Pages</a:t>
              </a:r>
            </a:p>
          </p:txBody>
        </p:sp>
        <p:sp>
          <p:nvSpPr>
            <p:cNvPr id="8" name="Rectangle 21"/>
            <p:cNvSpPr/>
            <p:nvPr/>
          </p:nvSpPr>
          <p:spPr bwMode="auto">
            <a:xfrm>
              <a:off x="1073087" y="2238657"/>
              <a:ext cx="4482075" cy="448208"/>
            </a:xfrm>
            <a:prstGeom prst="rect">
              <a:avLst/>
            </a:prstGeom>
            <a:solidFill>
              <a:srgbClr val="505050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Razor</a:t>
              </a:r>
            </a:p>
          </p:txBody>
        </p:sp>
        <p:sp>
          <p:nvSpPr>
            <p:cNvPr id="9" name="Rectangle 22"/>
            <p:cNvSpPr/>
            <p:nvPr/>
          </p:nvSpPr>
          <p:spPr bwMode="auto">
            <a:xfrm>
              <a:off x="1076744" y="2774975"/>
              <a:ext cx="1968457" cy="448208"/>
            </a:xfrm>
            <a:prstGeom prst="rect">
              <a:avLst/>
            </a:prstGeom>
            <a:solidFill>
              <a:srgbClr val="442359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HTML Helpers</a:t>
              </a:r>
            </a:p>
          </p:txBody>
        </p:sp>
        <p:sp>
          <p:nvSpPr>
            <p:cNvPr id="10" name="Rectangle 23"/>
            <p:cNvSpPr/>
            <p:nvPr/>
          </p:nvSpPr>
          <p:spPr bwMode="auto">
            <a:xfrm>
              <a:off x="3586705" y="2774975"/>
              <a:ext cx="1968457" cy="448208"/>
            </a:xfrm>
            <a:prstGeom prst="rect">
              <a:avLst/>
            </a:prstGeom>
            <a:solidFill>
              <a:srgbClr val="00518E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HTML Helpers</a:t>
              </a:r>
            </a:p>
          </p:txBody>
        </p:sp>
        <p:sp>
          <p:nvSpPr>
            <p:cNvPr id="11" name="Rectangle 24"/>
            <p:cNvSpPr/>
            <p:nvPr/>
          </p:nvSpPr>
          <p:spPr bwMode="auto">
            <a:xfrm>
              <a:off x="3584877" y="3311292"/>
              <a:ext cx="1968457" cy="448208"/>
            </a:xfrm>
            <a:prstGeom prst="rect">
              <a:avLst/>
            </a:prstGeom>
            <a:solidFill>
              <a:srgbClr val="00518E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Controllers</a:t>
              </a:r>
            </a:p>
          </p:txBody>
        </p:sp>
        <p:sp>
          <p:nvSpPr>
            <p:cNvPr id="12" name="Rectangle 25"/>
            <p:cNvSpPr/>
            <p:nvPr/>
          </p:nvSpPr>
          <p:spPr bwMode="auto">
            <a:xfrm>
              <a:off x="6094840" y="3309979"/>
              <a:ext cx="1968457" cy="448208"/>
            </a:xfrm>
            <a:prstGeom prst="rect">
              <a:avLst/>
            </a:prstGeom>
            <a:solidFill>
              <a:srgbClr val="258244">
                <a:lumMod val="50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Controllers</a:t>
              </a:r>
            </a:p>
          </p:txBody>
        </p:sp>
        <p:sp>
          <p:nvSpPr>
            <p:cNvPr id="13" name="Rectangle 26"/>
            <p:cNvSpPr/>
            <p:nvPr/>
          </p:nvSpPr>
          <p:spPr bwMode="auto">
            <a:xfrm>
              <a:off x="3584877" y="3846296"/>
              <a:ext cx="1968457" cy="448208"/>
            </a:xfrm>
            <a:prstGeom prst="rect">
              <a:avLst/>
            </a:prstGeom>
            <a:solidFill>
              <a:srgbClr val="00518E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Actions</a:t>
              </a:r>
            </a:p>
          </p:txBody>
        </p:sp>
        <p:sp>
          <p:nvSpPr>
            <p:cNvPr id="14" name="Rectangle 27"/>
            <p:cNvSpPr/>
            <p:nvPr/>
          </p:nvSpPr>
          <p:spPr bwMode="auto">
            <a:xfrm>
              <a:off x="6094840" y="3844983"/>
              <a:ext cx="1968457" cy="448208"/>
            </a:xfrm>
            <a:prstGeom prst="rect">
              <a:avLst/>
            </a:prstGeom>
            <a:solidFill>
              <a:srgbClr val="258244">
                <a:lumMod val="50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Actions</a:t>
              </a:r>
            </a:p>
          </p:txBody>
        </p:sp>
        <p:sp>
          <p:nvSpPr>
            <p:cNvPr id="15" name="Rectangle 28"/>
            <p:cNvSpPr/>
            <p:nvPr/>
          </p:nvSpPr>
          <p:spPr bwMode="auto">
            <a:xfrm>
              <a:off x="3584877" y="4384145"/>
              <a:ext cx="1968457" cy="448208"/>
            </a:xfrm>
            <a:prstGeom prst="rect">
              <a:avLst/>
            </a:prstGeom>
            <a:solidFill>
              <a:srgbClr val="00518E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Filters</a:t>
              </a:r>
            </a:p>
          </p:txBody>
        </p:sp>
        <p:sp>
          <p:nvSpPr>
            <p:cNvPr id="16" name="Rectangle 29"/>
            <p:cNvSpPr/>
            <p:nvPr/>
          </p:nvSpPr>
          <p:spPr bwMode="auto">
            <a:xfrm>
              <a:off x="6094840" y="4382832"/>
              <a:ext cx="1968457" cy="448208"/>
            </a:xfrm>
            <a:prstGeom prst="rect">
              <a:avLst/>
            </a:prstGeom>
            <a:solidFill>
              <a:srgbClr val="258244">
                <a:lumMod val="50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Filters</a:t>
              </a:r>
            </a:p>
          </p:txBody>
        </p:sp>
        <p:sp>
          <p:nvSpPr>
            <p:cNvPr id="17" name="Rectangle 30"/>
            <p:cNvSpPr/>
            <p:nvPr/>
          </p:nvSpPr>
          <p:spPr bwMode="auto">
            <a:xfrm>
              <a:off x="3584877" y="4919149"/>
              <a:ext cx="1968457" cy="448208"/>
            </a:xfrm>
            <a:prstGeom prst="rect">
              <a:avLst/>
            </a:prstGeom>
            <a:solidFill>
              <a:srgbClr val="00518E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Model binding</a:t>
              </a:r>
            </a:p>
          </p:txBody>
        </p:sp>
        <p:sp>
          <p:nvSpPr>
            <p:cNvPr id="18" name="Rectangle 31"/>
            <p:cNvSpPr/>
            <p:nvPr/>
          </p:nvSpPr>
          <p:spPr bwMode="auto">
            <a:xfrm>
              <a:off x="6094840" y="4917836"/>
              <a:ext cx="1968457" cy="448208"/>
            </a:xfrm>
            <a:prstGeom prst="rect">
              <a:avLst/>
            </a:prstGeom>
            <a:solidFill>
              <a:srgbClr val="258244">
                <a:lumMod val="50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Model binding</a:t>
              </a:r>
            </a:p>
          </p:txBody>
        </p:sp>
        <p:sp>
          <p:nvSpPr>
            <p:cNvPr id="19" name="Rectangle 32"/>
            <p:cNvSpPr/>
            <p:nvPr/>
          </p:nvSpPr>
          <p:spPr bwMode="auto">
            <a:xfrm>
              <a:off x="3584877" y="5452840"/>
              <a:ext cx="1968457" cy="448208"/>
            </a:xfrm>
            <a:prstGeom prst="rect">
              <a:avLst/>
            </a:prstGeom>
            <a:solidFill>
              <a:srgbClr val="00518E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67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Dependency Resolver</a:t>
              </a:r>
            </a:p>
          </p:txBody>
        </p:sp>
        <p:sp>
          <p:nvSpPr>
            <p:cNvPr id="20" name="Rectangle 33"/>
            <p:cNvSpPr/>
            <p:nvPr/>
          </p:nvSpPr>
          <p:spPr bwMode="auto">
            <a:xfrm>
              <a:off x="6094840" y="5451527"/>
              <a:ext cx="1968457" cy="448208"/>
            </a:xfrm>
            <a:prstGeom prst="rect">
              <a:avLst/>
            </a:prstGeom>
            <a:solidFill>
              <a:srgbClr val="258244">
                <a:lumMod val="50000"/>
              </a:srgb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67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Dependency Resolver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603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cs-CZ" dirty="0" err="1"/>
              <a:t>Core</a:t>
            </a:r>
            <a:r>
              <a:rPr lang="en-US" dirty="0"/>
              <a:t> &amp; MVC 6</a:t>
            </a:r>
            <a:endParaRPr lang="cs-CZ" dirty="0"/>
          </a:p>
        </p:txBody>
      </p:sp>
      <p:grpSp>
        <p:nvGrpSpPr>
          <p:cNvPr id="5" name="Skupina 4"/>
          <p:cNvGrpSpPr/>
          <p:nvPr/>
        </p:nvGrpSpPr>
        <p:grpSpPr>
          <a:xfrm>
            <a:off x="2420698" y="1690688"/>
            <a:ext cx="7350604" cy="4302792"/>
            <a:chOff x="893804" y="1694900"/>
            <a:chExt cx="7350604" cy="4302792"/>
          </a:xfrm>
        </p:grpSpPr>
        <p:sp>
          <p:nvSpPr>
            <p:cNvPr id="6" name="Rectangle 18"/>
            <p:cNvSpPr/>
            <p:nvPr/>
          </p:nvSpPr>
          <p:spPr bwMode="auto">
            <a:xfrm>
              <a:off x="3403766" y="1694900"/>
              <a:ext cx="2330679" cy="430279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MVC</a:t>
              </a:r>
            </a:p>
          </p:txBody>
        </p:sp>
        <p:sp>
          <p:nvSpPr>
            <p:cNvPr id="7" name="Rectangle 19"/>
            <p:cNvSpPr/>
            <p:nvPr/>
          </p:nvSpPr>
          <p:spPr bwMode="auto">
            <a:xfrm>
              <a:off x="5913729" y="1694900"/>
              <a:ext cx="2330679" cy="430279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Web API</a:t>
              </a:r>
            </a:p>
          </p:txBody>
        </p:sp>
        <p:sp>
          <p:nvSpPr>
            <p:cNvPr id="8" name="Rectangle 20"/>
            <p:cNvSpPr/>
            <p:nvPr/>
          </p:nvSpPr>
          <p:spPr bwMode="auto">
            <a:xfrm>
              <a:off x="893804" y="1694900"/>
              <a:ext cx="2330679" cy="430279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Web Pages</a:t>
              </a:r>
            </a:p>
          </p:txBody>
        </p:sp>
        <p:sp>
          <p:nvSpPr>
            <p:cNvPr id="9" name="Rectangle 21"/>
            <p:cNvSpPr/>
            <p:nvPr/>
          </p:nvSpPr>
          <p:spPr bwMode="auto">
            <a:xfrm>
              <a:off x="1073087" y="2238657"/>
              <a:ext cx="4482075" cy="448208"/>
            </a:xfrm>
            <a:prstGeom prst="rect">
              <a:avLst/>
            </a:prstGeom>
            <a:solidFill>
              <a:srgbClr val="002060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Razor</a:t>
              </a:r>
            </a:p>
          </p:txBody>
        </p:sp>
        <p:sp>
          <p:nvSpPr>
            <p:cNvPr id="10" name="Rectangle 22"/>
            <p:cNvSpPr/>
            <p:nvPr/>
          </p:nvSpPr>
          <p:spPr bwMode="auto">
            <a:xfrm>
              <a:off x="1076744" y="2774975"/>
              <a:ext cx="4476590" cy="448208"/>
            </a:xfrm>
            <a:prstGeom prst="rect">
              <a:avLst/>
            </a:prstGeom>
            <a:solidFill>
              <a:srgbClr val="002060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HTML Helpers</a:t>
              </a:r>
            </a:p>
          </p:txBody>
        </p:sp>
        <p:sp>
          <p:nvSpPr>
            <p:cNvPr id="11" name="Rectangle 24"/>
            <p:cNvSpPr/>
            <p:nvPr/>
          </p:nvSpPr>
          <p:spPr bwMode="auto">
            <a:xfrm>
              <a:off x="3584877" y="3311292"/>
              <a:ext cx="4529220" cy="448208"/>
            </a:xfrm>
            <a:prstGeom prst="rect">
              <a:avLst/>
            </a:prstGeom>
            <a:solidFill>
              <a:srgbClr val="002060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Controllers</a:t>
              </a:r>
            </a:p>
          </p:txBody>
        </p:sp>
        <p:sp>
          <p:nvSpPr>
            <p:cNvPr id="12" name="Rectangle 26"/>
            <p:cNvSpPr/>
            <p:nvPr/>
          </p:nvSpPr>
          <p:spPr bwMode="auto">
            <a:xfrm>
              <a:off x="3584877" y="3846296"/>
              <a:ext cx="4529220" cy="448208"/>
            </a:xfrm>
            <a:prstGeom prst="rect">
              <a:avLst/>
            </a:prstGeom>
            <a:solidFill>
              <a:srgbClr val="002060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Actions</a:t>
              </a:r>
            </a:p>
          </p:txBody>
        </p:sp>
        <p:sp>
          <p:nvSpPr>
            <p:cNvPr id="13" name="Rectangle 28"/>
            <p:cNvSpPr/>
            <p:nvPr/>
          </p:nvSpPr>
          <p:spPr bwMode="auto">
            <a:xfrm>
              <a:off x="3584877" y="4384145"/>
              <a:ext cx="4529220" cy="448208"/>
            </a:xfrm>
            <a:prstGeom prst="rect">
              <a:avLst/>
            </a:prstGeom>
            <a:solidFill>
              <a:srgbClr val="002060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Filters</a:t>
              </a:r>
            </a:p>
          </p:txBody>
        </p:sp>
        <p:sp>
          <p:nvSpPr>
            <p:cNvPr id="14" name="Rectangle 30"/>
            <p:cNvSpPr/>
            <p:nvPr/>
          </p:nvSpPr>
          <p:spPr bwMode="auto">
            <a:xfrm>
              <a:off x="3584877" y="4919149"/>
              <a:ext cx="4529220" cy="448208"/>
            </a:xfrm>
            <a:prstGeom prst="rect">
              <a:avLst/>
            </a:prstGeom>
            <a:solidFill>
              <a:srgbClr val="002060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Model binding</a:t>
              </a:r>
            </a:p>
          </p:txBody>
        </p:sp>
        <p:sp>
          <p:nvSpPr>
            <p:cNvPr id="15" name="Rectangle 32"/>
            <p:cNvSpPr/>
            <p:nvPr/>
          </p:nvSpPr>
          <p:spPr bwMode="auto">
            <a:xfrm>
              <a:off x="3584877" y="5452840"/>
              <a:ext cx="4529220" cy="448208"/>
            </a:xfrm>
            <a:prstGeom prst="rect">
              <a:avLst/>
            </a:prstGeom>
            <a:solidFill>
              <a:srgbClr val="002060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73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Dependency</a:t>
              </a:r>
              <a:r>
                <a:rPr lang="en-US" sz="1467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 </a:t>
              </a:r>
              <a:r>
                <a: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Resolver</a:t>
              </a:r>
            </a:p>
          </p:txBody>
        </p:sp>
      </p:grpSp>
      <p:sp>
        <p:nvSpPr>
          <p:cNvPr id="16" name="Zástupný symbol pro obsah 2"/>
          <p:cNvSpPr>
            <a:spLocks noGrp="1"/>
          </p:cNvSpPr>
          <p:nvPr>
            <p:ph idx="1"/>
          </p:nvPr>
        </p:nvSpPr>
        <p:spPr>
          <a:xfrm>
            <a:off x="966536" y="6128417"/>
            <a:ext cx="10515600" cy="489490"/>
          </a:xfrm>
        </p:spPr>
        <p:txBody>
          <a:bodyPr/>
          <a:lstStyle/>
          <a:p>
            <a:pPr marL="0" indent="0" algn="ctr">
              <a:buNone/>
            </a:pPr>
            <a:r>
              <a:rPr lang="cs-CZ" dirty="0"/>
              <a:t>MVC + Web API + Web </a:t>
            </a:r>
            <a:r>
              <a:rPr lang="cs-CZ" dirty="0" err="1"/>
              <a:t>Pages</a:t>
            </a:r>
            <a:r>
              <a:rPr lang="cs-CZ" dirty="0"/>
              <a:t> = ASP.NET MVC 6</a:t>
            </a:r>
          </a:p>
        </p:txBody>
      </p:sp>
    </p:spTree>
    <p:extLst>
      <p:ext uri="{BB962C8B-B14F-4D97-AF65-F5344CB8AC3E}">
        <p14:creationId xmlns:p14="http://schemas.microsoft.com/office/powerpoint/2010/main" val="3216001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E60B2B5-9AB0-4CB8-ABF7-AC9584676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5442" cy="4351338"/>
          </a:xfrm>
        </p:spPr>
        <p:txBody>
          <a:bodyPr>
            <a:normAutofit/>
          </a:bodyPr>
          <a:lstStyle/>
          <a:p>
            <a:r>
              <a:rPr lang="cs-CZ" b="1" dirty="0"/>
              <a:t>Model</a:t>
            </a:r>
            <a:r>
              <a:rPr lang="cs-CZ" dirty="0"/>
              <a:t> – business </a:t>
            </a:r>
            <a:r>
              <a:rPr lang="cs-CZ" dirty="0" err="1"/>
              <a:t>logic</a:t>
            </a:r>
            <a:r>
              <a:rPr lang="cs-CZ" dirty="0"/>
              <a:t> –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example</a:t>
            </a:r>
            <a:r>
              <a:rPr lang="cs-CZ" dirty="0"/>
              <a:t> </a:t>
            </a:r>
            <a:r>
              <a:rPr lang="cs-CZ" dirty="0" err="1"/>
              <a:t>access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DB, </a:t>
            </a:r>
            <a:r>
              <a:rPr lang="cs-CZ" dirty="0" err="1"/>
              <a:t>etc</a:t>
            </a:r>
            <a:r>
              <a:rPr lang="cs-CZ" dirty="0"/>
              <a:t>… - „data“</a:t>
            </a:r>
          </a:p>
          <a:p>
            <a:r>
              <a:rPr lang="cs-CZ" b="1" dirty="0" err="1"/>
              <a:t>View</a:t>
            </a:r>
            <a:r>
              <a:rPr lang="cs-CZ" dirty="0"/>
              <a:t> – </a:t>
            </a:r>
            <a:r>
              <a:rPr lang="cs-CZ" dirty="0" err="1"/>
              <a:t>presentation</a:t>
            </a:r>
            <a:r>
              <a:rPr lang="cs-CZ" dirty="0"/>
              <a:t> part – </a:t>
            </a:r>
            <a:r>
              <a:rPr lang="cs-CZ" dirty="0" err="1"/>
              <a:t>how</a:t>
            </a:r>
            <a:r>
              <a:rPr lang="cs-CZ" dirty="0"/>
              <a:t> to display </a:t>
            </a:r>
            <a:r>
              <a:rPr lang="cs-CZ" dirty="0" err="1"/>
              <a:t>the</a:t>
            </a:r>
            <a:r>
              <a:rPr lang="cs-CZ" dirty="0"/>
              <a:t> data</a:t>
            </a:r>
          </a:p>
          <a:p>
            <a:r>
              <a:rPr lang="cs-CZ" b="1" dirty="0" err="1"/>
              <a:t>Controller</a:t>
            </a:r>
            <a:r>
              <a:rPr lang="cs-CZ" dirty="0"/>
              <a:t> – handle user </a:t>
            </a:r>
            <a:r>
              <a:rPr lang="cs-CZ" dirty="0" err="1"/>
              <a:t>interactions</a:t>
            </a:r>
            <a:r>
              <a:rPr lang="cs-CZ" dirty="0"/>
              <a:t>, </a:t>
            </a:r>
            <a:r>
              <a:rPr lang="cs-CZ" dirty="0" err="1"/>
              <a:t>works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model and </a:t>
            </a:r>
            <a:r>
              <a:rPr lang="cs-CZ" dirty="0" err="1"/>
              <a:t>manage</a:t>
            </a:r>
            <a:r>
              <a:rPr lang="cs-CZ" dirty="0"/>
              <a:t> </a:t>
            </a:r>
            <a:r>
              <a:rPr lang="cs-CZ" dirty="0" err="1"/>
              <a:t>template</a:t>
            </a:r>
            <a:r>
              <a:rPr lang="cs-CZ" dirty="0"/>
              <a:t> </a:t>
            </a:r>
            <a:r>
              <a:rPr lang="cs-CZ" dirty="0" err="1"/>
              <a:t>selection</a:t>
            </a:r>
            <a:r>
              <a:rPr lang="cs-CZ" dirty="0"/>
              <a:t>.</a:t>
            </a:r>
          </a:p>
          <a:p>
            <a:r>
              <a:rPr lang="cs-CZ" b="1" dirty="0"/>
              <a:t>Router</a:t>
            </a:r>
            <a:r>
              <a:rPr lang="cs-CZ" dirty="0"/>
              <a:t> – </a:t>
            </a:r>
            <a:r>
              <a:rPr lang="cs-CZ" dirty="0" err="1"/>
              <a:t>is</a:t>
            </a:r>
            <a:r>
              <a:rPr lang="cs-CZ" dirty="0"/>
              <a:t> not part </a:t>
            </a:r>
            <a:r>
              <a:rPr lang="cs-CZ" dirty="0" err="1"/>
              <a:t>of</a:t>
            </a:r>
            <a:r>
              <a:rPr lang="cs-CZ" dirty="0"/>
              <a:t> MVC (as a design </a:t>
            </a:r>
            <a:r>
              <a:rPr lang="cs-CZ" dirty="0" err="1"/>
              <a:t>pattern</a:t>
            </a:r>
            <a:r>
              <a:rPr lang="cs-CZ" dirty="0"/>
              <a:t>).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URL =</a:t>
            </a:r>
            <a:r>
              <a:rPr lang="en-US" dirty="0"/>
              <a:t>&gt;</a:t>
            </a:r>
            <a:r>
              <a:rPr lang="cs-CZ" dirty="0"/>
              <a:t> </a:t>
            </a:r>
            <a:r>
              <a:rPr lang="cs-CZ" dirty="0" err="1"/>
              <a:t>controller</a:t>
            </a:r>
            <a:r>
              <a:rPr lang="cs-CZ" dirty="0"/>
              <a:t> </a:t>
            </a:r>
            <a:r>
              <a:rPr lang="cs-CZ" dirty="0" err="1"/>
              <a:t>mapping</a:t>
            </a:r>
            <a:r>
              <a:rPr lang="cs-CZ" dirty="0"/>
              <a:t>.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1543BCA7-A0E7-44E4-BD9D-03206885E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149" y="1621255"/>
            <a:ext cx="3114675" cy="2990850"/>
          </a:xfrm>
          <a:prstGeom prst="rect">
            <a:avLst/>
          </a:prstGeom>
        </p:spPr>
      </p:pic>
      <p:sp>
        <p:nvSpPr>
          <p:cNvPr id="10" name="Nadpis 1">
            <a:extLst>
              <a:ext uri="{FF2B5EF4-FFF2-40B4-BE49-F238E27FC236}">
                <a16:creationId xmlns:a16="http://schemas.microsoft.com/office/drawing/2014/main" id="{603F957B-7CCA-48D8-8035-49692B30D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MVC – in </a:t>
            </a:r>
            <a:r>
              <a:rPr lang="cs-CZ" dirty="0" err="1"/>
              <a:t>general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0679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121B6E-F747-46FD-B3A8-E7A7C026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Controller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5EF0BF3-C8D8-4C67-BC73-3D9F5D7EE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41168" cy="4351338"/>
          </a:xfrm>
        </p:spPr>
        <p:txBody>
          <a:bodyPr>
            <a:normAutofit lnSpcReduction="10000"/>
          </a:bodyPr>
          <a:lstStyle/>
          <a:p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extends</a:t>
            </a:r>
            <a:r>
              <a:rPr lang="cs-CZ" dirty="0"/>
              <a:t> </a:t>
            </a:r>
            <a:r>
              <a:rPr lang="cs-CZ" dirty="0" err="1"/>
              <a:t>abstract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 „</a:t>
            </a:r>
            <a:r>
              <a:rPr lang="cs-CZ" i="1" dirty="0" err="1"/>
              <a:t>Controller</a:t>
            </a:r>
            <a:r>
              <a:rPr lang="cs-CZ" dirty="0"/>
              <a:t>“.</a:t>
            </a:r>
          </a:p>
          <a:p>
            <a:r>
              <a:rPr lang="cs-CZ" dirty="0"/>
              <a:t>Has to </a:t>
            </a:r>
            <a:r>
              <a:rPr lang="cs-CZ" dirty="0" err="1"/>
              <a:t>be</a:t>
            </a:r>
            <a:r>
              <a:rPr lang="cs-CZ" dirty="0"/>
              <a:t> in „</a:t>
            </a:r>
            <a:r>
              <a:rPr lang="cs-CZ" dirty="0" err="1"/>
              <a:t>Controllers</a:t>
            </a:r>
            <a:r>
              <a:rPr lang="cs-CZ" dirty="0"/>
              <a:t>“ </a:t>
            </a:r>
            <a:r>
              <a:rPr lang="cs-CZ" dirty="0" err="1"/>
              <a:t>directory</a:t>
            </a:r>
            <a:endParaRPr lang="cs-CZ" dirty="0"/>
          </a:p>
          <a:p>
            <a:r>
              <a:rPr lang="cs-CZ" dirty="0"/>
              <a:t>Name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must</a:t>
            </a:r>
            <a:r>
              <a:rPr lang="cs-CZ" dirty="0"/>
              <a:t> </a:t>
            </a:r>
            <a:r>
              <a:rPr lang="cs-CZ" dirty="0" err="1"/>
              <a:t>have</a:t>
            </a:r>
            <a:r>
              <a:rPr lang="cs-CZ" dirty="0"/>
              <a:t> sufix „</a:t>
            </a:r>
            <a:r>
              <a:rPr lang="cs-CZ" i="1" dirty="0" err="1"/>
              <a:t>Controller</a:t>
            </a:r>
            <a:r>
              <a:rPr lang="cs-CZ" dirty="0"/>
              <a:t>“. </a:t>
            </a:r>
            <a:r>
              <a:rPr lang="cs-CZ" dirty="0" err="1"/>
              <a:t>Example</a:t>
            </a:r>
            <a:r>
              <a:rPr lang="cs-CZ" dirty="0"/>
              <a:t>: „</a:t>
            </a:r>
            <a:r>
              <a:rPr lang="cs-CZ" dirty="0" err="1"/>
              <a:t>ProductController</a:t>
            </a:r>
            <a:r>
              <a:rPr lang="cs-CZ" dirty="0"/>
              <a:t>“.</a:t>
            </a:r>
          </a:p>
          <a:p>
            <a:r>
              <a:rPr lang="cs-CZ" dirty="0" err="1"/>
              <a:t>Every</a:t>
            </a:r>
            <a:r>
              <a:rPr lang="cs-CZ" dirty="0"/>
              <a:t> </a:t>
            </a:r>
            <a:r>
              <a:rPr lang="cs-CZ" dirty="0" err="1"/>
              <a:t>controller</a:t>
            </a:r>
            <a:r>
              <a:rPr lang="cs-CZ" dirty="0"/>
              <a:t> </a:t>
            </a:r>
            <a:r>
              <a:rPr lang="cs-CZ" dirty="0" err="1"/>
              <a:t>contains</a:t>
            </a:r>
            <a:r>
              <a:rPr lang="cs-CZ" dirty="0"/>
              <a:t> „</a:t>
            </a:r>
            <a:r>
              <a:rPr lang="cs-CZ" dirty="0" err="1"/>
              <a:t>actions</a:t>
            </a:r>
            <a:r>
              <a:rPr lang="cs-CZ" dirty="0"/>
              <a:t>“ – </a:t>
            </a:r>
            <a:r>
              <a:rPr lang="cs-CZ" dirty="0" err="1"/>
              <a:t>methods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return type „</a:t>
            </a:r>
            <a:r>
              <a:rPr lang="cs-CZ" i="1" dirty="0" err="1"/>
              <a:t>IActionResult</a:t>
            </a:r>
            <a:r>
              <a:rPr lang="cs-CZ" dirty="0"/>
              <a:t>“ (interface).</a:t>
            </a:r>
          </a:p>
          <a:p>
            <a:r>
              <a:rPr lang="cs-CZ" dirty="0" err="1"/>
              <a:t>Everything</a:t>
            </a:r>
            <a:r>
              <a:rPr lang="cs-CZ" dirty="0"/>
              <a:t> has to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i="1" dirty="0"/>
              <a:t>public</a:t>
            </a:r>
            <a:r>
              <a:rPr lang="cs-CZ" dirty="0"/>
              <a:t>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4251C7-D5AF-489B-989C-AADAC1F00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747" y="1900990"/>
            <a:ext cx="4403558" cy="345707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class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ProductController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: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Controller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IActionResult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Detail(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string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id)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return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View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IActionResult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List()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return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View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IActionResult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Json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new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JsonResult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new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{ Name = "Auto" });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9069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DB94EE-188E-4DA3-8AE6-6C026D0C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Model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1C7FA10-F00D-4A2A-BAB4-90A8D5ACC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7105" cy="4302459"/>
          </a:xfrm>
        </p:spPr>
        <p:txBody>
          <a:bodyPr>
            <a:normAutofit/>
          </a:bodyPr>
          <a:lstStyle/>
          <a:p>
            <a:r>
              <a:rPr lang="cs-CZ" dirty="0"/>
              <a:t>Any </a:t>
            </a:r>
            <a:r>
              <a:rPr lang="cs-CZ" dirty="0" err="1"/>
              <a:t>class</a:t>
            </a:r>
            <a:r>
              <a:rPr lang="cs-CZ" dirty="0"/>
              <a:t> – </a:t>
            </a:r>
            <a:r>
              <a:rPr lang="cs-CZ" dirty="0" err="1"/>
              <a:t>depends</a:t>
            </a:r>
            <a:r>
              <a:rPr lang="cs-CZ" dirty="0"/>
              <a:t> </a:t>
            </a:r>
            <a:r>
              <a:rPr lang="cs-CZ" dirty="0" err="1"/>
              <a:t>only</a:t>
            </a:r>
            <a:r>
              <a:rPr lang="cs-CZ" dirty="0"/>
              <a:t> on developer…</a:t>
            </a:r>
          </a:p>
          <a:p>
            <a:r>
              <a:rPr lang="cs-CZ" dirty="0"/>
              <a:t>Data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client</a:t>
            </a:r>
            <a:r>
              <a:rPr lang="cs-CZ" dirty="0"/>
              <a:t> (</a:t>
            </a:r>
            <a:r>
              <a:rPr lang="cs-CZ" dirty="0" err="1"/>
              <a:t>included</a:t>
            </a:r>
            <a:r>
              <a:rPr lang="cs-CZ" dirty="0"/>
              <a:t> in HTTP </a:t>
            </a:r>
            <a:r>
              <a:rPr lang="cs-CZ" dirty="0" err="1"/>
              <a:t>request</a:t>
            </a:r>
            <a:r>
              <a:rPr lang="cs-CZ" dirty="0"/>
              <a:t>)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automatically</a:t>
            </a:r>
            <a:r>
              <a:rPr lang="cs-CZ" dirty="0"/>
              <a:t> </a:t>
            </a:r>
            <a:r>
              <a:rPr lang="cs-CZ" dirty="0" err="1"/>
              <a:t>validated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special</a:t>
            </a:r>
            <a:r>
              <a:rPr lang="cs-CZ" dirty="0"/>
              <a:t> </a:t>
            </a:r>
            <a:r>
              <a:rPr lang="cs-CZ" dirty="0" err="1"/>
              <a:t>attributes</a:t>
            </a:r>
            <a:r>
              <a:rPr lang="cs-CZ" dirty="0"/>
              <a:t>.</a:t>
            </a:r>
          </a:p>
          <a:p>
            <a:r>
              <a:rPr lang="cs-CZ" dirty="0"/>
              <a:t>Model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pased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View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argument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method</a:t>
            </a:r>
            <a:r>
              <a:rPr lang="cs-CZ" dirty="0"/>
              <a:t> „</a:t>
            </a:r>
            <a:r>
              <a:rPr lang="cs-CZ" i="1" dirty="0" err="1"/>
              <a:t>View</a:t>
            </a:r>
            <a:r>
              <a:rPr lang="cs-CZ" i="1" dirty="0"/>
              <a:t>(….);</a:t>
            </a:r>
            <a:r>
              <a:rPr lang="cs-CZ" dirty="0"/>
              <a:t>“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9D7AC9-0D02-497D-ACDF-F2EAA5455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166" y="1690688"/>
            <a:ext cx="3801979" cy="351322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class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LoginCustomerForm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[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Required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]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[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EmailAddress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]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[Display(Name = "Email")]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string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Email {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get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; set; 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[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Required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]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[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DataType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DataType.Password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)]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[Display(Name = "Heslo")]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string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Password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{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get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; set; 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[Display(Name = "Trvalé přihlášení")]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bool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RememberMe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{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get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; set; 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871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FC2114-3FC0-427D-8C8F-8C893E03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NuGet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F6B05E0-6A66-48DC-86D4-D59F0E769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Package</a:t>
            </a:r>
            <a:r>
              <a:rPr lang="cs-CZ" dirty="0"/>
              <a:t> </a:t>
            </a:r>
            <a:r>
              <a:rPr lang="cs-CZ" dirty="0" err="1"/>
              <a:t>manager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.NET (</a:t>
            </a:r>
            <a:r>
              <a:rPr lang="cs-CZ" dirty="0" err="1"/>
              <a:t>any</a:t>
            </a:r>
            <a:r>
              <a:rPr lang="cs-CZ" dirty="0"/>
              <a:t> </a:t>
            </a:r>
            <a:r>
              <a:rPr lang="cs-CZ" dirty="0" err="1"/>
              <a:t>kind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application</a:t>
            </a:r>
            <a:r>
              <a:rPr lang="cs-CZ" dirty="0"/>
              <a:t> – </a:t>
            </a:r>
            <a:r>
              <a:rPr lang="cs-CZ" dirty="0" err="1"/>
              <a:t>console</a:t>
            </a:r>
            <a:r>
              <a:rPr lang="cs-CZ" dirty="0"/>
              <a:t>, </a:t>
            </a:r>
            <a:r>
              <a:rPr lang="cs-CZ" dirty="0" err="1"/>
              <a:t>WindowsForms</a:t>
            </a:r>
            <a:r>
              <a:rPr lang="cs-CZ" dirty="0"/>
              <a:t>, </a:t>
            </a:r>
            <a:r>
              <a:rPr lang="cs-CZ" dirty="0" err="1"/>
              <a:t>etc</a:t>
            </a:r>
            <a:r>
              <a:rPr lang="cs-CZ" dirty="0"/>
              <a:t>.)</a:t>
            </a:r>
          </a:p>
          <a:p>
            <a:r>
              <a:rPr lang="cs-CZ" dirty="0"/>
              <a:t>Has </a:t>
            </a:r>
            <a:r>
              <a:rPr lang="en-US" dirty="0"/>
              <a:t>nothing to do with</a:t>
            </a:r>
            <a:r>
              <a:rPr lang="cs-CZ" dirty="0"/>
              <a:t> ASP.NET – </a:t>
            </a:r>
            <a:r>
              <a:rPr lang="cs-CZ" dirty="0" err="1"/>
              <a:t>is</a:t>
            </a:r>
            <a:r>
              <a:rPr lang="cs-CZ" dirty="0"/>
              <a:t> more </a:t>
            </a:r>
            <a:r>
              <a:rPr lang="cs-CZ" dirty="0" err="1"/>
              <a:t>general</a:t>
            </a:r>
            <a:r>
              <a:rPr lang="cs-CZ" dirty="0"/>
              <a:t> </a:t>
            </a:r>
            <a:r>
              <a:rPr lang="cs-CZ" dirty="0" err="1"/>
              <a:t>concept</a:t>
            </a:r>
            <a:r>
              <a:rPr lang="cs-CZ" dirty="0"/>
              <a:t>.</a:t>
            </a:r>
          </a:p>
          <a:p>
            <a:r>
              <a:rPr lang="cs-CZ" dirty="0"/>
              <a:t>S</a:t>
            </a:r>
            <a:r>
              <a:rPr lang="en-US" dirty="0" err="1"/>
              <a:t>implifies</a:t>
            </a:r>
            <a:r>
              <a:rPr lang="en-US" dirty="0"/>
              <a:t> installation and management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en-US" dirty="0" err="1"/>
              <a:t>dependenc</a:t>
            </a:r>
            <a:r>
              <a:rPr lang="cs-CZ" dirty="0" err="1"/>
              <a:t>ies</a:t>
            </a:r>
            <a:r>
              <a:rPr lang="cs-CZ" dirty="0"/>
              <a:t>.</a:t>
            </a:r>
          </a:p>
          <a:p>
            <a:r>
              <a:rPr lang="cs-CZ" dirty="0">
                <a:hlinkClick r:id="rId2"/>
              </a:rPr>
              <a:t>https://www.nuget.org</a:t>
            </a:r>
            <a:endParaRPr lang="cs-CZ" dirty="0"/>
          </a:p>
          <a:p>
            <a:r>
              <a:rPr lang="cs-CZ" dirty="0" err="1"/>
              <a:t>Integrated</a:t>
            </a:r>
            <a:r>
              <a:rPr lang="cs-CZ" dirty="0"/>
              <a:t> to VS – </a:t>
            </a:r>
            <a:r>
              <a:rPr lang="cs-CZ" dirty="0" err="1"/>
              <a:t>Package</a:t>
            </a:r>
            <a:r>
              <a:rPr lang="cs-CZ" dirty="0"/>
              <a:t> </a:t>
            </a:r>
            <a:r>
              <a:rPr lang="cs-CZ" dirty="0" err="1"/>
              <a:t>Manager</a:t>
            </a:r>
            <a:r>
              <a:rPr lang="cs-CZ" dirty="0"/>
              <a:t> </a:t>
            </a:r>
            <a:r>
              <a:rPr lang="cs-CZ" dirty="0" err="1"/>
              <a:t>Console</a:t>
            </a:r>
            <a:r>
              <a:rPr lang="cs-CZ" dirty="0"/>
              <a:t> and </a:t>
            </a:r>
            <a:r>
              <a:rPr lang="cs-CZ" dirty="0" err="1"/>
              <a:t>Package</a:t>
            </a:r>
            <a:r>
              <a:rPr lang="cs-CZ" dirty="0"/>
              <a:t> </a:t>
            </a:r>
            <a:r>
              <a:rPr lang="cs-CZ" dirty="0" err="1"/>
              <a:t>Manager</a:t>
            </a:r>
            <a:r>
              <a:rPr lang="cs-CZ" dirty="0"/>
              <a:t>.</a:t>
            </a:r>
          </a:p>
          <a:p>
            <a:r>
              <a:rPr lang="cs-CZ" dirty="0"/>
              <a:t>ASP.NET </a:t>
            </a:r>
            <a:r>
              <a:rPr lang="cs-CZ" dirty="0" err="1"/>
              <a:t>Core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distributed</a:t>
            </a:r>
            <a:r>
              <a:rPr lang="cs-CZ" dirty="0"/>
              <a:t> as </a:t>
            </a:r>
            <a:r>
              <a:rPr lang="cs-CZ" dirty="0" err="1"/>
              <a:t>NuGet</a:t>
            </a:r>
            <a:r>
              <a:rPr lang="cs-CZ" dirty="0"/>
              <a:t> </a:t>
            </a:r>
            <a:r>
              <a:rPr lang="cs-CZ" dirty="0" err="1"/>
              <a:t>package</a:t>
            </a:r>
            <a:r>
              <a:rPr lang="cs-CZ" dirty="0"/>
              <a:t>(s). - </a:t>
            </a:r>
            <a:r>
              <a:rPr lang="cs-CZ" dirty="0">
                <a:hlinkClick r:id="rId3"/>
              </a:rPr>
              <a:t>https://www.nuget.org/packages/Microsoft.AspNetCore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57050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DB94EE-188E-4DA3-8AE6-6C026D0C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View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1C7FA10-F00D-4A2A-BAB4-90A8D5ACC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Files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extension</a:t>
            </a:r>
            <a:r>
              <a:rPr lang="cs-CZ" dirty="0"/>
              <a:t>„.</a:t>
            </a:r>
            <a:r>
              <a:rPr lang="cs-CZ" i="1" dirty="0" err="1"/>
              <a:t>cshtml</a:t>
            </a:r>
            <a:r>
              <a:rPr lang="cs-CZ" dirty="0"/>
              <a:t>“</a:t>
            </a:r>
          </a:p>
          <a:p>
            <a:r>
              <a:rPr lang="cs-CZ" dirty="0" err="1"/>
              <a:t>Template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/</a:t>
            </a:r>
            <a:r>
              <a:rPr lang="cs-CZ" dirty="0" err="1"/>
              <a:t>engine</a:t>
            </a:r>
            <a:r>
              <a:rPr lang="cs-CZ" dirty="0"/>
              <a:t>: „</a:t>
            </a:r>
            <a:r>
              <a:rPr lang="cs-CZ" b="1" dirty="0" err="1"/>
              <a:t>Razor</a:t>
            </a:r>
            <a:r>
              <a:rPr lang="cs-CZ" dirty="0"/>
              <a:t>“</a:t>
            </a:r>
          </a:p>
          <a:p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contain</a:t>
            </a:r>
            <a:r>
              <a:rPr lang="cs-CZ" dirty="0"/>
              <a:t> standard HTML + </a:t>
            </a:r>
            <a:r>
              <a:rPr lang="cs-CZ" dirty="0" err="1"/>
              <a:t>Razor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.</a:t>
            </a:r>
          </a:p>
          <a:p>
            <a:r>
              <a:rPr lang="cs-CZ" dirty="0"/>
              <a:t>Has to </a:t>
            </a:r>
            <a:r>
              <a:rPr lang="cs-CZ" dirty="0" err="1"/>
              <a:t>be</a:t>
            </a:r>
            <a:r>
              <a:rPr lang="cs-CZ" dirty="0"/>
              <a:t> in </a:t>
            </a:r>
            <a:r>
              <a:rPr lang="cs-CZ" dirty="0" err="1"/>
              <a:t>directory</a:t>
            </a:r>
            <a:r>
              <a:rPr lang="cs-CZ" dirty="0"/>
              <a:t> „</a:t>
            </a:r>
            <a:r>
              <a:rPr lang="cs-CZ" dirty="0" err="1"/>
              <a:t>Views</a:t>
            </a:r>
            <a:r>
              <a:rPr lang="cs-CZ" dirty="0"/>
              <a:t>“.</a:t>
            </a:r>
          </a:p>
          <a:p>
            <a:r>
              <a:rPr lang="cs-CZ" dirty="0" err="1"/>
              <a:t>Template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controller</a:t>
            </a:r>
            <a:r>
              <a:rPr lang="cs-CZ" dirty="0"/>
              <a:t> </a:t>
            </a:r>
            <a:r>
              <a:rPr lang="cs-CZ" dirty="0" err="1"/>
              <a:t>action</a:t>
            </a:r>
            <a:r>
              <a:rPr lang="cs-CZ" dirty="0"/>
              <a:t> has to </a:t>
            </a:r>
            <a:r>
              <a:rPr lang="cs-CZ" dirty="0" err="1"/>
              <a:t>be</a:t>
            </a:r>
            <a:r>
              <a:rPr lang="cs-CZ" dirty="0"/>
              <a:t> in </a:t>
            </a:r>
            <a:r>
              <a:rPr lang="cs-CZ" dirty="0" err="1"/>
              <a:t>directory</a:t>
            </a:r>
            <a:r>
              <a:rPr lang="cs-CZ" dirty="0"/>
              <a:t>: „</a:t>
            </a:r>
            <a:r>
              <a:rPr lang="cs-CZ" dirty="0" err="1"/>
              <a:t>Views</a:t>
            </a:r>
            <a:r>
              <a:rPr lang="cs-CZ" dirty="0"/>
              <a:t>/</a:t>
            </a:r>
            <a:r>
              <a:rPr lang="en-US" dirty="0"/>
              <a:t>{</a:t>
            </a:r>
            <a:r>
              <a:rPr lang="cs-CZ" dirty="0" err="1"/>
              <a:t>NameOfController</a:t>
            </a:r>
            <a:r>
              <a:rPr lang="en-US" dirty="0"/>
              <a:t>}</a:t>
            </a:r>
            <a:r>
              <a:rPr lang="cs-CZ" dirty="0"/>
              <a:t>/</a:t>
            </a:r>
            <a:r>
              <a:rPr lang="en-US" dirty="0"/>
              <a:t>{</a:t>
            </a:r>
            <a:r>
              <a:rPr lang="cs-CZ" dirty="0" err="1"/>
              <a:t>NameOfAction</a:t>
            </a:r>
            <a:r>
              <a:rPr lang="en-US" dirty="0"/>
              <a:t>}</a:t>
            </a:r>
            <a:r>
              <a:rPr lang="cs-CZ" dirty="0"/>
              <a:t>.</a:t>
            </a:r>
            <a:r>
              <a:rPr lang="cs-CZ" dirty="0" err="1"/>
              <a:t>cshtml</a:t>
            </a:r>
            <a:r>
              <a:rPr lang="cs-CZ" dirty="0"/>
              <a:t>“</a:t>
            </a:r>
            <a:br>
              <a:rPr lang="cs-CZ" dirty="0"/>
            </a:br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behavior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modified</a:t>
            </a:r>
            <a:r>
              <a:rPr lang="cs-CZ" dirty="0"/>
              <a:t> (</a:t>
            </a:r>
            <a:r>
              <a:rPr lang="cs-CZ" dirty="0" err="1"/>
              <a:t>template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specified</a:t>
            </a:r>
            <a:r>
              <a:rPr lang="cs-CZ" dirty="0"/>
              <a:t> </a:t>
            </a:r>
            <a:r>
              <a:rPr lang="cs-CZ" dirty="0" err="1"/>
              <a:t>manually</a:t>
            </a:r>
            <a:r>
              <a:rPr lang="cs-CZ" dirty="0"/>
              <a:t> in </a:t>
            </a:r>
            <a:r>
              <a:rPr lang="cs-CZ" dirty="0" err="1"/>
              <a:t>controller</a:t>
            </a:r>
            <a:r>
              <a:rPr lang="cs-CZ" dirty="0"/>
              <a:t>).</a:t>
            </a:r>
          </a:p>
          <a:p>
            <a:r>
              <a:rPr lang="cs-CZ" dirty="0"/>
              <a:t>Data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controller</a:t>
            </a:r>
            <a:r>
              <a:rPr lang="cs-CZ" dirty="0"/>
              <a:t> are </a:t>
            </a:r>
            <a:r>
              <a:rPr lang="cs-CZ" dirty="0" err="1"/>
              <a:t>passed</a:t>
            </a:r>
            <a:r>
              <a:rPr lang="cs-CZ" dirty="0"/>
              <a:t> as „Model“,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„</a:t>
            </a:r>
            <a:r>
              <a:rPr lang="cs-CZ" dirty="0" err="1"/>
              <a:t>ViewBag</a:t>
            </a:r>
            <a:r>
              <a:rPr lang="cs-CZ" dirty="0"/>
              <a:t>“.</a:t>
            </a:r>
          </a:p>
        </p:txBody>
      </p:sp>
    </p:spTree>
    <p:extLst>
      <p:ext uri="{BB962C8B-B14F-4D97-AF65-F5344CB8AC3E}">
        <p14:creationId xmlns:p14="http://schemas.microsoft.com/office/powerpoint/2010/main" val="2000375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8B3A5A74-E2CC-4937-B14E-BC2C860B6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043" y="3898232"/>
            <a:ext cx="5225716" cy="271913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@{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Layout = "_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AnotherLayout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ViewData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["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Title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"] = "Ukázka";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ul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@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foreach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string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name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in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ViewBag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[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NameList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]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{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li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@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name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/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li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&lt;/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ul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pl-PL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@Html.ActionLink("Text odkazu", "NazevAkce", "NazevControlleru")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C4B70D2-543B-4115-82F2-06A1352C5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043" y="393033"/>
            <a:ext cx="5225716" cy="320040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// _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AccountLayout.cshtml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&lt;!DOCTYPE html&gt;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&lt;html </a:t>
            </a:r>
            <a:r>
              <a:rPr lang="en-US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lang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="</a:t>
            </a:r>
            <a:r>
              <a:rPr lang="en-US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cs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&lt;head&gt;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&lt;meta charset="utf-8"&gt;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&lt;title&gt;@</a:t>
            </a:r>
            <a:r>
              <a:rPr lang="en-US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ViewData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["Title"]&lt;/title&gt;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&lt;/head&gt;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&lt;body&gt;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@</a:t>
            </a:r>
            <a:r>
              <a:rPr lang="en-US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RenderBody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&lt;/body&gt;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&lt;/html&gt;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57C7C53-4B7C-4D5B-9E05-111BD87E8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393033"/>
            <a:ext cx="5001127" cy="622433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@model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Booking.LoginUserForm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@{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Layout = "_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AccountLayout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ViewData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["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Title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"] = "Přihlášení";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@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using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Html.BeginForm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("Login", 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Account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",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FormMethod.Post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@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Html.ValidationSummary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true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&lt;div&gt;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    @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Html.LabelFor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(model =&gt;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model.Email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    @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Html.TextBoxFor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(model =&gt;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model.Email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    @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Html.ValidationMessageFor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(model =&gt;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model.Email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&lt;/div&gt;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&lt;div&gt;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    @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Html.LabelFor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(model =&gt;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model.Password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    @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Html.PasswordFor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(model =&gt;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model.Password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    @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Html.ValidationMessageFor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(model =&gt;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model.Password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&lt;/div&gt;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&lt;div&gt;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    @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Html.LabelFor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(model =&gt;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model.RememberMe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    @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Html.CheckBoxFor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(model =&gt;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model.RememberMe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&lt;/div&gt;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&lt;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button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type="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submit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"&gt;Přihlásit se&lt;/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button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1380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5EECEF2F-19CE-427E-B3F8-9DB08C97D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99" y="312822"/>
            <a:ext cx="10936705" cy="622433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@model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Booking.LoginUserForm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@{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Layout = "_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AccountLayout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ViewData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["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Title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"] = "Přihlášení";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form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asp-controller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="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Account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asp-action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="Login"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method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="post"&gt;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&lt;div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asp-validation-summary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="All"&gt;&lt;/div&gt;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&lt;div&gt;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&lt;label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asp-for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="Email"&gt;&lt;/label&gt;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&lt;input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asp-for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="Email" /&gt;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&lt;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span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asp-validation-for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="Email"&gt;&lt;/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span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&lt;/div&gt;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&lt;div&gt;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&lt;label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asp-for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="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Password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"&gt;&lt;/label&gt;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&lt;input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asp-for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="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Password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 /&gt;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&lt;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span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asp-validation-for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="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Password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"&gt;&lt;/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span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&lt;/div&gt;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&lt;div&gt;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&lt;input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asp-for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="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RememberMe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 /&gt;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&lt;label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asp-for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="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RememberMe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"&gt;&lt;/label&gt;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&lt;/div&gt;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&lt;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button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type="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submit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"&gt;Přihlásit se&lt;/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button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&lt;/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form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47791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DB94EE-188E-4DA3-8AE6-6C026D0C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Model </a:t>
            </a:r>
            <a:r>
              <a:rPr lang="cs-CZ" dirty="0" err="1"/>
              <a:t>binding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1C7FA10-F00D-4A2A-BAB4-90A8D5ACC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6733"/>
          </a:xfrm>
        </p:spPr>
        <p:txBody>
          <a:bodyPr>
            <a:normAutofit/>
          </a:bodyPr>
          <a:lstStyle/>
          <a:p>
            <a:r>
              <a:rPr lang="cs-CZ" dirty="0" err="1"/>
              <a:t>Maps</a:t>
            </a:r>
            <a:r>
              <a:rPr lang="cs-CZ" dirty="0"/>
              <a:t> HTTP </a:t>
            </a:r>
            <a:r>
              <a:rPr lang="cs-CZ" dirty="0" err="1"/>
              <a:t>request</a:t>
            </a:r>
            <a:r>
              <a:rPr lang="cs-CZ" dirty="0"/>
              <a:t> data to </a:t>
            </a:r>
            <a:r>
              <a:rPr lang="cs-CZ" dirty="0" err="1"/>
              <a:t>objects</a:t>
            </a:r>
            <a:r>
              <a:rPr lang="cs-CZ" dirty="0"/>
              <a:t>/</a:t>
            </a:r>
            <a:r>
              <a:rPr lang="cs-CZ" dirty="0" err="1"/>
              <a:t>arguments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action</a:t>
            </a:r>
            <a:r>
              <a:rPr lang="cs-CZ" dirty="0"/>
              <a:t> </a:t>
            </a:r>
            <a:r>
              <a:rPr lang="cs-CZ" dirty="0" err="1"/>
              <a:t>method</a:t>
            </a:r>
            <a:r>
              <a:rPr lang="cs-CZ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B00279-1008-4498-8055-FD98653C3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15384"/>
            <a:ext cx="10515600" cy="329665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// In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contoller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IActionResult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Login(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LoginCustomerForm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model,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string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returnUrl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=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null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 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if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ModelState.IsValid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// model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valid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//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custom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errors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can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be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added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if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model.Email.IndexIf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("vsb.cz") == -1){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ModelState.AddModelError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("Email", „Email has to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contain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"\"vsb.cz\"");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return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View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(model);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0333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E60B2B5-9AB0-4CB8-ABF7-AC9584676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cs-CZ" dirty="0" err="1"/>
              <a:t>Maps</a:t>
            </a:r>
            <a:r>
              <a:rPr lang="cs-CZ" dirty="0"/>
              <a:t> URL to </a:t>
            </a:r>
            <a:r>
              <a:rPr lang="cs-CZ" dirty="0" err="1"/>
              <a:t>controller</a:t>
            </a:r>
            <a:r>
              <a:rPr lang="cs-CZ" dirty="0"/>
              <a:t> </a:t>
            </a:r>
            <a:r>
              <a:rPr lang="cs-CZ" dirty="0" err="1"/>
              <a:t>action</a:t>
            </a:r>
            <a:r>
              <a:rPr lang="cs-CZ" dirty="0"/>
              <a:t> – </a:t>
            </a:r>
            <a:r>
              <a:rPr lang="cs-CZ" dirty="0" err="1"/>
              <a:t>what</a:t>
            </a:r>
            <a:r>
              <a:rPr lang="cs-CZ" dirty="0"/>
              <a:t> to </a:t>
            </a:r>
            <a:r>
              <a:rPr lang="cs-CZ" dirty="0" err="1"/>
              <a:t>execute</a:t>
            </a:r>
            <a:r>
              <a:rPr lang="cs-CZ" dirty="0"/>
              <a:t> </a:t>
            </a:r>
            <a:r>
              <a:rPr lang="cs-CZ" dirty="0" err="1"/>
              <a:t>when</a:t>
            </a:r>
            <a:r>
              <a:rPr lang="cs-CZ" dirty="0"/>
              <a:t> user open </a:t>
            </a:r>
            <a:r>
              <a:rPr lang="cs-CZ" dirty="0" err="1"/>
              <a:t>concrete</a:t>
            </a:r>
            <a:r>
              <a:rPr lang="cs-CZ" dirty="0"/>
              <a:t> URL.</a:t>
            </a:r>
          </a:p>
          <a:p>
            <a:endParaRPr lang="cs-CZ" dirty="0"/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603F957B-7CCA-48D8-8035-49692B30D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Routing</a:t>
            </a:r>
            <a:endParaRPr lang="cs-CZ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CF97C9-BD87-403C-A558-7BD0FE4E2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95073"/>
            <a:ext cx="9893968" cy="392229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//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Startup.cs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void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Configure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IApplicationBuilder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app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app.UseMvc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routes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=&gt; {</a:t>
            </a:r>
          </a:p>
          <a:p>
            <a:pPr lvl="1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//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Administration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1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routes.MapRoute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name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: 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adminRoute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",</a:t>
            </a:r>
          </a:p>
          <a:p>
            <a:pPr lvl="1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template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: 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admin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/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{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lang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/{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controller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}/{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action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}/{id?}",</a:t>
            </a:r>
          </a:p>
          <a:p>
            <a:pPr lvl="1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defaults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: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new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{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lang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= 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", area = 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subject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",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controller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= 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Home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",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action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= "Index" },</a:t>
            </a:r>
          </a:p>
          <a:p>
            <a:pPr lvl="1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constraints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: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new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{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lang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= "[a-z]{2}" }</a:t>
            </a:r>
          </a:p>
          <a:p>
            <a:pPr lvl="1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);</a:t>
            </a:r>
          </a:p>
          <a:p>
            <a:pPr lvl="1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routes.MapRoute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</a:p>
          <a:p>
            <a:pPr lvl="1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name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: "default",</a:t>
            </a:r>
          </a:p>
          <a:p>
            <a:pPr lvl="1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template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: "{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controller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}/{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action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}/{id?}",</a:t>
            </a:r>
          </a:p>
          <a:p>
            <a:pPr lvl="1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defaults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: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new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{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controller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= 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Home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",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action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= "Index" }</a:t>
            </a:r>
          </a:p>
          <a:p>
            <a:pPr lvl="1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});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1471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Authorization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4864767" cy="4351338"/>
          </a:xfrm>
        </p:spPr>
        <p:txBody>
          <a:bodyPr>
            <a:normAutofit/>
          </a:bodyPr>
          <a:lstStyle/>
          <a:p>
            <a:r>
              <a:rPr lang="cs-CZ" sz="2400" dirty="0"/>
              <a:t>Role </a:t>
            </a:r>
            <a:r>
              <a:rPr lang="cs-CZ" sz="2400" dirty="0" err="1"/>
              <a:t>based</a:t>
            </a:r>
            <a:r>
              <a:rPr lang="cs-CZ" sz="2400" dirty="0"/>
              <a:t> </a:t>
            </a:r>
            <a:r>
              <a:rPr lang="cs-CZ" sz="2400" dirty="0" err="1"/>
              <a:t>authorization</a:t>
            </a:r>
            <a:r>
              <a:rPr lang="cs-CZ" sz="2400" dirty="0"/>
              <a:t>.</a:t>
            </a:r>
          </a:p>
          <a:p>
            <a:r>
              <a:rPr lang="cs-CZ" sz="2400" dirty="0" err="1"/>
              <a:t>Policy</a:t>
            </a:r>
            <a:r>
              <a:rPr lang="cs-CZ" sz="2400" dirty="0"/>
              <a:t> </a:t>
            </a:r>
            <a:r>
              <a:rPr lang="cs-CZ" sz="2400" dirty="0" err="1"/>
              <a:t>based</a:t>
            </a:r>
            <a:r>
              <a:rPr lang="cs-CZ" sz="2400" dirty="0"/>
              <a:t> </a:t>
            </a:r>
            <a:r>
              <a:rPr lang="cs-CZ" sz="2400" dirty="0" err="1"/>
              <a:t>authorization</a:t>
            </a:r>
            <a:r>
              <a:rPr lang="cs-CZ" sz="2400" dirty="0"/>
              <a:t>.</a:t>
            </a:r>
          </a:p>
          <a:p>
            <a:r>
              <a:rPr lang="cs-CZ" sz="2400" dirty="0" err="1"/>
              <a:t>Policy</a:t>
            </a:r>
            <a:r>
              <a:rPr lang="cs-CZ" sz="2400" dirty="0"/>
              <a:t> </a:t>
            </a:r>
            <a:r>
              <a:rPr lang="cs-CZ" sz="2400" dirty="0" err="1"/>
              <a:t>can</a:t>
            </a:r>
            <a:r>
              <a:rPr lang="cs-CZ" sz="2400" dirty="0"/>
              <a:t> </a:t>
            </a:r>
            <a:r>
              <a:rPr lang="cs-CZ" sz="2400" dirty="0" err="1"/>
              <a:t>contain</a:t>
            </a:r>
            <a:r>
              <a:rPr lang="cs-CZ" sz="2400" dirty="0"/>
              <a:t> any </a:t>
            </a:r>
            <a:r>
              <a:rPr lang="cs-CZ" sz="2400" dirty="0" err="1"/>
              <a:t>logic</a:t>
            </a:r>
            <a:r>
              <a:rPr lang="cs-CZ" sz="2400" dirty="0"/>
              <a:t>.</a:t>
            </a:r>
          </a:p>
          <a:p>
            <a:r>
              <a:rPr lang="cs-CZ" sz="2400" dirty="0" err="1"/>
              <a:t>Policy</a:t>
            </a:r>
            <a:r>
              <a:rPr lang="cs-CZ" sz="2400" dirty="0"/>
              <a:t> </a:t>
            </a:r>
            <a:r>
              <a:rPr lang="cs-CZ" sz="2400" dirty="0" err="1"/>
              <a:t>can</a:t>
            </a:r>
            <a:r>
              <a:rPr lang="cs-CZ" sz="2400" dirty="0"/>
              <a:t> </a:t>
            </a:r>
            <a:r>
              <a:rPr lang="cs-CZ" sz="2400" dirty="0" err="1"/>
              <a:t>consists</a:t>
            </a:r>
            <a:r>
              <a:rPr lang="cs-CZ" sz="2400" dirty="0"/>
              <a:t> </a:t>
            </a:r>
            <a:r>
              <a:rPr lang="cs-CZ" sz="2400" dirty="0" err="1"/>
              <a:t>of</a:t>
            </a:r>
            <a:r>
              <a:rPr lang="cs-CZ" sz="2400" dirty="0"/>
              <a:t>:</a:t>
            </a:r>
          </a:p>
          <a:p>
            <a:pPr lvl="1"/>
            <a:r>
              <a:rPr lang="cs-CZ" dirty="0" err="1"/>
              <a:t>Roles</a:t>
            </a:r>
            <a:endParaRPr lang="cs-CZ" dirty="0"/>
          </a:p>
          <a:p>
            <a:pPr lvl="1"/>
            <a:r>
              <a:rPr lang="cs-CZ" dirty="0" err="1"/>
              <a:t>Claims</a:t>
            </a:r>
            <a:endParaRPr lang="cs-CZ" dirty="0"/>
          </a:p>
          <a:p>
            <a:pPr lvl="1"/>
            <a:r>
              <a:rPr lang="cs-CZ" dirty="0" err="1"/>
              <a:t>Requirements</a:t>
            </a:r>
            <a:r>
              <a:rPr lang="cs-CZ" dirty="0"/>
              <a:t> (</a:t>
            </a:r>
            <a:r>
              <a:rPr lang="cs-CZ" dirty="0" err="1"/>
              <a:t>custom</a:t>
            </a:r>
            <a:r>
              <a:rPr lang="cs-CZ" dirty="0"/>
              <a:t> </a:t>
            </a:r>
            <a:r>
              <a:rPr lang="cs-CZ" dirty="0" err="1"/>
              <a:t>logic</a:t>
            </a:r>
            <a:r>
              <a:rPr lang="cs-CZ" dirty="0"/>
              <a:t>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855365" y="522489"/>
            <a:ext cx="5795211" cy="123566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[Authorize(Roles = "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Admin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")]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AdministrationController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: Controller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855366" y="2125821"/>
            <a:ext cx="5795211" cy="123566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[Authorize(Policy = "</a:t>
            </a:r>
            <a:r>
              <a:rPr lang="en-US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MyPolicyName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")]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AdministrationController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: Controller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855366" y="3504565"/>
            <a:ext cx="5795211" cy="278469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//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Startup.cs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–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inside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>
                <a:solidFill>
                  <a:srgbClr val="404040"/>
                </a:solidFill>
                <a:latin typeface="Consolas" panose="020B0609020204030204" pitchFamily="49" charset="0"/>
              </a:rPr>
              <a:t>function 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„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ConfigureServices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“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services.Configure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</a:t>
            </a:r>
            <a:r>
              <a:rPr lang="en-US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AuthorizationOptions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&gt;(options =&gt;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options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.</a:t>
            </a:r>
            <a:r>
              <a:rPr lang="en-US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AddPolicy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("</a:t>
            </a:r>
            <a:r>
              <a:rPr lang="en-US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SomePolicyName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", policy =&gt; policy........));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options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.</a:t>
            </a:r>
            <a:r>
              <a:rPr lang="en-US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AddPolicy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"</a:t>
            </a:r>
            <a:r>
              <a:rPr lang="en-US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MyPolicyName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", 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policy =&gt; </a:t>
            </a:r>
            <a:r>
              <a:rPr lang="en-US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policy.Requirements.Add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(new </a:t>
            </a:r>
            <a:r>
              <a:rPr lang="en-US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AdminRequirement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())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});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097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Custom</a:t>
            </a:r>
            <a:r>
              <a:rPr lang="cs-CZ" dirty="0"/>
              <a:t> </a:t>
            </a:r>
            <a:r>
              <a:rPr lang="cs-CZ" dirty="0" err="1"/>
              <a:t>policy</a:t>
            </a:r>
            <a:r>
              <a:rPr lang="cs-CZ" dirty="0"/>
              <a:t> (</a:t>
            </a:r>
            <a:r>
              <a:rPr lang="cs-CZ" dirty="0" err="1"/>
              <a:t>Requirement</a:t>
            </a:r>
            <a:r>
              <a:rPr lang="cs-CZ" dirty="0"/>
              <a:t>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1603575"/>
            <a:ext cx="10515600" cy="487743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class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AdminRequirement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: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IAuthorizationHandler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,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IAuthorizationRequirement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async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Task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HandleAsync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AuthorizationHandlerContext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context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 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if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(!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context.User.Identity.IsAuthenticated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 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context.Fail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return;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HttpContext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httpContext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= 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context.Resource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as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Microsoft.AspNetCore.Mvc.Filters.AuthorizationFilterContext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).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HttpContext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MyServiceName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myService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= 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MyServiceName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httpContext.RequestServices.GetService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typeof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MyServiceName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if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(!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myService.CheckUser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context.User.Identity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)) 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context.Fail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return;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context.Succeed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this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7124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12D546-67D8-4CD0-B8C4-E29AA4D1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Additional</a:t>
            </a:r>
            <a:r>
              <a:rPr lang="cs-CZ" dirty="0"/>
              <a:t> </a:t>
            </a:r>
            <a:r>
              <a:rPr lang="cs-CZ" dirty="0" err="1"/>
              <a:t>informations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63EB459-A84F-46B3-AF00-6EDF5D0C1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Client</a:t>
            </a:r>
            <a:r>
              <a:rPr lang="cs-CZ" dirty="0"/>
              <a:t> </a:t>
            </a:r>
            <a:r>
              <a:rPr lang="cs-CZ" dirty="0" err="1"/>
              <a:t>side</a:t>
            </a:r>
            <a:r>
              <a:rPr lang="cs-CZ" dirty="0"/>
              <a:t> </a:t>
            </a:r>
            <a:r>
              <a:rPr lang="cs-CZ" dirty="0" err="1"/>
              <a:t>validation</a:t>
            </a:r>
            <a:r>
              <a:rPr lang="cs-CZ" dirty="0"/>
              <a:t> – </a:t>
            </a:r>
            <a:r>
              <a:rPr lang="cs-CZ" dirty="0" err="1"/>
              <a:t>automatically</a:t>
            </a:r>
            <a:r>
              <a:rPr lang="cs-CZ" dirty="0"/>
              <a:t> </a:t>
            </a:r>
            <a:r>
              <a:rPr lang="cs-CZ" dirty="0" err="1"/>
              <a:t>supported</a:t>
            </a:r>
            <a:r>
              <a:rPr lang="cs-CZ" dirty="0"/>
              <a:t> </a:t>
            </a:r>
            <a:r>
              <a:rPr lang="cs-CZ" dirty="0" err="1"/>
              <a:t>usin</a:t>
            </a:r>
            <a:r>
              <a:rPr lang="cs-CZ" dirty="0"/>
              <a:t> „</a:t>
            </a:r>
            <a:r>
              <a:rPr lang="cs-CZ" dirty="0" err="1"/>
              <a:t>jQuery</a:t>
            </a:r>
            <a:r>
              <a:rPr lang="cs-CZ" dirty="0"/>
              <a:t> </a:t>
            </a:r>
            <a:r>
              <a:rPr lang="cs-CZ" dirty="0" err="1"/>
              <a:t>Unobtrusive</a:t>
            </a:r>
            <a:r>
              <a:rPr lang="cs-CZ" dirty="0"/>
              <a:t> </a:t>
            </a:r>
            <a:r>
              <a:rPr lang="cs-CZ" dirty="0" err="1"/>
              <a:t>Validation</a:t>
            </a:r>
            <a:r>
              <a:rPr lang="cs-CZ" dirty="0"/>
              <a:t>“</a:t>
            </a:r>
          </a:p>
          <a:p>
            <a:r>
              <a:rPr lang="cs-CZ" dirty="0" err="1"/>
              <a:t>Razor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without</a:t>
            </a:r>
            <a:r>
              <a:rPr lang="cs-CZ" dirty="0"/>
              <a:t> MVC (</a:t>
            </a:r>
            <a:r>
              <a:rPr lang="cs-CZ" dirty="0" err="1"/>
              <a:t>is</a:t>
            </a:r>
            <a:r>
              <a:rPr lang="cs-CZ" dirty="0"/>
              <a:t> independent)</a:t>
            </a:r>
          </a:p>
          <a:p>
            <a:r>
              <a:rPr lang="cs-CZ" dirty="0" err="1"/>
              <a:t>Razor</a:t>
            </a:r>
            <a:r>
              <a:rPr lang="cs-CZ" dirty="0"/>
              <a:t> syntax: </a:t>
            </a:r>
            <a:r>
              <a:rPr lang="cs-CZ" dirty="0">
                <a:hlinkClick r:id="rId2"/>
              </a:rPr>
              <a:t>https://docs.microsoft.com/en-us/aspnet/core/mvc/views/razor</a:t>
            </a:r>
            <a:r>
              <a:rPr lang="cs-CZ" dirty="0"/>
              <a:t> </a:t>
            </a:r>
          </a:p>
          <a:p>
            <a:r>
              <a:rPr lang="cs-CZ" b="1" dirty="0"/>
              <a:t>Open-source</a:t>
            </a:r>
            <a:r>
              <a:rPr lang="cs-CZ" dirty="0"/>
              <a:t>- </a:t>
            </a:r>
            <a:r>
              <a:rPr lang="cs-CZ" dirty="0">
                <a:hlinkClick r:id="rId3"/>
              </a:rPr>
              <a:t>https://github.com/aspnet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27841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7174"/>
          </a:xfrm>
        </p:spPr>
        <p:txBody>
          <a:bodyPr>
            <a:normAutofit/>
          </a:bodyPr>
          <a:lstStyle/>
          <a:p>
            <a:pPr algn="ctr"/>
            <a:r>
              <a:rPr lang="cs-CZ" dirty="0" err="1"/>
              <a:t>Documentation</a:t>
            </a:r>
            <a:r>
              <a:rPr lang="cs-CZ" dirty="0"/>
              <a:t> </a:t>
            </a:r>
            <a:r>
              <a:rPr lang="cs-CZ"/>
              <a:t>of </a:t>
            </a:r>
            <a:r>
              <a:rPr lang="cs-CZ" dirty="0"/>
              <a:t>ASP.NET</a:t>
            </a:r>
            <a:br>
              <a:rPr lang="cs-CZ" dirty="0"/>
            </a:br>
            <a:r>
              <a:rPr lang="cs-CZ" dirty="0">
                <a:hlinkClick r:id="rId2"/>
              </a:rPr>
              <a:t>https://docs.asp.net/en/latest/index.html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3519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Old</a:t>
            </a:r>
            <a:r>
              <a:rPr lang="cs-CZ" dirty="0"/>
              <a:t> </a:t>
            </a:r>
            <a:r>
              <a:rPr lang="cs-CZ" dirty="0" err="1"/>
              <a:t>architecture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ASP.NET, </a:t>
            </a:r>
            <a:r>
              <a:rPr lang="cs-CZ" dirty="0" err="1"/>
              <a:t>before„Core</a:t>
            </a:r>
            <a:r>
              <a:rPr lang="cs-CZ" dirty="0"/>
              <a:t>“</a:t>
            </a:r>
          </a:p>
        </p:txBody>
      </p:sp>
      <p:grpSp>
        <p:nvGrpSpPr>
          <p:cNvPr id="4" name="Skupina 3"/>
          <p:cNvGrpSpPr/>
          <p:nvPr/>
        </p:nvGrpSpPr>
        <p:grpSpPr>
          <a:xfrm>
            <a:off x="2351584" y="1690688"/>
            <a:ext cx="7488832" cy="4608512"/>
            <a:chOff x="971600" y="1412776"/>
            <a:chExt cx="7488832" cy="4608512"/>
          </a:xfrm>
        </p:grpSpPr>
        <p:sp>
          <p:nvSpPr>
            <p:cNvPr id="5" name="Rectangle 4"/>
            <p:cNvSpPr/>
            <p:nvPr/>
          </p:nvSpPr>
          <p:spPr>
            <a:xfrm>
              <a:off x="971600" y="5373216"/>
              <a:ext cx="7272808" cy="648072"/>
            </a:xfrm>
            <a:prstGeom prst="rect">
              <a:avLst/>
            </a:prstGeom>
            <a:solidFill>
              <a:srgbClr val="8CB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OS (Windows)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71600" y="4581128"/>
              <a:ext cx="7272808" cy="648072"/>
            </a:xfrm>
            <a:prstGeom prst="rect">
              <a:avLst/>
            </a:prstGeom>
            <a:solidFill>
              <a:srgbClr val="0071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>
                  <a:latin typeface="Segoe UI Light" panose="020B0502040204020203" pitchFamily="34" charset="0"/>
                  <a:cs typeface="Segoe UI Light" panose="020B0502040204020203" pitchFamily="34" charset="0"/>
                </a:rPr>
                <a:t>IIS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71600" y="3789040"/>
              <a:ext cx="7272808" cy="648072"/>
            </a:xfrm>
            <a:prstGeom prst="rect">
              <a:avLst/>
            </a:prstGeom>
            <a:solidFill>
              <a:srgbClr val="1BA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Framework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71600" y="1412776"/>
              <a:ext cx="7272808" cy="2232248"/>
            </a:xfrm>
            <a:prstGeom prst="rect">
              <a:avLst/>
            </a:prstGeom>
            <a:solidFill>
              <a:srgbClr val="2C45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4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43608" y="1556792"/>
              <a:ext cx="1050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00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ASP.NET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27784" y="1562894"/>
              <a:ext cx="1440160" cy="10081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>
                  <a:latin typeface="Segoe UI Light" panose="020B0502040204020203" pitchFamily="34" charset="0"/>
                  <a:cs typeface="Segoe UI Light" panose="020B0502040204020203" pitchFamily="34" charset="0"/>
                </a:rPr>
                <a:t>Web</a:t>
              </a:r>
              <a:br>
                <a:rPr lang="hr-HR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hr-HR">
                  <a:latin typeface="Segoe UI Light" panose="020B0502040204020203" pitchFamily="34" charset="0"/>
                  <a:cs typeface="Segoe UI Light" panose="020B0502040204020203" pitchFamily="34" charset="0"/>
                </a:rPr>
                <a:t>Forms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75956" y="1562894"/>
              <a:ext cx="1440160" cy="10081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>
                  <a:latin typeface="Segoe UI Light" panose="020B0502040204020203" pitchFamily="34" charset="0"/>
                  <a:cs typeface="Segoe UI Light" panose="020B0502040204020203" pitchFamily="34" charset="0"/>
                </a:rPr>
                <a:t>MVC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24128" y="1569244"/>
              <a:ext cx="1440160" cy="10081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>
                  <a:latin typeface="Segoe UI Light" panose="020B0502040204020203" pitchFamily="34" charset="0"/>
                  <a:cs typeface="Segoe UI Light" panose="020B0502040204020203" pitchFamily="34" charset="0"/>
                </a:rPr>
                <a:t>Web API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812360" y="1772816"/>
              <a:ext cx="648072" cy="3240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hr-HR" sz="2000">
                  <a:latin typeface="Segoe UI Light" panose="020B0502040204020203" pitchFamily="34" charset="0"/>
                  <a:cs typeface="Segoe UI Light" panose="020B0502040204020203" pitchFamily="34" charset="0"/>
                </a:rPr>
                <a:t>System.Web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14364" y="2852936"/>
              <a:ext cx="1224136" cy="662558"/>
            </a:xfrm>
            <a:prstGeom prst="rect">
              <a:avLst/>
            </a:prstGeom>
            <a:solidFill>
              <a:srgbClr val="6E7E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>
                  <a:latin typeface="Segoe UI Light" panose="020B0502040204020203" pitchFamily="34" charset="0"/>
                  <a:cs typeface="Segoe UI Light" panose="020B0502040204020203" pitchFamily="34" charset="0"/>
                </a:rPr>
                <a:t>HTTP Modules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10508" y="2852936"/>
              <a:ext cx="1134802" cy="662558"/>
            </a:xfrm>
            <a:prstGeom prst="rect">
              <a:avLst/>
            </a:prstGeom>
            <a:solidFill>
              <a:srgbClr val="6E7E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>
                  <a:latin typeface="Segoe UI Light" panose="020B0502040204020203" pitchFamily="34" charset="0"/>
                  <a:cs typeface="Segoe UI Light" panose="020B0502040204020203" pitchFamily="34" charset="0"/>
                </a:rPr>
                <a:t>HTTP Handlers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17318" y="2852936"/>
              <a:ext cx="1205458" cy="662558"/>
            </a:xfrm>
            <a:prstGeom prst="rect">
              <a:avLst/>
            </a:prstGeom>
            <a:solidFill>
              <a:srgbClr val="6E7E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>
                  <a:latin typeface="Segoe UI Light" panose="020B0502040204020203" pitchFamily="34" charset="0"/>
                  <a:cs typeface="Segoe UI Light" panose="020B0502040204020203" pitchFamily="34" charset="0"/>
                </a:rPr>
                <a:t>Request Pipeline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94784" y="2852936"/>
              <a:ext cx="1114772" cy="662558"/>
            </a:xfrm>
            <a:prstGeom prst="rect">
              <a:avLst/>
            </a:prstGeom>
            <a:solidFill>
              <a:srgbClr val="6E7E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>
                  <a:latin typeface="Segoe UI Light" panose="020B0502040204020203" pitchFamily="34" charset="0"/>
                  <a:cs typeface="Segoe UI Light" panose="020B0502040204020203" pitchFamily="34" charset="0"/>
                </a:rPr>
                <a:t>Caching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81564" y="2852936"/>
              <a:ext cx="1114772" cy="662558"/>
            </a:xfrm>
            <a:prstGeom prst="rect">
              <a:avLst/>
            </a:prstGeom>
            <a:solidFill>
              <a:srgbClr val="6E7E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>
                  <a:latin typeface="Segoe UI Light" panose="020B0502040204020203" pitchFamily="34" charset="0"/>
                  <a:cs typeface="Segoe UI Light" panose="020B0502040204020203" pitchFamily="34" charset="0"/>
                </a:rPr>
                <a:t>Session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869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New </a:t>
            </a:r>
            <a:r>
              <a:rPr lang="cs-CZ" dirty="0" err="1"/>
              <a:t>architecture</a:t>
            </a:r>
            <a:r>
              <a:rPr lang="cs-CZ" dirty="0"/>
              <a:t> ASP.NET </a:t>
            </a:r>
            <a:r>
              <a:rPr lang="cs-CZ" dirty="0" err="1"/>
              <a:t>Core</a:t>
            </a:r>
            <a:endParaRPr lang="cs-CZ" dirty="0"/>
          </a:p>
        </p:txBody>
      </p:sp>
      <p:grpSp>
        <p:nvGrpSpPr>
          <p:cNvPr id="4" name="Skupina 3"/>
          <p:cNvGrpSpPr/>
          <p:nvPr/>
        </p:nvGrpSpPr>
        <p:grpSpPr>
          <a:xfrm>
            <a:off x="2459596" y="1690688"/>
            <a:ext cx="7272808" cy="4728936"/>
            <a:chOff x="971600" y="1301573"/>
            <a:chExt cx="7272808" cy="4728936"/>
          </a:xfrm>
        </p:grpSpPr>
        <p:sp>
          <p:nvSpPr>
            <p:cNvPr id="5" name="Rectangle 3"/>
            <p:cNvSpPr/>
            <p:nvPr/>
          </p:nvSpPr>
          <p:spPr>
            <a:xfrm>
              <a:off x="971600" y="5382437"/>
              <a:ext cx="7272808" cy="648072"/>
            </a:xfrm>
            <a:prstGeom prst="rect">
              <a:avLst/>
            </a:prstGeom>
            <a:solidFill>
              <a:srgbClr val="8CB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>
                  <a:latin typeface="Segoe UI Light" panose="020B0502040204020203" pitchFamily="34" charset="0"/>
                  <a:cs typeface="Segoe UI Light" panose="020B0502040204020203" pitchFamily="34" charset="0"/>
                </a:rPr>
                <a:t>OS</a:t>
              </a:r>
            </a:p>
          </p:txBody>
        </p:sp>
        <p:sp>
          <p:nvSpPr>
            <p:cNvPr id="6" name="Rectangle 4"/>
            <p:cNvSpPr/>
            <p:nvPr/>
          </p:nvSpPr>
          <p:spPr>
            <a:xfrm>
              <a:off x="971600" y="3922134"/>
              <a:ext cx="7272808" cy="1353671"/>
            </a:xfrm>
            <a:prstGeom prst="rect">
              <a:avLst/>
            </a:prstGeom>
            <a:solidFill>
              <a:srgbClr val="0071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4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" name="Rectangle 5"/>
            <p:cNvSpPr/>
            <p:nvPr/>
          </p:nvSpPr>
          <p:spPr>
            <a:xfrm>
              <a:off x="971600" y="3176651"/>
              <a:ext cx="3600400" cy="648072"/>
            </a:xfrm>
            <a:prstGeom prst="rect">
              <a:avLst/>
            </a:prstGeom>
            <a:solidFill>
              <a:srgbClr val="1BA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CLR</a:t>
              </a:r>
            </a:p>
          </p:txBody>
        </p:sp>
        <p:sp>
          <p:nvSpPr>
            <p:cNvPr id="8" name="Rectangle 6"/>
            <p:cNvSpPr/>
            <p:nvPr/>
          </p:nvSpPr>
          <p:spPr>
            <a:xfrm>
              <a:off x="971600" y="1301573"/>
              <a:ext cx="7272808" cy="1767387"/>
            </a:xfrm>
            <a:prstGeom prst="rect">
              <a:avLst/>
            </a:prstGeom>
            <a:solidFill>
              <a:srgbClr val="2C45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4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" name="TextBox 7"/>
            <p:cNvSpPr txBox="1"/>
            <p:nvPr/>
          </p:nvSpPr>
          <p:spPr>
            <a:xfrm>
              <a:off x="1040020" y="1412776"/>
              <a:ext cx="1050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ASP.NET</a:t>
              </a:r>
            </a:p>
          </p:txBody>
        </p:sp>
        <p:sp>
          <p:nvSpPr>
            <p:cNvPr id="10" name="Rectangle 8"/>
            <p:cNvSpPr/>
            <p:nvPr/>
          </p:nvSpPr>
          <p:spPr>
            <a:xfrm>
              <a:off x="2899298" y="1556792"/>
              <a:ext cx="1440160" cy="8112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>
                  <a:latin typeface="Segoe UI Light" panose="020B0502040204020203" pitchFamily="34" charset="0"/>
                  <a:cs typeface="Segoe UI Light" panose="020B0502040204020203" pitchFamily="34" charset="0"/>
                </a:rPr>
                <a:t>Web API</a:t>
              </a:r>
            </a:p>
          </p:txBody>
        </p:sp>
        <p:sp>
          <p:nvSpPr>
            <p:cNvPr id="11" name="Rectangle 9"/>
            <p:cNvSpPr/>
            <p:nvPr/>
          </p:nvSpPr>
          <p:spPr>
            <a:xfrm>
              <a:off x="4447470" y="1556792"/>
              <a:ext cx="1440160" cy="8112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>
                  <a:latin typeface="Segoe UI Light" panose="020B0502040204020203" pitchFamily="34" charset="0"/>
                  <a:cs typeface="Segoe UI Light" panose="020B0502040204020203" pitchFamily="34" charset="0"/>
                </a:rPr>
                <a:t>MVC</a:t>
              </a:r>
            </a:p>
          </p:txBody>
        </p:sp>
        <p:sp>
          <p:nvSpPr>
            <p:cNvPr id="12" name="Rectangle 10"/>
            <p:cNvSpPr/>
            <p:nvPr/>
          </p:nvSpPr>
          <p:spPr>
            <a:xfrm>
              <a:off x="5995642" y="1563142"/>
              <a:ext cx="1440160" cy="80487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>
                  <a:latin typeface="Segoe UI Light" panose="020B0502040204020203" pitchFamily="34" charset="0"/>
                  <a:cs typeface="Segoe UI Light" panose="020B0502040204020203" pitchFamily="34" charset="0"/>
                </a:rPr>
                <a:t>Web Pages</a:t>
              </a:r>
            </a:p>
          </p:txBody>
        </p:sp>
        <p:sp>
          <p:nvSpPr>
            <p:cNvPr id="13" name="Rectangle 19"/>
            <p:cNvSpPr/>
            <p:nvPr/>
          </p:nvSpPr>
          <p:spPr>
            <a:xfrm>
              <a:off x="2267744" y="4094913"/>
              <a:ext cx="2736304" cy="100811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>
                  <a:latin typeface="Segoe UI Light" panose="020B0502040204020203" pitchFamily="34" charset="0"/>
                  <a:cs typeface="Segoe UI Light" panose="020B0502040204020203" pitchFamily="34" charset="0"/>
                </a:rPr>
                <a:t>IIS</a:t>
              </a:r>
            </a:p>
          </p:txBody>
        </p:sp>
        <p:sp>
          <p:nvSpPr>
            <p:cNvPr id="14" name="Rectangle 20"/>
            <p:cNvSpPr/>
            <p:nvPr/>
          </p:nvSpPr>
          <p:spPr>
            <a:xfrm>
              <a:off x="5148064" y="4094913"/>
              <a:ext cx="2736304" cy="100811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>
                  <a:latin typeface="Segoe UI Light" panose="020B0502040204020203" pitchFamily="34" charset="0"/>
                  <a:cs typeface="Segoe UI Light" panose="020B0502040204020203" pitchFamily="34" charset="0"/>
                </a:rPr>
                <a:t>Self-hosted</a:t>
              </a:r>
            </a:p>
          </p:txBody>
        </p:sp>
        <p:sp>
          <p:nvSpPr>
            <p:cNvPr id="15" name="Rectangle 21"/>
            <p:cNvSpPr/>
            <p:nvPr/>
          </p:nvSpPr>
          <p:spPr>
            <a:xfrm>
              <a:off x="4716016" y="3167430"/>
              <a:ext cx="3528392" cy="648072"/>
            </a:xfrm>
            <a:prstGeom prst="rect">
              <a:avLst/>
            </a:prstGeom>
            <a:solidFill>
              <a:srgbClr val="1BA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Core CLR</a:t>
              </a:r>
            </a:p>
          </p:txBody>
        </p:sp>
        <p:sp>
          <p:nvSpPr>
            <p:cNvPr id="16" name="Rectangle 22"/>
            <p:cNvSpPr/>
            <p:nvPr/>
          </p:nvSpPr>
          <p:spPr>
            <a:xfrm>
              <a:off x="2899298" y="2451143"/>
              <a:ext cx="4536504" cy="401793"/>
            </a:xfrm>
            <a:prstGeom prst="rect">
              <a:avLst/>
            </a:prstGeom>
            <a:solidFill>
              <a:srgbClr val="910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Middleware</a:t>
              </a:r>
              <a:endParaRPr lang="hr-HR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20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Base ASP.NET </a:t>
            </a:r>
            <a:r>
              <a:rPr lang="cs-CZ" dirty="0" err="1"/>
              <a:t>Core</a:t>
            </a:r>
            <a:r>
              <a:rPr lang="cs-CZ" dirty="0"/>
              <a:t> </a:t>
            </a:r>
            <a:r>
              <a:rPr lang="cs-CZ" dirty="0" err="1"/>
              <a:t>application</a:t>
            </a:r>
            <a:endParaRPr lang="cs-CZ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04857" y="2281043"/>
            <a:ext cx="4883811" cy="315671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//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Startup.cs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class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Startup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void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Configure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IApplicationBuilder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app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app.Run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context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=&gt;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return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context.Response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	.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WriteAsync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("Hello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from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ASP.NET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Core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!");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});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805237" y="2281043"/>
            <a:ext cx="5878765" cy="315671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//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Program.cs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class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Program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public static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void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Main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string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[]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args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	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CreateWebHostBuilder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args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).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Build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().Run();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	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 public static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IWebHostBuilder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CreateWebHostBuilder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string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[]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args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 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{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       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WebHost.CreateDefaultBuilder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args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               .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UseStartup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Startup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&gt;();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en-US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  <a:endParaRPr kumimoji="0" lang="cs-CZ" altLang="cs-CZ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667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Base </a:t>
            </a:r>
            <a:r>
              <a:rPr lang="cs-CZ" dirty="0" err="1"/>
              <a:t>properties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ASP.NET </a:t>
            </a:r>
            <a:r>
              <a:rPr lang="cs-CZ" dirty="0" err="1"/>
              <a:t>Core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Does</a:t>
            </a:r>
            <a:r>
              <a:rPr lang="cs-CZ" dirty="0"/>
              <a:t> not </a:t>
            </a:r>
            <a:r>
              <a:rPr lang="cs-CZ" dirty="0" err="1"/>
              <a:t>require</a:t>
            </a:r>
            <a:r>
              <a:rPr lang="cs-CZ" dirty="0"/>
              <a:t> IIS server (</a:t>
            </a:r>
            <a:r>
              <a:rPr lang="cs-CZ" dirty="0" err="1"/>
              <a:t>required</a:t>
            </a:r>
            <a:r>
              <a:rPr lang="cs-CZ" dirty="0"/>
              <a:t> in </a:t>
            </a:r>
            <a:r>
              <a:rPr lang="cs-CZ" dirty="0" err="1"/>
              <a:t>old</a:t>
            </a:r>
            <a:r>
              <a:rPr lang="cs-CZ" dirty="0"/>
              <a:t> ASP.NET).</a:t>
            </a:r>
          </a:p>
          <a:p>
            <a:r>
              <a:rPr lang="cs-CZ" dirty="0" err="1"/>
              <a:t>Kestrel</a:t>
            </a:r>
            <a:r>
              <a:rPr lang="cs-CZ" dirty="0"/>
              <a:t> – </a:t>
            </a:r>
            <a:r>
              <a:rPr lang="cs-CZ" dirty="0" err="1"/>
              <a:t>simple</a:t>
            </a:r>
            <a:r>
              <a:rPr lang="cs-CZ" dirty="0"/>
              <a:t>, </a:t>
            </a:r>
            <a:r>
              <a:rPr lang="cs-CZ" dirty="0" err="1"/>
              <a:t>multiplatform</a:t>
            </a:r>
            <a:r>
              <a:rPr lang="cs-CZ" dirty="0"/>
              <a:t> web server (</a:t>
            </a:r>
            <a:r>
              <a:rPr lang="cs-CZ" dirty="0" err="1"/>
              <a:t>prefered</a:t>
            </a:r>
            <a:r>
              <a:rPr lang="cs-CZ" dirty="0"/>
              <a:t> server </a:t>
            </a:r>
            <a:r>
              <a:rPr lang="cs-CZ" dirty="0" err="1"/>
              <a:t>for</a:t>
            </a:r>
            <a:r>
              <a:rPr lang="cs-CZ" dirty="0"/>
              <a:t> ASP.NET </a:t>
            </a:r>
            <a:r>
              <a:rPr lang="cs-CZ" dirty="0" err="1"/>
              <a:t>Core</a:t>
            </a:r>
            <a:r>
              <a:rPr lang="cs-CZ" dirty="0"/>
              <a:t>)</a:t>
            </a:r>
          </a:p>
          <a:p>
            <a:r>
              <a:rPr lang="cs-CZ" dirty="0" err="1"/>
              <a:t>Configuration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JSON.</a:t>
            </a:r>
          </a:p>
          <a:p>
            <a:r>
              <a:rPr lang="cs-CZ" dirty="0" err="1"/>
              <a:t>Is</a:t>
            </a:r>
            <a:r>
              <a:rPr lang="cs-CZ" dirty="0"/>
              <a:t> not monolit framework, </a:t>
            </a:r>
            <a:r>
              <a:rPr lang="cs-CZ" dirty="0" err="1"/>
              <a:t>like</a:t>
            </a:r>
            <a:r>
              <a:rPr lang="cs-CZ" dirty="0"/>
              <a:t> in </a:t>
            </a:r>
            <a:r>
              <a:rPr lang="cs-CZ" dirty="0" err="1"/>
              <a:t>previous</a:t>
            </a:r>
            <a:r>
              <a:rPr lang="cs-CZ" dirty="0"/>
              <a:t> </a:t>
            </a:r>
            <a:r>
              <a:rPr lang="cs-CZ" dirty="0" err="1"/>
              <a:t>versions</a:t>
            </a:r>
            <a:r>
              <a:rPr lang="cs-CZ" dirty="0"/>
              <a:t>. </a:t>
            </a:r>
            <a:r>
              <a:rPr lang="cs-CZ" dirty="0" err="1"/>
              <a:t>Application</a:t>
            </a:r>
            <a:r>
              <a:rPr lang="cs-CZ" dirty="0"/>
              <a:t> </a:t>
            </a:r>
            <a:r>
              <a:rPr lang="cs-CZ" dirty="0" err="1"/>
              <a:t>consists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components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are independent (</a:t>
            </a:r>
            <a:r>
              <a:rPr lang="cs-CZ" dirty="0" err="1"/>
              <a:t>NuGet</a:t>
            </a:r>
            <a:r>
              <a:rPr lang="cs-CZ" dirty="0"/>
              <a:t> </a:t>
            </a:r>
            <a:r>
              <a:rPr lang="cs-CZ" dirty="0" err="1"/>
              <a:t>packages</a:t>
            </a:r>
            <a:r>
              <a:rPr lang="cs-CZ" dirty="0"/>
              <a:t>): </a:t>
            </a:r>
            <a:r>
              <a:rPr lang="cs-CZ" dirty="0">
                <a:hlinkClick r:id="rId2"/>
              </a:rPr>
              <a:t>https://www.nuget.org/packages/Microsoft.AspNetCore/2.0.1</a:t>
            </a:r>
            <a:br>
              <a:rPr lang="cs-CZ" dirty="0"/>
            </a:br>
            <a:r>
              <a:rPr lang="cs-CZ" dirty="0" err="1"/>
              <a:t>This</a:t>
            </a:r>
            <a:r>
              <a:rPr lang="cs-CZ" dirty="0"/>
              <a:t> property </a:t>
            </a:r>
            <a:r>
              <a:rPr lang="cs-CZ" dirty="0" err="1"/>
              <a:t>allow</a:t>
            </a:r>
            <a:r>
              <a:rPr lang="cs-CZ" dirty="0"/>
              <a:t> independent development </a:t>
            </a:r>
            <a:r>
              <a:rPr lang="cs-CZ" dirty="0" err="1"/>
              <a:t>of</a:t>
            </a:r>
            <a:r>
              <a:rPr lang="cs-CZ" dirty="0"/>
              <a:t> framework </a:t>
            </a:r>
            <a:r>
              <a:rPr lang="cs-CZ" dirty="0" err="1"/>
              <a:t>components</a:t>
            </a:r>
            <a:r>
              <a:rPr lang="cs-CZ" dirty="0"/>
              <a:t> (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possible</a:t>
            </a:r>
            <a:r>
              <a:rPr lang="cs-CZ" dirty="0"/>
              <a:t> to </a:t>
            </a:r>
            <a:r>
              <a:rPr lang="cs-CZ" dirty="0" err="1"/>
              <a:t>release</a:t>
            </a:r>
            <a:r>
              <a:rPr lang="cs-CZ" dirty="0"/>
              <a:t> update </a:t>
            </a:r>
            <a:r>
              <a:rPr lang="cs-CZ" dirty="0" err="1"/>
              <a:t>for</a:t>
            </a:r>
            <a:r>
              <a:rPr lang="cs-CZ" dirty="0"/>
              <a:t> just </a:t>
            </a:r>
            <a:r>
              <a:rPr lang="cs-CZ" dirty="0" err="1"/>
              <a:t>one</a:t>
            </a:r>
            <a:r>
              <a:rPr lang="cs-CZ" dirty="0"/>
              <a:t> </a:t>
            </a:r>
            <a:r>
              <a:rPr lang="cs-CZ" dirty="0" err="1"/>
              <a:t>package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framework).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3232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Middleware</a:t>
            </a:r>
            <a:endParaRPr lang="cs-CZ" dirty="0"/>
          </a:p>
        </p:txBody>
      </p:sp>
      <p:grpSp>
        <p:nvGrpSpPr>
          <p:cNvPr id="4" name="Skupina 3"/>
          <p:cNvGrpSpPr/>
          <p:nvPr/>
        </p:nvGrpSpPr>
        <p:grpSpPr>
          <a:xfrm>
            <a:off x="3060960" y="1899236"/>
            <a:ext cx="6070080" cy="4670536"/>
            <a:chOff x="539552" y="1628800"/>
            <a:chExt cx="6070080" cy="4670536"/>
          </a:xfrm>
        </p:grpSpPr>
        <p:sp>
          <p:nvSpPr>
            <p:cNvPr id="5" name="Rectangle 4"/>
            <p:cNvSpPr/>
            <p:nvPr/>
          </p:nvSpPr>
          <p:spPr>
            <a:xfrm>
              <a:off x="544538" y="5117744"/>
              <a:ext cx="6065094" cy="540453"/>
            </a:xfrm>
            <a:prstGeom prst="rect">
              <a:avLst/>
            </a:prstGeom>
            <a:solidFill>
              <a:srgbClr val="8CB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>
                  <a:latin typeface="Segoe UI Light" panose="020B0502040204020203" pitchFamily="34" charset="0"/>
                  <a:cs typeface="Segoe UI Light" panose="020B0502040204020203" pitchFamily="34" charset="0"/>
                </a:rPr>
                <a:t>Host</a:t>
              </a:r>
            </a:p>
          </p:txBody>
        </p:sp>
        <p:sp>
          <p:nvSpPr>
            <p:cNvPr id="6" name="Rectangle 7"/>
            <p:cNvSpPr/>
            <p:nvPr/>
          </p:nvSpPr>
          <p:spPr>
            <a:xfrm>
              <a:off x="544538" y="2280498"/>
              <a:ext cx="6065094" cy="2040614"/>
            </a:xfrm>
            <a:prstGeom prst="rect">
              <a:avLst/>
            </a:prstGeom>
            <a:solidFill>
              <a:srgbClr val="2C45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4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" name="Rectangle 16"/>
            <p:cNvSpPr/>
            <p:nvPr/>
          </p:nvSpPr>
          <p:spPr>
            <a:xfrm>
              <a:off x="1456595" y="2427494"/>
              <a:ext cx="4128467" cy="499450"/>
            </a:xfrm>
            <a:prstGeom prst="rect">
              <a:avLst/>
            </a:prstGeom>
            <a:solidFill>
              <a:srgbClr val="1BA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Middleware</a:t>
              </a:r>
            </a:p>
          </p:txBody>
        </p:sp>
        <p:sp>
          <p:nvSpPr>
            <p:cNvPr id="8" name="Rectangle 17"/>
            <p:cNvSpPr/>
            <p:nvPr/>
          </p:nvSpPr>
          <p:spPr>
            <a:xfrm>
              <a:off x="539552" y="4449201"/>
              <a:ext cx="6065094" cy="540453"/>
            </a:xfrm>
            <a:prstGeom prst="rect">
              <a:avLst/>
            </a:prstGeom>
            <a:solidFill>
              <a:srgbClr val="8CB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>
                  <a:latin typeface="Segoe UI Light" panose="020B0502040204020203" pitchFamily="34" charset="0"/>
                  <a:cs typeface="Segoe UI Light" panose="020B0502040204020203" pitchFamily="34" charset="0"/>
                </a:rPr>
                <a:t>Server</a:t>
              </a:r>
            </a:p>
          </p:txBody>
        </p:sp>
        <p:sp>
          <p:nvSpPr>
            <p:cNvPr id="9" name="Rectangle 18"/>
            <p:cNvSpPr/>
            <p:nvPr/>
          </p:nvSpPr>
          <p:spPr>
            <a:xfrm>
              <a:off x="539552" y="1628800"/>
              <a:ext cx="6065094" cy="540453"/>
            </a:xfrm>
            <a:prstGeom prst="rect">
              <a:avLst/>
            </a:prstGeom>
            <a:solidFill>
              <a:srgbClr val="9100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>
                  <a:latin typeface="Segoe UI Light" panose="020B0502040204020203" pitchFamily="34" charset="0"/>
                  <a:cs typeface="Segoe UI Light" panose="020B0502040204020203" pitchFamily="34" charset="0"/>
                </a:rPr>
                <a:t>Application</a:t>
              </a:r>
            </a:p>
          </p:txBody>
        </p:sp>
        <p:sp>
          <p:nvSpPr>
            <p:cNvPr id="10" name="Rectangle 19"/>
            <p:cNvSpPr/>
            <p:nvPr/>
          </p:nvSpPr>
          <p:spPr>
            <a:xfrm>
              <a:off x="1456595" y="3037740"/>
              <a:ext cx="4128467" cy="499450"/>
            </a:xfrm>
            <a:prstGeom prst="rect">
              <a:avLst/>
            </a:prstGeom>
            <a:solidFill>
              <a:srgbClr val="1BA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>
                  <a:latin typeface="Segoe UI Light" panose="020B0502040204020203" pitchFamily="34" charset="0"/>
                  <a:cs typeface="Segoe UI Light" panose="020B0502040204020203" pitchFamily="34" charset="0"/>
                </a:rPr>
                <a:t>Middleware</a:t>
              </a:r>
            </a:p>
          </p:txBody>
        </p:sp>
        <p:sp>
          <p:nvSpPr>
            <p:cNvPr id="11" name="Rectangle 20"/>
            <p:cNvSpPr/>
            <p:nvPr/>
          </p:nvSpPr>
          <p:spPr>
            <a:xfrm>
              <a:off x="1456595" y="3648435"/>
              <a:ext cx="4128467" cy="499450"/>
            </a:xfrm>
            <a:prstGeom prst="rect">
              <a:avLst/>
            </a:prstGeom>
            <a:solidFill>
              <a:srgbClr val="1BA1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>
                  <a:latin typeface="Segoe UI Light" panose="020B0502040204020203" pitchFamily="34" charset="0"/>
                  <a:cs typeface="Segoe UI Light" panose="020B0502040204020203" pitchFamily="34" charset="0"/>
                </a:rPr>
                <a:t>Middleware</a:t>
              </a:r>
            </a:p>
          </p:txBody>
        </p:sp>
        <p:sp>
          <p:nvSpPr>
            <p:cNvPr id="12" name="Down Arrow 21"/>
            <p:cNvSpPr/>
            <p:nvPr/>
          </p:nvSpPr>
          <p:spPr>
            <a:xfrm rot="10800000">
              <a:off x="1496915" y="1772816"/>
              <a:ext cx="410788" cy="4318928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3" name="Down Arrow 22"/>
            <p:cNvSpPr/>
            <p:nvPr/>
          </p:nvSpPr>
          <p:spPr>
            <a:xfrm>
              <a:off x="5148064" y="1772816"/>
              <a:ext cx="410788" cy="4318928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4" name="TextBox 23"/>
            <p:cNvSpPr txBox="1"/>
            <p:nvPr/>
          </p:nvSpPr>
          <p:spPr>
            <a:xfrm>
              <a:off x="1281298" y="5975026"/>
              <a:ext cx="842022" cy="324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Request</a:t>
              </a:r>
            </a:p>
          </p:txBody>
        </p:sp>
        <p:sp>
          <p:nvSpPr>
            <p:cNvPr id="15" name="TextBox 24"/>
            <p:cNvSpPr txBox="1"/>
            <p:nvPr/>
          </p:nvSpPr>
          <p:spPr>
            <a:xfrm>
              <a:off x="4866290" y="5975026"/>
              <a:ext cx="974336" cy="324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>
                  <a:latin typeface="Segoe UI Light" panose="020B0502040204020203" pitchFamily="34" charset="0"/>
                  <a:cs typeface="Segoe UI Light" panose="020B0502040204020203" pitchFamily="34" charset="0"/>
                </a:rPr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923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Middleware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10789118" cy="946451"/>
          </a:xfrm>
        </p:spPr>
        <p:txBody>
          <a:bodyPr/>
          <a:lstStyle/>
          <a:p>
            <a:r>
              <a:rPr lang="cs-CZ" dirty="0" err="1"/>
              <a:t>Replaces</a:t>
            </a:r>
            <a:r>
              <a:rPr lang="cs-CZ" dirty="0"/>
              <a:t> HTTP </a:t>
            </a:r>
            <a:r>
              <a:rPr lang="cs-CZ" dirty="0" err="1"/>
              <a:t>modules</a:t>
            </a:r>
            <a:r>
              <a:rPr lang="cs-CZ" dirty="0"/>
              <a:t>, </a:t>
            </a:r>
            <a:r>
              <a:rPr lang="cs-CZ" dirty="0" err="1"/>
              <a:t>handlers</a:t>
            </a:r>
            <a:r>
              <a:rPr lang="cs-CZ" dirty="0"/>
              <a:t>, </a:t>
            </a:r>
            <a:r>
              <a:rPr lang="cs-CZ" dirty="0" err="1"/>
              <a:t>etc</a:t>
            </a:r>
            <a:r>
              <a:rPr lang="cs-CZ" dirty="0"/>
              <a:t>… -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old</a:t>
            </a:r>
            <a:r>
              <a:rPr lang="cs-CZ" dirty="0"/>
              <a:t> </a:t>
            </a:r>
            <a:r>
              <a:rPr lang="cs-CZ" dirty="0" err="1"/>
              <a:t>versions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ASP.NET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4106" y="2637503"/>
            <a:ext cx="10903212" cy="317615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180000" tIns="180000" rIns="180000" bIns="180000" numCol="1" anchor="t" anchorCtr="0" compatLnSpc="1">
            <a:prstTxWarp prst="textNoShape">
              <a:avLst/>
            </a:prstTxWarp>
            <a:noAutofit/>
          </a:bodyPr>
          <a:lstStyle/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//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Startup.cs</a:t>
            </a: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public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void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Configure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IApplicationBuilder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app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,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IHostingEnvironment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env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,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ILoggerFactory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loggerfactory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)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app.UseErrorHandler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("/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Home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/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Error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");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app.UseStaticFiles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app.UseSession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app.UseIdentity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app.UseMiddleware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&lt;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MyCustomMiddleware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&gt;();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app.UseMvc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routes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 =&gt; {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routes.MapRoute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(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name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: "default",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		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template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: "{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controller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=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Home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}/{</a:t>
            </a:r>
            <a:r>
              <a:rPr lang="cs-CZ" altLang="cs-CZ" sz="1100" b="1" dirty="0" err="1">
                <a:solidFill>
                  <a:srgbClr val="404040"/>
                </a:solidFill>
                <a:latin typeface="Consolas" panose="020B0609020204030204" pitchFamily="49" charset="0"/>
              </a:rPr>
              <a:t>action</a:t>
            </a: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=Index}/{id?}");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	});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cs-CZ" altLang="cs-CZ" sz="1100" b="1" dirty="0">
                <a:solidFill>
                  <a:srgbClr val="404040"/>
                </a:solidFill>
                <a:latin typeface="Consolas" panose="020B0609020204030204" pitchFamily="49" charset="0"/>
              </a:rPr>
              <a:t>}</a:t>
            </a:r>
          </a:p>
          <a:p>
            <a:pPr lvl="0" defTabSz="36000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cs-CZ" altLang="cs-CZ" sz="1100" b="1" dirty="0">
              <a:solidFill>
                <a:srgbClr val="40404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58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Standard </a:t>
            </a:r>
            <a:r>
              <a:rPr lang="cs-CZ" dirty="0" err="1"/>
              <a:t>Middlewares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8922"/>
          </a:xfrm>
        </p:spPr>
        <p:txBody>
          <a:bodyPr>
            <a:normAutofit/>
          </a:bodyPr>
          <a:lstStyle/>
          <a:p>
            <a:r>
              <a:rPr lang="cs-CZ" dirty="0" err="1"/>
              <a:t>Authorization</a:t>
            </a:r>
            <a:endParaRPr lang="cs-CZ" dirty="0"/>
          </a:p>
          <a:p>
            <a:r>
              <a:rPr lang="en-US" dirty="0"/>
              <a:t>CORS</a:t>
            </a:r>
            <a:r>
              <a:rPr lang="cs-CZ" dirty="0"/>
              <a:t> (</a:t>
            </a:r>
            <a:r>
              <a:rPr lang="en-US" dirty="0"/>
              <a:t>Cross-Origin Resource Sharing</a:t>
            </a:r>
            <a:r>
              <a:rPr lang="cs-CZ" dirty="0"/>
              <a:t>)</a:t>
            </a:r>
            <a:endParaRPr lang="en-US" dirty="0"/>
          </a:p>
          <a:p>
            <a:r>
              <a:rPr lang="en-US" dirty="0"/>
              <a:t>Routing</a:t>
            </a:r>
          </a:p>
          <a:p>
            <a:r>
              <a:rPr lang="en-US" dirty="0"/>
              <a:t>Session</a:t>
            </a:r>
            <a:endParaRPr lang="cs-CZ" dirty="0"/>
          </a:p>
          <a:p>
            <a:r>
              <a:rPr lang="cs-CZ" dirty="0"/>
              <a:t>Static </a:t>
            </a:r>
            <a:r>
              <a:rPr lang="cs-CZ" dirty="0" err="1"/>
              <a:t>files</a:t>
            </a:r>
            <a:endParaRPr lang="cs-CZ" dirty="0"/>
          </a:p>
          <a:p>
            <a:r>
              <a:rPr lang="cs-CZ" dirty="0"/>
              <a:t>More </a:t>
            </a:r>
            <a:r>
              <a:rPr lang="cs-CZ" dirty="0" err="1"/>
              <a:t>middlewares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obtained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NuGets</a:t>
            </a:r>
            <a:r>
              <a:rPr lang="cs-CZ" dirty="0"/>
              <a:t> - </a:t>
            </a:r>
            <a:r>
              <a:rPr lang="cs-CZ" dirty="0" err="1"/>
              <a:t>including</a:t>
            </a:r>
            <a:r>
              <a:rPr lang="cs-CZ" dirty="0"/>
              <a:t> MVC (6)</a:t>
            </a:r>
          </a:p>
        </p:txBody>
      </p:sp>
    </p:spTree>
    <p:extLst>
      <p:ext uri="{BB962C8B-B14F-4D97-AF65-F5344CB8AC3E}">
        <p14:creationId xmlns:p14="http://schemas.microsoft.com/office/powerpoint/2010/main" val="269488275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3591181343F404D8AC79E90F1D2415E" ma:contentTypeVersion="2" ma:contentTypeDescription="Vytvoří nový dokument" ma:contentTypeScope="" ma:versionID="2881df219269e8746a7e8a9c023290c8">
  <xsd:schema xmlns:xsd="http://www.w3.org/2001/XMLSchema" xmlns:xs="http://www.w3.org/2001/XMLSchema" xmlns:p="http://schemas.microsoft.com/office/2006/metadata/properties" xmlns:ns2="0f116eb5-a1b2-4154-9823-9b5c0944f7a9" targetNamespace="http://schemas.microsoft.com/office/2006/metadata/properties" ma:root="true" ma:fieldsID="a95264e73313aeeaef1b1e77601fa07f" ns2:_="">
    <xsd:import namespace="0f116eb5-a1b2-4154-9823-9b5c0944f7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16eb5-a1b2-4154-9823-9b5c0944f7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D59C26-0225-4EB1-A759-714FB47E81DB}"/>
</file>

<file path=customXml/itemProps2.xml><?xml version="1.0" encoding="utf-8"?>
<ds:datastoreItem xmlns:ds="http://schemas.openxmlformats.org/officeDocument/2006/customXml" ds:itemID="{2C29F965-9E93-41F5-9390-9720655FFD08}"/>
</file>

<file path=customXml/itemProps3.xml><?xml version="1.0" encoding="utf-8"?>
<ds:datastoreItem xmlns:ds="http://schemas.openxmlformats.org/officeDocument/2006/customXml" ds:itemID="{70BBF700-98CA-4B73-BA0C-D13559BCF151}"/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2658</Words>
  <Application>Microsoft Office PowerPoint</Application>
  <PresentationFormat>Širokoúhlá obrazovka</PresentationFormat>
  <Paragraphs>448</Paragraphs>
  <Slides>28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Segoe UI</vt:lpstr>
      <vt:lpstr>Segoe UI Light</vt:lpstr>
      <vt:lpstr>Motiv Office</vt:lpstr>
      <vt:lpstr>ASP.NET Core (MVC 6)</vt:lpstr>
      <vt:lpstr>NuGet</vt:lpstr>
      <vt:lpstr>Old architecture of ASP.NET, before„Core“</vt:lpstr>
      <vt:lpstr>New architecture ASP.NET Core</vt:lpstr>
      <vt:lpstr>Base ASP.NET Core application</vt:lpstr>
      <vt:lpstr>Base properties of ASP.NET Core</vt:lpstr>
      <vt:lpstr>Middleware</vt:lpstr>
      <vt:lpstr>Middleware</vt:lpstr>
      <vt:lpstr>Standard Middlewares</vt:lpstr>
      <vt:lpstr>Custom middleware</vt:lpstr>
      <vt:lpstr>Dependency Injection</vt:lpstr>
      <vt:lpstr>Dependency Injection</vt:lpstr>
      <vt:lpstr>appsettings.json (appsettings.[environment].json )</vt:lpstr>
      <vt:lpstr>MVC 6</vt:lpstr>
      <vt:lpstr>ASP.NET MVC &lt;= 5</vt:lpstr>
      <vt:lpstr>ASP.NET Core &amp; MVC 6</vt:lpstr>
      <vt:lpstr>MVC – in general</vt:lpstr>
      <vt:lpstr>Controller</vt:lpstr>
      <vt:lpstr>Model</vt:lpstr>
      <vt:lpstr>View</vt:lpstr>
      <vt:lpstr>Prezentace aplikace PowerPoint</vt:lpstr>
      <vt:lpstr>Prezentace aplikace PowerPoint</vt:lpstr>
      <vt:lpstr>Model binding</vt:lpstr>
      <vt:lpstr>Routing</vt:lpstr>
      <vt:lpstr>Authorization</vt:lpstr>
      <vt:lpstr>Custom policy (Requirement)</vt:lpstr>
      <vt:lpstr>Additional informations</vt:lpstr>
      <vt:lpstr>Documentation of ASP.NET https://docs.asp.net/en/latest/index.html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Jan Janoušek</dc:creator>
  <cp:lastModifiedBy>Jan Janoušek</cp:lastModifiedBy>
  <cp:revision>94</cp:revision>
  <dcterms:created xsi:type="dcterms:W3CDTF">2016-10-24T11:23:17Z</dcterms:created>
  <dcterms:modified xsi:type="dcterms:W3CDTF">2021-03-03T10:24:22Z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0x01010023591181343F404D8AC79E90F1D2415E</vt:lpwstr>
  </property>
</Properties>
</file>