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5" r:id="rId13"/>
    <p:sldId id="266" r:id="rId14"/>
    <p:sldId id="267" r:id="rId15"/>
    <p:sldId id="269" r:id="rId16"/>
    <p:sldId id="274" r:id="rId17"/>
    <p:sldId id="272" r:id="rId18"/>
    <p:sldId id="270" r:id="rId19"/>
    <p:sldId id="271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22792-2733-4FE9-B88C-7CF93292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538D74-DA35-4CD8-881C-C189A46DC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355F3C-FDFE-4353-AECE-08EB6663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CBBB96-D4D3-4DEC-A0D4-9447C11F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B82B03F-C84E-41C7-9ED9-BD20E15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4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6C242-333C-46D8-AF2E-EE667E42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FB4C764-87F5-4F8C-ACC4-2DC02D2E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FC1951-F10B-4974-B8FF-625EB067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D8F24B-A575-41A9-87BB-185229E6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2E15C7-1A9F-4362-843C-B2F93A8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919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E1F47BF-E493-4227-A4DC-79B8983A2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9EF1EC6-B801-4E62-A745-6BC76E93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A149F9-CD22-4A7B-8E3A-B438DF9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079804-CDE4-4B33-ADF8-97D00F6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18FEF6-7BAB-41A1-9402-D4CB2591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6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09751B-A3B3-4A32-9130-7F62B62D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520ABEB-8030-47FF-B593-E1C65317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1EDAB9-CEBC-4C7A-93CF-B43DCE6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76E0E1-B2A5-49A6-A6DC-A4F35BA8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7C63CD-4E3C-4156-8F77-3C40496F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2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993EF-55C9-438F-B642-116A41B5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940B016-72B7-4E78-B78D-C4A7E92B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18610B-F9FB-4135-A6C1-98A3131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D50611-B729-44DE-BCFC-A524D114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29A2E4-C06A-4405-B98D-D31327A2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42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5697D-944C-4AD5-B723-DF07AEA6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A809D92-7904-46F8-9CAE-B827C03D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583B996-F2F5-4C0C-82B2-87D913B9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267149D-FC7A-48C3-BC6D-3FCBD7FA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7BA9B3-1F3B-4109-A5E4-FA521C9C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25A4201-CECA-4FE3-A3C2-9D6CE22D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14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E47877-21D5-4EC6-99C8-7061DD7B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A54022E-392B-4AEE-A436-CB9F8464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6ED3F69-ED41-47B6-9C30-6EC8D31EB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EDE89F03-D8C4-4BCF-852E-8D11F984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6DD01367-29EE-41A0-8E31-7D499E6DD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EE52768-5CF9-4B02-85D6-AE38E2C3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466B668-CC6B-491E-A41D-E08CE04F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52ECCAC-B423-4B7F-9D00-EA4C44D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42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006D8-2D01-4E1A-9088-4BB1AD55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D09E0A7-7E9C-44AA-84A9-22A1AF0D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38F5790-079C-4A8D-B294-7BE838E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E746A5-1DB6-4AC1-92A9-17A02E2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033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6877649-0165-4BA1-9908-9650FC5C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02DFDB0-6030-4A7E-BE36-691F43D7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8641EE7-E0F4-4064-AF72-A9334397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7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D0C21-B6A0-4EFB-829D-F78C64AB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B17D356-B8A7-49EA-B157-B4151434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FCF3AF5-01F5-46A2-BC30-CF0A4A29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266C62-B696-430B-86D7-9BFA0024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C428C0-7DBF-4259-A7D8-24A60172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25AF-4490-4743-9270-66E02FE2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062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C92CA-86A9-4B32-90DA-1BF347C6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10D0A1A-31E3-4DB3-9457-E9C30D32F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4389870-2028-4EC2-B900-27FD64E5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8F48E3-288D-4F36-85D5-3930E7D4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9957DD7-6756-43FD-8A07-B60D5B03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F6C20F3-A550-4493-A97C-3EC52AEF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8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3D10D48-A9F7-408E-AF5B-C9961662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CCD1D1AB-7976-47D4-85B5-C44810DC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4A7735-96C0-47FE-8E1D-0A7A8F850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7B5D-A810-4693-A1DF-95B4CC3459E3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B97984-4A81-4E28-91F2-EE217A4F0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C49ABA-1539-446F-8E93-EB79CE9B5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3D36-4E6F-4391-BC54-B17433E57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5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localization?view=aspnetcore-5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B82F6-F4E0-4CB7-9C02-9919CEBC1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+ MVC</a:t>
            </a:r>
          </a:p>
        </p:txBody>
      </p:sp>
    </p:spTree>
    <p:extLst>
      <p:ext uri="{BB962C8B-B14F-4D97-AF65-F5344CB8AC3E}">
        <p14:creationId xmlns:p14="http://schemas.microsoft.com/office/powerpoint/2010/main" val="213713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DE2D3-3001-4532-91D9-A9F8459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authentication</a:t>
            </a:r>
            <a:r>
              <a:rPr lang="cs-CZ" dirty="0"/>
              <a:t> and </a:t>
            </a:r>
            <a:r>
              <a:rPr lang="cs-CZ" dirty="0" err="1"/>
              <a:t>authorization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269A3A-5FE3-44A6-8606-49106AC2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A ready-made "tool" for authentication and authorization. </a:t>
            </a:r>
            <a:endParaRPr lang="cs-CZ" dirty="0">
              <a:solidFill>
                <a:srgbClr val="000000"/>
              </a:solidFill>
              <a:effectLst/>
            </a:endParaRPr>
          </a:p>
          <a:p>
            <a:pPr rtl="0"/>
            <a:r>
              <a:rPr lang="en-US" dirty="0">
                <a:solidFill>
                  <a:srgbClr val="000000"/>
                </a:solidFill>
                <a:effectLst/>
              </a:rPr>
              <a:t>No need to use it - you can use any custom solution. </a:t>
            </a:r>
          </a:p>
          <a:p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Startup.cs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Configure</a:t>
            </a:r>
            <a:r>
              <a:rPr lang="cs-CZ" dirty="0"/>
              <a:t>:</a:t>
            </a:r>
          </a:p>
          <a:p>
            <a:pPr lvl="2"/>
            <a:r>
              <a:rPr lang="cs-CZ" b="1" dirty="0" err="1"/>
              <a:t>app.UseAuthentication</a:t>
            </a:r>
            <a:r>
              <a:rPr lang="cs-CZ" b="1" dirty="0"/>
              <a:t>();</a:t>
            </a:r>
          </a:p>
          <a:p>
            <a:pPr lvl="1"/>
            <a:r>
              <a:rPr lang="cs-CZ" dirty="0" err="1"/>
              <a:t>ConfigureServices</a:t>
            </a:r>
            <a:r>
              <a:rPr lang="cs-CZ" b="1" dirty="0"/>
              <a:t>:</a:t>
            </a:r>
          </a:p>
          <a:p>
            <a:pPr lvl="2"/>
            <a:r>
              <a:rPr lang="cs-CZ" b="1" dirty="0" err="1"/>
              <a:t>services.AddIdentity</a:t>
            </a:r>
            <a:r>
              <a:rPr lang="cs-CZ" b="1" dirty="0"/>
              <a:t>&lt;</a:t>
            </a:r>
            <a:r>
              <a:rPr lang="cs-CZ" b="1" dirty="0" err="1"/>
              <a:t>TUser</a:t>
            </a:r>
            <a:r>
              <a:rPr lang="cs-CZ" b="1" dirty="0"/>
              <a:t>, </a:t>
            </a:r>
            <a:r>
              <a:rPr lang="cs-CZ" b="1" dirty="0" err="1"/>
              <a:t>TRole</a:t>
            </a:r>
            <a:r>
              <a:rPr lang="cs-CZ" b="1" dirty="0"/>
              <a:t>&gt;();</a:t>
            </a:r>
          </a:p>
          <a:p>
            <a:pPr lvl="2"/>
            <a:r>
              <a:rPr lang="cs-CZ" b="1" dirty="0" err="1"/>
              <a:t>services.AddTransient</a:t>
            </a:r>
            <a:r>
              <a:rPr lang="cs-CZ" b="1" dirty="0"/>
              <a:t>&lt;</a:t>
            </a:r>
            <a:r>
              <a:rPr lang="cs-CZ" b="1" dirty="0" err="1"/>
              <a:t>IUserStore</a:t>
            </a:r>
            <a:r>
              <a:rPr lang="cs-CZ" b="1" dirty="0"/>
              <a:t>&lt;</a:t>
            </a:r>
            <a:r>
              <a:rPr lang="cs-CZ" b="1" dirty="0" err="1"/>
              <a:t>TUser</a:t>
            </a:r>
            <a:r>
              <a:rPr lang="cs-CZ" b="1" dirty="0"/>
              <a:t>&gt;, </a:t>
            </a:r>
            <a:r>
              <a:rPr lang="cs-CZ" b="1" dirty="0" err="1"/>
              <a:t>CustomUserStore</a:t>
            </a:r>
            <a:r>
              <a:rPr lang="cs-CZ" b="1" dirty="0"/>
              <a:t>&gt;();</a:t>
            </a:r>
          </a:p>
          <a:p>
            <a:pPr lvl="2"/>
            <a:r>
              <a:rPr lang="it-IT" b="1" dirty="0"/>
              <a:t>services.AddTransient&lt;IRoleStore&lt;TRole&gt;, CustomRoleStore&gt;();</a:t>
            </a:r>
            <a:endParaRPr lang="cs-CZ" b="1" dirty="0"/>
          </a:p>
          <a:p>
            <a:r>
              <a:rPr lang="cs-CZ" dirty="0" err="1"/>
              <a:t>TUser</a:t>
            </a:r>
            <a:r>
              <a:rPr lang="cs-CZ" dirty="0"/>
              <a:t> – </a:t>
            </a:r>
            <a:r>
              <a:rPr lang="en-US" dirty="0"/>
              <a:t>a class describing user data</a:t>
            </a:r>
            <a:endParaRPr lang="cs-CZ" dirty="0"/>
          </a:p>
          <a:p>
            <a:r>
              <a:rPr lang="cs-CZ" dirty="0" err="1"/>
              <a:t>TRole</a:t>
            </a:r>
            <a:r>
              <a:rPr lang="cs-CZ" dirty="0"/>
              <a:t> –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describing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role</a:t>
            </a:r>
          </a:p>
          <a:p>
            <a:r>
              <a:rPr lang="cs-CZ" dirty="0" err="1"/>
              <a:t>CustomUserStore</a:t>
            </a:r>
            <a:r>
              <a:rPr lang="cs-CZ" dirty="0"/>
              <a:t> – </a:t>
            </a:r>
            <a:r>
              <a:rPr lang="en-US" dirty="0"/>
              <a:t>specific implementation of the user store.</a:t>
            </a:r>
            <a:endParaRPr lang="cs-CZ" dirty="0"/>
          </a:p>
          <a:p>
            <a:r>
              <a:rPr lang="cs-CZ" dirty="0" err="1"/>
              <a:t>CustomRoleStore</a:t>
            </a:r>
            <a:r>
              <a:rPr lang="cs-CZ" dirty="0"/>
              <a:t> – </a:t>
            </a:r>
            <a:r>
              <a:rPr lang="cs-CZ" dirty="0" err="1"/>
              <a:t>specific</a:t>
            </a:r>
            <a:r>
              <a:rPr lang="cs-CZ" dirty="0"/>
              <a:t> role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implementation</a:t>
            </a:r>
            <a:r>
              <a:rPr lang="cs-CZ" dirty="0"/>
              <a:t>.</a:t>
            </a:r>
            <a:endParaRPr lang="it-IT" dirty="0"/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4119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DE2D3-3001-4532-91D9-A9F8459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269A3A-5FE3-44A6-8606-49106AC2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ready-made implementations for different repositories / database layers - for example </a:t>
            </a:r>
            <a:r>
              <a:rPr lang="en-US" dirty="0" err="1"/>
              <a:t>EntityFramework</a:t>
            </a:r>
            <a:r>
              <a:rPr lang="en-US" dirty="0"/>
              <a:t>.</a:t>
            </a:r>
          </a:p>
          <a:p>
            <a:r>
              <a:rPr lang="en-US" b="1" dirty="0"/>
              <a:t>No need to use the default repository </a:t>
            </a:r>
            <a:r>
              <a:rPr lang="en-US" dirty="0"/>
              <a:t>- Visual Studio automatically "enforces" the Entity Framework. But you don't have to use it at all…</a:t>
            </a:r>
          </a:p>
          <a:p>
            <a:r>
              <a:rPr lang="en-US" dirty="0"/>
              <a:t>Identity is only an </a:t>
            </a:r>
            <a:r>
              <a:rPr lang="en-US" b="1" dirty="0"/>
              <a:t>abstraction</a:t>
            </a:r>
            <a:r>
              <a:rPr lang="en-US" dirty="0"/>
              <a:t> over users, roles, etc.… These are not specific implementations (although they also offer them).</a:t>
            </a:r>
          </a:p>
          <a:p>
            <a:r>
              <a:rPr lang="en-US" dirty="0"/>
              <a:t>Allows authentication and authorization "against anything". For example: database, file system, operating system, Active Directory, LDAP, OAuth (Facebook, Google, etc.).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039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DE2D3-3001-4532-91D9-A9F8459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security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269A3A-5FE3-44A6-8606-49106AC2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Automatically handles data encryption and hashing.</a:t>
            </a:r>
          </a:p>
          <a:p>
            <a:r>
              <a:rPr lang="en-US" dirty="0"/>
              <a:t>Passwords are never plain text.</a:t>
            </a:r>
          </a:p>
          <a:p>
            <a:r>
              <a:rPr lang="en-US" dirty="0"/>
              <a:t>It can generate tokens for various actions:</a:t>
            </a:r>
          </a:p>
          <a:p>
            <a:pPr lvl="1"/>
            <a:r>
              <a:rPr lang="en-US" dirty="0"/>
              <a:t>Changing the password</a:t>
            </a:r>
          </a:p>
          <a:p>
            <a:pPr lvl="1"/>
            <a:r>
              <a:rPr lang="en-US" dirty="0"/>
              <a:t>Change of email</a:t>
            </a:r>
          </a:p>
          <a:p>
            <a:pPr lvl="1"/>
            <a:r>
              <a:rPr lang="en-US" dirty="0"/>
              <a:t>Phone change</a:t>
            </a:r>
          </a:p>
          <a:p>
            <a:pPr lvl="1"/>
            <a:r>
              <a:rPr lang="en-US" dirty="0"/>
              <a:t>Email confirmation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Tokens have an expiration date - automatically.</a:t>
            </a:r>
          </a:p>
          <a:p>
            <a:r>
              <a:rPr lang="en-US" dirty="0"/>
              <a:t>Designing encryption and hashing of data to make it truly secure is difficult! Often leads to security issues… Identity solves everything for you.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993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DE2D3-3001-4532-91D9-A9F8459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UserStore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269A3A-5FE3-44A6-8606-49106AC2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must implement the interfaces that are needed (depending on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en-US" dirty="0"/>
              <a:t> want to use).</a:t>
            </a:r>
            <a:endParaRPr lang="cs-CZ" dirty="0"/>
          </a:p>
          <a:p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interfaces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IUserStore</a:t>
            </a:r>
            <a:endParaRPr lang="cs-CZ" dirty="0"/>
          </a:p>
          <a:p>
            <a:pPr lvl="1"/>
            <a:r>
              <a:rPr lang="cs-CZ" dirty="0" err="1"/>
              <a:t>IUserClaimStore</a:t>
            </a:r>
            <a:endParaRPr lang="cs-CZ" dirty="0"/>
          </a:p>
          <a:p>
            <a:pPr lvl="1"/>
            <a:r>
              <a:rPr lang="cs-CZ" dirty="0" err="1"/>
              <a:t>IUserLoginStore</a:t>
            </a:r>
            <a:endParaRPr lang="cs-CZ" dirty="0"/>
          </a:p>
          <a:p>
            <a:pPr lvl="1"/>
            <a:r>
              <a:rPr lang="cs-CZ" dirty="0" err="1"/>
              <a:t>IUserRoleStore</a:t>
            </a:r>
            <a:endParaRPr lang="cs-CZ" dirty="0"/>
          </a:p>
          <a:p>
            <a:pPr lvl="1"/>
            <a:r>
              <a:rPr lang="cs-CZ" dirty="0" err="1"/>
              <a:t>IUserPasswordStore</a:t>
            </a:r>
            <a:endParaRPr lang="cs-CZ" dirty="0"/>
          </a:p>
          <a:p>
            <a:pPr lvl="1"/>
            <a:r>
              <a:rPr lang="cs-CZ" dirty="0" err="1"/>
              <a:t>IUserSecurityStampStore</a:t>
            </a:r>
            <a:r>
              <a:rPr lang="cs-CZ" dirty="0"/>
              <a:t> – klíč/salt používaný pro šifrování</a:t>
            </a:r>
          </a:p>
          <a:p>
            <a:pPr lvl="1"/>
            <a:r>
              <a:rPr lang="cs-CZ" dirty="0" err="1"/>
              <a:t>IUserTwoFactorStore</a:t>
            </a:r>
            <a:endParaRPr lang="cs-CZ" dirty="0"/>
          </a:p>
          <a:p>
            <a:pPr lvl="1"/>
            <a:r>
              <a:rPr lang="cs-CZ" dirty="0" err="1"/>
              <a:t>IUserPhoneNumberStore</a:t>
            </a:r>
            <a:endParaRPr lang="cs-CZ" dirty="0"/>
          </a:p>
          <a:p>
            <a:pPr lvl="1"/>
            <a:r>
              <a:rPr lang="cs-CZ" dirty="0" err="1"/>
              <a:t>IUserEmailStore</a:t>
            </a:r>
            <a:endParaRPr lang="cs-CZ" dirty="0"/>
          </a:p>
          <a:p>
            <a:pPr lvl="1"/>
            <a:r>
              <a:rPr lang="cs-CZ" dirty="0" err="1"/>
              <a:t>IUserLockoutStore</a:t>
            </a:r>
            <a:endParaRPr lang="cs-CZ" dirty="0"/>
          </a:p>
          <a:p>
            <a:pPr lvl="1"/>
            <a:r>
              <a:rPr lang="cs-CZ" dirty="0" err="1"/>
              <a:t>IQueryableUserStore</a:t>
            </a:r>
            <a:endParaRPr lang="cs-CZ" dirty="0"/>
          </a:p>
          <a:p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94806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DE2D3-3001-4532-91D9-A9F8459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RoleStore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E269A3A-5FE3-44A6-8606-49106AC2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must implement the</a:t>
            </a:r>
            <a:r>
              <a:rPr lang="en-US" b="1" dirty="0"/>
              <a:t> </a:t>
            </a:r>
            <a:r>
              <a:rPr lang="en-US" b="1" dirty="0" err="1"/>
              <a:t>IRoleStore</a:t>
            </a:r>
            <a:r>
              <a:rPr lang="en-US" b="1" dirty="0"/>
              <a:t> &lt;</a:t>
            </a:r>
            <a:r>
              <a:rPr lang="en-US" b="1" dirty="0" err="1"/>
              <a:t>TRole</a:t>
            </a:r>
            <a:r>
              <a:rPr lang="en-US" b="1" dirty="0"/>
              <a:t>&gt;</a:t>
            </a:r>
            <a:r>
              <a:rPr lang="en-US" dirty="0"/>
              <a:t> interface</a:t>
            </a:r>
          </a:p>
          <a:p>
            <a:r>
              <a:rPr lang="en-US" dirty="0"/>
              <a:t>Needed only if you want to work with roles.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85555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C68F8-3394-4D9B-9136-73167C83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UserManager</a:t>
            </a:r>
            <a:r>
              <a:rPr lang="cs-CZ" dirty="0"/>
              <a:t>&lt;</a:t>
            </a:r>
            <a:r>
              <a:rPr lang="cs-CZ" dirty="0" err="1"/>
              <a:t>TUser</a:t>
            </a:r>
            <a:r>
              <a:rPr lang="cs-CZ" dirty="0"/>
              <a:t>&gt;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279F2B-67FA-4562-8737-200CCF1D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for working with users - uses the </a:t>
            </a:r>
            <a:r>
              <a:rPr lang="en-US" dirty="0" err="1"/>
              <a:t>UserStore</a:t>
            </a:r>
            <a:r>
              <a:rPr lang="en-US" dirty="0"/>
              <a:t>.</a:t>
            </a:r>
            <a:endParaRPr lang="cs-CZ" dirty="0"/>
          </a:p>
          <a:p>
            <a:r>
              <a:rPr lang="cs-CZ" dirty="0" err="1"/>
              <a:t>Important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FindByIdAsync</a:t>
            </a:r>
            <a:r>
              <a:rPr lang="cs-CZ" dirty="0"/>
              <a:t>(....);</a:t>
            </a:r>
          </a:p>
          <a:p>
            <a:pPr lvl="1"/>
            <a:r>
              <a:rPr lang="cs-CZ" dirty="0" err="1"/>
              <a:t>FindByEmailAsync</a:t>
            </a:r>
            <a:r>
              <a:rPr lang="cs-CZ" dirty="0"/>
              <a:t>(....);</a:t>
            </a:r>
          </a:p>
          <a:p>
            <a:pPr lvl="1"/>
            <a:r>
              <a:rPr lang="cs-CZ" dirty="0" err="1"/>
              <a:t>FindByNameAsync</a:t>
            </a:r>
            <a:r>
              <a:rPr lang="cs-CZ" dirty="0"/>
              <a:t>(....);</a:t>
            </a:r>
          </a:p>
          <a:p>
            <a:pPr lvl="1"/>
            <a:r>
              <a:rPr lang="cs-CZ" dirty="0"/>
              <a:t>…</a:t>
            </a:r>
          </a:p>
          <a:p>
            <a:pPr lvl="1"/>
            <a:r>
              <a:rPr lang="cs-CZ" dirty="0" err="1"/>
              <a:t>UpdateAsync</a:t>
            </a:r>
            <a:r>
              <a:rPr lang="cs-CZ" dirty="0"/>
              <a:t>(....);</a:t>
            </a:r>
          </a:p>
          <a:p>
            <a:pPr lvl="1"/>
            <a:r>
              <a:rPr lang="cs-CZ" dirty="0"/>
              <a:t>…</a:t>
            </a:r>
          </a:p>
          <a:p>
            <a:pPr lvl="1"/>
            <a:r>
              <a:rPr lang="cs-CZ" dirty="0" err="1"/>
              <a:t>ChangePasswordAsync</a:t>
            </a:r>
            <a:r>
              <a:rPr lang="cs-CZ" dirty="0"/>
              <a:t>(....);</a:t>
            </a:r>
          </a:p>
          <a:p>
            <a:pPr lvl="1"/>
            <a:r>
              <a:rPr lang="cs-CZ" dirty="0" err="1"/>
              <a:t>ChangeEmailAsync</a:t>
            </a:r>
            <a:r>
              <a:rPr lang="cs-CZ" dirty="0"/>
              <a:t>(....);</a:t>
            </a:r>
          </a:p>
          <a:p>
            <a:pPr lvl="1"/>
            <a:r>
              <a:rPr lang="cs-CZ" dirty="0"/>
              <a:t>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51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C68F8-3394-4D9B-9136-73167C83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UserManager</a:t>
            </a:r>
            <a:r>
              <a:rPr lang="cs-CZ" dirty="0"/>
              <a:t>&lt;</a:t>
            </a:r>
            <a:r>
              <a:rPr lang="cs-CZ" dirty="0" err="1"/>
              <a:t>TUser</a:t>
            </a:r>
            <a:r>
              <a:rPr lang="cs-CZ" dirty="0"/>
              <a:t>&gt;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279F2B-67FA-4562-8737-200CCF1D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Important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GenerateEmailConfirmationTokenAsync</a:t>
            </a:r>
            <a:r>
              <a:rPr lang="cs-CZ" dirty="0"/>
              <a:t>(....);</a:t>
            </a:r>
          </a:p>
          <a:p>
            <a:pPr lvl="1"/>
            <a:r>
              <a:rPr lang="cs-CZ" dirty="0" err="1"/>
              <a:t>ConfirmEmailAsync</a:t>
            </a:r>
            <a:r>
              <a:rPr lang="cs-CZ" dirty="0"/>
              <a:t>(....);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GeneratePasswordResetTokenAsync</a:t>
            </a:r>
            <a:r>
              <a:rPr lang="cs-CZ" dirty="0"/>
              <a:t>(....);</a:t>
            </a:r>
          </a:p>
          <a:p>
            <a:pPr lvl="1"/>
            <a:r>
              <a:rPr lang="cs-CZ" dirty="0" err="1"/>
              <a:t>ResetPasswordAsync</a:t>
            </a:r>
            <a:r>
              <a:rPr lang="cs-CZ" dirty="0"/>
              <a:t>(….);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GenerateChangeEmailTokenAsync</a:t>
            </a:r>
            <a:r>
              <a:rPr lang="cs-CZ" dirty="0"/>
              <a:t>(....);</a:t>
            </a:r>
          </a:p>
          <a:p>
            <a:pPr lvl="1"/>
            <a:r>
              <a:rPr lang="cs-CZ" dirty="0" err="1"/>
              <a:t>ChangeEmailAsync</a:t>
            </a:r>
            <a:r>
              <a:rPr lang="cs-CZ" dirty="0"/>
              <a:t>(….);</a:t>
            </a:r>
          </a:p>
          <a:p>
            <a:pPr lvl="1"/>
            <a:r>
              <a:rPr lang="cs-CZ" dirty="0"/>
              <a:t>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684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95359F05-136F-446D-AFB3-F0D624CF8183}"/>
              </a:ext>
            </a:extLst>
          </p:cNvPr>
          <p:cNvSpPr/>
          <p:nvPr/>
        </p:nvSpPr>
        <p:spPr>
          <a:xfrm>
            <a:off x="1292773" y="2539226"/>
            <a:ext cx="100710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IdentityResult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.userManager.CreateAsync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(user,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result.Succeeded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// user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was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79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33128-2D7E-45EF-9ED6-1E0EFF19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Identity - </a:t>
            </a:r>
            <a:r>
              <a:rPr lang="cs-CZ" dirty="0" err="1"/>
              <a:t>SignInManager</a:t>
            </a:r>
            <a:r>
              <a:rPr lang="cs-CZ" dirty="0"/>
              <a:t>&lt;</a:t>
            </a:r>
            <a:r>
              <a:rPr lang="cs-CZ" dirty="0" err="1"/>
              <a:t>TUser</a:t>
            </a:r>
            <a:r>
              <a:rPr lang="cs-CZ" dirty="0"/>
              <a:t>&gt;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9627927-486D-44DB-A60D-FCE506D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User login </a:t>
            </a:r>
            <a:r>
              <a:rPr lang="cs-CZ" dirty="0" err="1"/>
              <a:t>service</a:t>
            </a:r>
            <a:r>
              <a:rPr lang="cs-CZ" dirty="0"/>
              <a:t>.</a:t>
            </a:r>
          </a:p>
          <a:p>
            <a:r>
              <a:rPr lang="cs-CZ" dirty="0" err="1"/>
              <a:t>Important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PasswordSignInAsync</a:t>
            </a:r>
            <a:r>
              <a:rPr lang="cs-CZ" dirty="0"/>
              <a:t>(…);</a:t>
            </a:r>
          </a:p>
          <a:p>
            <a:pPr lvl="1"/>
            <a:r>
              <a:rPr lang="cs-CZ" dirty="0" err="1"/>
              <a:t>SignInAsync</a:t>
            </a:r>
            <a:r>
              <a:rPr lang="cs-CZ" dirty="0"/>
              <a:t>(...);</a:t>
            </a:r>
          </a:p>
          <a:p>
            <a:pPr lvl="1"/>
            <a:r>
              <a:rPr lang="cs-CZ" dirty="0" err="1"/>
              <a:t>SignOutAsync</a:t>
            </a:r>
            <a:r>
              <a:rPr lang="cs-CZ" dirty="0"/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335178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4B6B7CF4-D762-4243-BACC-BE56E684F2B1}"/>
              </a:ext>
            </a:extLst>
          </p:cNvPr>
          <p:cNvSpPr/>
          <p:nvPr/>
        </p:nvSpPr>
        <p:spPr>
          <a:xfrm>
            <a:off x="1261240" y="1166842"/>
            <a:ext cx="113511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ApplicationUser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.userManager.FindByNameAsync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(user !=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SignInResult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.signInManager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PasswordSignInAsync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model.Username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model.Password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model.RememberMe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lockoutOnFailure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result.Succeeded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	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// user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signed</a:t>
            </a:r>
            <a:r>
              <a:rPr lang="cs-CZ">
                <a:solidFill>
                  <a:srgbClr val="000000"/>
                </a:solidFill>
                <a:latin typeface="Consolas" panose="020B0609020204030204" pitchFamily="49" charset="0"/>
              </a:rPr>
              <a:t> in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21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306F32-ABA1-477C-9D0C-DAA8A047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Cookies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D600E9-9588-4B31-BBE8-3280E8E3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Files / strings that are stored by the user and sent with each request to the server.</a:t>
            </a:r>
            <a:endParaRPr lang="cs-CZ" dirty="0"/>
          </a:p>
          <a:p>
            <a:r>
              <a:rPr lang="en-US" dirty="0"/>
              <a:t>The user can read and modify them!</a:t>
            </a:r>
            <a:endParaRPr lang="cs-CZ" dirty="0"/>
          </a:p>
          <a:p>
            <a:r>
              <a:rPr lang="cs-CZ" b="1" dirty="0" err="1"/>
              <a:t>Response</a:t>
            </a:r>
            <a:r>
              <a:rPr lang="cs-CZ" dirty="0" err="1"/>
              <a:t>.Cookies.Append</a:t>
            </a:r>
            <a:r>
              <a:rPr lang="cs-CZ" dirty="0"/>
              <a:t>(….)</a:t>
            </a:r>
          </a:p>
          <a:p>
            <a:pPr lvl="1"/>
            <a:r>
              <a:rPr lang="cs-CZ" dirty="0" err="1"/>
              <a:t>Creates</a:t>
            </a:r>
            <a:r>
              <a:rPr lang="cs-CZ" dirty="0"/>
              <a:t> a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cookie</a:t>
            </a:r>
            <a:endParaRPr lang="cs-CZ" dirty="0"/>
          </a:p>
          <a:p>
            <a:pPr lvl="1"/>
            <a:r>
              <a:rPr lang="en-US" dirty="0"/>
              <a:t>Can also be used for deletion (deletion = creation of a new expired cookie)</a:t>
            </a:r>
            <a:endParaRPr lang="cs-CZ" dirty="0"/>
          </a:p>
          <a:p>
            <a:r>
              <a:rPr lang="cs-CZ" b="1" dirty="0" err="1"/>
              <a:t>Response</a:t>
            </a:r>
            <a:r>
              <a:rPr lang="cs-CZ" dirty="0" err="1"/>
              <a:t>.Cookies.Delete</a:t>
            </a:r>
            <a:r>
              <a:rPr lang="cs-CZ" dirty="0"/>
              <a:t>(….)</a:t>
            </a:r>
          </a:p>
          <a:p>
            <a:pPr lvl="1"/>
            <a:r>
              <a:rPr lang="cs-CZ" dirty="0" err="1"/>
              <a:t>Delete</a:t>
            </a:r>
            <a:r>
              <a:rPr lang="cs-CZ" dirty="0"/>
              <a:t> </a:t>
            </a:r>
            <a:r>
              <a:rPr lang="cs-CZ" dirty="0" err="1"/>
              <a:t>cookie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a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expired</a:t>
            </a:r>
            <a:r>
              <a:rPr lang="cs-CZ" dirty="0"/>
              <a:t> </a:t>
            </a:r>
            <a:r>
              <a:rPr lang="cs-CZ" dirty="0" err="1"/>
              <a:t>cookie</a:t>
            </a:r>
            <a:endParaRPr lang="cs-CZ" dirty="0"/>
          </a:p>
          <a:p>
            <a:r>
              <a:rPr lang="cs-CZ" b="1" dirty="0" err="1"/>
              <a:t>Request</a:t>
            </a:r>
            <a:r>
              <a:rPr lang="cs-CZ" dirty="0" err="1"/>
              <a:t>.Cookies.TryGetValue</a:t>
            </a:r>
            <a:r>
              <a:rPr lang="cs-CZ" dirty="0"/>
              <a:t>(….)</a:t>
            </a:r>
          </a:p>
          <a:p>
            <a:pPr lvl="1"/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cookie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0186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306F32-ABA1-477C-9D0C-DAA8A047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Sessions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D600E9-9588-4B31-BBE8-3280E8E3C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28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Data that is stored on the server and is linked to the current user using cookies.</a:t>
            </a:r>
            <a:endParaRPr lang="cs-CZ" dirty="0"/>
          </a:p>
          <a:p>
            <a:r>
              <a:rPr lang="en-US" dirty="0"/>
              <a:t>They work as follows:</a:t>
            </a:r>
            <a:endParaRPr lang="cs-CZ" dirty="0"/>
          </a:p>
          <a:p>
            <a:pPr lvl="1"/>
            <a:r>
              <a:rPr lang="en-US" dirty="0"/>
              <a:t>A unique key is generated on the server and data is stored for it (it does not matter on the storage - DB, memory, file system).</a:t>
            </a:r>
            <a:endParaRPr lang="cs-CZ" dirty="0"/>
          </a:p>
          <a:p>
            <a:pPr lvl="1"/>
            <a:r>
              <a:rPr lang="en-US" dirty="0"/>
              <a:t>The user is sent a cookie containing the key.</a:t>
            </a:r>
            <a:endParaRPr lang="cs-CZ" dirty="0"/>
          </a:p>
          <a:p>
            <a:pPr lvl="1"/>
            <a:r>
              <a:rPr lang="en-US" dirty="0"/>
              <a:t>When the server is requested again, data is retrieved based on the key.</a:t>
            </a:r>
            <a:endParaRPr lang="cs-CZ" dirty="0"/>
          </a:p>
          <a:p>
            <a:r>
              <a:rPr lang="en-US" dirty="0"/>
              <a:t>The user cannot read or modify them (everything is in the north). </a:t>
            </a:r>
            <a:endParaRPr lang="cs-CZ" dirty="0"/>
          </a:p>
          <a:p>
            <a:r>
              <a:rPr lang="en-US" dirty="0"/>
              <a:t>You must install the "</a:t>
            </a:r>
            <a:r>
              <a:rPr lang="en-US" dirty="0" err="1"/>
              <a:t>Microsoft.AspNetCore.Session</a:t>
            </a:r>
            <a:r>
              <a:rPr lang="en-US" dirty="0"/>
              <a:t>" package.</a:t>
            </a:r>
            <a:endParaRPr lang="cs-CZ" dirty="0"/>
          </a:p>
          <a:p>
            <a:r>
              <a:rPr lang="cs-CZ" dirty="0" err="1"/>
              <a:t>Configuration</a:t>
            </a:r>
            <a:r>
              <a:rPr lang="cs-CZ" dirty="0"/>
              <a:t>:</a:t>
            </a:r>
          </a:p>
          <a:p>
            <a:pPr lvl="1"/>
            <a:r>
              <a:rPr lang="cs-CZ" b="1" dirty="0" err="1"/>
              <a:t>services.AddDistributedMemoryCache</a:t>
            </a:r>
            <a:r>
              <a:rPr lang="cs-CZ" b="1" dirty="0"/>
              <a:t>();</a:t>
            </a:r>
          </a:p>
          <a:p>
            <a:pPr lvl="1"/>
            <a:r>
              <a:rPr lang="cs-CZ" dirty="0" err="1"/>
              <a:t>Startup.cs</a:t>
            </a:r>
            <a:r>
              <a:rPr lang="cs-CZ" dirty="0"/>
              <a:t> / </a:t>
            </a:r>
            <a:r>
              <a:rPr lang="cs-CZ" dirty="0" err="1"/>
              <a:t>ConfigureServices</a:t>
            </a:r>
            <a:r>
              <a:rPr lang="cs-CZ" dirty="0"/>
              <a:t> - </a:t>
            </a:r>
            <a:r>
              <a:rPr lang="cs-CZ" b="1" dirty="0" err="1"/>
              <a:t>services.AddSession</a:t>
            </a:r>
            <a:r>
              <a:rPr lang="cs-CZ" b="1" dirty="0"/>
              <a:t>();</a:t>
            </a:r>
          </a:p>
          <a:p>
            <a:pPr lvl="1"/>
            <a:r>
              <a:rPr lang="cs-CZ" dirty="0" err="1"/>
              <a:t>Startup.cs</a:t>
            </a:r>
            <a:r>
              <a:rPr lang="cs-CZ" dirty="0"/>
              <a:t> / </a:t>
            </a:r>
            <a:r>
              <a:rPr lang="cs-CZ" dirty="0" err="1"/>
              <a:t>Configure</a:t>
            </a:r>
            <a:r>
              <a:rPr lang="cs-CZ" dirty="0"/>
              <a:t> </a:t>
            </a:r>
            <a:r>
              <a:rPr lang="cs-CZ" b="1" dirty="0"/>
              <a:t>- </a:t>
            </a:r>
            <a:r>
              <a:rPr lang="cs-CZ" b="1" dirty="0" err="1"/>
              <a:t>app.UseSession</a:t>
            </a:r>
            <a:r>
              <a:rPr lang="cs-CZ" b="1" dirty="0"/>
              <a:t>();</a:t>
            </a:r>
          </a:p>
          <a:p>
            <a:r>
              <a:rPr lang="cs-CZ" dirty="0" err="1"/>
              <a:t>HttpContext.Session.Set</a:t>
            </a:r>
            <a:r>
              <a:rPr lang="cs-CZ" dirty="0"/>
              <a:t>(….);</a:t>
            </a:r>
          </a:p>
          <a:p>
            <a:r>
              <a:rPr lang="cs-CZ" dirty="0" err="1"/>
              <a:t>HttpContext.Session.TryGetValue</a:t>
            </a:r>
            <a:r>
              <a:rPr lang="cs-CZ" dirty="0"/>
              <a:t>(….);</a:t>
            </a:r>
          </a:p>
          <a:p>
            <a:r>
              <a:rPr lang="cs-CZ" dirty="0" err="1"/>
              <a:t>HttpContext.Session.Remove</a:t>
            </a:r>
            <a:r>
              <a:rPr lang="cs-CZ" dirty="0"/>
              <a:t>(….);</a:t>
            </a:r>
          </a:p>
          <a:p>
            <a:r>
              <a:rPr lang="cs-CZ" dirty="0" err="1"/>
              <a:t>HttpContext.Session.SetXXXXXXX</a:t>
            </a:r>
            <a:r>
              <a:rPr lang="cs-CZ" dirty="0"/>
              <a:t>(….); -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(SetInt32, </a:t>
            </a:r>
            <a:r>
              <a:rPr lang="cs-CZ" dirty="0" err="1"/>
              <a:t>SetString</a:t>
            </a:r>
            <a:r>
              <a:rPr lang="cs-CZ" dirty="0"/>
              <a:t>, …)</a:t>
            </a:r>
          </a:p>
          <a:p>
            <a:r>
              <a:rPr lang="cs-CZ" dirty="0" err="1"/>
              <a:t>HttpContext.Session.GetXXXXXXX</a:t>
            </a:r>
            <a:r>
              <a:rPr lang="cs-CZ" dirty="0"/>
              <a:t>(….); -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(GetInt32, </a:t>
            </a:r>
            <a:r>
              <a:rPr lang="cs-CZ" dirty="0" err="1"/>
              <a:t>GetString</a:t>
            </a:r>
            <a:r>
              <a:rPr lang="cs-CZ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2043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AEB744-985A-4894-A1A2-5D8307E6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WebUtility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C862F78-35E4-4F2C-B3B2-298F5F6D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cs-CZ" dirty="0"/>
          </a:p>
          <a:p>
            <a:r>
              <a:rPr lang="cs-CZ" dirty="0" err="1"/>
              <a:t>WebUtility.HtmlEncode</a:t>
            </a:r>
            <a:r>
              <a:rPr lang="cs-CZ" dirty="0"/>
              <a:t>("...");</a:t>
            </a:r>
          </a:p>
          <a:p>
            <a:pPr lvl="1"/>
            <a:r>
              <a:rPr lang="cs-CZ" dirty="0" err="1"/>
              <a:t>Converts</a:t>
            </a:r>
            <a:r>
              <a:rPr lang="cs-CZ" dirty="0"/>
              <a:t> HTML to </a:t>
            </a:r>
            <a:r>
              <a:rPr lang="cs-CZ" dirty="0" err="1"/>
              <a:t>entites</a:t>
            </a:r>
            <a:r>
              <a:rPr lang="cs-CZ" dirty="0"/>
              <a:t>- </a:t>
            </a:r>
            <a:r>
              <a:rPr lang="en-US" b="1" dirty="0"/>
              <a:t>&lt;</a:t>
            </a:r>
            <a:r>
              <a:rPr lang="cs-CZ" b="1" dirty="0" err="1"/>
              <a:t>strong</a:t>
            </a:r>
            <a:r>
              <a:rPr lang="en-US" b="1" dirty="0"/>
              <a:t>&gt;</a:t>
            </a:r>
            <a:r>
              <a:rPr lang="cs-CZ" b="1" dirty="0"/>
              <a:t> </a:t>
            </a:r>
            <a:r>
              <a:rPr lang="cs-CZ" dirty="0"/>
              <a:t>= </a:t>
            </a:r>
            <a:r>
              <a:rPr lang="cs-CZ" b="1" dirty="0"/>
              <a:t>&amp;</a:t>
            </a:r>
            <a:r>
              <a:rPr lang="cs-CZ" b="1" dirty="0" err="1"/>
              <a:t>lt;strong&amp;gt</a:t>
            </a:r>
            <a:r>
              <a:rPr lang="cs-CZ" b="1" dirty="0"/>
              <a:t>;</a:t>
            </a:r>
          </a:p>
          <a:p>
            <a:pPr lvl="1"/>
            <a:r>
              <a:rPr lang="en-US" dirty="0"/>
              <a:t>It is used to treat inputs - never list untreated inputs from the user to the site !!!</a:t>
            </a:r>
            <a:endParaRPr lang="cs-CZ" dirty="0"/>
          </a:p>
          <a:p>
            <a:r>
              <a:rPr lang="cs-CZ" dirty="0" err="1"/>
              <a:t>WebUtility.HtmlDecode</a:t>
            </a:r>
            <a:r>
              <a:rPr lang="cs-CZ" dirty="0"/>
              <a:t>("...");</a:t>
            </a:r>
          </a:p>
          <a:p>
            <a:pPr lvl="1"/>
            <a:r>
              <a:rPr lang="cs-CZ" dirty="0" err="1"/>
              <a:t>Converts</a:t>
            </a:r>
            <a:r>
              <a:rPr lang="cs-CZ" dirty="0"/>
              <a:t> </a:t>
            </a:r>
            <a:r>
              <a:rPr lang="cs-CZ" dirty="0" err="1"/>
              <a:t>entities</a:t>
            </a:r>
            <a:r>
              <a:rPr lang="cs-CZ" dirty="0"/>
              <a:t> to HTML.</a:t>
            </a:r>
          </a:p>
          <a:p>
            <a:r>
              <a:rPr lang="cs-CZ" dirty="0" err="1"/>
              <a:t>WebUtility.UrlEncode</a:t>
            </a:r>
            <a:r>
              <a:rPr lang="cs-CZ" dirty="0"/>
              <a:t>("...");</a:t>
            </a:r>
          </a:p>
          <a:p>
            <a:pPr lvl="1"/>
            <a:r>
              <a:rPr lang="cs-CZ" dirty="0" err="1"/>
              <a:t>Converts</a:t>
            </a:r>
            <a:r>
              <a:rPr lang="cs-CZ" dirty="0"/>
              <a:t> „</a:t>
            </a:r>
            <a:r>
              <a:rPr lang="cs-CZ" dirty="0" err="1"/>
              <a:t>plain</a:t>
            </a:r>
            <a:r>
              <a:rPr lang="cs-CZ" dirty="0"/>
              <a:t> text“ to URL </a:t>
            </a:r>
            <a:r>
              <a:rPr lang="cs-CZ" dirty="0" err="1"/>
              <a:t>encoded</a:t>
            </a:r>
            <a:r>
              <a:rPr lang="cs-CZ" dirty="0"/>
              <a:t> text „</a:t>
            </a:r>
            <a:r>
              <a:rPr lang="cs-CZ" b="1" dirty="0"/>
              <a:t>10 % 2 = 0“</a:t>
            </a:r>
            <a:r>
              <a:rPr lang="cs-CZ" dirty="0"/>
              <a:t> = „</a:t>
            </a:r>
            <a:r>
              <a:rPr lang="cs-CZ" b="1" dirty="0"/>
              <a:t>10+%25+2+%3D+0</a:t>
            </a:r>
            <a:r>
              <a:rPr lang="cs-CZ" dirty="0"/>
              <a:t>“</a:t>
            </a:r>
          </a:p>
          <a:p>
            <a:r>
              <a:rPr lang="cs-CZ" dirty="0" err="1"/>
              <a:t>WebUtility.UrlDecode</a:t>
            </a:r>
            <a:r>
              <a:rPr lang="cs-CZ" dirty="0"/>
              <a:t>("...");</a:t>
            </a:r>
          </a:p>
          <a:p>
            <a:pPr lvl="1"/>
            <a:r>
              <a:rPr lang="cs-CZ" dirty="0" err="1"/>
              <a:t>Converts</a:t>
            </a:r>
            <a:r>
              <a:rPr lang="cs-CZ" dirty="0"/>
              <a:t> URL </a:t>
            </a:r>
            <a:r>
              <a:rPr lang="cs-CZ" dirty="0" err="1"/>
              <a:t>encoded</a:t>
            </a:r>
            <a:r>
              <a:rPr lang="cs-CZ" dirty="0"/>
              <a:t> text to </a:t>
            </a:r>
            <a:r>
              <a:rPr lang="cs-CZ" dirty="0" err="1"/>
              <a:t>the</a:t>
            </a:r>
            <a:r>
              <a:rPr lang="cs-CZ" dirty="0"/>
              <a:t> „</a:t>
            </a:r>
            <a:r>
              <a:rPr lang="cs-CZ" dirty="0" err="1"/>
              <a:t>plain</a:t>
            </a:r>
            <a:r>
              <a:rPr lang="cs-CZ" dirty="0"/>
              <a:t> text“.</a:t>
            </a:r>
          </a:p>
        </p:txBody>
      </p:sp>
    </p:spTree>
    <p:extLst>
      <p:ext uri="{BB962C8B-B14F-4D97-AF65-F5344CB8AC3E}">
        <p14:creationId xmlns:p14="http://schemas.microsoft.com/office/powerpoint/2010/main" val="13620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563D0-761A-4AB3-A245-9A0F9991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IStringLocalizer</a:t>
            </a:r>
            <a:r>
              <a:rPr lang="en-US" dirty="0"/>
              <a:t>&lt;</a:t>
            </a:r>
            <a:r>
              <a:rPr lang="cs-CZ" dirty="0"/>
              <a:t>T</a:t>
            </a:r>
            <a:r>
              <a:rPr lang="en-US" dirty="0"/>
              <a:t>&gt;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C69EAB6-8AA4-40D8-9C58-C9868EDF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Translation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.</a:t>
            </a:r>
          </a:p>
          <a:p>
            <a:r>
              <a:rPr lang="cs-CZ" dirty="0"/>
              <a:t>T = </a:t>
            </a:r>
            <a:r>
              <a:rPr lang="en-US" dirty="0"/>
              <a:t>any class with which the translation is "tied".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Localization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enabled</a:t>
            </a:r>
            <a:r>
              <a:rPr lang="cs-CZ" dirty="0"/>
              <a:t> in </a:t>
            </a:r>
            <a:r>
              <a:rPr lang="cs-CZ" dirty="0" err="1"/>
              <a:t>Startup.cs</a:t>
            </a:r>
            <a:r>
              <a:rPr lang="cs-CZ" dirty="0"/>
              <a:t> / </a:t>
            </a:r>
            <a:r>
              <a:rPr lang="cs-CZ" dirty="0" err="1"/>
              <a:t>ConfigureServices</a:t>
            </a:r>
            <a:r>
              <a:rPr lang="cs-CZ" dirty="0"/>
              <a:t>:</a:t>
            </a:r>
          </a:p>
          <a:p>
            <a:endParaRPr lang="cs-CZ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ResourcesPath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to *.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resx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/>
              <a:t>files</a:t>
            </a:r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33C1259-25BB-4E77-8D25-1DA93DB75FA3}"/>
              </a:ext>
            </a:extLst>
          </p:cNvPr>
          <p:cNvSpPr/>
          <p:nvPr/>
        </p:nvSpPr>
        <p:spPr>
          <a:xfrm>
            <a:off x="2316479" y="3077964"/>
            <a:ext cx="6991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HomeController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IStringLocalizer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MainRes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txt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loc.GetString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5AD53D3-E6B0-4C47-A225-51A2A8AF6034}"/>
              </a:ext>
            </a:extLst>
          </p:cNvPr>
          <p:cNvSpPr/>
          <p:nvPr/>
        </p:nvSpPr>
        <p:spPr>
          <a:xfrm>
            <a:off x="1266497" y="4955455"/>
            <a:ext cx="9659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services.AddLocalization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(options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options.ResourcesPath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"Resources"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563D0-761A-4AB3-A245-9A0F9991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*.</a:t>
            </a:r>
            <a:r>
              <a:rPr lang="cs-CZ" dirty="0" err="1"/>
              <a:t>resx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C69EAB6-8AA4-40D8-9C58-C9868EDF4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file with translations - key / value</a:t>
            </a:r>
          </a:p>
          <a:p>
            <a:r>
              <a:rPr lang="en-US" dirty="0"/>
              <a:t>There must always be a basic / default </a:t>
            </a:r>
            <a:r>
              <a:rPr lang="cs-CZ" dirty="0" err="1"/>
              <a:t>localization</a:t>
            </a:r>
            <a:r>
              <a:rPr lang="en-US" dirty="0"/>
              <a:t> in the "[name] .</a:t>
            </a:r>
            <a:r>
              <a:rPr lang="en-US" dirty="0" err="1"/>
              <a:t>resx</a:t>
            </a:r>
            <a:r>
              <a:rPr lang="en-US" dirty="0"/>
              <a:t>" file</a:t>
            </a:r>
          </a:p>
          <a:p>
            <a:r>
              <a:rPr lang="en-US" dirty="0"/>
              <a:t>The individual translations must be in files named "[name]. [</a:t>
            </a:r>
            <a:r>
              <a:rPr lang="cs-CZ" dirty="0"/>
              <a:t>c</a:t>
            </a:r>
            <a:r>
              <a:rPr lang="en-US" dirty="0" err="1"/>
              <a:t>ulture</a:t>
            </a:r>
            <a:r>
              <a:rPr lang="en-US" dirty="0"/>
              <a:t>] .</a:t>
            </a:r>
            <a:r>
              <a:rPr lang="en-US" dirty="0" err="1"/>
              <a:t>resx</a:t>
            </a:r>
            <a:r>
              <a:rPr lang="en-US" dirty="0"/>
              <a:t>" - the name must match.</a:t>
            </a:r>
          </a:p>
          <a:p>
            <a:r>
              <a:rPr lang="en-US" dirty="0"/>
              <a:t>If the desired culture file does not exist, the default is used.</a:t>
            </a:r>
          </a:p>
          <a:p>
            <a:r>
              <a:rPr lang="en-US" dirty="0"/>
              <a:t>C # code is automatically generated for </a:t>
            </a:r>
            <a:r>
              <a:rPr lang="en-US" dirty="0" err="1"/>
              <a:t>resx</a:t>
            </a:r>
            <a:r>
              <a:rPr lang="en-US" dirty="0"/>
              <a:t> files - a class with static properties corresponding to key names.</a:t>
            </a:r>
          </a:p>
          <a:p>
            <a:r>
              <a:rPr lang="en-US" dirty="0"/>
              <a:t>When used with </a:t>
            </a:r>
            <a:r>
              <a:rPr lang="en-US" dirty="0" err="1"/>
              <a:t>IStringLocalizer</a:t>
            </a:r>
            <a:r>
              <a:rPr lang="en-US" dirty="0"/>
              <a:t> &lt;</a:t>
            </a:r>
            <a:r>
              <a:rPr lang="en-US" b="1" dirty="0"/>
              <a:t>T</a:t>
            </a:r>
            <a:r>
              <a:rPr lang="en-US" dirty="0"/>
              <a:t>&gt;, the </a:t>
            </a:r>
            <a:r>
              <a:rPr lang="en-US" dirty="0" err="1"/>
              <a:t>resx</a:t>
            </a:r>
            <a:r>
              <a:rPr lang="en-US" dirty="0"/>
              <a:t> file name = name must be of type </a:t>
            </a:r>
            <a:r>
              <a:rPr lang="en-US" b="1" dirty="0"/>
              <a:t>T</a:t>
            </a:r>
            <a:r>
              <a:rPr lang="cs-CZ" b="1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52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563D0-761A-4AB3-A245-9A0F9991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 </a:t>
            </a:r>
            <a:r>
              <a:rPr lang="cs-CZ" dirty="0" err="1"/>
              <a:t>selection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C69EAB6-8AA4-40D8-9C58-C9868EDF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2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culture is currently to be used?</a:t>
            </a:r>
            <a:endParaRPr lang="cs-CZ" dirty="0"/>
          </a:p>
          <a:p>
            <a:r>
              <a:rPr lang="cs-CZ" dirty="0" err="1"/>
              <a:t>Startup.cs</a:t>
            </a:r>
            <a:r>
              <a:rPr lang="cs-CZ" dirty="0"/>
              <a:t> / </a:t>
            </a:r>
            <a:r>
              <a:rPr lang="cs-CZ" dirty="0" err="1"/>
              <a:t>Configure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01D60ED-DC17-4D98-B2CF-97B5860CEB31}"/>
              </a:ext>
            </a:extLst>
          </p:cNvPr>
          <p:cNvSpPr/>
          <p:nvPr/>
        </p:nvSpPr>
        <p:spPr>
          <a:xfrm>
            <a:off x="603556" y="2713522"/>
            <a:ext cx="11409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app.UseRequestLocalization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RequestLocalizationOptions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	// default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culture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options.DefaultRequestCulture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RequestCulture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-CZ"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Cultures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might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used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formawing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numers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dates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....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options.SupportedCultures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-CZ"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"en-US"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Cultures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that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might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used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resx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files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options.SupportedUICultures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-CZ"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"en-US"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Custom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culture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provider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options.RequestCultureProviders.Insert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CustomCultureProvider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200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563D0-761A-4AB3-A245-9A0F9991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RequestCultureProvider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C69EAB6-8AA4-40D8-9C58-C9868EDF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2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It is used to choose the culture - own logic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B2D62D1-6D0D-4971-85F5-FC2E475E8E07}"/>
              </a:ext>
            </a:extLst>
          </p:cNvPr>
          <p:cNvSpPr/>
          <p:nvPr/>
        </p:nvSpPr>
        <p:spPr>
          <a:xfrm>
            <a:off x="221769" y="2624288"/>
            <a:ext cx="118998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CustomCultureProvider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RequestCultureProvider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ProviderCultureResult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DetermineProviderCultureResult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isChrome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httpContext.Request.Headers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"User-Agent"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.First()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"chrome"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StringComparison.InvariantCultureIgnoreCase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!= -1;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culture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isChrome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"cs-CZ"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-US"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Task.FromResult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ProviderCultureResult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(culture));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2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F4E82B-ACC2-4CE3-9765-77BD41AE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localization and globalization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63A9DFC-7288-49C3-A278-CE80C6DC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cs-CZ" dirty="0">
                <a:hlinkClick r:id="rId2"/>
              </a:rPr>
              <a:t>https://docs.microsoft.com/en-us/aspnet/core/fundamentals/localization?view=aspnetcore-5.0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80082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3D95A8-87FA-4F1F-8E2D-BAB753565B6A}"/>
</file>

<file path=customXml/itemProps2.xml><?xml version="1.0" encoding="utf-8"?>
<ds:datastoreItem xmlns:ds="http://schemas.openxmlformats.org/officeDocument/2006/customXml" ds:itemID="{5924DB32-822C-4542-8075-A11972AF9177}"/>
</file>

<file path=customXml/itemProps3.xml><?xml version="1.0" encoding="utf-8"?>
<ds:datastoreItem xmlns:ds="http://schemas.openxmlformats.org/officeDocument/2006/customXml" ds:itemID="{D860251C-B5B6-4568-8FE7-E9330D265C1D}"/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1293</Words>
  <Application>Microsoft Office PowerPoint</Application>
  <PresentationFormat>Širokoúhlá obrazovka</PresentationFormat>
  <Paragraphs>186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Motiv Office</vt:lpstr>
      <vt:lpstr>ASP.NET Core + MVC</vt:lpstr>
      <vt:lpstr>Cookies</vt:lpstr>
      <vt:lpstr>Sessions</vt:lpstr>
      <vt:lpstr>WebUtility</vt:lpstr>
      <vt:lpstr>IStringLocalizer&lt;T&gt;</vt:lpstr>
      <vt:lpstr>*.resx files</vt:lpstr>
      <vt:lpstr>Culture selection</vt:lpstr>
      <vt:lpstr>RequestCultureProvider</vt:lpstr>
      <vt:lpstr>More about localization and globalization</vt:lpstr>
      <vt:lpstr>Identity - authentication and authorization</vt:lpstr>
      <vt:lpstr>Identity</vt:lpstr>
      <vt:lpstr>Identity - security</vt:lpstr>
      <vt:lpstr>Identity - UserStore</vt:lpstr>
      <vt:lpstr>Identity - RoleStore</vt:lpstr>
      <vt:lpstr>Identity - UserManager&lt;TUser&gt;</vt:lpstr>
      <vt:lpstr>Identity - UserManager&lt;TUser&gt;</vt:lpstr>
      <vt:lpstr>Prezentace aplikace PowerPoint</vt:lpstr>
      <vt:lpstr>Identity - SignInManager&lt;TUser&gt;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+ MVC</dc:title>
  <dc:creator>Janousek Jan</dc:creator>
  <cp:lastModifiedBy>Jan Janoušek</cp:lastModifiedBy>
  <cp:revision>47</cp:revision>
  <dcterms:created xsi:type="dcterms:W3CDTF">2018-10-16T11:39:17Z</dcterms:created>
  <dcterms:modified xsi:type="dcterms:W3CDTF">2021-03-07T07:10:32Z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