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1591" r:id="rId6"/>
    <p:sldId id="276" r:id="rId7"/>
    <p:sldId id="259" r:id="rId8"/>
    <p:sldId id="277" r:id="rId9"/>
    <p:sldId id="295" r:id="rId10"/>
    <p:sldId id="296" r:id="rId11"/>
    <p:sldId id="262" r:id="rId12"/>
    <p:sldId id="264" r:id="rId13"/>
    <p:sldId id="1593" r:id="rId14"/>
    <p:sldId id="297" r:id="rId15"/>
    <p:sldId id="298" r:id="rId16"/>
    <p:sldId id="267" r:id="rId17"/>
    <p:sldId id="301" r:id="rId18"/>
    <p:sldId id="268" r:id="rId19"/>
    <p:sldId id="302" r:id="rId20"/>
    <p:sldId id="303" r:id="rId21"/>
    <p:sldId id="1592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B6B6D-D03A-4A24-A40D-CFB5372A3DEF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B6659-15F1-482D-A6E6-D876C503C9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60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3/16/2021 9:08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82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3/16/2021 9:08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75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3/16/2021 9:08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80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3/16/2021 9:08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1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58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3/16/2021 9:08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3/16/2021 9:08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6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3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3/16/2021 9:08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23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3/16/2021 9:08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48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01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994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224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265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67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56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5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007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443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81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6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7AC4-9D54-4CCE-948F-08EA344D51D9}" type="datetimeFigureOut">
              <a:rPr lang="cs-CZ" smtClean="0"/>
              <a:t>16.03.2021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8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844253"/>
            <a:ext cx="9144000" cy="2387600"/>
          </a:xfrm>
        </p:spPr>
        <p:txBody>
          <a:bodyPr>
            <a:normAutofit/>
          </a:bodyPr>
          <a:lstStyle/>
          <a:p>
            <a:r>
              <a:rPr lang="cs-CZ" dirty="0"/>
              <a:t>.NET Standard a .NET </a:t>
            </a:r>
            <a:r>
              <a:rPr lang="cs-CZ" dirty="0" err="1"/>
              <a:t>Core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5029198"/>
            <a:ext cx="9144000" cy="453189"/>
          </a:xfrm>
        </p:spPr>
        <p:txBody>
          <a:bodyPr/>
          <a:lstStyle/>
          <a:p>
            <a:r>
              <a:rPr lang="cs-CZ" dirty="0"/>
              <a:t>Ing. Jan Janoušek</a:t>
            </a:r>
          </a:p>
        </p:txBody>
      </p:sp>
    </p:spTree>
    <p:extLst>
      <p:ext uri="{BB962C8B-B14F-4D97-AF65-F5344CB8AC3E}">
        <p14:creationId xmlns:p14="http://schemas.microsoft.com/office/powerpoint/2010/main" val="290824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C1511-993E-4FE1-9EC8-6C0E7AF4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Benefits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931D763-83E1-4312-8F6A-F5A71D2C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Knowledge reuse</a:t>
            </a:r>
            <a:endParaRPr lang="cs-CZ" b="1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lvl="1"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You only need to know 1 set of basic libraries.</a:t>
            </a:r>
            <a:endParaRPr lang="cs-CZ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Code reuse</a:t>
            </a:r>
            <a:endParaRPr lang="cs-CZ" b="1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lvl="1"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The set of libraries that are common across platforms is large.</a:t>
            </a:r>
            <a:endParaRPr lang="cs-CZ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Innovation</a:t>
            </a:r>
            <a:endParaRPr lang="cs-CZ" b="1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lvl="1"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.NET Standard-targeted code can run across platforms.</a:t>
            </a:r>
            <a:endParaRPr lang="cs-CZ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2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.NET Standard?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cs-CZ" b="1" dirty="0" err="1"/>
              <a:t>is</a:t>
            </a:r>
            <a:r>
              <a:rPr lang="cs-CZ" b="1" dirty="0"/>
              <a:t> </a:t>
            </a:r>
            <a:r>
              <a:rPr lang="cs-CZ" b="1" dirty="0" err="1"/>
              <a:t>specification</a:t>
            </a:r>
            <a:r>
              <a:rPr lang="cs-CZ" b="1" dirty="0"/>
              <a:t>.</a:t>
            </a:r>
            <a:endParaRPr lang="en-US" b="1" dirty="0"/>
          </a:p>
          <a:p>
            <a:r>
              <a:rPr lang="en-US" dirty="0"/>
              <a:t>A set of APIs that </a:t>
            </a:r>
            <a:r>
              <a:rPr lang="en-US" b="1" dirty="0"/>
              <a:t>must be implemented by all .NET platforms</a:t>
            </a:r>
            <a:r>
              <a:rPr lang="cs-CZ" b="1" dirty="0"/>
              <a:t>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</a:t>
            </a:r>
            <a:r>
              <a:rPr lang="cs-CZ" sz="3600" b="1" dirty="0" err="1">
                <a:solidFill>
                  <a:schemeClr val="bg1"/>
                </a:solidFill>
              </a:rPr>
              <a:t>specification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cs-CZ" sz="3600" b="1" dirty="0">
                <a:solidFill>
                  <a:schemeClr val="bg1"/>
                </a:solidFill>
              </a:rPr>
              <a:t>Browser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Versions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en-US" dirty="0"/>
              <a:t>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4C5DB3"/>
                </a:solidFill>
              </a:rPr>
              <a:t>Higher versions include all APIs from lower versions.</a:t>
            </a:r>
          </a:p>
          <a:p>
            <a:pPr lvl="1"/>
            <a:r>
              <a:rPr lang="en-US" dirty="0"/>
              <a:t>Projects targeting version X.Y can reference libraries and projects targeting any version between 1.0 and X.Y</a:t>
            </a:r>
            <a:endParaRPr lang="cs-CZ" dirty="0"/>
          </a:p>
          <a:p>
            <a:r>
              <a:rPr lang="en-US" b="1" dirty="0">
                <a:solidFill>
                  <a:srgbClr val="4C5DB3"/>
                </a:solidFill>
              </a:rPr>
              <a:t>A particular .NET platform implements a specific version of the .NET Standard</a:t>
            </a:r>
          </a:p>
          <a:p>
            <a:pPr lvl="1"/>
            <a:r>
              <a:rPr lang="en-US" dirty="0"/>
              <a:t>From such a platform, it is possible to reference libraries that target the .NET Standard up to a given version.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60CE04-F2E0-4C8D-A225-452BC078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Versions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.NET Standard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A25EE6B-3AC7-47F5-A825-88BDD7530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12" y="1825625"/>
            <a:ext cx="7317175" cy="4351338"/>
          </a:xfrm>
        </p:spPr>
      </p:pic>
    </p:spTree>
    <p:extLst>
      <p:ext uri="{BB962C8B-B14F-4D97-AF65-F5344CB8AC3E}">
        <p14:creationId xmlns:p14="http://schemas.microsoft.com/office/powerpoint/2010/main" val="406460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of .NET Standard to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>
            <a:normAutofit/>
          </a:bodyPr>
          <a:lstStyle/>
          <a:p>
            <a:r>
              <a:rPr lang="en-US" dirty="0"/>
              <a:t>Higher version = wider set of APIs.</a:t>
            </a:r>
            <a:endParaRPr lang="cs-CZ" dirty="0"/>
          </a:p>
          <a:p>
            <a:r>
              <a:rPr lang="en-US" dirty="0"/>
              <a:t>Lower version = wider support (support for multiple platforms).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38204" y="3642685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b="1" dirty="0" err="1">
                <a:solidFill>
                  <a:srgbClr val="4C5DB3"/>
                </a:solidFill>
              </a:rPr>
              <a:t>Lower</a:t>
            </a:r>
            <a:r>
              <a:rPr lang="cs-CZ" sz="2800" b="1" dirty="0">
                <a:solidFill>
                  <a:srgbClr val="4C5DB3"/>
                </a:solidFill>
              </a:rPr>
              <a:t> </a:t>
            </a:r>
            <a:r>
              <a:rPr lang="cs-CZ" sz="2800" b="1" dirty="0" err="1">
                <a:solidFill>
                  <a:srgbClr val="4C5DB3"/>
                </a:solidFill>
              </a:rPr>
              <a:t>version</a:t>
            </a:r>
            <a:endParaRPr lang="en-US" sz="2800" b="1" dirty="0">
              <a:solidFill>
                <a:srgbClr val="4C5DB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792426" y="5025655"/>
            <a:ext cx="2363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b="1" dirty="0" err="1">
                <a:solidFill>
                  <a:srgbClr val="4C5DB3"/>
                </a:solidFill>
              </a:rPr>
              <a:t>Better</a:t>
            </a:r>
            <a:r>
              <a:rPr lang="cs-CZ" sz="2800" b="1" dirty="0">
                <a:solidFill>
                  <a:srgbClr val="4C5DB3"/>
                </a:solidFill>
              </a:rPr>
              <a:t> support</a:t>
            </a:r>
            <a:endParaRPr lang="en-US" sz="2800" b="1" dirty="0">
              <a:solidFill>
                <a:srgbClr val="4C5DB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82075" y="3642685"/>
            <a:ext cx="233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b="1" dirty="0" err="1">
                <a:solidFill>
                  <a:srgbClr val="4C5DB3"/>
                </a:solidFill>
              </a:rPr>
              <a:t>Higher</a:t>
            </a:r>
            <a:r>
              <a:rPr lang="cs-CZ" sz="2800" b="1" dirty="0">
                <a:solidFill>
                  <a:srgbClr val="4C5DB3"/>
                </a:solidFill>
              </a:rPr>
              <a:t> </a:t>
            </a:r>
            <a:r>
              <a:rPr lang="cs-CZ" sz="2800" b="1" dirty="0" err="1">
                <a:solidFill>
                  <a:srgbClr val="4C5DB3"/>
                </a:solidFill>
              </a:rPr>
              <a:t>version</a:t>
            </a:r>
            <a:endParaRPr lang="en-US" sz="2800" b="1" dirty="0">
              <a:solidFill>
                <a:srgbClr val="4C5DB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660160" y="5025655"/>
            <a:ext cx="1583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b="1" dirty="0">
                <a:solidFill>
                  <a:srgbClr val="4C5DB3"/>
                </a:solidFill>
              </a:rPr>
              <a:t>More API</a:t>
            </a:r>
            <a:endParaRPr lang="en-US" sz="2800" b="1" dirty="0">
              <a:solidFill>
                <a:srgbClr val="4C5D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of .NET Standard to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3108993"/>
            <a:ext cx="10860506" cy="130743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lowest possible version that includes the API you need.</a:t>
            </a:r>
          </a:p>
        </p:txBody>
      </p:sp>
    </p:spTree>
    <p:extLst>
      <p:ext uri="{BB962C8B-B14F-4D97-AF65-F5344CB8AC3E}">
        <p14:creationId xmlns:p14="http://schemas.microsoft.com/office/powerpoint/2010/main" val="269601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The .NET Standard is represented</a:t>
            </a:r>
            <a:endParaRPr lang="cs-CZ" sz="2666" b="1" dirty="0"/>
          </a:p>
          <a:p>
            <a:pPr lvl="1">
              <a:lnSpc>
                <a:spcPct val="100000"/>
              </a:lnSpc>
            </a:pPr>
            <a:r>
              <a:rPr lang="en-US" sz="2266" dirty="0"/>
              <a:t>NuGet is a </a:t>
            </a:r>
            <a:r>
              <a:rPr lang="en-US" sz="2266" b="1" dirty="0" err="1"/>
              <a:t>NetStandard.Library</a:t>
            </a:r>
            <a:r>
              <a:rPr lang="en-US" sz="2266" b="1" dirty="0"/>
              <a:t> </a:t>
            </a:r>
            <a:r>
              <a:rPr lang="en-US" sz="2266" dirty="0"/>
              <a:t>package that contains the </a:t>
            </a:r>
            <a:r>
              <a:rPr lang="en-US" sz="2266" b="1" dirty="0"/>
              <a:t>netstandard.dll </a:t>
            </a:r>
            <a:r>
              <a:rPr lang="en-US" sz="2266" dirty="0"/>
              <a:t>assembly</a:t>
            </a:r>
            <a:endParaRPr lang="cs-CZ" sz="2266" dirty="0"/>
          </a:p>
          <a:p>
            <a:pPr>
              <a:lnSpc>
                <a:spcPct val="100000"/>
              </a:lnSpc>
            </a:pPr>
            <a:r>
              <a:rPr lang="en-US" sz="2666" b="1" dirty="0"/>
              <a:t>At the time of build</a:t>
            </a:r>
            <a:endParaRPr lang="cs-CZ" sz="2666" b="1" dirty="0"/>
          </a:p>
          <a:p>
            <a:pPr lvl="1">
              <a:lnSpc>
                <a:spcPct val="100000"/>
              </a:lnSpc>
            </a:pPr>
            <a:r>
              <a:rPr lang="en-US" sz="2266" dirty="0"/>
              <a:t>The .NET Standard bridges references to existing types within the .NET Framework and PCL using "type forwarding".</a:t>
            </a:r>
            <a:endParaRPr lang="cs-CZ" sz="2266" dirty="0"/>
          </a:p>
          <a:p>
            <a:pPr>
              <a:lnSpc>
                <a:spcPct val="100000"/>
              </a:lnSpc>
            </a:pPr>
            <a:r>
              <a:rPr lang="en-US" sz="2666" b="1" dirty="0"/>
              <a:t>While running</a:t>
            </a:r>
            <a:endParaRPr lang="cs-CZ" sz="2666" b="1" dirty="0"/>
          </a:p>
          <a:p>
            <a:pPr lvl="1">
              <a:lnSpc>
                <a:spcPct val="100000"/>
              </a:lnSpc>
            </a:pPr>
            <a:r>
              <a:rPr lang="en-US" sz="2266" dirty="0"/>
              <a:t>Each platform provides its own implementation for netstandard.dll. It is used for "type forwarding".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work?</a:t>
            </a:r>
          </a:p>
        </p:txBody>
      </p:sp>
    </p:spTree>
    <p:extLst>
      <p:ext uri="{BB962C8B-B14F-4D97-AF65-F5344CB8AC3E}">
        <p14:creationId xmlns:p14="http://schemas.microsoft.com/office/powerpoint/2010/main" val="94391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does .NET Standard work?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be referenced within the .NET 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.NET Standard contains (almost) only APIs that work on all platforms</a:t>
            </a:r>
            <a:r>
              <a:rPr lang="en-US" dirty="0"/>
              <a:t>.</a:t>
            </a:r>
            <a:endParaRPr lang="cs-CZ" dirty="0"/>
          </a:p>
          <a:p>
            <a:r>
              <a:rPr lang="en-US" dirty="0"/>
              <a:t>There is a small set of APIs that do not work on all platforms. If used on an unsupported platform, a </a:t>
            </a:r>
            <a:r>
              <a:rPr lang="en-US" b="1" dirty="0" err="1"/>
              <a:t>PlatformNotSupportedException</a:t>
            </a:r>
            <a:r>
              <a:rPr lang="en-US" dirty="0"/>
              <a:t> exception is thrown</a:t>
            </a:r>
            <a:endParaRPr lang="cs-CZ" dirty="0"/>
          </a:p>
          <a:p>
            <a:r>
              <a:rPr lang="en-US" dirty="0"/>
              <a:t>Platform-specific APIs are distributed as "additional libraries".</a:t>
            </a:r>
            <a:endParaRPr lang="cs-CZ" dirty="0"/>
          </a:p>
          <a:p>
            <a:pPr lvl="1"/>
            <a:r>
              <a:rPr lang="en-US" dirty="0"/>
              <a:t>Examples: Registry, Reflection Emit, Access Control, Windows Identity</a:t>
            </a:r>
            <a:endParaRPr lang="cs-CZ" dirty="0"/>
          </a:p>
          <a:p>
            <a:endParaRPr lang="cs-CZ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dependent API</a:t>
            </a:r>
          </a:p>
        </p:txBody>
      </p:sp>
    </p:spTree>
    <p:extLst>
      <p:ext uri="{BB962C8B-B14F-4D97-AF65-F5344CB8AC3E}">
        <p14:creationId xmlns:p14="http://schemas.microsoft.com/office/powerpoint/2010/main" val="150332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</a:t>
            </a:r>
            <a:r>
              <a:rPr lang="cs-CZ" dirty="0" err="1"/>
              <a:t>Core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a new version of the .NET Framework!</a:t>
            </a:r>
            <a:endParaRPr lang="cs-CZ" dirty="0"/>
          </a:p>
          <a:p>
            <a:r>
              <a:rPr lang="en-US" dirty="0"/>
              <a:t>Innovation - backward compatibility is not addressed.</a:t>
            </a:r>
            <a:endParaRPr lang="cs-CZ" dirty="0"/>
          </a:p>
          <a:p>
            <a:r>
              <a:rPr lang="en-US" dirty="0"/>
              <a:t>Opensource</a:t>
            </a:r>
            <a:endParaRPr lang="cs-CZ" dirty="0"/>
          </a:p>
          <a:p>
            <a:r>
              <a:rPr lang="en-US" dirty="0" err="1"/>
              <a:t>Multiplatformity</a:t>
            </a:r>
            <a:endParaRPr lang="cs-CZ" dirty="0"/>
          </a:p>
          <a:p>
            <a:r>
              <a:rPr lang="en-US" dirty="0"/>
              <a:t>Modularity</a:t>
            </a:r>
            <a:endParaRPr lang="cs-CZ" dirty="0"/>
          </a:p>
          <a:p>
            <a:r>
              <a:rPr lang="en-US" dirty="0"/>
              <a:t>.NET Core ≠ .NET Framework</a:t>
            </a:r>
            <a:endParaRPr lang="cs-CZ" dirty="0"/>
          </a:p>
          <a:p>
            <a:r>
              <a:rPr lang="en-US" dirty="0"/>
              <a:t>Does not mean the end of the .NET Framework (yet)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799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dependent API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F05E4E6-19E2-4402-B493-AEF37198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NuGet package with Windows-specific APIs.</a:t>
            </a:r>
            <a:endParaRPr lang="cs-CZ" dirty="0"/>
          </a:p>
          <a:p>
            <a:endParaRPr lang="cs-CZ" dirty="0"/>
          </a:p>
          <a:p>
            <a:r>
              <a:rPr lang="en-US" dirty="0"/>
              <a:t>Support for 20,000+ APIs that are not part of .NET Core (because they depend on Windows).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B4D1D1-087F-433B-88A6-CBAE58198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88853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Microsoft.Windows.Compatibility</a:t>
            </a:r>
            <a:endParaRPr kumimoji="0" lang="cs-CZ" altLang="cs-CZ" sz="3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2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1061408" y="1329742"/>
            <a:ext cx="9988973" cy="4223231"/>
            <a:chOff x="757667" y="1643972"/>
            <a:chExt cx="9988973" cy="4223231"/>
          </a:xfrm>
        </p:grpSpPr>
        <p:sp>
          <p:nvSpPr>
            <p:cNvPr id="5" name="Rectangle 47"/>
            <p:cNvSpPr/>
            <p:nvPr/>
          </p:nvSpPr>
          <p:spPr bwMode="auto">
            <a:xfrm>
              <a:off x="6052055" y="1643973"/>
              <a:ext cx="4612214" cy="4223230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210" tIns="274204" rIns="89600" bIns="89604" numCol="1" rtlCol="0" anchor="t" anchorCtr="0" compatLnSpc="1">
              <a:prstTxWarp prst="textNoShape">
                <a:avLst/>
              </a:prstTxWarp>
            </a:bodyPr>
            <a:lstStyle/>
            <a:p>
              <a:pPr defTabSz="913688">
                <a:defRPr/>
              </a:pPr>
              <a:endParaRPr lang="en-US" sz="28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endParaRPr>
            </a:p>
          </p:txBody>
        </p:sp>
        <p:sp>
          <p:nvSpPr>
            <p:cNvPr id="6" name="Rectangle 51"/>
            <p:cNvSpPr/>
            <p:nvPr/>
          </p:nvSpPr>
          <p:spPr bwMode="auto">
            <a:xfrm>
              <a:off x="757667" y="1643972"/>
              <a:ext cx="5239264" cy="4223231"/>
            </a:xfrm>
            <a:prstGeom prst="rect">
              <a:avLst/>
            </a:prstGeom>
            <a:solidFill>
              <a:srgbClr val="0072C6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210" tIns="274204" rIns="89600" bIns="89604" numCol="1" rtlCol="0" anchor="t" anchorCtr="0" compatLnSpc="1">
              <a:prstTxWarp prst="textNoShape">
                <a:avLst/>
              </a:prstTxWarp>
            </a:bodyPr>
            <a:lstStyle/>
            <a:p>
              <a:pPr defTabSz="913688">
                <a:defRPr/>
              </a:pPr>
              <a:r>
                <a:rPr lang="en-US" sz="280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56167" y="1739938"/>
              <a:ext cx="1213657" cy="762993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WPF</a:t>
              </a:r>
            </a:p>
          </p:txBody>
        </p:sp>
        <p:sp>
          <p:nvSpPr>
            <p:cNvPr id="8" name="Rectangle 42"/>
            <p:cNvSpPr/>
            <p:nvPr/>
          </p:nvSpPr>
          <p:spPr bwMode="auto">
            <a:xfrm>
              <a:off x="2096386" y="1739938"/>
              <a:ext cx="1509672" cy="762993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Windows Forms</a:t>
              </a:r>
            </a:p>
          </p:txBody>
        </p:sp>
        <p:sp>
          <p:nvSpPr>
            <p:cNvPr id="9" name="Rectangle 45"/>
            <p:cNvSpPr/>
            <p:nvPr/>
          </p:nvSpPr>
          <p:spPr bwMode="auto">
            <a:xfrm>
              <a:off x="8439666" y="1739412"/>
              <a:ext cx="2120296" cy="763519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Universal Windows Apps</a:t>
              </a:r>
            </a:p>
          </p:txBody>
        </p:sp>
        <p:sp>
          <p:nvSpPr>
            <p:cNvPr id="10" name="Rectangle 40"/>
            <p:cNvSpPr/>
            <p:nvPr/>
          </p:nvSpPr>
          <p:spPr bwMode="auto">
            <a:xfrm>
              <a:off x="3632620" y="1739413"/>
              <a:ext cx="1818472" cy="763519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ASP.NET (4.X)</a:t>
              </a:r>
            </a:p>
          </p:txBody>
        </p:sp>
        <p:sp>
          <p:nvSpPr>
            <p:cNvPr id="11" name="Rectangle 43"/>
            <p:cNvSpPr/>
            <p:nvPr/>
          </p:nvSpPr>
          <p:spPr bwMode="auto">
            <a:xfrm>
              <a:off x="5477654" y="1739412"/>
              <a:ext cx="2946765" cy="763519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ASP.NET Core</a:t>
              </a:r>
            </a:p>
          </p:txBody>
        </p:sp>
        <p:sp>
          <p:nvSpPr>
            <p:cNvPr id="12" name="Rectangle 83"/>
            <p:cNvSpPr/>
            <p:nvPr/>
          </p:nvSpPr>
          <p:spPr bwMode="auto">
            <a:xfrm>
              <a:off x="823403" y="4624627"/>
              <a:ext cx="9736558" cy="1152934"/>
            </a:xfrm>
            <a:prstGeom prst="rect">
              <a:avLst/>
            </a:prstGeom>
            <a:solidFill>
              <a:srgbClr val="68217A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106" tIns="44772" rIns="89540" bIns="71631" numCol="1" rtlCol="0" anchor="t" anchorCtr="0" compatLnSpc="1">
              <a:prstTxWarp prst="textNoShape">
                <a:avLst/>
              </a:prstTxWarp>
            </a:bodyPr>
            <a:lstStyle/>
            <a:p>
              <a:pPr defTabSz="913511">
                <a:defRPr/>
              </a:pPr>
              <a:endParaRPr lang="en-US" sz="24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Calibri" panose="020F0502020204030204"/>
              </a:endParaRPr>
            </a:p>
          </p:txBody>
        </p:sp>
        <p:grpSp>
          <p:nvGrpSpPr>
            <p:cNvPr id="13" name="Group 84"/>
            <p:cNvGrpSpPr/>
            <p:nvPr/>
          </p:nvGrpSpPr>
          <p:grpSpPr>
            <a:xfrm>
              <a:off x="2975588" y="4732887"/>
              <a:ext cx="1493718" cy="979299"/>
              <a:chOff x="3622511" y="5393703"/>
              <a:chExt cx="1524318" cy="999362"/>
            </a:xfrm>
          </p:grpSpPr>
          <p:sp>
            <p:nvSpPr>
              <p:cNvPr id="33" name="Rectangle 85"/>
              <p:cNvSpPr/>
              <p:nvPr/>
            </p:nvSpPr>
            <p:spPr>
              <a:xfrm>
                <a:off x="3631208" y="5913635"/>
                <a:ext cx="1515621" cy="479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913511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 panose="020F0502020204030204"/>
                  </a:rPr>
                  <a:t>Next gen JIT (</a:t>
                </a:r>
                <a:r>
                  <a:rPr lang="en-US" sz="1200" dirty="0" err="1">
                    <a:solidFill>
                      <a:srgbClr val="FFFFFF"/>
                    </a:solidFill>
                    <a:latin typeface="Calibri" panose="020F0502020204030204"/>
                  </a:rPr>
                  <a:t>RyuJIT</a:t>
                </a:r>
                <a:r>
                  <a:rPr lang="en-US" sz="1200" dirty="0">
                    <a:solidFill>
                      <a:srgbClr val="FFFFFF"/>
                    </a:solidFill>
                    <a:latin typeface="Calibri" panose="020F0502020204030204"/>
                  </a:rPr>
                  <a:t>)</a:t>
                </a:r>
              </a:p>
              <a:p>
                <a:pPr marL="0" lvl="1" defTabSz="913511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 panose="020F0502020204030204"/>
                  </a:rPr>
                  <a:t>SIMD</a:t>
                </a:r>
                <a:endParaRPr lang="en-US" sz="105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86"/>
              <p:cNvSpPr/>
              <p:nvPr/>
            </p:nvSpPr>
            <p:spPr>
              <a:xfrm>
                <a:off x="3622511" y="5393703"/>
                <a:ext cx="1468033" cy="55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3511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Calibri" panose="020F0502020204030204"/>
                  </a:rPr>
                  <a:t>Runtime Components</a:t>
                </a:r>
              </a:p>
            </p:txBody>
          </p:sp>
        </p:grpSp>
        <p:grpSp>
          <p:nvGrpSpPr>
            <p:cNvPr id="14" name="Group 87"/>
            <p:cNvGrpSpPr/>
            <p:nvPr/>
          </p:nvGrpSpPr>
          <p:grpSpPr>
            <a:xfrm>
              <a:off x="5435849" y="4887674"/>
              <a:ext cx="1724294" cy="795225"/>
              <a:chOff x="5954092" y="5572192"/>
              <a:chExt cx="1759619" cy="811511"/>
            </a:xfrm>
          </p:grpSpPr>
          <p:sp>
            <p:nvSpPr>
              <p:cNvPr id="31" name="Rectangle 88"/>
              <p:cNvSpPr/>
              <p:nvPr/>
            </p:nvSpPr>
            <p:spPr>
              <a:xfrm>
                <a:off x="5954092" y="5572192"/>
                <a:ext cx="1759619" cy="324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3511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Calibri" panose="020F0502020204030204"/>
                  </a:rPr>
                  <a:t>Compilers</a:t>
                </a:r>
              </a:p>
            </p:txBody>
          </p:sp>
          <p:sp>
            <p:nvSpPr>
              <p:cNvPr id="32" name="Rectangle 89"/>
              <p:cNvSpPr/>
              <p:nvPr/>
            </p:nvSpPr>
            <p:spPr>
              <a:xfrm>
                <a:off x="5954092" y="5913634"/>
                <a:ext cx="1714725" cy="470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913511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 panose="020F0502020204030204"/>
                  </a:rPr>
                  <a:t>Languages innovation</a:t>
                </a:r>
              </a:p>
              <a:p>
                <a:pPr marL="0" lvl="1" defTabSz="913511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 panose="020F0502020204030204"/>
                  </a:rPr>
                  <a:t>.NET Compiler Platform </a:t>
                </a:r>
              </a:p>
            </p:txBody>
          </p:sp>
        </p:grpSp>
        <p:grpSp>
          <p:nvGrpSpPr>
            <p:cNvPr id="15" name="Group 90"/>
            <p:cNvGrpSpPr/>
            <p:nvPr/>
          </p:nvGrpSpPr>
          <p:grpSpPr>
            <a:xfrm>
              <a:off x="8424419" y="4869939"/>
              <a:ext cx="2322221" cy="835652"/>
              <a:chOff x="8627481" y="5540297"/>
              <a:chExt cx="2369794" cy="852769"/>
            </a:xfrm>
          </p:grpSpPr>
          <p:sp>
            <p:nvSpPr>
              <p:cNvPr id="29" name="Rectangle 91"/>
              <p:cNvSpPr/>
              <p:nvPr/>
            </p:nvSpPr>
            <p:spPr>
              <a:xfrm>
                <a:off x="8627481" y="5913638"/>
                <a:ext cx="2088347" cy="47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913511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 panose="020F0502020204030204"/>
                  </a:rPr>
                  <a:t>.NET Core 5 Libraries</a:t>
                </a:r>
              </a:p>
              <a:p>
                <a:pPr marL="0" lvl="1" defTabSz="913511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 panose="020F0502020204030204"/>
                  </a:rPr>
                  <a:t>.NET Framework 4.6 Libraries</a:t>
                </a:r>
              </a:p>
            </p:txBody>
          </p:sp>
          <p:sp>
            <p:nvSpPr>
              <p:cNvPr id="30" name="Rectangle 92"/>
              <p:cNvSpPr/>
              <p:nvPr/>
            </p:nvSpPr>
            <p:spPr>
              <a:xfrm>
                <a:off x="8627482" y="5540297"/>
                <a:ext cx="2369793" cy="324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3511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Calibri" panose="020F0502020204030204"/>
                  </a:rPr>
                  <a:t>NuGet packages</a:t>
                </a:r>
              </a:p>
            </p:txBody>
          </p:sp>
        </p:grpSp>
        <p:grpSp>
          <p:nvGrpSpPr>
            <p:cNvPr id="16" name="Group 93"/>
            <p:cNvGrpSpPr/>
            <p:nvPr/>
          </p:nvGrpSpPr>
          <p:grpSpPr>
            <a:xfrm>
              <a:off x="2296168" y="5117954"/>
              <a:ext cx="617596" cy="504753"/>
              <a:chOff x="9061629" y="5706715"/>
              <a:chExt cx="380421" cy="310912"/>
            </a:xfrm>
          </p:grpSpPr>
          <p:sp>
            <p:nvSpPr>
              <p:cNvPr id="26" name="Freeform 86"/>
              <p:cNvSpPr>
                <a:spLocks noEditPoints="1"/>
              </p:cNvSpPr>
              <p:nvPr/>
            </p:nvSpPr>
            <p:spPr bwMode="black">
              <a:xfrm>
                <a:off x="9061629" y="5737038"/>
                <a:ext cx="277768" cy="280589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87" tIns="45695" rIns="91387" bIns="45695" numCol="1" anchor="t" anchorCtr="0" compatLnSpc="1">
                <a:prstTxWarp prst="textNoShape">
                  <a:avLst/>
                </a:prstTxWarp>
              </a:bodyPr>
              <a:lstStyle/>
              <a:p>
                <a:pPr defTabSz="931871">
                  <a:defRPr/>
                </a:pPr>
                <a:endParaRPr lang="en-US" sz="160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Calibri" panose="020F0502020204030204"/>
                </a:endParaRPr>
              </a:p>
            </p:txBody>
          </p:sp>
          <p:sp>
            <p:nvSpPr>
              <p:cNvPr id="27" name="Oval 87"/>
              <p:cNvSpPr>
                <a:spLocks noChangeArrowheads="1"/>
              </p:cNvSpPr>
              <p:nvPr/>
            </p:nvSpPr>
            <p:spPr bwMode="black">
              <a:xfrm>
                <a:off x="9172736" y="5854128"/>
                <a:ext cx="51528" cy="517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87" tIns="45695" rIns="91387" bIns="45695" numCol="1" anchor="t" anchorCtr="0" compatLnSpc="1">
                <a:prstTxWarp prst="textNoShape">
                  <a:avLst/>
                </a:prstTxWarp>
              </a:bodyPr>
              <a:lstStyle/>
              <a:p>
                <a:pPr defTabSz="931871">
                  <a:defRPr/>
                </a:pPr>
                <a:endParaRPr lang="en-US" sz="160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Calibri" panose="020F0502020204030204"/>
                </a:endParaRPr>
              </a:p>
            </p:txBody>
          </p:sp>
          <p:sp>
            <p:nvSpPr>
              <p:cNvPr id="28" name="Freeform 88"/>
              <p:cNvSpPr>
                <a:spLocks noEditPoints="1"/>
              </p:cNvSpPr>
              <p:nvPr/>
            </p:nvSpPr>
            <p:spPr bwMode="black">
              <a:xfrm>
                <a:off x="9301153" y="5706715"/>
                <a:ext cx="140897" cy="152424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87" tIns="45695" rIns="91387" bIns="45695" numCol="1" anchor="t" anchorCtr="0" compatLnSpc="1">
                <a:prstTxWarp prst="textNoShape">
                  <a:avLst/>
                </a:prstTxWarp>
              </a:bodyPr>
              <a:lstStyle/>
              <a:p>
                <a:pPr defTabSz="931871">
                  <a:defRPr/>
                </a:pPr>
                <a:endParaRPr lang="en-US" sz="160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Calibri" panose="020F0502020204030204"/>
                </a:endParaRPr>
              </a:p>
            </p:txBody>
          </p:sp>
        </p:grpSp>
        <p:sp>
          <p:nvSpPr>
            <p:cNvPr id="17" name="Rectangle 97"/>
            <p:cNvSpPr/>
            <p:nvPr/>
          </p:nvSpPr>
          <p:spPr>
            <a:xfrm>
              <a:off x="823404" y="4632463"/>
              <a:ext cx="1492504" cy="468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11">
                <a:defRPr/>
              </a:pPr>
              <a:r>
                <a:rPr lang="en-US" sz="240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Common</a:t>
              </a:r>
            </a:p>
          </p:txBody>
        </p:sp>
        <p:sp>
          <p:nvSpPr>
            <p:cNvPr id="18" name="Freeform 25"/>
            <p:cNvSpPr>
              <a:spLocks noEditPoints="1"/>
            </p:cNvSpPr>
            <p:nvPr/>
          </p:nvSpPr>
          <p:spPr bwMode="black">
            <a:xfrm>
              <a:off x="7859824" y="5199586"/>
              <a:ext cx="489573" cy="454444"/>
            </a:xfrm>
            <a:custGeom>
              <a:avLst/>
              <a:gdLst>
                <a:gd name="T0" fmla="*/ 0 w 708"/>
                <a:gd name="T1" fmla="*/ 709 h 709"/>
                <a:gd name="T2" fmla="*/ 212 w 708"/>
                <a:gd name="T3" fmla="*/ 567 h 709"/>
                <a:gd name="T4" fmla="*/ 708 w 708"/>
                <a:gd name="T5" fmla="*/ 567 h 709"/>
                <a:gd name="T6" fmla="*/ 496 w 708"/>
                <a:gd name="T7" fmla="*/ 709 h 709"/>
                <a:gd name="T8" fmla="*/ 708 w 708"/>
                <a:gd name="T9" fmla="*/ 567 h 709"/>
                <a:gd name="T10" fmla="*/ 248 w 708"/>
                <a:gd name="T11" fmla="*/ 567 h 709"/>
                <a:gd name="T12" fmla="*/ 460 w 708"/>
                <a:gd name="T13" fmla="*/ 709 h 709"/>
                <a:gd name="T14" fmla="*/ 212 w 708"/>
                <a:gd name="T15" fmla="*/ 227 h 709"/>
                <a:gd name="T16" fmla="*/ 0 w 708"/>
                <a:gd name="T17" fmla="*/ 369 h 709"/>
                <a:gd name="T18" fmla="*/ 212 w 708"/>
                <a:gd name="T19" fmla="*/ 227 h 709"/>
                <a:gd name="T20" fmla="*/ 496 w 708"/>
                <a:gd name="T21" fmla="*/ 14 h 709"/>
                <a:gd name="T22" fmla="*/ 708 w 708"/>
                <a:gd name="T23" fmla="*/ 156 h 709"/>
                <a:gd name="T24" fmla="*/ 460 w 708"/>
                <a:gd name="T25" fmla="*/ 156 h 709"/>
                <a:gd name="T26" fmla="*/ 248 w 708"/>
                <a:gd name="T27" fmla="*/ 298 h 709"/>
                <a:gd name="T28" fmla="*/ 460 w 708"/>
                <a:gd name="T29" fmla="*/ 156 h 709"/>
                <a:gd name="T30" fmla="*/ 127 w 708"/>
                <a:gd name="T31" fmla="*/ 397 h 709"/>
                <a:gd name="T32" fmla="*/ 340 w 708"/>
                <a:gd name="T33" fmla="*/ 539 h 709"/>
                <a:gd name="T34" fmla="*/ 97 w 708"/>
                <a:gd name="T35" fmla="*/ 397 h 709"/>
                <a:gd name="T36" fmla="*/ 0 w 708"/>
                <a:gd name="T37" fmla="*/ 539 h 709"/>
                <a:gd name="T38" fmla="*/ 97 w 708"/>
                <a:gd name="T39" fmla="*/ 397 h 709"/>
                <a:gd name="T40" fmla="*/ 0 w 708"/>
                <a:gd name="T41" fmla="*/ 57 h 709"/>
                <a:gd name="T42" fmla="*/ 97 w 708"/>
                <a:gd name="T43" fmla="*/ 199 h 709"/>
                <a:gd name="T44" fmla="*/ 583 w 708"/>
                <a:gd name="T45" fmla="*/ 397 h 709"/>
                <a:gd name="T46" fmla="*/ 371 w 708"/>
                <a:gd name="T47" fmla="*/ 539 h 709"/>
                <a:gd name="T48" fmla="*/ 583 w 708"/>
                <a:gd name="T49" fmla="*/ 397 h 709"/>
                <a:gd name="T50" fmla="*/ 614 w 708"/>
                <a:gd name="T51" fmla="*/ 397 h 709"/>
                <a:gd name="T52" fmla="*/ 708 w 708"/>
                <a:gd name="T53" fmla="*/ 539 h 709"/>
                <a:gd name="T54" fmla="*/ 354 w 708"/>
                <a:gd name="T55" fmla="*/ 132 h 709"/>
                <a:gd name="T56" fmla="*/ 392 w 708"/>
                <a:gd name="T57" fmla="*/ 47 h 709"/>
                <a:gd name="T58" fmla="*/ 316 w 708"/>
                <a:gd name="T59" fmla="*/ 0 h 709"/>
                <a:gd name="T60" fmla="*/ 269 w 708"/>
                <a:gd name="T61" fmla="*/ 47 h 709"/>
                <a:gd name="T62" fmla="*/ 602 w 708"/>
                <a:gd name="T63" fmla="*/ 343 h 709"/>
                <a:gd name="T64" fmla="*/ 640 w 708"/>
                <a:gd name="T65" fmla="*/ 258 h 709"/>
                <a:gd name="T66" fmla="*/ 564 w 708"/>
                <a:gd name="T67" fmla="*/ 210 h 709"/>
                <a:gd name="T68" fmla="*/ 517 w 708"/>
                <a:gd name="T69" fmla="*/ 25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8" h="709">
                  <a:moveTo>
                    <a:pt x="212" y="709"/>
                  </a:moveTo>
                  <a:lnTo>
                    <a:pt x="0" y="709"/>
                  </a:lnTo>
                  <a:lnTo>
                    <a:pt x="0" y="567"/>
                  </a:lnTo>
                  <a:lnTo>
                    <a:pt x="212" y="567"/>
                  </a:lnTo>
                  <a:lnTo>
                    <a:pt x="212" y="709"/>
                  </a:lnTo>
                  <a:close/>
                  <a:moveTo>
                    <a:pt x="708" y="567"/>
                  </a:moveTo>
                  <a:lnTo>
                    <a:pt x="496" y="567"/>
                  </a:lnTo>
                  <a:lnTo>
                    <a:pt x="496" y="709"/>
                  </a:lnTo>
                  <a:lnTo>
                    <a:pt x="708" y="709"/>
                  </a:lnTo>
                  <a:lnTo>
                    <a:pt x="708" y="567"/>
                  </a:lnTo>
                  <a:close/>
                  <a:moveTo>
                    <a:pt x="460" y="567"/>
                  </a:moveTo>
                  <a:lnTo>
                    <a:pt x="248" y="567"/>
                  </a:lnTo>
                  <a:lnTo>
                    <a:pt x="248" y="709"/>
                  </a:lnTo>
                  <a:lnTo>
                    <a:pt x="460" y="709"/>
                  </a:lnTo>
                  <a:lnTo>
                    <a:pt x="460" y="567"/>
                  </a:lnTo>
                  <a:close/>
                  <a:moveTo>
                    <a:pt x="212" y="227"/>
                  </a:moveTo>
                  <a:lnTo>
                    <a:pt x="0" y="227"/>
                  </a:lnTo>
                  <a:lnTo>
                    <a:pt x="0" y="369"/>
                  </a:lnTo>
                  <a:lnTo>
                    <a:pt x="212" y="369"/>
                  </a:lnTo>
                  <a:lnTo>
                    <a:pt x="212" y="227"/>
                  </a:lnTo>
                  <a:close/>
                  <a:moveTo>
                    <a:pt x="708" y="14"/>
                  </a:moveTo>
                  <a:lnTo>
                    <a:pt x="496" y="14"/>
                  </a:lnTo>
                  <a:lnTo>
                    <a:pt x="496" y="156"/>
                  </a:lnTo>
                  <a:lnTo>
                    <a:pt x="708" y="156"/>
                  </a:lnTo>
                  <a:lnTo>
                    <a:pt x="708" y="14"/>
                  </a:lnTo>
                  <a:close/>
                  <a:moveTo>
                    <a:pt x="460" y="156"/>
                  </a:moveTo>
                  <a:lnTo>
                    <a:pt x="248" y="156"/>
                  </a:lnTo>
                  <a:lnTo>
                    <a:pt x="248" y="298"/>
                  </a:lnTo>
                  <a:lnTo>
                    <a:pt x="460" y="298"/>
                  </a:lnTo>
                  <a:lnTo>
                    <a:pt x="460" y="156"/>
                  </a:lnTo>
                  <a:close/>
                  <a:moveTo>
                    <a:pt x="340" y="397"/>
                  </a:moveTo>
                  <a:lnTo>
                    <a:pt x="127" y="397"/>
                  </a:lnTo>
                  <a:lnTo>
                    <a:pt x="127" y="539"/>
                  </a:lnTo>
                  <a:lnTo>
                    <a:pt x="340" y="539"/>
                  </a:lnTo>
                  <a:lnTo>
                    <a:pt x="340" y="397"/>
                  </a:lnTo>
                  <a:close/>
                  <a:moveTo>
                    <a:pt x="97" y="397"/>
                  </a:moveTo>
                  <a:lnTo>
                    <a:pt x="0" y="397"/>
                  </a:lnTo>
                  <a:lnTo>
                    <a:pt x="0" y="539"/>
                  </a:lnTo>
                  <a:lnTo>
                    <a:pt x="97" y="539"/>
                  </a:lnTo>
                  <a:lnTo>
                    <a:pt x="97" y="397"/>
                  </a:lnTo>
                  <a:close/>
                  <a:moveTo>
                    <a:pt x="97" y="57"/>
                  </a:moveTo>
                  <a:lnTo>
                    <a:pt x="0" y="57"/>
                  </a:lnTo>
                  <a:lnTo>
                    <a:pt x="0" y="199"/>
                  </a:lnTo>
                  <a:lnTo>
                    <a:pt x="97" y="199"/>
                  </a:lnTo>
                  <a:lnTo>
                    <a:pt x="97" y="57"/>
                  </a:lnTo>
                  <a:close/>
                  <a:moveTo>
                    <a:pt x="583" y="397"/>
                  </a:moveTo>
                  <a:lnTo>
                    <a:pt x="371" y="397"/>
                  </a:lnTo>
                  <a:lnTo>
                    <a:pt x="371" y="539"/>
                  </a:lnTo>
                  <a:lnTo>
                    <a:pt x="583" y="539"/>
                  </a:lnTo>
                  <a:lnTo>
                    <a:pt x="583" y="397"/>
                  </a:lnTo>
                  <a:close/>
                  <a:moveTo>
                    <a:pt x="708" y="397"/>
                  </a:moveTo>
                  <a:lnTo>
                    <a:pt x="614" y="397"/>
                  </a:lnTo>
                  <a:lnTo>
                    <a:pt x="614" y="539"/>
                  </a:lnTo>
                  <a:lnTo>
                    <a:pt x="708" y="539"/>
                  </a:lnTo>
                  <a:lnTo>
                    <a:pt x="708" y="397"/>
                  </a:lnTo>
                  <a:close/>
                  <a:moveTo>
                    <a:pt x="354" y="132"/>
                  </a:moveTo>
                  <a:lnTo>
                    <a:pt x="439" y="47"/>
                  </a:lnTo>
                  <a:lnTo>
                    <a:pt x="392" y="47"/>
                  </a:lnTo>
                  <a:lnTo>
                    <a:pt x="392" y="0"/>
                  </a:lnTo>
                  <a:lnTo>
                    <a:pt x="316" y="0"/>
                  </a:lnTo>
                  <a:lnTo>
                    <a:pt x="316" y="47"/>
                  </a:lnTo>
                  <a:lnTo>
                    <a:pt x="269" y="47"/>
                  </a:lnTo>
                  <a:lnTo>
                    <a:pt x="354" y="132"/>
                  </a:lnTo>
                  <a:close/>
                  <a:moveTo>
                    <a:pt x="602" y="343"/>
                  </a:moveTo>
                  <a:lnTo>
                    <a:pt x="687" y="258"/>
                  </a:lnTo>
                  <a:lnTo>
                    <a:pt x="640" y="258"/>
                  </a:lnTo>
                  <a:lnTo>
                    <a:pt x="640" y="210"/>
                  </a:lnTo>
                  <a:lnTo>
                    <a:pt x="564" y="210"/>
                  </a:lnTo>
                  <a:lnTo>
                    <a:pt x="564" y="258"/>
                  </a:lnTo>
                  <a:lnTo>
                    <a:pt x="517" y="258"/>
                  </a:lnTo>
                  <a:lnTo>
                    <a:pt x="602" y="3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70" tIns="41135" rIns="82270" bIns="41135" numCol="1" anchor="t" anchorCtr="0" compatLnSpc="1">
              <a:prstTxWarp prst="textNoShape">
                <a:avLst/>
              </a:prstTxWarp>
            </a:bodyPr>
            <a:lstStyle/>
            <a:p>
              <a:pPr defTabSz="913990"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 84"/>
            <p:cNvSpPr>
              <a:spLocks noEditPoints="1"/>
            </p:cNvSpPr>
            <p:nvPr/>
          </p:nvSpPr>
          <p:spPr bwMode="black">
            <a:xfrm>
              <a:off x="4959984" y="5134035"/>
              <a:ext cx="401413" cy="479856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0" tIns="41135" rIns="82270" bIns="41135" numCol="1" anchor="t" anchorCtr="0" compatLnSpc="1">
              <a:prstTxWarp prst="textNoShape">
                <a:avLst/>
              </a:prstTxWarp>
            </a:bodyPr>
            <a:lstStyle/>
            <a:p>
              <a:pPr defTabSz="913990"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802302" y="3184070"/>
              <a:ext cx="5173526" cy="53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90">
                <a:defRPr/>
              </a:pPr>
              <a:r>
                <a:rPr lang="en-US" sz="2800" b="1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.NET Framework 4.6 </a:t>
              </a:r>
            </a:p>
          </p:txBody>
        </p:sp>
        <p:sp>
          <p:nvSpPr>
            <p:cNvPr id="21" name="TextBox 34"/>
            <p:cNvSpPr txBox="1"/>
            <p:nvPr/>
          </p:nvSpPr>
          <p:spPr>
            <a:xfrm>
              <a:off x="6114352" y="3184070"/>
              <a:ext cx="4424508" cy="53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90">
                <a:defRPr/>
              </a:pPr>
              <a:r>
                <a:rPr lang="en-US" sz="2800" b="1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.NET </a:t>
              </a:r>
              <a:r>
                <a:rPr lang="en-US" sz="2800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Core</a:t>
              </a:r>
              <a:r>
                <a:rPr lang="en-US" sz="2800" b="1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</p:txBody>
        </p:sp>
        <p:pic>
          <p:nvPicPr>
            <p:cNvPr id="22" name="Picture 3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103" y="3915360"/>
              <a:ext cx="382157" cy="449931"/>
            </a:xfrm>
            <a:prstGeom prst="rect">
              <a:avLst/>
            </a:prstGeom>
          </p:spPr>
        </p:pic>
        <p:pic>
          <p:nvPicPr>
            <p:cNvPr id="23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763" y="3911770"/>
              <a:ext cx="510157" cy="500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6807894" y="3871626"/>
              <a:ext cx="546044" cy="55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3224539" y="3911770"/>
              <a:ext cx="546044" cy="55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581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everything works on all platforms</a:t>
            </a:r>
            <a:r>
              <a:rPr lang="cs-CZ" dirty="0"/>
              <a:t>!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WPF</a:t>
            </a:r>
          </a:p>
          <a:p>
            <a:r>
              <a:rPr lang="en-US" dirty="0"/>
              <a:t>Win</a:t>
            </a:r>
            <a:r>
              <a:rPr lang="cs-CZ" dirty="0" err="1"/>
              <a:t>dows</a:t>
            </a:r>
            <a:r>
              <a:rPr lang="cs-CZ" dirty="0"/>
              <a:t> F</a:t>
            </a:r>
            <a:r>
              <a:rPr lang="en-US" dirty="0" err="1"/>
              <a:t>orms</a:t>
            </a:r>
            <a:endParaRPr lang="en-US" dirty="0"/>
          </a:p>
          <a:p>
            <a:r>
              <a:rPr lang="en-US" dirty="0" err="1"/>
              <a:t>WebForms</a:t>
            </a:r>
            <a:endParaRPr lang="en-US" dirty="0"/>
          </a:p>
          <a:p>
            <a:r>
              <a:rPr lang="cs-CZ" dirty="0"/>
              <a:t>Binary </a:t>
            </a:r>
            <a:r>
              <a:rPr lang="cs-CZ" dirty="0" err="1"/>
              <a:t>serialization</a:t>
            </a:r>
            <a:endParaRPr lang="en-US" dirty="0"/>
          </a:p>
          <a:p>
            <a:r>
              <a:rPr lang="cs-CZ" dirty="0" err="1"/>
              <a:t>Everything</a:t>
            </a:r>
            <a:r>
              <a:rPr lang="cs-CZ" dirty="0"/>
              <a:t> </a:t>
            </a:r>
            <a:r>
              <a:rPr lang="cs-CZ" dirty="0" err="1"/>
              <a:t>related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en-US" dirty="0"/>
              <a:t> Windows</a:t>
            </a:r>
            <a:r>
              <a:rPr lang="cs-CZ" dirty="0"/>
              <a:t>.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example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 </a:t>
            </a:r>
            <a:r>
              <a:rPr lang="cs-CZ" dirty="0" err="1"/>
              <a:t>System.Drawing</a:t>
            </a:r>
            <a:r>
              <a:rPr lang="cs-CZ" dirty="0"/>
              <a:t> (</a:t>
            </a:r>
            <a:r>
              <a:rPr lang="cs-CZ" dirty="0" err="1"/>
              <a:t>depends</a:t>
            </a:r>
            <a:r>
              <a:rPr lang="cs-CZ" dirty="0"/>
              <a:t> on Windows GDI+)</a:t>
            </a:r>
          </a:p>
          <a:p>
            <a:pPr lvl="1"/>
            <a:r>
              <a:rPr lang="en-US" dirty="0"/>
              <a:t>Registry</a:t>
            </a:r>
            <a:endParaRPr lang="cs-CZ" dirty="0"/>
          </a:p>
          <a:p>
            <a:pPr lvl="1"/>
            <a:r>
              <a:rPr lang="en-US" dirty="0"/>
              <a:t>ACL</a:t>
            </a:r>
            <a:endParaRPr lang="cs-CZ" dirty="0"/>
          </a:p>
          <a:p>
            <a:pPr lvl="1"/>
            <a:r>
              <a:rPr lang="en-US" dirty="0"/>
              <a:t>Performance Counters</a:t>
            </a:r>
            <a:endParaRPr lang="cs-CZ" dirty="0"/>
          </a:p>
          <a:p>
            <a:pPr lvl="1"/>
            <a:r>
              <a:rPr lang="cs-CZ" dirty="0"/>
              <a:t>………..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943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Supported</a:t>
            </a:r>
            <a:r>
              <a:rPr lang="cs-CZ" dirty="0"/>
              <a:t> 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1558460"/>
            <a:ext cx="5378548" cy="3590543"/>
          </a:xfrm>
        </p:spPr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b="1" dirty="0"/>
              <a:t>Windows 7</a:t>
            </a:r>
            <a:r>
              <a:rPr lang="en-US" dirty="0"/>
              <a:t> SP1+, 8.1</a:t>
            </a:r>
          </a:p>
          <a:p>
            <a:pPr lvl="1"/>
            <a:r>
              <a:rPr lang="en-US" b="1" dirty="0"/>
              <a:t>Windows 10</a:t>
            </a:r>
            <a:r>
              <a:rPr lang="en-US" dirty="0"/>
              <a:t> Client</a:t>
            </a:r>
          </a:p>
          <a:p>
            <a:pPr lvl="1"/>
            <a:r>
              <a:rPr lang="en-US" b="1" dirty="0"/>
              <a:t>Server 2008</a:t>
            </a:r>
            <a:r>
              <a:rPr lang="en-US" dirty="0"/>
              <a:t> R2 SP1+</a:t>
            </a:r>
          </a:p>
          <a:p>
            <a:pPr lvl="1"/>
            <a:r>
              <a:rPr lang="en-US" b="1" dirty="0"/>
              <a:t>Server 2016 </a:t>
            </a:r>
            <a:r>
              <a:rPr lang="en-US" dirty="0"/>
              <a:t>(incl. Nano)</a:t>
            </a:r>
          </a:p>
          <a:p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b="1" dirty="0"/>
              <a:t>Sierra</a:t>
            </a:r>
            <a:r>
              <a:rPr lang="en-US" dirty="0"/>
              <a:t> (10.12+)</a:t>
            </a:r>
          </a:p>
          <a:p>
            <a:pPr lvl="1"/>
            <a:r>
              <a:rPr lang="en-US" b="1" dirty="0"/>
              <a:t>High Sierra </a:t>
            </a:r>
            <a:r>
              <a:rPr lang="en-US" dirty="0"/>
              <a:t>(10.13)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558460"/>
            <a:ext cx="5378548" cy="4996588"/>
          </a:xfrm>
        </p:spPr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b="1" dirty="0"/>
              <a:t>RHEL </a:t>
            </a:r>
            <a:r>
              <a:rPr lang="en-US" dirty="0"/>
              <a:t>6,7</a:t>
            </a:r>
          </a:p>
          <a:p>
            <a:pPr lvl="1"/>
            <a:r>
              <a:rPr lang="en-US" b="1" dirty="0"/>
              <a:t>Fedora </a:t>
            </a:r>
            <a:r>
              <a:rPr lang="en-US" dirty="0"/>
              <a:t>27,28</a:t>
            </a:r>
          </a:p>
          <a:p>
            <a:pPr lvl="1"/>
            <a:r>
              <a:rPr lang="en-US" b="1" dirty="0"/>
              <a:t>Centos </a:t>
            </a:r>
            <a:r>
              <a:rPr lang="en-US" dirty="0"/>
              <a:t>7</a:t>
            </a:r>
          </a:p>
          <a:p>
            <a:pPr lvl="1"/>
            <a:r>
              <a:rPr lang="en-US" b="1" dirty="0"/>
              <a:t>Debian </a:t>
            </a:r>
            <a:r>
              <a:rPr lang="en-US" dirty="0"/>
              <a:t>9,8.7+</a:t>
            </a:r>
          </a:p>
          <a:p>
            <a:pPr lvl="1"/>
            <a:r>
              <a:rPr lang="en-US" b="1" dirty="0"/>
              <a:t>Ubuntu </a:t>
            </a:r>
            <a:r>
              <a:rPr lang="en-US" dirty="0"/>
              <a:t>18.04, 17.10, 16.04, 14.04</a:t>
            </a:r>
          </a:p>
          <a:p>
            <a:pPr lvl="1"/>
            <a:r>
              <a:rPr lang="en-US" b="1" dirty="0"/>
              <a:t>Linux Mint </a:t>
            </a:r>
            <a:r>
              <a:rPr lang="en-US" dirty="0"/>
              <a:t>17, 18</a:t>
            </a:r>
          </a:p>
          <a:p>
            <a:pPr lvl="1"/>
            <a:r>
              <a:rPr lang="en-US" b="1" dirty="0"/>
              <a:t>openSUSE</a:t>
            </a:r>
            <a:r>
              <a:rPr lang="en-US" dirty="0"/>
              <a:t> 42.3+</a:t>
            </a:r>
          </a:p>
          <a:p>
            <a:pPr lvl="1"/>
            <a:r>
              <a:rPr lang="en-US" b="1" dirty="0"/>
              <a:t>Oracle Linux</a:t>
            </a:r>
            <a:r>
              <a:rPr lang="en-US" dirty="0"/>
              <a:t> 7</a:t>
            </a:r>
          </a:p>
          <a:p>
            <a:pPr lvl="1"/>
            <a:r>
              <a:rPr lang="en-US" b="1" dirty="0"/>
              <a:t>SUSE Enterprise Linux </a:t>
            </a:r>
            <a:r>
              <a:rPr lang="en-US" dirty="0"/>
              <a:t>12 SP2+</a:t>
            </a:r>
          </a:p>
          <a:p>
            <a:pPr lvl="1"/>
            <a:r>
              <a:rPr lang="en-US" b="1" dirty="0"/>
              <a:t>Alpine Linux</a:t>
            </a:r>
            <a:r>
              <a:rPr lang="en-US" dirty="0"/>
              <a:t> 3.7+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Standard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which APIs must be implemented / supported.</a:t>
            </a:r>
            <a:endParaRPr lang="cs-CZ" dirty="0"/>
          </a:p>
          <a:p>
            <a:r>
              <a:rPr lang="en-US" dirty="0"/>
              <a:t>Current</a:t>
            </a:r>
            <a:r>
              <a:rPr lang="cs-CZ" dirty="0"/>
              <a:t> (</a:t>
            </a:r>
            <a:r>
              <a:rPr lang="cs-CZ" dirty="0" err="1"/>
              <a:t>before</a:t>
            </a:r>
            <a:r>
              <a:rPr lang="cs-CZ" dirty="0"/>
              <a:t> .NET Standard)</a:t>
            </a:r>
            <a:r>
              <a:rPr lang="en-US" dirty="0"/>
              <a:t> status - libraries written for the .NET Framework, .NET Compact Framework, .NET Core, Xamarin, etc. are not compatible with each other.</a:t>
            </a:r>
            <a:endParaRPr lang="cs-CZ" dirty="0"/>
          </a:p>
          <a:p>
            <a:r>
              <a:rPr lang="en-US" dirty="0"/>
              <a:t>Future status - libraries will be written for a certain version of the .NET Standard = they will be compatible with anything that supports at least the version of the standard for which they are written.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63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</a:t>
            </a:r>
            <a:r>
              <a:rPr lang="cs-CZ" dirty="0"/>
              <a:t>–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reusability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C1511-993E-4FE1-9EC8-6C0E7AF4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931D763-83E1-4312-8F6A-F5A71D2C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Problematic reuse of knowledge</a:t>
            </a:r>
            <a:endParaRPr lang="cs-CZ" b="1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lvl="1"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It is necessary to know the 3 + 1 type of basic libraries.</a:t>
            </a:r>
            <a:endParaRPr lang="cs-CZ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Problematic code reuse</a:t>
            </a:r>
            <a:endParaRPr lang="cs-CZ" b="1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lvl="1"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The set of libraries that are common across platforms is minimal.</a:t>
            </a:r>
            <a:endParaRPr lang="cs-CZ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Problematic innovation</a:t>
            </a:r>
            <a:endParaRPr lang="cs-CZ" b="1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  <a:p>
            <a:pPr lvl="1" defTabSz="912584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Each new library needs to be implemented for each platform separately.</a:t>
            </a:r>
            <a:endParaRPr lang="cs-CZ" kern="0" dirty="0">
              <a:solidFill>
                <a:sysClr val="windowText" lastClr="000000"/>
              </a:solidFill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3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cs-CZ" dirty="0"/>
              <a:t>Standard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79722C-9F90-4075-8AFE-7588B2D8C471}"/>
</file>

<file path=customXml/itemProps2.xml><?xml version="1.0" encoding="utf-8"?>
<ds:datastoreItem xmlns:ds="http://schemas.openxmlformats.org/officeDocument/2006/customXml" ds:itemID="{420CCEE9-A496-4DCC-A9D8-E8A800A0540D}"/>
</file>

<file path=customXml/itemProps3.xml><?xml version="1.0" encoding="utf-8"?>
<ds:datastoreItem xmlns:ds="http://schemas.openxmlformats.org/officeDocument/2006/customXml" ds:itemID="{E110D020-1E8A-465C-9A67-1CF889306A39}"/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1325</Words>
  <Application>Microsoft Office PowerPoint</Application>
  <PresentationFormat>Širokoúhlá obrazovka</PresentationFormat>
  <Paragraphs>232</Paragraphs>
  <Slides>21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Righteous</vt:lpstr>
      <vt:lpstr>Segoe UI</vt:lpstr>
      <vt:lpstr>Segoe UI Light</vt:lpstr>
      <vt:lpstr>Segoe UI Semibold</vt:lpstr>
      <vt:lpstr>Segoe UI Semilight</vt:lpstr>
      <vt:lpstr>Motiv Office</vt:lpstr>
      <vt:lpstr>.NET Standard a .NET Core</vt:lpstr>
      <vt:lpstr>.NET Core</vt:lpstr>
      <vt:lpstr>Prezentace aplikace PowerPoint</vt:lpstr>
      <vt:lpstr>Not everything works on all platforms!</vt:lpstr>
      <vt:lpstr>Supported OS</vt:lpstr>
      <vt:lpstr>.NET Standard</vt:lpstr>
      <vt:lpstr>.NET – code reusability</vt:lpstr>
      <vt:lpstr>Problems</vt:lpstr>
      <vt:lpstr>.NET Standard</vt:lpstr>
      <vt:lpstr>Benefits</vt:lpstr>
      <vt:lpstr>What is .NET Standard?</vt:lpstr>
      <vt:lpstr>Versions of .NET Standard</vt:lpstr>
      <vt:lpstr>Versions of .NET Standard</vt:lpstr>
      <vt:lpstr>Which version of .NET Standard to target?</vt:lpstr>
      <vt:lpstr>Which version of .NET Standard to target?</vt:lpstr>
      <vt:lpstr>How does .NET Standard work?</vt:lpstr>
      <vt:lpstr>How does .NET Standard work?</vt:lpstr>
      <vt:lpstr>What can be referenced within the .NET Standard?</vt:lpstr>
      <vt:lpstr>Platform dependent API</vt:lpstr>
      <vt:lpstr>Platform dependent API</vt:lpstr>
      <vt:lpstr>Microsoft.Windows.Compatibility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Janoušek</dc:creator>
  <cp:lastModifiedBy>Jan Janoušek</cp:lastModifiedBy>
  <cp:revision>77</cp:revision>
  <dcterms:created xsi:type="dcterms:W3CDTF">2016-10-24T11:23:17Z</dcterms:created>
  <dcterms:modified xsi:type="dcterms:W3CDTF">2021-03-16T08:39:13Z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0x01010023591181343F404D8AC79E90F1D2415E</vt:lpwstr>
  </property>
</Properties>
</file>