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oleObject" PartName="/ppt/embeddings/oleObject9.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Lst>
  <p:sldSz cy="6858000" cx="9144000"/>
  <p:notesSz cx="6692900" cy="98679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5" roundtripDataSignature="AMtx7miCZa4IY0e4wAbzObquDofwaK71X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dm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5" Type="http://customschemas.google.com/relationships/presentationmetadata" Target="meta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2-06-29T14:03:07.126">
    <p:pos x="4526" y="3672"/>
    <p:text>nemá tu být hours?</p:text>
    <p:extLst>
      <p:ext uri="{C676402C-5697-4E1C-873F-D02D1690AC5C}">
        <p15:threadingInfo timeZoneBias="0"/>
      </p:ext>
      <p:ext uri="http://customooxmlschemas.google.com/">
        <go:slidesCustomData xmlns:go="http://customooxmlschemas.google.com/" commentPostId="AAAAIznyeJg"/>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2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00257" cy="49339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2792"/>
            <a:ext cx="2900257" cy="49339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000">
                <a:solidFill>
                  <a:schemeClr val="dk1"/>
                </a:solidFill>
                <a:latin typeface="Times New Roman"/>
                <a:ea typeface="Times New Roman"/>
                <a:cs typeface="Times New Roman"/>
                <a:sym typeface="Times New Roman"/>
              </a:rPr>
              <a:t>Availability</a:t>
            </a:r>
            <a:endParaRPr b="1"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000">
                <a:solidFill>
                  <a:schemeClr val="dk1"/>
                </a:solidFill>
                <a:latin typeface="Times New Roman"/>
                <a:ea typeface="Times New Roman"/>
                <a:cs typeface="Times New Roman"/>
                <a:sym typeface="Times New Roman"/>
              </a:rPr>
              <a:t>Availability refers to the percentage of time during which the system is actually available for use and fully operational.</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Is there a maximum time allowed for restarting the system after a failure.</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How often will the system be backed up?</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Must backup copies be stored at a different location?</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Must the system detect and isolate faults?</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What is the described mean time between failures?</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Should precautions be taken against fire or water damage?</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000">
                <a:solidFill>
                  <a:schemeClr val="dk1"/>
                </a:solidFill>
                <a:latin typeface="Times New Roman"/>
                <a:ea typeface="Times New Roman"/>
                <a:cs typeface="Times New Roman"/>
                <a:sym typeface="Times New Roman"/>
              </a:rPr>
              <a:t>Efficiency (performance)</a:t>
            </a:r>
            <a:endParaRPr b="1"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000">
                <a:solidFill>
                  <a:schemeClr val="dk1"/>
                </a:solidFill>
                <a:latin typeface="Times New Roman"/>
                <a:ea typeface="Times New Roman"/>
                <a:cs typeface="Times New Roman"/>
                <a:sym typeface="Times New Roman"/>
              </a:rPr>
              <a:t>Efficiency is a measure of how well the system utilizes hardware recources such as processor time, memory,, or communication bandwidth.</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Are there constraints on execution speed, response time or throughput?</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What efficiency measures will apply to resource usage and response time?</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How much data will flow through the system?</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How often will data be received or sent?</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000">
                <a:solidFill>
                  <a:schemeClr val="dk1"/>
                </a:solidFill>
                <a:latin typeface="Times New Roman"/>
                <a:ea typeface="Times New Roman"/>
                <a:cs typeface="Times New Roman"/>
                <a:sym typeface="Times New Roman"/>
              </a:rPr>
              <a:t>Flexibility</a:t>
            </a:r>
            <a:endParaRPr b="1"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000">
                <a:solidFill>
                  <a:schemeClr val="dk1"/>
                </a:solidFill>
                <a:latin typeface="Times New Roman"/>
                <a:ea typeface="Times New Roman"/>
                <a:cs typeface="Times New Roman"/>
                <a:sym typeface="Times New Roman"/>
              </a:rPr>
              <a:t>It indicates how much effort is needed to extend the system with new capabilities.</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000">
                <a:solidFill>
                  <a:schemeClr val="dk1"/>
                </a:solidFill>
                <a:latin typeface="Times New Roman"/>
                <a:ea typeface="Times New Roman"/>
                <a:cs typeface="Times New Roman"/>
                <a:sym typeface="Times New Roman"/>
              </a:rPr>
              <a:t>Integrity (Security)</a:t>
            </a:r>
            <a:endParaRPr b="1"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000">
                <a:solidFill>
                  <a:schemeClr val="dk1"/>
                </a:solidFill>
                <a:latin typeface="Times New Roman"/>
                <a:ea typeface="Times New Roman"/>
                <a:cs typeface="Times New Roman"/>
                <a:sym typeface="Times New Roman"/>
              </a:rPr>
              <a:t>Integrity denotes how well the system is protected against unauthorized access, violations of data privacy, information loss, and infections through maleficent software.</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Must access to the system or information be controlled?</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Should each user’s data be isolated from the data of the other user?</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Should user programs be isolated from other programs and from the operating system?</a:t>
            </a:r>
            <a:endParaRPr sz="1000">
              <a:solidFill>
                <a:schemeClr val="dk1"/>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Times New Roman"/>
                <a:ea typeface="Times New Roman"/>
                <a:cs typeface="Times New Roman"/>
                <a:sym typeface="Times New Roman"/>
              </a:rPr>
              <a:t>Should precautions be taken against theft or vandalism?</a:t>
            </a:r>
            <a:endParaRPr sz="1200">
              <a:solidFill>
                <a:schemeClr val="dk1"/>
              </a:solidFill>
              <a:latin typeface="Times New Roman"/>
              <a:ea typeface="Times New Roman"/>
              <a:cs typeface="Times New Roman"/>
              <a:sym typeface="Times New Roman"/>
            </a:endParaRPr>
          </a:p>
        </p:txBody>
      </p:sp>
      <p:sp>
        <p:nvSpPr>
          <p:cNvPr id="175" name="Google Shape;175;p10: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177" name="Google Shape;177;p10: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100: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5" name="Google Shape;1075;p100: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101: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1" name="Google Shape;1081;p101: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102: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8" name="Google Shape;1088;p102: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9" name="Google Shape;1089;p102: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90" name="Google Shape;1090;p102: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1" name="Google Shape;1091;p102: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03: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8" name="Google Shape;1098;p103: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104: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5" name="Google Shape;1105;p104: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105: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p105: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106: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8" name="Google Shape;1118;p106: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107: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5" name="Google Shape;1125;p107: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108: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1" name="Google Shape;1131;p108: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1: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Interoperability</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indicates how easily the system can exchange data or services with other systems.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Reliability</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Reliability is the probability of the system executing without failure for a specific period of time.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Robustness</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Robustness is the degree to which a system or component continues to function correctly when confronted with invalid inputs, defects in connected systems or components, or unexpected operating conditions.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Usability and human factors</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Usability measures the effort the user requires to prepare input for, operate, and interpret the output of the system.</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What kind of training will be required for each type of user?</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How easy should it be for a user to understand and use the system?</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How difficult should it be for a user to misuse the system?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Precision and Accuracy</a:t>
            </a:r>
            <a:endParaRPr b="1"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How accurate must data calculations be?</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what degree of precision must calculations be made?</a:t>
            </a:r>
            <a:endParaRPr/>
          </a:p>
        </p:txBody>
      </p:sp>
      <p:sp>
        <p:nvSpPr>
          <p:cNvPr id="186" name="Google Shape;186;p11: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188" name="Google Shape;188;p11: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2: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Maintainability</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indicates how easy it is to correct a defect or make a change in the system.</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Will maintenance merely correct errors, or will it also include improving the system?</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When and in what w!!ays might the system be changed in the future?</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How easy should it be to add features to the system?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Portability</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relates to the effort it takes to migrate a system or component form operating environment to another.</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How easy should it be to port system from one platform (computer, OS) to another?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Reusability</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indicates the extent to which a component can be used in systems other than the one for which it was initially developed.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Testability</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refers to the ease with which the software components or integrated system can be tested to find defects.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97" name="Google Shape;197;p12: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2: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199" name="Google Shape;199;p12: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4: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Process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Resources</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What materials, personnel, or other resources are needed to build the system?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What skills must the developer have?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Documentation</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How much documentation is required?</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Should it be online, in book format, or both?</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To what audience should each type of documentation be addressed?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Standards</a:t>
            </a:r>
            <a:endParaRPr sz="1200">
              <a:solidFill>
                <a:schemeClr val="dk1"/>
              </a:solidFill>
              <a:latin typeface="Calibri"/>
              <a:ea typeface="Calibri"/>
              <a:cs typeface="Calibri"/>
              <a:sym typeface="Calibri"/>
            </a:endParaRPr>
          </a:p>
        </p:txBody>
      </p:sp>
      <p:sp>
        <p:nvSpPr>
          <p:cNvPr id="221" name="Google Shape;221;p14: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4: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223" name="Google Shape;223;p14: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5: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Design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Physical environment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Where is the equipment to be located?</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Is there one location or several?</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Are there any environment restrictions, such as temperature, humidity, or magnetic interference?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Are there any constraints on the size of the system?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Are there any constraints on power, heating, or air conditioning?</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Are there constraints on the programming language, because of the existing software components?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Interface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Is input coming from one or more other systems?</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Is output going to one or more other systems?</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Is there a prescribed way in which input/output data must be formatted?</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Is there a prescribed medium that the data must use?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Users</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Who will use the system?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Will there several types of users?</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What is the skill level of each user?</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31" name="Google Shape;231;p15: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5: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233" name="Google Shape;233;p15: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7: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Generalization</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Universal quantifications –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Indicated with words all, every, always, nobody, never, no one.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Example: Every, wants to borrow a book, must have an identity card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questioned by: ”Has there ever been a time when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Modal operator possibility</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defines what is considered to be possible/impossible.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Example: “Manager cannot enter delete order.”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clarified by asking: ”What would happen if you did … ?” “What prevents you …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Model operator of necessity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involves a need and are indicated by use of words like, “should”, “should not”, “must” and “must not”, “ought” and “ought not”.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Example: “User must enter his e-mail”.</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clarified by asking: “What would happen if he did not.”</a:t>
            </a:r>
            <a:endParaRPr sz="1200">
              <a:solidFill>
                <a:schemeClr val="dk1"/>
              </a:solidFill>
              <a:latin typeface="Calibri"/>
              <a:ea typeface="Calibri"/>
              <a:cs typeface="Calibri"/>
              <a:sym typeface="Calibri"/>
            </a:endParaRPr>
          </a:p>
        </p:txBody>
      </p:sp>
      <p:sp>
        <p:nvSpPr>
          <p:cNvPr id="249" name="Google Shape;249;p17: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0" name="Google Shape;250;p17: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7: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8: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Distortion</a:t>
            </a:r>
            <a:endParaRPr b="1"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1" lang="en-US" sz="1200">
                <a:solidFill>
                  <a:schemeClr val="dk1"/>
                </a:solidFill>
                <a:latin typeface="Calibri"/>
                <a:ea typeface="Calibri"/>
                <a:cs typeface="Calibri"/>
                <a:sym typeface="Calibri"/>
              </a:rPr>
              <a:t>Complex equivalence</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Readers cannot borrow a book if they have a book with expired time.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Presuppositions</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There are hidden presuppositions in sentences.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Example: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questioned: What leads you to believe that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Cause and effect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There are defined causalities between actions and human feeling in sentences.</a:t>
            </a:r>
            <a:r>
              <a:rPr b="1"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Example: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could be questioned by asking: ”How exactly does this cause that?”</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Mind reading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We presume to know, without direct evidence, what others think or feel.</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Example: If a user forgets to close an order, then the system reminds him every day by e-mail.</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questioned by asking:  “How exactly do you know…?”</a:t>
            </a:r>
            <a:endParaRPr sz="1200">
              <a:solidFill>
                <a:schemeClr val="dk1"/>
              </a:solidFill>
              <a:latin typeface="Calibri"/>
              <a:ea typeface="Calibri"/>
              <a:cs typeface="Calibri"/>
              <a:sym typeface="Calibri"/>
            </a:endParaRPr>
          </a:p>
        </p:txBody>
      </p:sp>
      <p:sp>
        <p:nvSpPr>
          <p:cNvPr id="270" name="Google Shape;270;p18: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18: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8: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9: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Deletion – </a:t>
            </a:r>
            <a:endParaRPr b="1"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System is used for book borrowing</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Unspecified noun</a:t>
            </a:r>
            <a:endParaRPr b="1"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There is not a noun specified in the sentences.</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“Password strong is accepted and then is changed in database.”</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It is questioned by asking:  “Who or what specifically?”</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Unspecified verb</a:t>
            </a:r>
            <a:endParaRPr b="1"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Verb doesn’t specify how the action should be done.</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Example: System chekcs ID according to the birthday.</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It is questioned by asking:  “How specifically?”</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Comparison</a:t>
            </a:r>
            <a:endParaRPr b="1"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There is a comparison being made here, but this is not made clear. </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Example: “Calculation of provision is more brisk.” </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It is clarified by asking:” Compared with what…”.</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Judgment </a:t>
            </a:r>
            <a:endParaRPr b="1"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Judgments are closely allied to comparisons – no need to involve it, although they often do. Missing information about persons who made the judgment that is hidden in. </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Example:</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It is clarified by asking: “who is making this judgment, and what grounds are they making it on?”</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Nominalization</a:t>
            </a:r>
            <a:endParaRPr b="1"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Verb is transcribed to noun. This noun is virtual – cannot be felt, touched, smelled, who actual order</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Example: </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“accountant is responsible for invoice editing”</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“System is used for borrowing.”</a:t>
            </a:r>
            <a:endParaRPr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It is clarified by asking: ”Who is nominalizing about what, and how they are doing it.”</a:t>
            </a:r>
            <a:endParaRPr sz="1110">
              <a:solidFill>
                <a:schemeClr val="dk1"/>
              </a:solidFill>
              <a:latin typeface="Calibri"/>
              <a:ea typeface="Calibri"/>
              <a:cs typeface="Calibri"/>
              <a:sym typeface="Calibri"/>
            </a:endParaRPr>
          </a:p>
        </p:txBody>
      </p:sp>
      <p:sp>
        <p:nvSpPr>
          <p:cNvPr id="291" name="Google Shape;291;p19: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19: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9: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0: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0: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It is a contract between the stakeholders of the system about its behavior.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shows how a system responds to a request from one of the stakeholders, called the </a:t>
            </a:r>
            <a:r>
              <a:rPr i="1" lang="en-US" sz="1200">
                <a:solidFill>
                  <a:schemeClr val="dk1"/>
                </a:solidFill>
                <a:latin typeface="Calibri"/>
                <a:ea typeface="Calibri"/>
                <a:cs typeface="Calibri"/>
                <a:sym typeface="Calibri"/>
              </a:rPr>
              <a:t>primary actor</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primary actor initiates an interaction with the system.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Use cases are mainly described in a text form but it could be written using flow charts, sequence charts, Petri nets, or programming languages. Text is preferred – it is untestable by stakeholders.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History</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Ivar Jacobson invented use cases (in 1960s). He worked on telephony systems at Ericsson. Two decades later, his use cases were introduced on OOPSLA to the community of object-oriented developers.</a:t>
            </a:r>
            <a:endParaRPr sz="1200">
              <a:solidFill>
                <a:schemeClr val="dk1"/>
              </a:solidFill>
              <a:latin typeface="Calibri"/>
              <a:ea typeface="Calibri"/>
              <a:cs typeface="Calibri"/>
              <a:sym typeface="Calibri"/>
            </a:endParaRPr>
          </a:p>
        </p:txBody>
      </p:sp>
      <p:sp>
        <p:nvSpPr>
          <p:cNvPr id="312" name="Google Shape;312;p20: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20: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0: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1: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1: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They express real requirements and they don’t need alternative way of representation. They properly describe what system should do.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They don’t express all of the requirements. They captures only one third of all requirements that need to be captured. They miss:</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detail external interfaces;</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data formats;</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business rules;</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complex formulae. </a:t>
            </a:r>
            <a:endParaRPr sz="1200">
              <a:solidFill>
                <a:schemeClr val="dk1"/>
              </a:solidFill>
              <a:latin typeface="Calibri"/>
              <a:ea typeface="Calibri"/>
              <a:cs typeface="Calibri"/>
              <a:sym typeface="Calibri"/>
            </a:endParaRPr>
          </a:p>
        </p:txBody>
      </p:sp>
      <p:sp>
        <p:nvSpPr>
          <p:cNvPr id="323" name="Google Shape;323;p21: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p21: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1: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2: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22: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i="1" lang="en-US" sz="1200">
                <a:solidFill>
                  <a:schemeClr val="dk1"/>
                </a:solidFill>
                <a:latin typeface="Calibri"/>
                <a:ea typeface="Calibri"/>
                <a:cs typeface="Calibri"/>
                <a:sym typeface="Calibri"/>
              </a:rPr>
              <a:t>Scope </a:t>
            </a:r>
            <a:r>
              <a:rPr lang="en-US" sz="1200">
                <a:solidFill>
                  <a:schemeClr val="dk1"/>
                </a:solidFill>
                <a:latin typeface="Calibri"/>
                <a:ea typeface="Calibri"/>
                <a:cs typeface="Calibri"/>
                <a:sym typeface="Calibri"/>
              </a:rPr>
              <a:t>identifies the system that is developed.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Primary actor </a:t>
            </a:r>
            <a:r>
              <a:rPr lang="en-US" sz="1200">
                <a:solidFill>
                  <a:schemeClr val="dk1"/>
                </a:solidFill>
                <a:latin typeface="Calibri"/>
                <a:ea typeface="Calibri"/>
                <a:cs typeface="Calibri"/>
                <a:sym typeface="Calibri"/>
              </a:rPr>
              <a:t>is actor that initiates use case.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Preconditions </a:t>
            </a:r>
            <a:r>
              <a:rPr lang="en-US" sz="1200">
                <a:solidFill>
                  <a:schemeClr val="dk1"/>
                </a:solidFill>
                <a:latin typeface="Calibri"/>
                <a:ea typeface="Calibri"/>
                <a:cs typeface="Calibri"/>
                <a:sym typeface="Calibri"/>
              </a:rPr>
              <a:t>and </a:t>
            </a:r>
            <a:r>
              <a:rPr i="1" lang="en-US" sz="1200">
                <a:solidFill>
                  <a:schemeClr val="dk1"/>
                </a:solidFill>
                <a:latin typeface="Calibri"/>
                <a:ea typeface="Calibri"/>
                <a:cs typeface="Calibri"/>
                <a:sym typeface="Calibri"/>
              </a:rPr>
              <a:t>guarantees </a:t>
            </a:r>
            <a:r>
              <a:rPr lang="en-US" sz="1200">
                <a:solidFill>
                  <a:schemeClr val="dk1"/>
                </a:solidFill>
                <a:latin typeface="Calibri"/>
                <a:ea typeface="Calibri"/>
                <a:cs typeface="Calibri"/>
                <a:sym typeface="Calibri"/>
              </a:rPr>
              <a:t>define condition that should be satisfied before and after the use case runs.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Level</a:t>
            </a:r>
            <a:r>
              <a:rPr lang="en-US" sz="1200">
                <a:solidFill>
                  <a:schemeClr val="dk1"/>
                </a:solidFill>
                <a:latin typeface="Calibri"/>
                <a:ea typeface="Calibri"/>
                <a:cs typeface="Calibri"/>
                <a:sym typeface="Calibri"/>
              </a:rPr>
              <a:t> defines level of the goal.</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a:t>
            </a:r>
            <a:r>
              <a:rPr i="1" lang="en-US" sz="1200">
                <a:solidFill>
                  <a:schemeClr val="dk1"/>
                </a:solidFill>
                <a:latin typeface="Calibri"/>
                <a:ea typeface="Calibri"/>
                <a:cs typeface="Calibri"/>
                <a:sym typeface="Calibri"/>
              </a:rPr>
              <a:t>main success scenario </a:t>
            </a:r>
            <a:r>
              <a:rPr lang="en-US" sz="1200">
                <a:solidFill>
                  <a:schemeClr val="dk1"/>
                </a:solidFill>
                <a:latin typeface="Calibri"/>
                <a:ea typeface="Calibri"/>
                <a:cs typeface="Calibri"/>
                <a:sym typeface="Calibri"/>
              </a:rPr>
              <a:t>is a case in which everything is successfully performed.</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332" name="Google Shape;332;p22: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2: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334" name="Google Shape;334;p22: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23: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Their gathering is important because users have goals and will use constructed system to achieve their goal. Users are suitable sources of use cases – use cases correspond to the supported user goals.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Use case execution should ensure that stakeholder interests are preserved</a:t>
            </a:r>
            <a:endParaRPr/>
          </a:p>
        </p:txBody>
      </p:sp>
      <p:sp>
        <p:nvSpPr>
          <p:cNvPr id="341" name="Google Shape;341;p23: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3: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343" name="Google Shape;343;p23: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4: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24: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i="1" lang="en-US" sz="1200">
                <a:solidFill>
                  <a:schemeClr val="dk1"/>
                </a:solidFill>
                <a:latin typeface="Calibri"/>
                <a:ea typeface="Calibri"/>
                <a:cs typeface="Calibri"/>
                <a:sym typeface="Calibri"/>
              </a:rPr>
              <a:t>Design scope</a:t>
            </a:r>
            <a:r>
              <a:rPr lang="en-US" sz="1200">
                <a:solidFill>
                  <a:schemeClr val="dk1"/>
                </a:solidFill>
                <a:latin typeface="Calibri"/>
                <a:ea typeface="Calibri"/>
                <a:cs typeface="Calibri"/>
                <a:sym typeface="Calibri"/>
              </a:rPr>
              <a:t> is the extent of the developed system. It is the class of systems, hardware and software, that are considered during development. It is system‘s boundary. It is very important for the writer and reader to understand the same design scope of the system.</a:t>
            </a:r>
            <a:endParaRPr sz="1200">
              <a:solidFill>
                <a:schemeClr val="dk1"/>
              </a:solidFill>
              <a:latin typeface="Calibri"/>
              <a:ea typeface="Calibri"/>
              <a:cs typeface="Calibri"/>
              <a:sym typeface="Calibri"/>
            </a:endParaRPr>
          </a:p>
        </p:txBody>
      </p:sp>
      <p:sp>
        <p:nvSpPr>
          <p:cNvPr id="351" name="Google Shape;351;p24: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2" name="Google Shape;352;p24: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4: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5: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25: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We should give proper names to important system parts to distinguish between them.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What can we do to clear up these misunderstandings?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"Enterprise" scope describes the behavior of the entire organization or enterprise in providing of the goal of the primary actor (of the whole enterprise).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better to name this scope with the company name to prevent misunderstanding.</a:t>
            </a:r>
            <a:endParaRPr sz="1200">
              <a:solidFill>
                <a:schemeClr val="dk1"/>
              </a:solidFill>
              <a:latin typeface="Calibri"/>
              <a:ea typeface="Calibri"/>
              <a:cs typeface="Calibri"/>
              <a:sym typeface="Calibri"/>
            </a:endParaRPr>
          </a:p>
        </p:txBody>
      </p:sp>
      <p:sp>
        <p:nvSpPr>
          <p:cNvPr id="362" name="Google Shape;362;p25: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3" name="Google Shape;363;p25: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5: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6: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6: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"System" scope defines a part of hardware/software you are developing. Outside the use case are all the parts of other systems that communicate with this through an interface.</a:t>
            </a:r>
            <a:endParaRPr sz="1200">
              <a:solidFill>
                <a:schemeClr val="dk1"/>
              </a:solidFill>
              <a:latin typeface="Calibri"/>
              <a:ea typeface="Calibri"/>
              <a:cs typeface="Calibri"/>
              <a:sym typeface="Calibri"/>
            </a:endParaRPr>
          </a:p>
        </p:txBody>
      </p:sp>
      <p:sp>
        <p:nvSpPr>
          <p:cNvPr id="373" name="Google Shape;373;p26: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26: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6: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7: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27: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"Subsystem" scope defines only limited parts of the system – it shows how these work together.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useful to attach a graphic symbol to the left of the use case title.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Use cases should be written from </a:t>
            </a:r>
            <a:r>
              <a:rPr b="1" lang="en-US" sz="1200">
                <a:solidFill>
                  <a:schemeClr val="dk1"/>
                </a:solidFill>
                <a:latin typeface="Calibri"/>
                <a:ea typeface="Calibri"/>
                <a:cs typeface="Calibri"/>
                <a:sym typeface="Calibri"/>
              </a:rPr>
              <a:t>black box or white box </a:t>
            </a:r>
            <a:r>
              <a:rPr lang="en-US" sz="1200">
                <a:solidFill>
                  <a:schemeClr val="dk1"/>
                </a:solidFill>
                <a:latin typeface="Calibri"/>
                <a:ea typeface="Calibri"/>
                <a:cs typeface="Calibri"/>
                <a:sym typeface="Calibri"/>
              </a:rPr>
              <a:t>perspective. In black box perspective, we are not interested how the system works whilst in a white-box perspective we do. </a:t>
            </a:r>
            <a:endParaRPr sz="1200">
              <a:solidFill>
                <a:schemeClr val="dk1"/>
              </a:solidFill>
              <a:latin typeface="Calibri"/>
              <a:ea typeface="Calibri"/>
              <a:cs typeface="Calibri"/>
              <a:sym typeface="Calibri"/>
            </a:endParaRPr>
          </a:p>
        </p:txBody>
      </p:sp>
      <p:sp>
        <p:nvSpPr>
          <p:cNvPr id="385" name="Google Shape;385;p27: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6" name="Google Shape;386;p27: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7: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8: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28: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Level of goals depicts activities on different level of abstraction and helps to understand them.</a:t>
            </a:r>
            <a:endParaRPr sz="1200">
              <a:solidFill>
                <a:schemeClr val="dk1"/>
              </a:solidFill>
              <a:latin typeface="Calibri"/>
              <a:ea typeface="Calibri"/>
              <a:cs typeface="Calibri"/>
              <a:sym typeface="Calibri"/>
            </a:endParaRPr>
          </a:p>
        </p:txBody>
      </p:sp>
      <p:sp>
        <p:nvSpPr>
          <p:cNvPr id="399" name="Google Shape;399;p28: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0" name="Google Shape;400;p28: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8: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9: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29: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 user goal is the goal of the greatest interest. It is the goal of the primary actor. He is working with the system to satisfy his needs. It defines "elementary business process" in the business process engineering literature.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will be defined by question "Can the primary actor go away happy after having done this?" For an accountant, it would be, "Sending invoice to a customer".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performed by one person.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holds one sitting (2-20 minutes</a:t>
            </a:r>
            <a:endParaRPr/>
          </a:p>
        </p:txBody>
      </p:sp>
      <p:sp>
        <p:nvSpPr>
          <p:cNvPr id="408" name="Google Shape;408;p29: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9" name="Google Shape;409;p29: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9: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0: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30: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i="1" lang="en-US" sz="1200">
                <a:solidFill>
                  <a:schemeClr val="dk1"/>
                </a:solidFill>
                <a:latin typeface="Calibri"/>
                <a:ea typeface="Calibri"/>
                <a:cs typeface="Calibri"/>
                <a:sym typeface="Calibri"/>
              </a:rPr>
              <a:t>Summary</a:t>
            </a:r>
            <a:r>
              <a:rPr lang="en-US" sz="1200">
                <a:solidFill>
                  <a:schemeClr val="dk1"/>
                </a:solidFill>
                <a:latin typeface="Calibri"/>
                <a:ea typeface="Calibri"/>
                <a:cs typeface="Calibri"/>
                <a:sym typeface="Calibri"/>
              </a:rPr>
              <a:t>-level goal contains more than one user goal. It is used to describe system: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shows the context in which the user goals operate,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shows life-cycle sequencing of related goals,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provides a list of lower-level use cases.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performed by more than one person.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typically executed over hours, days, weeks, months, or years.</a:t>
            </a:r>
            <a:endParaRPr sz="1200">
              <a:solidFill>
                <a:schemeClr val="dk1"/>
              </a:solidFill>
              <a:latin typeface="Calibri"/>
              <a:ea typeface="Calibri"/>
              <a:cs typeface="Calibri"/>
              <a:sym typeface="Calibri"/>
            </a:endParaRPr>
          </a:p>
        </p:txBody>
      </p:sp>
      <p:sp>
        <p:nvSpPr>
          <p:cNvPr id="418" name="Google Shape;418;p30: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9" name="Google Shape;419;p30: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0: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1: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31: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i="1" lang="en-US" sz="1200">
                <a:solidFill>
                  <a:schemeClr val="dk1"/>
                </a:solidFill>
                <a:latin typeface="Calibri"/>
                <a:ea typeface="Calibri"/>
                <a:cs typeface="Calibri"/>
                <a:sym typeface="Calibri"/>
              </a:rPr>
              <a:t>Subfunction</a:t>
            </a:r>
            <a:r>
              <a:rPr lang="en-US" sz="1200">
                <a:solidFill>
                  <a:schemeClr val="dk1"/>
                </a:solidFill>
                <a:latin typeface="Calibri"/>
                <a:ea typeface="Calibri"/>
                <a:cs typeface="Calibri"/>
                <a:sym typeface="Calibri"/>
              </a:rPr>
              <a:t>-level goals are executed during use case-s on user level. It is necessary to define them to improve readability or if many use cases use them. Examples of subfunction use cases are "Find a customer", "Sort a table", "Log into a system."</a:t>
            </a:r>
            <a:endParaRPr sz="1200">
              <a:solidFill>
                <a:schemeClr val="dk1"/>
              </a:solidFill>
              <a:latin typeface="Calibri"/>
              <a:ea typeface="Calibri"/>
              <a:cs typeface="Calibri"/>
              <a:sym typeface="Calibri"/>
            </a:endParaRPr>
          </a:p>
        </p:txBody>
      </p:sp>
      <p:sp>
        <p:nvSpPr>
          <p:cNvPr id="428" name="Google Shape;428;p31: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9" name="Google Shape;429;p31: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1: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2: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32: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Preconditions</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Precondition of the use case defines what condition should be satisfied before the use case can start. They are not checked in use case again. A common example is, "the user has already logged on and has been authorized".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Generally, a precondition indicates that some other use case has already run, to set up the condition.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Triggers</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Trigger defines what event start the use case. Sometimes the trigger precedes the first step of the use case. Sometimes it is the first step of the use case.</a:t>
            </a:r>
            <a:endParaRPr sz="1200">
              <a:solidFill>
                <a:schemeClr val="dk1"/>
              </a:solidFill>
              <a:latin typeface="Calibri"/>
              <a:ea typeface="Calibri"/>
              <a:cs typeface="Calibri"/>
              <a:sym typeface="Calibri"/>
            </a:endParaRPr>
          </a:p>
        </p:txBody>
      </p:sp>
      <p:sp>
        <p:nvSpPr>
          <p:cNvPr id="438" name="Google Shape;438;p32: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9" name="Google Shape;439;p32: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2: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3: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33: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Minimal Guarantees</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Minimal Guarantees are the least promises the system makes to the stakeholders in every case even when the primary actor’s goal cannot be provided.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Minimal Guarantee is written as a number of simple assertions.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u="sng">
                <a:solidFill>
                  <a:schemeClr val="dk1"/>
                </a:solidFill>
                <a:latin typeface="Calibri"/>
                <a:ea typeface="Calibri"/>
                <a:cs typeface="Calibri"/>
                <a:sym typeface="Calibri"/>
              </a:rPr>
              <a:t>Minimal Guarantee</a:t>
            </a:r>
            <a:r>
              <a:rPr lang="en-US" sz="1200">
                <a:solidFill>
                  <a:schemeClr val="dk1"/>
                </a:solidFill>
                <a:latin typeface="Calibri"/>
                <a:ea typeface="Calibri"/>
                <a:cs typeface="Calibri"/>
                <a:sym typeface="Calibri"/>
              </a:rPr>
              <a:t>: Order will be initiated only if payment received.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acceptance test for them is that the stakeholders would agree that their interests had been protected under all condition.</a:t>
            </a:r>
            <a:endParaRPr sz="1200">
              <a:solidFill>
                <a:schemeClr val="dk1"/>
              </a:solidFill>
              <a:latin typeface="Calibri"/>
              <a:ea typeface="Calibri"/>
              <a:cs typeface="Calibri"/>
              <a:sym typeface="Calibri"/>
            </a:endParaRPr>
          </a:p>
        </p:txBody>
      </p:sp>
      <p:sp>
        <p:nvSpPr>
          <p:cNvPr id="447" name="Google Shape;447;p33: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33: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3: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4: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34: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Success Guarantee</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Success Guarantee states what interests of the stakeholders are satisfied after a successful execution of the use case. The Success Guarantee is generally written to add onto the Minimal Guarantee: all of the Minimal Guarantee is delivered, </a:t>
            </a:r>
            <a:r>
              <a:rPr i="1" lang="en-US" sz="1200">
                <a:solidFill>
                  <a:schemeClr val="dk1"/>
                </a:solidFill>
                <a:latin typeface="Calibri"/>
                <a:ea typeface="Calibri"/>
                <a:cs typeface="Calibri"/>
                <a:sym typeface="Calibri"/>
              </a:rPr>
              <a:t>and </a:t>
            </a:r>
            <a:r>
              <a:rPr lang="en-US" sz="1200">
                <a:solidFill>
                  <a:schemeClr val="dk1"/>
                </a:solidFill>
                <a:latin typeface="Calibri"/>
                <a:ea typeface="Calibri"/>
                <a:cs typeface="Calibri"/>
                <a:sym typeface="Calibri"/>
              </a:rPr>
              <a:t>some extra conditions are true.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acceptance test for the Success Guarantee section is that the stakeholders agree that their interests have been satisfied by use case execution.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best way to uncover the success guarantee is to ask, "What would make this stakeholder </a:t>
            </a:r>
            <a:r>
              <a:rPr i="1" lang="en-US" sz="1200">
                <a:solidFill>
                  <a:schemeClr val="dk1"/>
                </a:solidFill>
                <a:latin typeface="Calibri"/>
                <a:ea typeface="Calibri"/>
                <a:cs typeface="Calibri"/>
                <a:sym typeface="Calibri"/>
              </a:rPr>
              <a:t>unhappy</a:t>
            </a:r>
            <a:r>
              <a:rPr lang="en-US" sz="1200">
                <a:solidFill>
                  <a:schemeClr val="dk1"/>
                </a:solidFill>
                <a:latin typeface="Calibri"/>
                <a:ea typeface="Calibri"/>
                <a:cs typeface="Calibri"/>
                <a:sym typeface="Calibri"/>
              </a:rPr>
              <a:t> at the end of a successful run?" </a:t>
            </a:r>
            <a:endParaRPr sz="1200">
              <a:solidFill>
                <a:schemeClr val="dk1"/>
              </a:solidFill>
              <a:latin typeface="Calibri"/>
              <a:ea typeface="Calibri"/>
              <a:cs typeface="Calibri"/>
              <a:sym typeface="Calibri"/>
            </a:endParaRPr>
          </a:p>
        </p:txBody>
      </p:sp>
      <p:sp>
        <p:nvSpPr>
          <p:cNvPr id="456" name="Google Shape;456;p34: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p34: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4: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5: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35: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Main success scenario</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describes a fairly typical scenario in which the primary actor’s goal is delivered and all stakeholders’ interests are satisfied. </a:t>
            </a:r>
            <a:endParaRPr sz="1200">
              <a:solidFill>
                <a:schemeClr val="dk1"/>
              </a:solidFill>
              <a:latin typeface="Calibri"/>
              <a:ea typeface="Calibri"/>
              <a:cs typeface="Calibri"/>
              <a:sym typeface="Calibri"/>
            </a:endParaRPr>
          </a:p>
        </p:txBody>
      </p:sp>
      <p:sp>
        <p:nvSpPr>
          <p:cNvPr id="465" name="Google Shape;465;p35: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6" name="Google Shape;466;p35: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5: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6: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36: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 main success scenario and scenario extensions sit within the same structure. That consists of:</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 condition under which the scenario runs. For the main success scenario, this is the use case precondition plus the use case trigger. For an extension scenario, this is the extension condition (perhaps with the step number or place in the scenario where that condition applies).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  goal to achieve. For the main success scenario, this is exactly the use case name, satisfying, of course, the stakeholders’ interests. For an extension scenario, the goal is either to complete the use case goal or to rejoin the main success scenario after handling the condition.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 set of action steps. These form the body of the scenario, and follow the same rules in every scenario or scenario fragment.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An end condition. The goal is achieved at the end of the main success scenario. A scenario fragment may end with the goal either being achieved or abandoned.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 possible set of extensions, written as scenario fragments. Extensions to the main success scenario are placed in the Extensions section of the use case template. Extensions to extensions are placed directly inline, inside or just after the extension body</a:t>
            </a:r>
            <a:endParaRPr sz="1200">
              <a:solidFill>
                <a:schemeClr val="dk1"/>
              </a:solidFill>
              <a:latin typeface="Calibri"/>
              <a:ea typeface="Calibri"/>
              <a:cs typeface="Calibri"/>
              <a:sym typeface="Calibri"/>
            </a:endParaRPr>
          </a:p>
        </p:txBody>
      </p:sp>
      <p:sp>
        <p:nvSpPr>
          <p:cNvPr id="474" name="Google Shape;474;p36: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5" name="Google Shape;475;p36: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36: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7: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37: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Every scenario or fragment is written as a sequence of goal-achieving actions by the various actors. </a:t>
            </a:r>
            <a:endParaRPr sz="1200">
              <a:solidFill>
                <a:schemeClr val="dk1"/>
              </a:solidFill>
              <a:latin typeface="Calibri"/>
              <a:ea typeface="Calibri"/>
              <a:cs typeface="Calibri"/>
              <a:sym typeface="Calibri"/>
            </a:endParaRPr>
          </a:p>
        </p:txBody>
      </p:sp>
      <p:sp>
        <p:nvSpPr>
          <p:cNvPr id="483" name="Google Shape;483;p37: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4" name="Google Shape;484;p37: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7: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8: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38: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As we have already said, a precondition indicates that some other use case has already run, to set up the condition.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Place an Order</a:t>
            </a:r>
            <a:r>
              <a:rPr lang="en-US" sz="1200">
                <a:solidFill>
                  <a:schemeClr val="dk1"/>
                </a:solidFill>
                <a:latin typeface="Calibri"/>
                <a:ea typeface="Calibri"/>
                <a:cs typeface="Calibri"/>
                <a:sym typeface="Calibri"/>
              </a:rPr>
              <a:t>, relies on a precondition ("logged on"). It indicates that some use case was executed a produced state in which a user is logged. A higher-level use case that mentions both use cases could be created - </a:t>
            </a:r>
            <a:r>
              <a:rPr i="1" lang="en-US" sz="1200">
                <a:solidFill>
                  <a:schemeClr val="dk1"/>
                </a:solidFill>
                <a:latin typeface="Calibri"/>
                <a:ea typeface="Calibri"/>
                <a:cs typeface="Calibri"/>
                <a:sym typeface="Calibri"/>
              </a:rPr>
              <a:t>Use the application</a:t>
            </a: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492" name="Google Shape;492;p38: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3" name="Google Shape;493;p38: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38: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9: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39: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 sentence structure should be very simple: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Subject ... verb... direct object... prepositional phrase.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Example: </a:t>
            </a:r>
            <a:r>
              <a:rPr i="1" lang="en-US" sz="1200">
                <a:solidFill>
                  <a:schemeClr val="dk1"/>
                </a:solidFill>
                <a:latin typeface="Calibri"/>
                <a:ea typeface="Calibri"/>
                <a:cs typeface="Calibri"/>
                <a:sym typeface="Calibri"/>
              </a:rPr>
              <a:t>The system ... computes ... provision... from the invoiced amount</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09" name="Google Shape;509;p39: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0" name="Google Shape;510;p39: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9: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0: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40: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 useful visual image is that of friends battering a soccer ball around. Sometimes person 1 kicks it to person 2, and then person 2 dribbles it a while, then kicks it to person 3. Occasionally it gets muddy, and one of the players wipes the mud off.</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 scenario has the same structure. At each step one actor "has the ball". The "ball" is the message and data that gets passed from actor to actor.</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518" name="Google Shape;518;p40: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9" name="Google Shape;519;p40: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40: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1: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41: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Beginning use case writers, particularly programmers who have been given the assignment of writing a use case document, often write the scenario as seen by the system, looking out at the world, and talking to itself.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sentences have the appearance: "Get ATM card and PIN number. Deduct amount from account balance."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Write the use case from a bird's eye point of view:</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customer puts in the ATM card and PIN.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system deducts the amount from the account balance.</a:t>
            </a:r>
            <a:endParaRPr sz="1200">
              <a:solidFill>
                <a:schemeClr val="dk1"/>
              </a:solidFill>
              <a:latin typeface="Calibri"/>
              <a:ea typeface="Calibri"/>
              <a:cs typeface="Calibri"/>
              <a:sym typeface="Calibri"/>
            </a:endParaRPr>
          </a:p>
        </p:txBody>
      </p:sp>
      <p:sp>
        <p:nvSpPr>
          <p:cNvPr id="527" name="Google Shape;527;p41: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8" name="Google Shape;528;p41: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1: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2: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42: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 amount of progress made in one step is related to how high or low the use case goal is. In the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summary or user level of use case, the step probably moves forward the entire user goal. In a subfunction use case, it moves forward a much smaller amount.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If we see the step "User hits the tab key", either it indicates a subfunction level of the goal or the writer has chosen too small level of an action to describe.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Choosing very small steps causes uselessly long use cases - if a use case has 13 or 17 steps, it often indicates steps on very low level of actions.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Example: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User hits tab key.</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Why is the user hitting the tab key?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To get to the address field.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Why is he trying to get to the address field?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Because he has to enter her name and address before the system does anything.</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Actually, it is a written level of action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User enters name and address.</a:t>
            </a:r>
            <a:endParaRPr sz="1200">
              <a:solidFill>
                <a:schemeClr val="dk1"/>
              </a:solidFill>
              <a:latin typeface="Calibri"/>
              <a:ea typeface="Calibri"/>
              <a:cs typeface="Calibri"/>
              <a:sym typeface="Calibri"/>
            </a:endParaRPr>
          </a:p>
        </p:txBody>
      </p:sp>
      <p:sp>
        <p:nvSpPr>
          <p:cNvPr id="537" name="Google Shape;537;p42: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8" name="Google Shape;538;p42: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42: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3: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43: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Describing the user’s movements during using of user interface is one of the more common mistakes – it causes writing goals at too low level.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Effective user interface is invented by designer not by analyst – writer of the use case. </a:t>
            </a:r>
            <a:endParaRPr sz="1200">
              <a:solidFill>
                <a:schemeClr val="dk1"/>
              </a:solidFill>
              <a:latin typeface="Calibri"/>
              <a:ea typeface="Calibri"/>
              <a:cs typeface="Calibri"/>
              <a:sym typeface="Calibri"/>
            </a:endParaRPr>
          </a:p>
        </p:txBody>
      </p:sp>
      <p:sp>
        <p:nvSpPr>
          <p:cNvPr id="546" name="Google Shape;546;p43: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7" name="Google Shape;547;p43: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3: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4: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44: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Ivar Jacobson has described a step in a use case as representing a </a:t>
            </a:r>
            <a:r>
              <a:rPr i="1" lang="en-US" sz="1200">
                <a:solidFill>
                  <a:schemeClr val="dk1"/>
                </a:solidFill>
                <a:latin typeface="Calibri"/>
                <a:ea typeface="Calibri"/>
                <a:cs typeface="Calibri"/>
                <a:sym typeface="Calibri"/>
              </a:rPr>
              <a:t>transaction</a:t>
            </a:r>
            <a:r>
              <a:rPr lang="en-US" sz="1200">
                <a:solidFill>
                  <a:schemeClr val="dk1"/>
                </a:solidFill>
                <a:latin typeface="Calibri"/>
                <a:ea typeface="Calibri"/>
                <a:cs typeface="Calibri"/>
                <a:sym typeface="Calibri"/>
              </a:rPr>
              <a:t> where 4 types of interaction should perform.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5 variants of their composition could be identified and none of them is wrong: 1 is too complicated to read easily. Version 2 is good when the pieces are simple but could be complicated. Version 3 is often preferred. Version 4 is also good. Action steps in version 5 are a bit too small, making the scenario too long. However, version 5 does have the advantage – steps are separated and can be easily tested.</a:t>
            </a:r>
            <a:endParaRPr sz="1200">
              <a:solidFill>
                <a:schemeClr val="dk1"/>
              </a:solidFill>
              <a:latin typeface="Calibri"/>
              <a:ea typeface="Calibri"/>
              <a:cs typeface="Calibri"/>
              <a:sym typeface="Calibri"/>
            </a:endParaRPr>
          </a:p>
        </p:txBody>
      </p:sp>
      <p:sp>
        <p:nvSpPr>
          <p:cNvPr id="562" name="Google Shape;562;p44: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3" name="Google Shape;563;p44: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4: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5: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45: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One kind of interaction step verifies that some business rule is satisfied. Common mistake is that people write that the system checks the condition. This is not a good action verb - it does not move the process distinctly forward. After checking, you immediately have to write "If the check passes..." and "If the check fails".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Better formulation is </a:t>
            </a:r>
            <a:r>
              <a:rPr i="1" lang="en-US" sz="1200">
                <a:solidFill>
                  <a:schemeClr val="dk1"/>
                </a:solidFill>
                <a:latin typeface="Calibri"/>
                <a:ea typeface="Calibri"/>
                <a:cs typeface="Calibri"/>
                <a:sym typeface="Calibri"/>
              </a:rPr>
              <a:t>establishing </a:t>
            </a:r>
            <a:r>
              <a:rPr lang="en-US" sz="1200">
                <a:solidFill>
                  <a:schemeClr val="dk1"/>
                </a:solidFill>
                <a:latin typeface="Calibri"/>
                <a:ea typeface="Calibri"/>
                <a:cs typeface="Calibri"/>
                <a:sym typeface="Calibri"/>
              </a:rPr>
              <a:t>or </a:t>
            </a:r>
            <a:r>
              <a:rPr i="1" lang="en-US" sz="1200">
                <a:solidFill>
                  <a:schemeClr val="dk1"/>
                </a:solidFill>
                <a:latin typeface="Calibri"/>
                <a:ea typeface="Calibri"/>
                <a:cs typeface="Calibri"/>
                <a:sym typeface="Calibri"/>
              </a:rPr>
              <a:t>validating </a:t>
            </a:r>
            <a:r>
              <a:rPr lang="en-US" sz="1200">
                <a:solidFill>
                  <a:schemeClr val="dk1"/>
                </a:solidFill>
                <a:latin typeface="Calibri"/>
                <a:ea typeface="Calibri"/>
                <a:cs typeface="Calibri"/>
                <a:sym typeface="Calibri"/>
              </a:rPr>
              <a:t>or </a:t>
            </a:r>
            <a:r>
              <a:rPr i="1" lang="en-US" sz="1200">
                <a:solidFill>
                  <a:schemeClr val="dk1"/>
                </a:solidFill>
                <a:latin typeface="Calibri"/>
                <a:ea typeface="Calibri"/>
                <a:cs typeface="Calibri"/>
                <a:sym typeface="Calibri"/>
              </a:rPr>
              <a:t>ensuring </a:t>
            </a:r>
            <a:r>
              <a:rPr lang="en-US" sz="1200">
                <a:solidFill>
                  <a:schemeClr val="dk1"/>
                </a:solidFill>
                <a:latin typeface="Calibri"/>
                <a:ea typeface="Calibri"/>
                <a:cs typeface="Calibri"/>
                <a:sym typeface="Calibri"/>
              </a:rPr>
              <a:t>something – they are good goal achieving action verbs</a:t>
            </a:r>
            <a:r>
              <a:rPr i="1"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73" name="Google Shape;573;p45: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4" name="Google Shape;574;p45: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45: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6: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46: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One step usually follows another step in the scenario. Sometimes, you need to write: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At any time between steps 3 and 5, the user will .</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or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As soon as the user has ..., the system will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Use this construction when you need it but sometimes it is not necessary to mention it.</a:t>
            </a:r>
            <a:endParaRPr sz="12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1200"/>
              <a:buFont typeface="Calibri"/>
              <a:buNone/>
            </a:pPr>
            <a:r>
              <a:t/>
            </a:r>
            <a:endParaRPr/>
          </a:p>
        </p:txBody>
      </p:sp>
      <p:sp>
        <p:nvSpPr>
          <p:cNvPr id="585" name="Google Shape;585;p46: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6" name="Google Shape;586;p46: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46: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7: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47: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You want the developed system to fetch information from system B, or run an interaction with system B. It should only do so when the primary actor says to system A that it is time to do so. It is not very clear to write, "An accountant hits FETCH button, at which time the system fetches the data from system B." – it contains a description of user interface.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Note: Comment example.</a:t>
            </a:r>
            <a:endParaRPr i="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This text indicates that the user defines the timing, the ball passes from the user to the system A to system B and shows the responsibilities of all three actors (user, system A, System B). The details of how the user fires the action is unspecified as it should be.</a:t>
            </a:r>
            <a:endParaRPr sz="12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1200"/>
              <a:buFont typeface="Calibri"/>
              <a:buNone/>
            </a:pPr>
            <a:r>
              <a:t/>
            </a:r>
            <a:endParaRPr/>
          </a:p>
        </p:txBody>
      </p:sp>
      <p:sp>
        <p:nvSpPr>
          <p:cNvPr id="594" name="Google Shape;594;p47: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5" name="Google Shape;595;p47: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47: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8: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p48: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Occasionally, some steps can be repeated. Writing a use case as plain prose has an advantage again – we simply mark which step and when repeat.</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606" name="Google Shape;606;p48: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48: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608" name="Google Shape;608;p48: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49: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7" name="Google Shape;617;p49: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A variant of the previous is "Steps x-y can happen in any order." – it doesn’t define a loop.</a:t>
            </a:r>
            <a:endParaRPr sz="1200">
              <a:solidFill>
                <a:schemeClr val="dk1"/>
              </a:solidFill>
              <a:latin typeface="Calibri"/>
              <a:ea typeface="Calibri"/>
              <a:cs typeface="Calibri"/>
              <a:sym typeface="Calibri"/>
            </a:endParaRPr>
          </a:p>
        </p:txBody>
      </p:sp>
      <p:sp>
        <p:nvSpPr>
          <p:cNvPr id="618" name="Google Shape;618;p49: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49: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620" name="Google Shape;620;p49: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0: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p50: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 scenario is a sequence of steps. Use case should contain all of the scenarios, both success and failure. There are three approaches how to write another scenario (besides the main)</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write every scenario individually - it is a maintenance nightmare - each change to a scenario has to be copied to all the other scenarios that contain the same text.</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write if statements throughout the text: "If the password is good, the system does ..., otherwise the system does.... "- hard to read especially</a:t>
            </a:r>
            <a:r>
              <a:rPr i="1" lang="en-US" sz="1200">
                <a:solidFill>
                  <a:schemeClr val="dk1"/>
                </a:solidFill>
                <a:latin typeface="Calibri"/>
                <a:ea typeface="Calibri"/>
                <a:cs typeface="Calibri"/>
                <a:sym typeface="Calibri"/>
              </a:rPr>
              <a:t> if</a:t>
            </a:r>
            <a:r>
              <a:rPr lang="en-US" sz="1200">
                <a:solidFill>
                  <a:schemeClr val="dk1"/>
                </a:solidFill>
                <a:latin typeface="Calibri"/>
                <a:ea typeface="Calibri"/>
                <a:cs typeface="Calibri"/>
                <a:sym typeface="Calibri"/>
              </a:rPr>
              <a:t> inside an </a:t>
            </a:r>
            <a:r>
              <a:rPr i="1" lang="en-US" sz="1200">
                <a:solidFill>
                  <a:schemeClr val="dk1"/>
                </a:solidFill>
                <a:latin typeface="Calibri"/>
                <a:ea typeface="Calibri"/>
                <a:cs typeface="Calibri"/>
                <a:sym typeface="Calibri"/>
              </a:rPr>
              <a:t>if</a:t>
            </a:r>
            <a:r>
              <a:rPr lang="en-US" sz="1200">
                <a:solidFill>
                  <a:schemeClr val="dk1"/>
                </a:solidFill>
                <a:latin typeface="Calibri"/>
                <a:ea typeface="Calibri"/>
                <a:cs typeface="Calibri"/>
                <a:sym typeface="Calibri"/>
              </a:rPr>
              <a:t>. Reader loses track of the behavior after just two “</a:t>
            </a:r>
            <a:r>
              <a:rPr i="1" lang="en-US" sz="1200">
                <a:solidFill>
                  <a:schemeClr val="dk1"/>
                </a:solidFill>
                <a:latin typeface="Calibri"/>
                <a:ea typeface="Calibri"/>
                <a:cs typeface="Calibri"/>
                <a:sym typeface="Calibri"/>
              </a:rPr>
              <a:t>if”</a:t>
            </a:r>
            <a:r>
              <a:rPr lang="en-US" sz="1200">
                <a:solidFill>
                  <a:schemeClr val="dk1"/>
                </a:solidFill>
                <a:latin typeface="Calibri"/>
                <a:ea typeface="Calibri"/>
                <a:cs typeface="Calibri"/>
                <a:sym typeface="Calibri"/>
              </a:rPr>
              <a:t> branches, and most use cases contain many branching points.</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write the main success scenario as a simple sequence running from trigger to completion, and then write a scenario extension for each branch point. </a:t>
            </a:r>
            <a:endParaRPr sz="1200">
              <a:solidFill>
                <a:schemeClr val="dk1"/>
              </a:solidFill>
              <a:latin typeface="Calibri"/>
              <a:ea typeface="Calibri"/>
              <a:cs typeface="Calibri"/>
              <a:sym typeface="Calibri"/>
            </a:endParaRPr>
          </a:p>
        </p:txBody>
      </p:sp>
      <p:sp>
        <p:nvSpPr>
          <p:cNvPr id="628" name="Google Shape;628;p50: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9" name="Google Shape;629;p50: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50: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1: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p51: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Calibri"/>
              <a:buNone/>
            </a:pPr>
            <a:r>
              <a:t/>
            </a:r>
            <a:endParaRPr/>
          </a:p>
        </p:txBody>
      </p:sp>
      <p:sp>
        <p:nvSpPr>
          <p:cNvPr id="637" name="Google Shape;637;p51: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8" name="Google Shape;638;p51: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51: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2: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p52: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i="1" lang="en-US" sz="1200">
                <a:solidFill>
                  <a:schemeClr val="dk1"/>
                </a:solidFill>
                <a:latin typeface="Calibri"/>
                <a:ea typeface="Calibri"/>
                <a:cs typeface="Calibri"/>
                <a:sym typeface="Calibri"/>
              </a:rPr>
              <a:t>Extension conditions </a:t>
            </a:r>
            <a:r>
              <a:rPr lang="en-US" sz="1200">
                <a:solidFill>
                  <a:schemeClr val="dk1"/>
                </a:solidFill>
                <a:latin typeface="Calibri"/>
                <a:ea typeface="Calibri"/>
                <a:cs typeface="Calibri"/>
                <a:sym typeface="Calibri"/>
              </a:rPr>
              <a:t>define when the system performs in a different behavior. We say </a:t>
            </a:r>
            <a:r>
              <a:rPr i="1" lang="en-US" sz="1200">
                <a:solidFill>
                  <a:schemeClr val="dk1"/>
                </a:solidFill>
                <a:latin typeface="Calibri"/>
                <a:ea typeface="Calibri"/>
                <a:cs typeface="Calibri"/>
                <a:sym typeface="Calibri"/>
              </a:rPr>
              <a:t>extension </a:t>
            </a:r>
            <a:r>
              <a:rPr lang="en-US" sz="1200">
                <a:solidFill>
                  <a:schemeClr val="dk1"/>
                </a:solidFill>
                <a:latin typeface="Calibri"/>
                <a:ea typeface="Calibri"/>
                <a:cs typeface="Calibri"/>
                <a:sym typeface="Calibri"/>
              </a:rPr>
              <a:t>but not </a:t>
            </a:r>
            <a:r>
              <a:rPr i="1" lang="en-US" sz="1200">
                <a:solidFill>
                  <a:schemeClr val="dk1"/>
                </a:solidFill>
                <a:latin typeface="Calibri"/>
                <a:ea typeface="Calibri"/>
                <a:cs typeface="Calibri"/>
                <a:sym typeface="Calibri"/>
              </a:rPr>
              <a:t>failure </a:t>
            </a:r>
            <a:r>
              <a:rPr lang="en-US" sz="1200">
                <a:solidFill>
                  <a:schemeClr val="dk1"/>
                </a:solidFill>
                <a:latin typeface="Calibri"/>
                <a:ea typeface="Calibri"/>
                <a:cs typeface="Calibri"/>
                <a:sym typeface="Calibri"/>
              </a:rPr>
              <a:t>or </a:t>
            </a:r>
            <a:r>
              <a:rPr i="1" lang="en-US" sz="1200">
                <a:solidFill>
                  <a:schemeClr val="dk1"/>
                </a:solidFill>
                <a:latin typeface="Calibri"/>
                <a:ea typeface="Calibri"/>
                <a:cs typeface="Calibri"/>
                <a:sym typeface="Calibri"/>
              </a:rPr>
              <a:t>exception </a:t>
            </a:r>
            <a:r>
              <a:rPr lang="en-US" sz="1200">
                <a:solidFill>
                  <a:schemeClr val="dk1"/>
                </a:solidFill>
                <a:latin typeface="Calibri"/>
                <a:ea typeface="Calibri"/>
                <a:cs typeface="Calibri"/>
                <a:sym typeface="Calibri"/>
              </a:rPr>
              <a:t>- we can include alternative success as well as failure conditions.</a:t>
            </a:r>
            <a:endParaRPr sz="1200">
              <a:solidFill>
                <a:schemeClr val="dk1"/>
              </a:solidFill>
              <a:latin typeface="Calibri"/>
              <a:ea typeface="Calibri"/>
              <a:cs typeface="Calibri"/>
              <a:sym typeface="Calibri"/>
            </a:endParaRPr>
          </a:p>
        </p:txBody>
      </p:sp>
      <p:sp>
        <p:nvSpPr>
          <p:cNvPr id="647" name="Google Shape;647;p52: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8" name="Google Shape;648;p52: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52: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3: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p53: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It is important to have good coverage of the extension conditions before definition of an alternative scenario. Brainstorming is used – it is tiring and so is documenting handling of the extensions.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On the other hand, having all of the alternative success and failure situations means to have a list of tasks of your work for next several hours or days.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657" name="Google Shape;657;p53: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53: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659" name="Google Shape;659;p53: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54: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54: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55: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1" name="Google Shape;671;p55: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 system can’t detect that users forgot their PIN. Perhaps they walked away, had a heart attack, or are busy quieting a crying baby. What is the system able to detect in this case? Passivity, which really means it detects that the time limit has been exceeded.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 colon (’:’) put after the condition means that the reader doesn’t accidently think it is an action step.</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672" name="Google Shape;672;p55: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55: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674" name="Google Shape;674;p55: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56: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p56: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Rationalize the extensions list.</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Reduction - The ideal extension conditions list shows </a:t>
            </a:r>
            <a:r>
              <a:rPr i="1" lang="en-US" sz="1200">
                <a:solidFill>
                  <a:schemeClr val="dk1"/>
                </a:solidFill>
                <a:latin typeface="Calibri"/>
                <a:ea typeface="Calibri"/>
                <a:cs typeface="Calibri"/>
                <a:sym typeface="Calibri"/>
              </a:rPr>
              <a:t>all</a:t>
            </a:r>
            <a:r>
              <a:rPr lang="en-US" sz="1200">
                <a:solidFill>
                  <a:schemeClr val="dk1"/>
                </a:solidFill>
                <a:latin typeface="Calibri"/>
                <a:ea typeface="Calibri"/>
                <a:cs typeface="Calibri"/>
                <a:sym typeface="Calibri"/>
              </a:rPr>
              <a:t> the situations the system must to handle and no more.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Roll up failures</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Conditions from lower level are merged in one that has the same effect on a higher level – it prevents having an explosion of extension condition at the higher level.</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Failures are reported in vocabulary appropriate for the level – it saves time to read</a:t>
            </a:r>
            <a:endParaRPr/>
          </a:p>
        </p:txBody>
      </p:sp>
      <p:sp>
        <p:nvSpPr>
          <p:cNvPr id="685" name="Google Shape;685;p56: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56: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687" name="Google Shape;687;p56: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7: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6" name="Google Shape;696;p57: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The action steps in extension follow all the style guidelines given earlier.</a:t>
            </a:r>
            <a:endParaRPr sz="1200">
              <a:solidFill>
                <a:schemeClr val="dk1"/>
              </a:solidFill>
              <a:latin typeface="Calibri"/>
              <a:ea typeface="Calibri"/>
              <a:cs typeface="Calibri"/>
              <a:sym typeface="Calibri"/>
            </a:endParaRPr>
          </a:p>
        </p:txBody>
      </p:sp>
      <p:sp>
        <p:nvSpPr>
          <p:cNvPr id="697" name="Google Shape;697;p57: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57: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699" name="Google Shape;699;p57: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58: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p58: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There may occur a new branching condition in extensions – usually some failure. They are simply indented again. Most of the people agree that the maximum level of indentation is three – it is better to create new sub function use case instead of another level of indentation.</a:t>
            </a:r>
            <a:endParaRPr sz="1200">
              <a:solidFill>
                <a:schemeClr val="dk1"/>
              </a:solidFill>
              <a:latin typeface="Calibri"/>
              <a:ea typeface="Calibri"/>
              <a:cs typeface="Calibri"/>
              <a:sym typeface="Calibri"/>
            </a:endParaRPr>
          </a:p>
        </p:txBody>
      </p:sp>
      <p:sp>
        <p:nvSpPr>
          <p:cNvPr id="707" name="Google Shape;707;p58: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8" name="Google Shape;708;p58: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58: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59: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59: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It requires:</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define the primary actor’s goal;</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create the use case name;</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open up the template for a new use case, and fill in other details.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cost of creating a use case is not only the effort needed for the typing. The new use case must be labeled, tracked, scheduled, tested and maintained.</a:t>
            </a:r>
            <a:endParaRPr sz="1200">
              <a:solidFill>
                <a:schemeClr val="dk1"/>
              </a:solidFill>
              <a:latin typeface="Calibri"/>
              <a:ea typeface="Calibri"/>
              <a:cs typeface="Calibri"/>
              <a:sym typeface="Calibri"/>
            </a:endParaRPr>
          </a:p>
        </p:txBody>
      </p:sp>
      <p:sp>
        <p:nvSpPr>
          <p:cNvPr id="716" name="Google Shape;716;p59: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59: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718" name="Google Shape;718;p59: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6: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60: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4" name="Google Shape;724;p60: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Extensions define </a:t>
            </a:r>
            <a:r>
              <a:rPr i="1" lang="en-US" sz="1200">
                <a:solidFill>
                  <a:schemeClr val="dk1"/>
                </a:solidFill>
                <a:latin typeface="Calibri"/>
                <a:ea typeface="Calibri"/>
                <a:cs typeface="Calibri"/>
                <a:sym typeface="Calibri"/>
              </a:rPr>
              <a:t>what </a:t>
            </a:r>
            <a:r>
              <a:rPr lang="en-US" sz="1200">
                <a:solidFill>
                  <a:schemeClr val="dk1"/>
                </a:solidFill>
                <a:latin typeface="Calibri"/>
                <a:ea typeface="Calibri"/>
                <a:cs typeface="Calibri"/>
                <a:sym typeface="Calibri"/>
              </a:rPr>
              <a:t>the system does differently. Sometimes, it is needed to express that "there are several different ways this can be done". </a:t>
            </a:r>
            <a:r>
              <a:rPr i="1" lang="en-US" sz="1200">
                <a:solidFill>
                  <a:schemeClr val="dk1"/>
                </a:solidFill>
                <a:latin typeface="Calibri"/>
                <a:ea typeface="Calibri"/>
                <a:cs typeface="Calibri"/>
                <a:sym typeface="Calibri"/>
              </a:rPr>
              <a:t>What </a:t>
            </a:r>
            <a:r>
              <a:rPr lang="en-US" sz="1200">
                <a:solidFill>
                  <a:schemeClr val="dk1"/>
                </a:solidFill>
                <a:latin typeface="Calibri"/>
                <a:ea typeface="Calibri"/>
                <a:cs typeface="Calibri"/>
                <a:sym typeface="Calibri"/>
              </a:rPr>
              <a:t>is the same, but </a:t>
            </a:r>
            <a:r>
              <a:rPr i="1" lang="en-US" sz="1200">
                <a:solidFill>
                  <a:schemeClr val="dk1"/>
                </a:solidFill>
                <a:latin typeface="Calibri"/>
                <a:ea typeface="Calibri"/>
                <a:cs typeface="Calibri"/>
                <a:sym typeface="Calibri"/>
              </a:rPr>
              <a:t>how </a:t>
            </a:r>
            <a:r>
              <a:rPr lang="en-US" sz="1200">
                <a:solidFill>
                  <a:schemeClr val="dk1"/>
                </a:solidFill>
                <a:latin typeface="Calibri"/>
                <a:ea typeface="Calibri"/>
                <a:cs typeface="Calibri"/>
                <a:sym typeface="Calibri"/>
              </a:rPr>
              <a:t>it is done might vary. This is usually because there are some different technology aspects, or some differences in the data representation. These variant are written into the Technology and Data Variations List section but not in the Extensions section.</a:t>
            </a:r>
            <a:endParaRPr sz="1200">
              <a:solidFill>
                <a:schemeClr val="dk1"/>
              </a:solidFill>
              <a:latin typeface="Calibri"/>
              <a:ea typeface="Calibri"/>
              <a:cs typeface="Calibri"/>
              <a:sym typeface="Calibri"/>
            </a:endParaRPr>
          </a:p>
        </p:txBody>
      </p:sp>
      <p:sp>
        <p:nvSpPr>
          <p:cNvPr id="725" name="Google Shape;725;p60: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6" name="Google Shape;726;p60: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60: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61: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6" name="Google Shape;736;p61: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An action step can be simple or reference to another use case. Writing in specific way indicates there is a use case called </a:t>
            </a:r>
            <a:r>
              <a:rPr i="1" lang="en-US" sz="1200">
                <a:solidFill>
                  <a:schemeClr val="dk1"/>
                </a:solidFill>
                <a:latin typeface="Calibri"/>
                <a:ea typeface="Calibri"/>
                <a:cs typeface="Calibri"/>
                <a:sym typeface="Calibri"/>
              </a:rPr>
              <a:t>Save a Report</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737" name="Google Shape;737;p61: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8" name="Google Shape;738;p61: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61: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62: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62: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i="1" lang="en-US" sz="1200">
                <a:solidFill>
                  <a:schemeClr val="dk1"/>
                </a:solidFill>
                <a:latin typeface="Calibri"/>
                <a:ea typeface="Calibri"/>
                <a:cs typeface="Calibri"/>
                <a:sym typeface="Calibri"/>
              </a:rPr>
              <a:t>Example: Word processing example with spellchecker.</a:t>
            </a:r>
            <a:r>
              <a:rPr lang="en-US" sz="1200">
                <a:solidFill>
                  <a:schemeClr val="dk1"/>
                </a:solidFill>
                <a:latin typeface="Calibri"/>
                <a:ea typeface="Calibri"/>
                <a:cs typeface="Calibri"/>
                <a:sym typeface="Calibri"/>
              </a:rPr>
              <a:t> </a:t>
            </a:r>
            <a:r>
              <a:rPr i="1" lang="en-US" sz="1200">
                <a:solidFill>
                  <a:schemeClr val="dk1"/>
                </a:solidFill>
                <a:latin typeface="Calibri"/>
                <a:ea typeface="Calibri"/>
                <a:cs typeface="Calibri"/>
                <a:sym typeface="Calibri"/>
              </a:rPr>
              <a:t>The user’s main activity is typing. However, the user might suddenly decide to change the zoom factor or another activity.</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Note: comment list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uninvited to explicitly name all the interrupting use cases in the base use case – the use case becomes messy and badly maintainable. Every time it gets edited, it might get corrupted, it needs to be versioned, reviewed, etc.</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Create a new use case - </a:t>
            </a:r>
            <a:r>
              <a:rPr i="1" lang="en-US" sz="1200">
                <a:solidFill>
                  <a:schemeClr val="dk1"/>
                </a:solidFill>
                <a:latin typeface="Calibri"/>
                <a:ea typeface="Calibri"/>
                <a:cs typeface="Calibri"/>
                <a:sym typeface="Calibri"/>
              </a:rPr>
              <a:t>extension use case</a:t>
            </a:r>
            <a:r>
              <a:rPr lang="en-US" sz="1200">
                <a:solidFill>
                  <a:schemeClr val="dk1"/>
                </a:solidFill>
                <a:latin typeface="Calibri"/>
                <a:ea typeface="Calibri"/>
                <a:cs typeface="Calibri"/>
                <a:sym typeface="Calibri"/>
              </a:rPr>
              <a:t>. It starts with a condition, referencing a situation in the base use case where the condition might occur. Put all that into the Trigger section of the template.</a:t>
            </a:r>
            <a:endParaRPr sz="1200">
              <a:solidFill>
                <a:schemeClr val="dk1"/>
              </a:solidFill>
              <a:latin typeface="Calibri"/>
              <a:ea typeface="Calibri"/>
              <a:cs typeface="Calibri"/>
              <a:sym typeface="Calibri"/>
            </a:endParaRPr>
          </a:p>
        </p:txBody>
      </p:sp>
      <p:sp>
        <p:nvSpPr>
          <p:cNvPr id="748" name="Google Shape;748;p62: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9" name="Google Shape;749;p62: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62: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63: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63: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Create extension use cases only when you need to. They are harder for people to understand and maintain. Two situations call for extension use cases.</a:t>
            </a:r>
            <a:endParaRPr sz="1200">
              <a:solidFill>
                <a:schemeClr val="dk1"/>
              </a:solidFill>
              <a:latin typeface="Calibri"/>
              <a:ea typeface="Calibri"/>
              <a:cs typeface="Calibri"/>
              <a:sym typeface="Calibri"/>
            </a:endParaRPr>
          </a:p>
          <a:p>
            <a:pPr indent="-228600" lvl="0" marL="22860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When there are many asynchronous or interrupting services the user might use, which should not disturb the base use case (</a:t>
            </a:r>
            <a:r>
              <a:rPr b="1" lang="en-US" sz="1200">
                <a:solidFill>
                  <a:schemeClr val="dk1"/>
                </a:solidFill>
                <a:latin typeface="Calibri"/>
                <a:ea typeface="Calibri"/>
                <a:cs typeface="Calibri"/>
                <a:sym typeface="Calibri"/>
              </a:rPr>
              <a:t>The most common use is</a:t>
            </a:r>
            <a:r>
              <a:rPr lang="en-US" sz="1200">
                <a:solidFill>
                  <a:schemeClr val="dk1"/>
                </a:solidFill>
                <a:latin typeface="Calibri"/>
                <a:ea typeface="Calibri"/>
                <a:cs typeface="Calibri"/>
                <a:sym typeface="Calibri"/>
              </a:rPr>
              <a:t>). Often, they will be developed by different teams.</a:t>
            </a:r>
            <a:endParaRPr sz="1200">
              <a:solidFill>
                <a:schemeClr val="dk1"/>
              </a:solidFill>
              <a:latin typeface="Calibri"/>
              <a:ea typeface="Calibri"/>
              <a:cs typeface="Calibri"/>
              <a:sym typeface="Calibri"/>
            </a:endParaRPr>
          </a:p>
          <a:p>
            <a:pPr indent="-228600" lvl="0" marL="22860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When you are writing additions to a locked requirements document.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758" name="Google Shape;758;p63: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63: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760" name="Google Shape;760;p63: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64: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7" name="Google Shape;767;p64: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All primary actors are important to define because they should define their all user goals in context of created system.</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It is necessary to capture every triggered condition to the system because we define how to system should react to the situations those differs from main scenario.</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All defined user goals are important because we know which user function and sub function should be described by use cases and have implementation.</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Finally, agreement between sponsors, users and developers is important. Sponsors agree what functionality they will pay for. Users agree what functionality they will be using. Developers agree what functionality they are able to develop.</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768" name="Google Shape;768;p64: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64: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770" name="Google Shape;770;p64: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65: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6" name="Google Shape;776;p65: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Advice is to keep this use cases separate if you need to keep track of which primary actors have security access to the different functions but start with just one </a:t>
            </a:r>
            <a:r>
              <a:rPr i="1" lang="en-US" sz="1200">
                <a:solidFill>
                  <a:schemeClr val="dk1"/>
                </a:solidFill>
                <a:latin typeface="Calibri"/>
                <a:ea typeface="Calibri"/>
                <a:cs typeface="Calibri"/>
                <a:sym typeface="Calibri"/>
              </a:rPr>
              <a:t>Manage users</a:t>
            </a:r>
            <a:r>
              <a:rPr lang="en-US" sz="1200">
                <a:solidFill>
                  <a:schemeClr val="dk1"/>
                </a:solidFill>
                <a:latin typeface="Calibri"/>
                <a:ea typeface="Calibri"/>
                <a:cs typeface="Calibri"/>
                <a:sym typeface="Calibri"/>
              </a:rPr>
              <a:t>. If writing of such a use case gets too complex, we set aside a certain part – similarly to a use case from an extension is created.</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777" name="Google Shape;777;p65: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65: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779" name="Google Shape;779;p65: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66: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9" name="Google Shape;789;p66: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Another typical class of use cases is use cases that do some generic action and just one development team will probably create the generic mechanism for them, and other teams will use it.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Writing half-a-dozen similar use cases is not much of a problem with casual use cases. However, writing six similar fully dressed use cases is not good – it introduced redundancy and cost a lot of effort.</a:t>
            </a:r>
            <a:endParaRPr sz="1200">
              <a:solidFill>
                <a:schemeClr val="dk1"/>
              </a:solidFill>
              <a:latin typeface="Calibri"/>
              <a:ea typeface="Calibri"/>
              <a:cs typeface="Calibri"/>
              <a:sym typeface="Calibri"/>
            </a:endParaRPr>
          </a:p>
        </p:txBody>
      </p:sp>
      <p:sp>
        <p:nvSpPr>
          <p:cNvPr id="790" name="Google Shape;790;p66: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66: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792" name="Google Shape;792;p66: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67: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67: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68: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1" name="Google Shape;811;p68: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Use cases do not contain performance requirements, business rules, user interface design, data descriptions, finite state machine behavior, priority, and probably some other information.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Where are those? Some of them could be attached to each use case:</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use case priority,</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expected frequency of occurrence,</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performance needs,</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delivery date,</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list of secondary actors,</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business rules (possibly),</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open issues.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Contained information depends on the project.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There is a simple spreadsheet or table with information in many cases. The table should contain – besides the name:</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primary actor</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Trigger</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delivery priority</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estimated complexity</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probable release</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performance requirement</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state of completion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...and whatever else you need.</a:t>
            </a:r>
            <a:endParaRPr sz="1200">
              <a:solidFill>
                <a:schemeClr val="dk1"/>
              </a:solidFill>
              <a:latin typeface="Calibri"/>
              <a:ea typeface="Calibri"/>
              <a:cs typeface="Calibri"/>
              <a:sym typeface="Calibri"/>
            </a:endParaRPr>
          </a:p>
          <a:p>
            <a:pPr indent="-95250" lvl="0" marL="171450" rtl="0" algn="l">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p:txBody>
      </p:sp>
      <p:sp>
        <p:nvSpPr>
          <p:cNvPr id="812" name="Google Shape;812;p68: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3" name="Google Shape;813;p68: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p68: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69: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69: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There are still missing requirements similarly important as behavioral requirements – the data requirements with field check to perform.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useful to divide the data requirements into three levels of precision:</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Information nicknames,</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Field lists, or data descriptions,</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Field details &amp; checks.</a:t>
            </a:r>
            <a:endParaRPr sz="1200">
              <a:solidFill>
                <a:schemeClr val="dk1"/>
              </a:solidFill>
              <a:latin typeface="Calibri"/>
              <a:ea typeface="Calibri"/>
              <a:cs typeface="Calibri"/>
              <a:sym typeface="Calibri"/>
            </a:endParaRPr>
          </a:p>
        </p:txBody>
      </p:sp>
      <p:sp>
        <p:nvSpPr>
          <p:cNvPr id="822" name="Google Shape;822;p69: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3" name="Google Shape;823;p69: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69: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70: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70: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"Accountant enters customer’s name, address and phone number." Description of each name, address, and phone number is defined in some other place.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 use case, nicknames are only used:</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speed up the requirements gathering,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make the use cases much shorter and easier to read,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and to make them also less brittle (sensitive to changes in the data requirements).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it is also likely that many use cases refer the same information nicknames.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Therefore, break the details of the data requirements out of the use case, and link from the use case to the relevant </a:t>
            </a:r>
            <a:r>
              <a:rPr i="1" lang="en-US" sz="1200">
                <a:solidFill>
                  <a:schemeClr val="dk1"/>
                </a:solidFill>
                <a:latin typeface="Calibri"/>
                <a:ea typeface="Calibri"/>
                <a:cs typeface="Calibri"/>
                <a:sym typeface="Calibri"/>
              </a:rPr>
              <a:t>field list</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831" name="Google Shape;831;p70: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32" name="Google Shape;832;p70: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70: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71: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71: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It contains definition of nicknames - whether "customer's name", consists of two parts, first and last names, or three parts (or more)? What exactly is needed for "address"?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There are more strategies how to deal with level of precision:</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have a separate entry in your tool for each nicknamed item. We defined that "customer name" has three fields: the customer's first name, middle name, last name</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notice that parcel of information arrive together in a single use case step (e.g. name, address and phone number). This is useful information for the user interface designer, since it is quite likely that these three parcels of information will show up together. </a:t>
            </a:r>
            <a:endParaRPr sz="1200">
              <a:solidFill>
                <a:schemeClr val="dk1"/>
              </a:solidFill>
              <a:latin typeface="Calibri"/>
              <a:ea typeface="Calibri"/>
              <a:cs typeface="Calibri"/>
              <a:sym typeface="Calibri"/>
            </a:endParaRPr>
          </a:p>
        </p:txBody>
      </p:sp>
      <p:sp>
        <p:nvSpPr>
          <p:cNvPr id="840" name="Google Shape;840;p71: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1" name="Google Shape;841;p71: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p71: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72: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8" name="Google Shape;848;p72:notes"/>
          <p:cNvSpPr txBox="1"/>
          <p:nvPr>
            <p:ph idx="1" type="body"/>
          </p:nvPr>
        </p:nvSpPr>
        <p:spPr>
          <a:xfrm>
            <a:off x="669290" y="4687253"/>
            <a:ext cx="535432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It is the last level of abstraction and it defines information as "How many characters long can the customer's name be?" and "What restrictions are there on Date of Loss?" These are field types, field lengths, and field checks.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Some teams put it into:</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Data requirements or External Data Formats,</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Field definitions</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UI data details – interface requirements and design document.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849" name="Google Shape;849;p72: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72: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851" name="Google Shape;851;p72: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73: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7" name="Google Shape;857;p73: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Project planning: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to create a table with the use case and primary actor names in the left two columns.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the business sponsors put the priority or value to the business of each use case.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the development team estimates the complexity or difficulty of delivering that function.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This is a natural evolution of Use cases. Over the time, complete the estimates for each use case, assign them to teams, and track the work per use case per release.</a:t>
            </a:r>
            <a:endParaRPr sz="1200">
              <a:solidFill>
                <a:schemeClr val="dk1"/>
              </a:solidFill>
              <a:latin typeface="Calibri"/>
              <a:ea typeface="Calibri"/>
              <a:cs typeface="Calibri"/>
              <a:sym typeface="Calibri"/>
            </a:endParaRPr>
          </a:p>
        </p:txBody>
      </p:sp>
      <p:sp>
        <p:nvSpPr>
          <p:cNvPr id="858" name="Google Shape;858;p73: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9" name="Google Shape;859;p73: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73: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74: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8" name="Google Shape;868;p74: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 complete use case is delivered in one release </a:t>
            </a:r>
            <a:r>
              <a:rPr b="1" lang="en-US" sz="1200">
                <a:solidFill>
                  <a:schemeClr val="dk1"/>
                </a:solidFill>
                <a:latin typeface="Calibri"/>
                <a:ea typeface="Calibri"/>
                <a:cs typeface="Calibri"/>
                <a:sym typeface="Calibri"/>
              </a:rPr>
              <a:t>very occasionally.</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Either you write one use case and deliver a fraction of it in each release, or you write three use cases.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use case says what the user wants to accomplish, and enumerates the many scenarios involved in accomplishing that. When you deliver software, you must deliver some of those scenarios top to bottom, or your application is not delivering usable function.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Planning and design must coincide to produce end-user usable collections of functions. Those are full scenarios from the use cases. Functional testers will test for use case compatibility.</a:t>
            </a:r>
            <a:endParaRPr sz="1200">
              <a:solidFill>
                <a:schemeClr val="dk1"/>
              </a:solidFill>
              <a:latin typeface="Calibri"/>
              <a:ea typeface="Calibri"/>
              <a:cs typeface="Calibri"/>
              <a:sym typeface="Calibri"/>
            </a:endParaRPr>
          </a:p>
        </p:txBody>
      </p:sp>
      <p:sp>
        <p:nvSpPr>
          <p:cNvPr id="869" name="Google Shape;869;p74: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0" name="Google Shape;870;p74: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74: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75: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7" name="Google Shape;877;p75: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Use cases describe in designed system all and only </a:t>
            </a:r>
            <a:r>
              <a:rPr i="1" lang="en-US" sz="1200">
                <a:solidFill>
                  <a:schemeClr val="dk1"/>
                </a:solidFill>
                <a:latin typeface="Calibri"/>
                <a:ea typeface="Calibri"/>
                <a:cs typeface="Calibri"/>
                <a:sym typeface="Calibri"/>
              </a:rPr>
              <a:t>black-box</a:t>
            </a:r>
            <a:r>
              <a:rPr lang="en-US" sz="1200">
                <a:solidFill>
                  <a:schemeClr val="dk1"/>
                </a:solidFill>
                <a:latin typeface="Calibri"/>
                <a:ea typeface="Calibri"/>
                <a:cs typeface="Calibri"/>
                <a:sym typeface="Calibri"/>
              </a:rPr>
              <a:t> behavioral requirements for the design to meet – designer has freedom in production of good design that meets the requirements.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Design doesn’t cluster by use case.</a:t>
            </a: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design tasks do not map themselves exactly to use case units. A design task produces business objects or behavioral mechanisms which could be used in several use cases – for more details see available literature.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Object oriented design</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Functional decomposition is good for requirement but it is not good for an object oriented design. Don’t mirror functional decomposition by classes. Experience shows it as a bad technique.</a:t>
            </a:r>
            <a:endParaRPr sz="1200">
              <a:solidFill>
                <a:schemeClr val="dk1"/>
              </a:solidFill>
              <a:latin typeface="Calibri"/>
              <a:ea typeface="Calibri"/>
              <a:cs typeface="Calibri"/>
              <a:sym typeface="Calibri"/>
            </a:endParaRPr>
          </a:p>
        </p:txBody>
      </p:sp>
      <p:sp>
        <p:nvSpPr>
          <p:cNvPr id="878" name="Google Shape;878;p75: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9" name="Google Shape;879;p75: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0" name="Google Shape;880;p75: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76: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6" name="Google Shape;886;p76: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Design makes use of scenarios</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Use cases also serve well with other design techniques, showing when the design is complete and handles all situations. </a:t>
            </a:r>
            <a:r>
              <a:rPr i="1" lang="en-US" sz="1200">
                <a:solidFill>
                  <a:schemeClr val="dk1"/>
                </a:solidFill>
                <a:latin typeface="Calibri"/>
                <a:ea typeface="Calibri"/>
                <a:cs typeface="Calibri"/>
                <a:sym typeface="Calibri"/>
              </a:rPr>
              <a:t>Responsibility Based </a:t>
            </a:r>
            <a:r>
              <a:rPr lang="en-US" sz="1200">
                <a:solidFill>
                  <a:schemeClr val="dk1"/>
                </a:solidFill>
                <a:latin typeface="Calibri"/>
                <a:ea typeface="Calibri"/>
                <a:cs typeface="Calibri"/>
                <a:sym typeface="Calibri"/>
              </a:rPr>
              <a:t>Design is based on designing while stepping through scenarios.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Use cases name domain concepts</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Use cases fairly shout out the names of the domain objects involved. Consider the use case phrase: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"System produces an </a:t>
            </a:r>
            <a:r>
              <a:rPr i="1" lang="en-US" sz="1200">
                <a:solidFill>
                  <a:schemeClr val="dk1"/>
                </a:solidFill>
                <a:latin typeface="Calibri"/>
                <a:ea typeface="Calibri"/>
                <a:cs typeface="Calibri"/>
                <a:sym typeface="Calibri"/>
              </a:rPr>
              <a:t>invoice</a:t>
            </a:r>
            <a:r>
              <a:rPr lang="en-US" sz="1200">
                <a:solidFill>
                  <a:schemeClr val="dk1"/>
                </a:solidFill>
                <a:latin typeface="Calibri"/>
                <a:ea typeface="Calibri"/>
                <a:cs typeface="Calibri"/>
                <a:sym typeface="Calibri"/>
              </a:rPr>
              <a:t>, fills the </a:t>
            </a:r>
            <a:r>
              <a:rPr i="1" lang="en-US" sz="1200">
                <a:solidFill>
                  <a:schemeClr val="dk1"/>
                </a:solidFill>
                <a:latin typeface="Calibri"/>
                <a:ea typeface="Calibri"/>
                <a:cs typeface="Calibri"/>
                <a:sym typeface="Calibri"/>
              </a:rPr>
              <a:t>invoice line</a:t>
            </a:r>
            <a:r>
              <a:rPr lang="en-US" sz="1200">
                <a:solidFill>
                  <a:schemeClr val="dk1"/>
                </a:solidFill>
                <a:latin typeface="Calibri"/>
                <a:ea typeface="Calibri"/>
                <a:cs typeface="Calibri"/>
                <a:sym typeface="Calibri"/>
              </a:rPr>
              <a:t> items with their costs, adds tax and shipping</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costs, and produces the total. The </a:t>
            </a:r>
            <a:r>
              <a:rPr i="1" lang="en-US" sz="1200">
                <a:solidFill>
                  <a:schemeClr val="dk1"/>
                </a:solidFill>
                <a:latin typeface="Calibri"/>
                <a:ea typeface="Calibri"/>
                <a:cs typeface="Calibri"/>
                <a:sym typeface="Calibri"/>
              </a:rPr>
              <a:t>invoice footer</a:t>
            </a:r>
            <a:r>
              <a:rPr lang="en-US" sz="1200">
                <a:solidFill>
                  <a:schemeClr val="dk1"/>
                </a:solidFill>
                <a:latin typeface="Calibri"/>
                <a:ea typeface="Calibri"/>
                <a:cs typeface="Calibri"/>
                <a:sym typeface="Calibri"/>
              </a:rPr>
              <a:t> states the terms of delivery."</a:t>
            </a:r>
            <a:endParaRPr sz="1200">
              <a:solidFill>
                <a:schemeClr val="dk1"/>
              </a:solidFill>
              <a:latin typeface="Calibri"/>
              <a:ea typeface="Calibri"/>
              <a:cs typeface="Calibri"/>
              <a:sym typeface="Calibri"/>
            </a:endParaRPr>
          </a:p>
        </p:txBody>
      </p:sp>
      <p:sp>
        <p:nvSpPr>
          <p:cNvPr id="887" name="Google Shape;887;p76: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8" name="Google Shape;888;p76: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9" name="Google Shape;889;p76: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77: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5" name="Google Shape;895;p77: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6" name="Google Shape;896;p77: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97" name="Google Shape;897;p77: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77: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78: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4" name="Google Shape;904;p78: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5" name="Google Shape;905;p78: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06" name="Google Shape;906;p78: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78: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79: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3" name="Google Shape;913;p79: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4" name="Google Shape;914;p79: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15" name="Google Shape;915;p79: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79: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80: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2" name="Google Shape;922;p80: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3" name="Google Shape;923;p80: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24" name="Google Shape;924;p80: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80: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81: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2" name="Google Shape;932;p81: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3" name="Google Shape;933;p81: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Základní typy jsou – String, Real, Integer, Boolean. Kolekce</a:t>
            </a:r>
            <a:endParaRPr/>
          </a:p>
          <a:p>
            <a:pPr indent="0" lvl="0" marL="0" rtl="0" algn="l">
              <a:spcBef>
                <a:spcPts val="0"/>
              </a:spcBef>
              <a:spcAft>
                <a:spcPts val="0"/>
              </a:spcAft>
              <a:buNone/>
            </a:pPr>
            <a:r>
              <a:t/>
            </a:r>
            <a:endParaRPr/>
          </a:p>
        </p:txBody>
      </p:sp>
      <p:sp>
        <p:nvSpPr>
          <p:cNvPr id="934" name="Google Shape;934;p81: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p81: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82: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2" name="Google Shape;942;p82: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3" name="Google Shape;943;p82: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44" name="Google Shape;944;p82: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82: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83: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2" name="Google Shape;952;p83: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3" name="Google Shape;953;p83: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54" name="Google Shape;954;p83: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83: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84: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3" name="Google Shape;963;p84: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85: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85: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86: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p86: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87: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87: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88: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88: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89: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3" name="Google Shape;993;p89: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4" name="Google Shape;994;p89: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95" name="Google Shape;995;p89: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6" name="Google Shape;996;p89: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90: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p90: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91: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91: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92: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8" name="Google Shape;1018;p92: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93: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6" name="Google Shape;1026;p93: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94:notes"/>
          <p:cNvSpPr txBox="1"/>
          <p:nvPr>
            <p:ph idx="12" type="sldNum"/>
          </p:nvPr>
        </p:nvSpPr>
        <p:spPr>
          <a:xfrm>
            <a:off x="3791094" y="9372792"/>
            <a:ext cx="2900257" cy="4933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3" name="Google Shape;1033;p94: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4" name="Google Shape;1034;p94:notes"/>
          <p:cNvSpPr txBox="1"/>
          <p:nvPr>
            <p:ph idx="1" type="body"/>
          </p:nvPr>
        </p:nvSpPr>
        <p:spPr>
          <a:xfrm>
            <a:off x="669606" y="4687253"/>
            <a:ext cx="5353690" cy="4440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35" name="Google Shape;1035;p94:notes"/>
          <p:cNvSpPr txBox="1"/>
          <p:nvPr>
            <p:ph idx="3" type="hdr"/>
          </p:nvPr>
        </p:nvSpPr>
        <p:spPr>
          <a:xfrm>
            <a:off x="0" y="0"/>
            <a:ext cx="2900257" cy="4933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6" name="Google Shape;1036;p94:notes"/>
          <p:cNvSpPr txBox="1"/>
          <p:nvPr>
            <p:ph idx="10" type="dt"/>
          </p:nvPr>
        </p:nvSpPr>
        <p:spPr>
          <a:xfrm>
            <a:off x="3791094" y="0"/>
            <a:ext cx="2900257" cy="49339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95: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2" name="Google Shape;1042;p95: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96: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p96: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97: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5" name="Google Shape;1055;p97: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98: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1" name="Google Shape;1061;p98: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99:notes"/>
          <p:cNvSpPr txBox="1"/>
          <p:nvPr>
            <p:ph idx="1" type="body"/>
          </p:nvPr>
        </p:nvSpPr>
        <p:spPr>
          <a:xfrm>
            <a:off x="669290" y="4687253"/>
            <a:ext cx="5354320" cy="444055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8" name="Google Shape;1068;p99:notes"/>
          <p:cNvSpPr/>
          <p:nvPr>
            <p:ph idx="2" type="sldImg"/>
          </p:nvPr>
        </p:nvSpPr>
        <p:spPr>
          <a:xfrm>
            <a:off x="879475"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dpis a obsah">
  <p:cSld name="Nadpis a obsah">
    <p:spTree>
      <p:nvGrpSpPr>
        <p:cNvPr id="17" name="Shape 17"/>
        <p:cNvGrpSpPr/>
        <p:nvPr/>
      </p:nvGrpSpPr>
      <p:grpSpPr>
        <a:xfrm>
          <a:off x="0" y="0"/>
          <a:ext cx="0" cy="0"/>
          <a:chOff x="0" y="0"/>
          <a:chExt cx="0" cy="0"/>
        </a:xfrm>
      </p:grpSpPr>
      <p:sp>
        <p:nvSpPr>
          <p:cNvPr id="18" name="Google Shape;18;p110"/>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81000" lvl="2" marL="1371600" algn="l">
              <a:spcBef>
                <a:spcPts val="480"/>
              </a:spcBef>
              <a:spcAft>
                <a:spcPts val="0"/>
              </a:spcAft>
              <a:buClr>
                <a:schemeClr val="dk1"/>
              </a:buClr>
              <a:buSzPts val="2400"/>
              <a:buFont typeface="Arial"/>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110"/>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110"/>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0"/>
          <p:cNvSpPr txBox="1"/>
          <p:nvPr>
            <p:ph idx="12" type="sldNum"/>
          </p:nvPr>
        </p:nvSpPr>
        <p:spPr>
          <a:xfrm>
            <a:off x="8481994" y="6500834"/>
            <a:ext cx="662006" cy="357166"/>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110"/>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ovnání">
  <p:cSld name="Porovnání">
    <p:spTree>
      <p:nvGrpSpPr>
        <p:cNvPr id="69" name="Shape 69"/>
        <p:cNvGrpSpPr/>
        <p:nvPr/>
      </p:nvGrpSpPr>
      <p:grpSpPr>
        <a:xfrm>
          <a:off x="0" y="0"/>
          <a:ext cx="0" cy="0"/>
          <a:chOff x="0" y="0"/>
          <a:chExt cx="0" cy="0"/>
        </a:xfrm>
      </p:grpSpPr>
      <p:sp>
        <p:nvSpPr>
          <p:cNvPr id="70" name="Google Shape;70;p119"/>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19"/>
          <p:cNvSpPr txBox="1"/>
          <p:nvPr>
            <p:ph idx="1" type="body"/>
          </p:nvPr>
        </p:nvSpPr>
        <p:spPr>
          <a:xfrm>
            <a:off x="142844" y="1357298"/>
            <a:ext cx="4354544"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72" name="Google Shape;72;p119"/>
          <p:cNvSpPr txBox="1"/>
          <p:nvPr>
            <p:ph idx="2" type="body"/>
          </p:nvPr>
        </p:nvSpPr>
        <p:spPr>
          <a:xfrm>
            <a:off x="142844" y="2000241"/>
            <a:ext cx="4354544" cy="435771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73" name="Google Shape;73;p119"/>
          <p:cNvSpPr txBox="1"/>
          <p:nvPr>
            <p:ph idx="3" type="body"/>
          </p:nvPr>
        </p:nvSpPr>
        <p:spPr>
          <a:xfrm>
            <a:off x="4643438" y="1357298"/>
            <a:ext cx="4286280"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74" name="Google Shape;74;p119"/>
          <p:cNvSpPr txBox="1"/>
          <p:nvPr>
            <p:ph idx="4" type="body"/>
          </p:nvPr>
        </p:nvSpPr>
        <p:spPr>
          <a:xfrm>
            <a:off x="4645025" y="2000240"/>
            <a:ext cx="4284693" cy="4357717"/>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75" name="Google Shape;75;p119"/>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9"/>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9"/>
          <p:cNvSpPr txBox="1"/>
          <p:nvPr>
            <p:ph idx="12" type="sldNum"/>
          </p:nvPr>
        </p:nvSpPr>
        <p:spPr>
          <a:xfrm>
            <a:off x="8339118" y="6500834"/>
            <a:ext cx="804882" cy="357166"/>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ázdný">
  <p:cSld name="Prázdný">
    <p:spTree>
      <p:nvGrpSpPr>
        <p:cNvPr id="78" name="Shape 78"/>
        <p:cNvGrpSpPr/>
        <p:nvPr/>
      </p:nvGrpSpPr>
      <p:grpSpPr>
        <a:xfrm>
          <a:off x="0" y="0"/>
          <a:ext cx="0" cy="0"/>
          <a:chOff x="0" y="0"/>
          <a:chExt cx="0" cy="0"/>
        </a:xfrm>
      </p:grpSpPr>
      <p:sp>
        <p:nvSpPr>
          <p:cNvPr id="79" name="Google Shape;79;p120"/>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0"/>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0"/>
          <p:cNvSpPr txBox="1"/>
          <p:nvPr>
            <p:ph idx="12" type="sldNum"/>
          </p:nvPr>
        </p:nvSpPr>
        <p:spPr>
          <a:xfrm>
            <a:off x="8481994" y="6500834"/>
            <a:ext cx="662006" cy="357166"/>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sah s titulkem">
  <p:cSld name="Obsah s titulkem">
    <p:spTree>
      <p:nvGrpSpPr>
        <p:cNvPr id="82" name="Shape 82"/>
        <p:cNvGrpSpPr/>
        <p:nvPr/>
      </p:nvGrpSpPr>
      <p:grpSpPr>
        <a:xfrm>
          <a:off x="0" y="0"/>
          <a:ext cx="0" cy="0"/>
          <a:chOff x="0" y="0"/>
          <a:chExt cx="0" cy="0"/>
        </a:xfrm>
      </p:grpSpPr>
      <p:sp>
        <p:nvSpPr>
          <p:cNvPr id="83" name="Google Shape;83;p121"/>
          <p:cNvSpPr txBox="1"/>
          <p:nvPr>
            <p:ph type="title"/>
          </p:nvPr>
        </p:nvSpPr>
        <p:spPr>
          <a:xfrm>
            <a:off x="928662" y="273050"/>
            <a:ext cx="2536851" cy="1655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21"/>
          <p:cNvSpPr txBox="1"/>
          <p:nvPr>
            <p:ph idx="1" type="body"/>
          </p:nvPr>
        </p:nvSpPr>
        <p:spPr>
          <a:xfrm>
            <a:off x="3575050" y="273050"/>
            <a:ext cx="5354668" cy="6084908"/>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85" name="Google Shape;85;p121"/>
          <p:cNvSpPr txBox="1"/>
          <p:nvPr>
            <p:ph idx="2" type="body"/>
          </p:nvPr>
        </p:nvSpPr>
        <p:spPr>
          <a:xfrm>
            <a:off x="142844" y="2071678"/>
            <a:ext cx="3322669" cy="428628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86" name="Google Shape;86;p121"/>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1"/>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1"/>
          <p:cNvSpPr txBox="1"/>
          <p:nvPr>
            <p:ph idx="12" type="sldNum"/>
          </p:nvPr>
        </p:nvSpPr>
        <p:spPr>
          <a:xfrm>
            <a:off x="8481994" y="6500834"/>
            <a:ext cx="662006" cy="357166"/>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ázek s titulkem">
  <p:cSld name="Obrázek s titulkem">
    <p:spTree>
      <p:nvGrpSpPr>
        <p:cNvPr id="89" name="Shape 89"/>
        <p:cNvGrpSpPr/>
        <p:nvPr/>
      </p:nvGrpSpPr>
      <p:grpSpPr>
        <a:xfrm>
          <a:off x="0" y="0"/>
          <a:ext cx="0" cy="0"/>
          <a:chOff x="0" y="0"/>
          <a:chExt cx="0" cy="0"/>
        </a:xfrm>
      </p:grpSpPr>
      <p:sp>
        <p:nvSpPr>
          <p:cNvPr id="90" name="Google Shape;90;p1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1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2" name="Google Shape;92;p1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93" name="Google Shape;93;p122"/>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2"/>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2"/>
          <p:cNvSpPr txBox="1"/>
          <p:nvPr>
            <p:ph idx="12" type="sldNum"/>
          </p:nvPr>
        </p:nvSpPr>
        <p:spPr>
          <a:xfrm>
            <a:off x="8481994" y="6500834"/>
            <a:ext cx="662006" cy="357166"/>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dpis a svislý text" type="vertTx">
  <p:cSld name="VERTICAL_TEXT">
    <p:spTree>
      <p:nvGrpSpPr>
        <p:cNvPr id="96" name="Shape 96"/>
        <p:cNvGrpSpPr/>
        <p:nvPr/>
      </p:nvGrpSpPr>
      <p:grpSpPr>
        <a:xfrm>
          <a:off x="0" y="0"/>
          <a:ext cx="0" cy="0"/>
          <a:chOff x="0" y="0"/>
          <a:chExt cx="0" cy="0"/>
        </a:xfrm>
      </p:grpSpPr>
      <p:sp>
        <p:nvSpPr>
          <p:cNvPr id="97" name="Google Shape;97;p123"/>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123"/>
          <p:cNvSpPr txBox="1"/>
          <p:nvPr>
            <p:ph idx="1" type="body"/>
          </p:nvPr>
        </p:nvSpPr>
        <p:spPr>
          <a:xfrm rot="5400000">
            <a:off x="2000232" y="-500090"/>
            <a:ext cx="5072098" cy="864399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123"/>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3"/>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3"/>
          <p:cNvSpPr txBox="1"/>
          <p:nvPr>
            <p:ph idx="12" type="sldNum"/>
          </p:nvPr>
        </p:nvSpPr>
        <p:spPr>
          <a:xfrm>
            <a:off x="8481994" y="6500834"/>
            <a:ext cx="662006" cy="357166"/>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vislý nadpis a text" type="vertTitleAndTx">
  <p:cSld name="VERTICAL_TITLE_AND_VERTICAL_TEXT">
    <p:spTree>
      <p:nvGrpSpPr>
        <p:cNvPr id="102" name="Shape 102"/>
        <p:cNvGrpSpPr/>
        <p:nvPr/>
      </p:nvGrpSpPr>
      <p:grpSpPr>
        <a:xfrm>
          <a:off x="0" y="0"/>
          <a:ext cx="0" cy="0"/>
          <a:chOff x="0" y="0"/>
          <a:chExt cx="0" cy="0"/>
        </a:xfrm>
      </p:grpSpPr>
      <p:sp>
        <p:nvSpPr>
          <p:cNvPr id="103" name="Google Shape;103;p1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4" name="Google Shape;104;p1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24"/>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4"/>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4"/>
          <p:cNvSpPr txBox="1"/>
          <p:nvPr>
            <p:ph idx="12" type="sldNum"/>
          </p:nvPr>
        </p:nvSpPr>
        <p:spPr>
          <a:xfrm>
            <a:off x="8481994" y="6500834"/>
            <a:ext cx="662006" cy="357166"/>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dpis a text" type="tx">
  <p:cSld name="TITLE_AND_BODY">
    <p:spTree>
      <p:nvGrpSpPr>
        <p:cNvPr id="23" name="Shape 23"/>
        <p:cNvGrpSpPr/>
        <p:nvPr/>
      </p:nvGrpSpPr>
      <p:grpSpPr>
        <a:xfrm>
          <a:off x="0" y="0"/>
          <a:ext cx="0" cy="0"/>
          <a:chOff x="0" y="0"/>
          <a:chExt cx="0" cy="0"/>
        </a:xfrm>
      </p:grpSpPr>
      <p:sp>
        <p:nvSpPr>
          <p:cNvPr id="24" name="Google Shape;24;p111"/>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111"/>
          <p:cNvSpPr txBox="1"/>
          <p:nvPr>
            <p:ph idx="1" type="body"/>
          </p:nvPr>
        </p:nvSpPr>
        <p:spPr>
          <a:xfrm>
            <a:off x="214282" y="1643050"/>
            <a:ext cx="8643998" cy="471490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111"/>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1"/>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1"/>
          <p:cNvSpPr txBox="1"/>
          <p:nvPr>
            <p:ph idx="12" type="sldNum"/>
          </p:nvPr>
        </p:nvSpPr>
        <p:spPr>
          <a:xfrm>
            <a:off x="8481994" y="6500834"/>
            <a:ext cx="662006" cy="357166"/>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uze nadpis">
  <p:cSld name="Pouze nadpis">
    <p:spTree>
      <p:nvGrpSpPr>
        <p:cNvPr id="29" name="Shape 29"/>
        <p:cNvGrpSpPr/>
        <p:nvPr/>
      </p:nvGrpSpPr>
      <p:grpSpPr>
        <a:xfrm>
          <a:off x="0" y="0"/>
          <a:ext cx="0" cy="0"/>
          <a:chOff x="0" y="0"/>
          <a:chExt cx="0" cy="0"/>
        </a:xfrm>
      </p:grpSpPr>
      <p:sp>
        <p:nvSpPr>
          <p:cNvPr id="30" name="Google Shape;30;p112"/>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112"/>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2"/>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2"/>
          <p:cNvSpPr txBox="1"/>
          <p:nvPr>
            <p:ph idx="12" type="sldNum"/>
          </p:nvPr>
        </p:nvSpPr>
        <p:spPr>
          <a:xfrm>
            <a:off x="8481994" y="6500834"/>
            <a:ext cx="662006" cy="357166"/>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pic>
        <p:nvPicPr>
          <p:cNvPr id="35" name="Google Shape;35;p113"/>
          <p:cNvPicPr preferRelativeResize="0"/>
          <p:nvPr/>
        </p:nvPicPr>
        <p:blipFill rotWithShape="1">
          <a:blip r:embed="rId2">
            <a:alphaModFix/>
          </a:blip>
          <a:srcRect b="0" l="0" r="0" t="0"/>
          <a:stretch/>
        </p:blipFill>
        <p:spPr>
          <a:xfrm>
            <a:off x="-323850" y="-207963"/>
            <a:ext cx="9467850" cy="7092951"/>
          </a:xfrm>
          <a:prstGeom prst="rect">
            <a:avLst/>
          </a:prstGeom>
          <a:noFill/>
          <a:ln>
            <a:noFill/>
          </a:ln>
        </p:spPr>
      </p:pic>
      <p:sp>
        <p:nvSpPr>
          <p:cNvPr id="36" name="Google Shape;36;p113"/>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b="1" sz="3200">
                <a:solidFill>
                  <a:srgbClr val="FF660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113"/>
          <p:cNvSpPr txBox="1"/>
          <p:nvPr>
            <p:ph idx="1" type="body"/>
          </p:nvPr>
        </p:nvSpPr>
        <p:spPr>
          <a:xfrm>
            <a:off x="1142977" y="1600202"/>
            <a:ext cx="7543824"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Font typeface="Arial"/>
              <a:buChar char="•"/>
              <a:defRPr sz="2400"/>
            </a:lvl1pPr>
            <a:lvl2pPr indent="-368300" lvl="1" marL="914400" algn="l">
              <a:spcBef>
                <a:spcPts val="440"/>
              </a:spcBef>
              <a:spcAft>
                <a:spcPts val="0"/>
              </a:spcAft>
              <a:buClr>
                <a:schemeClr val="dk1"/>
              </a:buClr>
              <a:buSzPts val="2200"/>
              <a:buFont typeface="Arial"/>
              <a:buChar char="–"/>
              <a:defRPr sz="22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30200" lvl="4" marL="2286000" algn="l">
              <a:spcBef>
                <a:spcPts val="320"/>
              </a:spcBef>
              <a:spcAft>
                <a:spcPts val="0"/>
              </a:spcAft>
              <a:buClr>
                <a:schemeClr val="dk1"/>
              </a:buClr>
              <a:buSzPts val="1600"/>
              <a:buFont typeface="Arial"/>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dpis a obsah nad textem" type="objOverTx">
  <p:cSld name="OBJECT_OVER_TEXT">
    <p:spTree>
      <p:nvGrpSpPr>
        <p:cNvPr id="38" name="Shape 38"/>
        <p:cNvGrpSpPr/>
        <p:nvPr/>
      </p:nvGrpSpPr>
      <p:grpSpPr>
        <a:xfrm>
          <a:off x="0" y="0"/>
          <a:ext cx="0" cy="0"/>
          <a:chOff x="0" y="0"/>
          <a:chExt cx="0" cy="0"/>
        </a:xfrm>
      </p:grpSpPr>
      <p:sp>
        <p:nvSpPr>
          <p:cNvPr id="39" name="Google Shape;39;p114"/>
          <p:cNvSpPr txBox="1"/>
          <p:nvPr>
            <p:ph type="title"/>
          </p:nvPr>
        </p:nvSpPr>
        <p:spPr>
          <a:xfrm>
            <a:off x="457347" y="122238"/>
            <a:ext cx="7719189" cy="1295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114"/>
          <p:cNvSpPr txBox="1"/>
          <p:nvPr>
            <p:ph idx="1" type="body"/>
          </p:nvPr>
        </p:nvSpPr>
        <p:spPr>
          <a:xfrm>
            <a:off x="457347" y="1719264"/>
            <a:ext cx="8229307" cy="21288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114"/>
          <p:cNvSpPr txBox="1"/>
          <p:nvPr>
            <p:ph idx="2" type="body"/>
          </p:nvPr>
        </p:nvSpPr>
        <p:spPr>
          <a:xfrm>
            <a:off x="457347" y="4000501"/>
            <a:ext cx="8229307" cy="21304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114"/>
          <p:cNvSpPr txBox="1"/>
          <p:nvPr>
            <p:ph idx="10" type="dt"/>
          </p:nvPr>
        </p:nvSpPr>
        <p:spPr>
          <a:xfrm>
            <a:off x="457347" y="6248400"/>
            <a:ext cx="2132819"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4"/>
          <p:cNvSpPr txBox="1"/>
          <p:nvPr>
            <p:ph idx="11" type="ftr"/>
          </p:nvPr>
        </p:nvSpPr>
        <p:spPr>
          <a:xfrm>
            <a:off x="3123736" y="6248400"/>
            <a:ext cx="2896528"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4"/>
          <p:cNvSpPr txBox="1"/>
          <p:nvPr>
            <p:ph idx="12" type="sldNum"/>
          </p:nvPr>
        </p:nvSpPr>
        <p:spPr>
          <a:xfrm>
            <a:off x="6553836" y="6248400"/>
            <a:ext cx="2132818"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vodní snímek" showMasterSp="0" type="title">
  <p:cSld name="TITLE">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115"/>
          <p:cNvSpPr txBox="1"/>
          <p:nvPr>
            <p:ph type="ctrTitle"/>
          </p:nvPr>
        </p:nvSpPr>
        <p:spPr>
          <a:xfrm>
            <a:off x="2714612" y="857231"/>
            <a:ext cx="6057888" cy="11430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115"/>
          <p:cNvSpPr txBox="1"/>
          <p:nvPr>
            <p:ph idx="1" type="subTitle"/>
          </p:nvPr>
        </p:nvSpPr>
        <p:spPr>
          <a:xfrm>
            <a:off x="285720" y="3000372"/>
            <a:ext cx="3214710" cy="285752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48" name="Google Shape;48;p115"/>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drojové kódy">
  <p:cSld name="Zdrojové kódy">
    <p:spTree>
      <p:nvGrpSpPr>
        <p:cNvPr id="49" name="Shape 49"/>
        <p:cNvGrpSpPr/>
        <p:nvPr/>
      </p:nvGrpSpPr>
      <p:grpSpPr>
        <a:xfrm>
          <a:off x="0" y="0"/>
          <a:ext cx="0" cy="0"/>
          <a:chOff x="0" y="0"/>
          <a:chExt cx="0" cy="0"/>
        </a:xfrm>
      </p:grpSpPr>
      <p:sp>
        <p:nvSpPr>
          <p:cNvPr id="50" name="Google Shape;50;p116"/>
          <p:cNvSpPr txBox="1"/>
          <p:nvPr>
            <p:ph idx="1" type="body"/>
          </p:nvPr>
        </p:nvSpPr>
        <p:spPr>
          <a:xfrm>
            <a:off x="285720" y="1285860"/>
            <a:ext cx="8572560" cy="235916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81000" lvl="2" marL="1371600" algn="l">
              <a:spcBef>
                <a:spcPts val="480"/>
              </a:spcBef>
              <a:spcAft>
                <a:spcPts val="0"/>
              </a:spcAft>
              <a:buClr>
                <a:schemeClr val="dk1"/>
              </a:buClr>
              <a:buSzPts val="2400"/>
              <a:buFont typeface="Arial"/>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116"/>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116"/>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6"/>
          <p:cNvSpPr txBox="1"/>
          <p:nvPr>
            <p:ph idx="12" type="sldNum"/>
          </p:nvPr>
        </p:nvSpPr>
        <p:spPr>
          <a:xfrm>
            <a:off x="8481994" y="6500834"/>
            <a:ext cx="662006" cy="357166"/>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16"/>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6"/>
          <p:cNvSpPr txBox="1"/>
          <p:nvPr>
            <p:ph idx="2" type="body"/>
          </p:nvPr>
        </p:nvSpPr>
        <p:spPr>
          <a:xfrm>
            <a:off x="323528" y="3861048"/>
            <a:ext cx="8496944" cy="2448272"/>
          </a:xfrm>
          <a:prstGeom prst="rect">
            <a:avLst/>
          </a:prstGeom>
          <a:gradFill>
            <a:gsLst>
              <a:gs pos="0">
                <a:srgbClr val="F0F0F0"/>
              </a:gs>
              <a:gs pos="100000">
                <a:schemeClr val="accent3"/>
              </a:gs>
            </a:gsLst>
            <a:lin ang="16200000" scaled="0"/>
          </a:gradFill>
          <a:ln cap="flat" cmpd="sng" w="38100">
            <a:solidFill>
              <a:srgbClr val="6496A0"/>
            </a:solidFill>
            <a:prstDash val="solid"/>
            <a:round/>
            <a:headEnd len="sm" w="sm" type="none"/>
            <a:tailEnd len="sm" w="sm" type="none"/>
          </a:ln>
          <a:effectLst>
            <a:outerShdw blurRad="50800" rotWithShape="0" algn="tl" dir="2700000" dist="38100">
              <a:srgbClr val="F08228">
                <a:alpha val="77647"/>
              </a:srgbClr>
            </a:outerShdw>
          </a:effectLst>
        </p:spPr>
        <p:txBody>
          <a:bodyPr anchorCtr="0" anchor="t" bIns="45700" lIns="91425" spcFirstLastPara="1" rIns="91425" wrap="square" tIns="45700">
            <a:noAutofit/>
          </a:bodyPr>
          <a:lstStyle>
            <a:lvl1pPr indent="-279400" lvl="0" marL="457200" algn="l">
              <a:spcBef>
                <a:spcPts val="160"/>
              </a:spcBef>
              <a:spcAft>
                <a:spcPts val="0"/>
              </a:spcAft>
              <a:buClr>
                <a:schemeClr val="dk1"/>
              </a:buClr>
              <a:buSzPts val="800"/>
              <a:buFont typeface="Arial"/>
              <a:buChar char="•"/>
              <a:defRPr sz="8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áhlaví části">
  <p:cSld name="Záhlaví části">
    <p:spTree>
      <p:nvGrpSpPr>
        <p:cNvPr id="56" name="Shape 56"/>
        <p:cNvGrpSpPr/>
        <p:nvPr/>
      </p:nvGrpSpPr>
      <p:grpSpPr>
        <a:xfrm>
          <a:off x="0" y="0"/>
          <a:ext cx="0" cy="0"/>
          <a:chOff x="0" y="0"/>
          <a:chExt cx="0" cy="0"/>
        </a:xfrm>
      </p:grpSpPr>
      <p:sp>
        <p:nvSpPr>
          <p:cNvPr id="57" name="Google Shape;57;p1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59" name="Google Shape;59;p117"/>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7"/>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7"/>
          <p:cNvSpPr txBox="1"/>
          <p:nvPr>
            <p:ph idx="12" type="sldNum"/>
          </p:nvPr>
        </p:nvSpPr>
        <p:spPr>
          <a:xfrm>
            <a:off x="6500826" y="6245225"/>
            <a:ext cx="804882"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va obsahy">
  <p:cSld name="Dva obsahy">
    <p:spTree>
      <p:nvGrpSpPr>
        <p:cNvPr id="62" name="Shape 62"/>
        <p:cNvGrpSpPr/>
        <p:nvPr/>
      </p:nvGrpSpPr>
      <p:grpSpPr>
        <a:xfrm>
          <a:off x="0" y="0"/>
          <a:ext cx="0" cy="0"/>
          <a:chOff x="0" y="0"/>
          <a:chExt cx="0" cy="0"/>
        </a:xfrm>
      </p:grpSpPr>
      <p:sp>
        <p:nvSpPr>
          <p:cNvPr id="63" name="Google Shape;63;p118"/>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18"/>
          <p:cNvSpPr txBox="1"/>
          <p:nvPr>
            <p:ph idx="1" type="body"/>
          </p:nvPr>
        </p:nvSpPr>
        <p:spPr>
          <a:xfrm>
            <a:off x="214282" y="1285860"/>
            <a:ext cx="4281518" cy="507209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5" name="Google Shape;65;p118"/>
          <p:cNvSpPr txBox="1"/>
          <p:nvPr>
            <p:ph idx="2" type="body"/>
          </p:nvPr>
        </p:nvSpPr>
        <p:spPr>
          <a:xfrm>
            <a:off x="4648200" y="1285860"/>
            <a:ext cx="4281518" cy="507209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6" name="Google Shape;66;p118"/>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8"/>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8"/>
          <p:cNvSpPr txBox="1"/>
          <p:nvPr>
            <p:ph idx="12" type="sldNum"/>
          </p:nvPr>
        </p:nvSpPr>
        <p:spPr>
          <a:xfrm>
            <a:off x="8410556" y="6500834"/>
            <a:ext cx="733444" cy="357166"/>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D:\Home\jez04\Pictures\fei_ruka.png" id="10" name="Google Shape;10;p109"/>
          <p:cNvPicPr preferRelativeResize="0"/>
          <p:nvPr/>
        </p:nvPicPr>
        <p:blipFill rotWithShape="1">
          <a:blip r:embed="rId1">
            <a:alphaModFix/>
          </a:blip>
          <a:srcRect b="0" l="0" r="0" t="0"/>
          <a:stretch/>
        </p:blipFill>
        <p:spPr>
          <a:xfrm>
            <a:off x="7296150" y="5016500"/>
            <a:ext cx="1847850" cy="1841500"/>
          </a:xfrm>
          <a:prstGeom prst="rect">
            <a:avLst/>
          </a:prstGeom>
          <a:noFill/>
          <a:ln>
            <a:noFill/>
          </a:ln>
        </p:spPr>
      </p:pic>
      <p:sp>
        <p:nvSpPr>
          <p:cNvPr id="11" name="Google Shape;11;p109"/>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2" name="Google Shape;12;p109"/>
          <p:cNvSpPr txBox="1"/>
          <p:nvPr>
            <p:ph idx="1" type="body"/>
          </p:nvPr>
        </p:nvSpPr>
        <p:spPr>
          <a:xfrm>
            <a:off x="214282" y="1643050"/>
            <a:ext cx="8643998" cy="471490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109"/>
          <p:cNvSpPr txBox="1"/>
          <p:nvPr>
            <p:ph idx="10" type="dt"/>
          </p:nvPr>
        </p:nvSpPr>
        <p:spPr>
          <a:xfrm>
            <a:off x="0" y="6500834"/>
            <a:ext cx="1142976" cy="35716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09"/>
          <p:cNvSpPr txBox="1"/>
          <p:nvPr>
            <p:ph idx="11" type="ftr"/>
          </p:nvPr>
        </p:nvSpPr>
        <p:spPr>
          <a:xfrm>
            <a:off x="1500166" y="6500834"/>
            <a:ext cx="5786478" cy="357166"/>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09"/>
          <p:cNvSpPr txBox="1"/>
          <p:nvPr>
            <p:ph idx="12" type="sldNum"/>
          </p:nvPr>
        </p:nvSpPr>
        <p:spPr>
          <a:xfrm>
            <a:off x="8481994" y="6500834"/>
            <a:ext cx="662006" cy="357166"/>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Home\jez04\Pictures\fei_logo.png" id="16" name="Google Shape;16;p109"/>
          <p:cNvPicPr preferRelativeResize="0"/>
          <p:nvPr/>
        </p:nvPicPr>
        <p:blipFill rotWithShape="1">
          <a:blip r:embed="rId2">
            <a:alphaModFix/>
          </a:blip>
          <a:srcRect b="0" l="0" r="0" t="0"/>
          <a:stretch/>
        </p:blipFill>
        <p:spPr>
          <a:xfrm>
            <a:off x="168249" y="177783"/>
            <a:ext cx="688975" cy="8223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 Id="rId3" Type="http://schemas.openxmlformats.org/officeDocument/2006/relationships/image" Target="../media/image3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 Id="rId3" Type="http://schemas.openxmlformats.org/officeDocument/2006/relationships/image" Target="../media/image3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 Id="rId3" Type="http://schemas.openxmlformats.org/officeDocument/2006/relationships/image" Target="../media/image3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 Id="rId3" Type="http://schemas.openxmlformats.org/officeDocument/2006/relationships/image" Target="../media/image3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8.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3.png"/><Relationship Id="rId6"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2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vmlDrawing" Target="../drawings/vmlDrawing4.vml"/><Relationship Id="rId4" Type="http://schemas.openxmlformats.org/officeDocument/2006/relationships/oleObject" Target="../embeddings/oleObject4.bin"/><Relationship Id="rId9" Type="http://schemas.openxmlformats.org/officeDocument/2006/relationships/image" Target="../media/image24.png"/><Relationship Id="rId5" Type="http://schemas.openxmlformats.org/officeDocument/2006/relationships/oleObject" Target="../embeddings/oleObject4.bin"/><Relationship Id="rId6" Type="http://schemas.openxmlformats.org/officeDocument/2006/relationships/image" Target="../media/image29.png"/><Relationship Id="rId7" Type="http://schemas.openxmlformats.org/officeDocument/2006/relationships/oleObject" Target="../embeddings/oleObject5.bin"/><Relationship Id="rId8" Type="http://schemas.openxmlformats.org/officeDocument/2006/relationships/oleObject" Target="../embeddings/oleObject5.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vmlDrawing" Target="../drawings/vmlDrawing5.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2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 Id="rId3" Type="http://schemas.openxmlformats.org/officeDocument/2006/relationships/vmlDrawing" Target="../drawings/vmlDrawing6.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 Id="rId3" Type="http://schemas.openxmlformats.org/officeDocument/2006/relationships/vmlDrawing" Target="../drawings/vmlDrawing7.vml"/><Relationship Id="rId4" Type="http://schemas.openxmlformats.org/officeDocument/2006/relationships/oleObject" Target="../embeddings/oleObject8.bin"/><Relationship Id="rId5" Type="http://schemas.openxmlformats.org/officeDocument/2006/relationships/oleObject" Target="../embeddings/oleObject8.bin"/><Relationship Id="rId6" Type="http://schemas.openxmlformats.org/officeDocument/2006/relationships/image" Target="../media/image2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 Id="rId3" Type="http://schemas.openxmlformats.org/officeDocument/2006/relationships/vmlDrawing" Target="../drawings/vmlDrawing8.vml"/><Relationship Id="rId4" Type="http://schemas.openxmlformats.org/officeDocument/2006/relationships/oleObject" Target="../embeddings/oleObject9.bin"/><Relationship Id="rId5" Type="http://schemas.openxmlformats.org/officeDocument/2006/relationships/oleObject" Target="../embeddings/oleObject9.bin"/><Relationship Id="rId6" Type="http://schemas.openxmlformats.org/officeDocument/2006/relationships/image" Target="../media/image2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 Id="rId3" Type="http://schemas.openxmlformats.org/officeDocument/2006/relationships/vmlDrawing" Target="../drawings/vmlDrawing9.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3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 Id="rId3" Type="http://schemas.openxmlformats.org/officeDocument/2006/relationships/image" Target="../media/image3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 Id="rId3" Type="http://schemas.openxmlformats.org/officeDocument/2006/relationships/image" Target="../media/image3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 Id="rId3" Type="http://schemas.openxmlformats.org/officeDocument/2006/relationships/vmlDrawing" Target="../drawings/vmlDrawing10.vml"/><Relationship Id="rId4" Type="http://schemas.openxmlformats.org/officeDocument/2006/relationships/oleObject" Target="../embeddings/oleObject11.bin"/><Relationship Id="rId5" Type="http://schemas.openxmlformats.org/officeDocument/2006/relationships/oleObject" Target="../embeddings/oleObject11.bin"/><Relationship Id="rId6" Type="http://schemas.openxmlformats.org/officeDocument/2006/relationships/image" Target="../media/image3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 Id="rId3" Type="http://schemas.openxmlformats.org/officeDocument/2006/relationships/image" Target="../media/image3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 Id="rId3" Type="http://schemas.openxmlformats.org/officeDocument/2006/relationships/image" Target="../media/image3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 Id="rId3" Type="http://schemas.openxmlformats.org/officeDocument/2006/relationships/image" Target="../media/image3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1760"/>
              <a:buFont typeface="Arial"/>
              <a:buChar char="•"/>
            </a:pPr>
            <a:r>
              <a:rPr lang="en-US" sz="1760"/>
              <a:t>COCKBURN, A. </a:t>
            </a:r>
            <a:r>
              <a:rPr i="1" lang="en-US" sz="1760"/>
              <a:t>Use Cases Jak efektivně modelovat aplikace</a:t>
            </a:r>
            <a:r>
              <a:rPr lang="en-US" sz="1760"/>
              <a:t>. CP Books, a.s., 2005. ISBN 80-251-0721-3.</a:t>
            </a:r>
            <a:endParaRPr/>
          </a:p>
          <a:p>
            <a:pPr indent="-342900" lvl="0" marL="342900" rtl="0" algn="l">
              <a:lnSpc>
                <a:spcPct val="80000"/>
              </a:lnSpc>
              <a:spcBef>
                <a:spcPts val="352"/>
              </a:spcBef>
              <a:spcAft>
                <a:spcPts val="0"/>
              </a:spcAft>
              <a:buClr>
                <a:schemeClr val="dk1"/>
              </a:buClr>
              <a:buSzPts val="1760"/>
              <a:buFont typeface="Arial"/>
              <a:buChar char="•"/>
            </a:pPr>
            <a:r>
              <a:rPr lang="en-US" sz="1760"/>
              <a:t>FOWLER, M. </a:t>
            </a:r>
            <a:r>
              <a:rPr i="1" lang="en-US" sz="1760"/>
              <a:t>UML Distilled: A Brief Guide to the Standard Object Modeling Language</a:t>
            </a:r>
            <a:r>
              <a:rPr lang="en-US" sz="1760"/>
              <a:t>. Addison-Wesley Professional, 2003. ISBN 978-0321193681.</a:t>
            </a:r>
            <a:endParaRPr/>
          </a:p>
          <a:p>
            <a:pPr indent="-342900" lvl="0" marL="342900" rtl="0" algn="l">
              <a:lnSpc>
                <a:spcPct val="80000"/>
              </a:lnSpc>
              <a:spcBef>
                <a:spcPts val="352"/>
              </a:spcBef>
              <a:spcAft>
                <a:spcPts val="0"/>
              </a:spcAft>
              <a:buClr>
                <a:schemeClr val="dk1"/>
              </a:buClr>
              <a:buSzPts val="1760"/>
              <a:buFont typeface="Arial"/>
              <a:buChar char="•"/>
            </a:pPr>
            <a:r>
              <a:rPr lang="en-US" sz="1760"/>
              <a:t>GAMMA, E., HELM, R., JOHNSON, R. AND VLISSIDES, J.M. </a:t>
            </a:r>
            <a:r>
              <a:rPr i="1" lang="en-US" sz="1760"/>
              <a:t>Design Patterns: Elements of Reusable Object-Oriented Software</a:t>
            </a:r>
            <a:r>
              <a:rPr lang="en-US" sz="1760"/>
              <a:t>. 1st ed.: Addison-Wesley Professional, 1994. ISBN 978-0201633610.</a:t>
            </a:r>
            <a:endParaRPr/>
          </a:p>
          <a:p>
            <a:pPr indent="-342900" lvl="0" marL="342900" rtl="0" algn="l">
              <a:lnSpc>
                <a:spcPct val="80000"/>
              </a:lnSpc>
              <a:spcBef>
                <a:spcPts val="352"/>
              </a:spcBef>
              <a:spcAft>
                <a:spcPts val="0"/>
              </a:spcAft>
              <a:buClr>
                <a:schemeClr val="dk1"/>
              </a:buClr>
              <a:buSzPts val="1760"/>
              <a:buFont typeface="Arial"/>
              <a:buChar char="•"/>
            </a:pPr>
            <a:r>
              <a:rPr lang="en-US" sz="1760"/>
              <a:t>PFLEEGER, S.L. AND ATLEE, J.M. </a:t>
            </a:r>
            <a:r>
              <a:rPr i="1" lang="en-US" sz="1760"/>
              <a:t>Software Engineering: Theory and Practice</a:t>
            </a:r>
            <a:r>
              <a:rPr lang="en-US" sz="1760"/>
              <a:t>. Prentice Hall, 2009. ISBN 0136061699.</a:t>
            </a:r>
            <a:endParaRPr/>
          </a:p>
          <a:p>
            <a:pPr indent="-342900" lvl="0" marL="342900" rtl="0" algn="l">
              <a:lnSpc>
                <a:spcPct val="80000"/>
              </a:lnSpc>
              <a:spcBef>
                <a:spcPts val="352"/>
              </a:spcBef>
              <a:spcAft>
                <a:spcPts val="0"/>
              </a:spcAft>
              <a:buClr>
                <a:schemeClr val="dk1"/>
              </a:buClr>
              <a:buSzPts val="1760"/>
              <a:buFont typeface="Arial"/>
              <a:buChar char="•"/>
            </a:pPr>
            <a:r>
              <a:rPr lang="en-US" sz="1760"/>
              <a:t>POHL, K. </a:t>
            </a:r>
            <a:r>
              <a:rPr i="1" lang="en-US" sz="1760"/>
              <a:t>Requirements Engineering: Fundamentals, Principles, and Techniques. </a:t>
            </a:r>
            <a:r>
              <a:rPr lang="en-US" sz="1760"/>
              <a:t>Springer, 2010. ISBN 978-3642125775</a:t>
            </a:r>
            <a:endParaRPr/>
          </a:p>
          <a:p>
            <a:pPr indent="-342900" lvl="0" marL="342900" rtl="0" algn="l">
              <a:lnSpc>
                <a:spcPct val="80000"/>
              </a:lnSpc>
              <a:spcBef>
                <a:spcPts val="352"/>
              </a:spcBef>
              <a:spcAft>
                <a:spcPts val="0"/>
              </a:spcAft>
              <a:buClr>
                <a:schemeClr val="dk1"/>
              </a:buClr>
              <a:buSzPts val="1760"/>
              <a:buFont typeface="Arial"/>
              <a:buChar char="•"/>
            </a:pPr>
            <a:r>
              <a:rPr lang="en-US" sz="1760"/>
              <a:t>PRESSMAN, R.S. </a:t>
            </a:r>
            <a:r>
              <a:rPr i="1" lang="en-US" sz="1760"/>
              <a:t>Software engineering : a practitioner's approach</a:t>
            </a:r>
            <a:r>
              <a:rPr lang="en-US" sz="1760"/>
              <a:t>. 7th ed. New York: McGraw-Hill Higher Education, 2010. xxviii, 895 p. p. ISBN 9780073375977.</a:t>
            </a:r>
            <a:endParaRPr/>
          </a:p>
          <a:p>
            <a:pPr indent="-342900" lvl="0" marL="342900" rtl="0" algn="l">
              <a:lnSpc>
                <a:spcPct val="80000"/>
              </a:lnSpc>
              <a:spcBef>
                <a:spcPts val="352"/>
              </a:spcBef>
              <a:spcAft>
                <a:spcPts val="0"/>
              </a:spcAft>
              <a:buClr>
                <a:schemeClr val="dk1"/>
              </a:buClr>
              <a:buSzPts val="1760"/>
              <a:buFont typeface="Arial"/>
              <a:buChar char="•"/>
            </a:pPr>
            <a:r>
              <a:rPr lang="en-US" sz="1760"/>
              <a:t>SOMMERVILLE, I. </a:t>
            </a:r>
            <a:r>
              <a:rPr i="1" lang="en-US" sz="1760"/>
              <a:t>Software engineering</a:t>
            </a:r>
            <a:r>
              <a:rPr lang="en-US" sz="1760"/>
              <a:t>. 9th ed. Harlow: Addison-Wesley, 2010. xxiii, 840 p. p. ISBN 978-0137035151.</a:t>
            </a:r>
            <a:endParaRPr/>
          </a:p>
          <a:p>
            <a:pPr indent="-342900" lvl="0" marL="342900" rtl="0" algn="l">
              <a:lnSpc>
                <a:spcPct val="80000"/>
              </a:lnSpc>
              <a:spcBef>
                <a:spcPts val="352"/>
              </a:spcBef>
              <a:spcAft>
                <a:spcPts val="0"/>
              </a:spcAft>
              <a:buClr>
                <a:schemeClr val="dk1"/>
              </a:buClr>
              <a:buSzPts val="1760"/>
              <a:buFont typeface="Arial"/>
              <a:buChar char="•"/>
            </a:pPr>
            <a:r>
              <a:rPr lang="en-US" sz="1760"/>
              <a:t>WARMER, J. AND KLEPPE, A. </a:t>
            </a:r>
            <a:r>
              <a:rPr i="1" lang="en-US" sz="1760"/>
              <a:t>The Object Constraint Language: Getting Your Models Ready for MDA</a:t>
            </a:r>
            <a:r>
              <a:rPr lang="en-US" sz="1760"/>
              <a:t>. Addison-Wesley Professional, 2003. ISBN 0321179366.</a:t>
            </a:r>
            <a:endParaRPr/>
          </a:p>
          <a:p>
            <a:pPr indent="-231140" lvl="0" marL="342900" rtl="0" algn="l">
              <a:lnSpc>
                <a:spcPct val="80000"/>
              </a:lnSpc>
              <a:spcBef>
                <a:spcPts val="352"/>
              </a:spcBef>
              <a:spcAft>
                <a:spcPts val="0"/>
              </a:spcAft>
              <a:buClr>
                <a:schemeClr val="dk1"/>
              </a:buClr>
              <a:buSzPts val="1760"/>
              <a:buFont typeface="Arial"/>
              <a:buNone/>
            </a:pPr>
            <a:r>
              <a:t/>
            </a:r>
            <a:endParaRPr sz="1760"/>
          </a:p>
        </p:txBody>
      </p:sp>
      <p:sp>
        <p:nvSpPr>
          <p:cNvPr id="113" name="Google Shape;113;p1"/>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Used literature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Quality requirements I</a:t>
            </a:r>
            <a:endParaRPr/>
          </a:p>
        </p:txBody>
      </p:sp>
      <p:sp>
        <p:nvSpPr>
          <p:cNvPr id="180" name="Google Shape;180;p10"/>
          <p:cNvSpPr txBox="1"/>
          <p:nvPr>
            <p:ph idx="1" type="body"/>
          </p:nvPr>
        </p:nvSpPr>
        <p:spPr>
          <a:xfrm>
            <a:off x="214282" y="2852936"/>
            <a:ext cx="4717758" cy="35050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sz="2400"/>
              <a:t>Types of quality requirements</a:t>
            </a:r>
            <a:endParaRPr/>
          </a:p>
          <a:p>
            <a:pPr indent="-342900" lvl="0" marL="342900" rtl="0" algn="l">
              <a:spcBef>
                <a:spcPts val="480"/>
              </a:spcBef>
              <a:spcAft>
                <a:spcPts val="0"/>
              </a:spcAft>
              <a:buClr>
                <a:schemeClr val="dk1"/>
              </a:buClr>
              <a:buSzPts val="2400"/>
              <a:buFont typeface="Arial"/>
              <a:buChar char="•"/>
            </a:pPr>
            <a:r>
              <a:rPr lang="en-US" sz="2400"/>
              <a:t>Important primarily for developers</a:t>
            </a:r>
            <a:endParaRPr sz="2400"/>
          </a:p>
          <a:p>
            <a:pPr indent="-285750" lvl="1" marL="742950" rtl="0" algn="l">
              <a:spcBef>
                <a:spcPts val="480"/>
              </a:spcBef>
              <a:spcAft>
                <a:spcPts val="0"/>
              </a:spcAft>
              <a:buClr>
                <a:srgbClr val="F2F2F2"/>
              </a:buClr>
              <a:buSzPts val="2400"/>
              <a:buFont typeface="Arial"/>
              <a:buChar char="–"/>
            </a:pPr>
            <a:r>
              <a:rPr lang="en-US" sz="2400">
                <a:solidFill>
                  <a:srgbClr val="F2F2F2"/>
                </a:solidFill>
              </a:rPr>
              <a:t>Maintainability</a:t>
            </a:r>
            <a:endParaRPr/>
          </a:p>
          <a:p>
            <a:pPr indent="-285750" lvl="1" marL="742950" rtl="0" algn="l">
              <a:spcBef>
                <a:spcPts val="480"/>
              </a:spcBef>
              <a:spcAft>
                <a:spcPts val="0"/>
              </a:spcAft>
              <a:buClr>
                <a:srgbClr val="F2F2F2"/>
              </a:buClr>
              <a:buSzPts val="2400"/>
              <a:buFont typeface="Arial"/>
              <a:buChar char="–"/>
            </a:pPr>
            <a:r>
              <a:rPr lang="en-US" sz="2400">
                <a:solidFill>
                  <a:srgbClr val="F2F2F2"/>
                </a:solidFill>
              </a:rPr>
              <a:t>Portability</a:t>
            </a:r>
            <a:endParaRPr/>
          </a:p>
          <a:p>
            <a:pPr indent="-285750" lvl="1" marL="742950" rtl="0" algn="l">
              <a:spcBef>
                <a:spcPts val="480"/>
              </a:spcBef>
              <a:spcAft>
                <a:spcPts val="0"/>
              </a:spcAft>
              <a:buClr>
                <a:srgbClr val="F2F2F2"/>
              </a:buClr>
              <a:buSzPts val="2400"/>
              <a:buFont typeface="Arial"/>
              <a:buChar char="–"/>
            </a:pPr>
            <a:r>
              <a:rPr lang="en-US" sz="2400">
                <a:solidFill>
                  <a:srgbClr val="F2F2F2"/>
                </a:solidFill>
              </a:rPr>
              <a:t>Reusability</a:t>
            </a:r>
            <a:endParaRPr/>
          </a:p>
          <a:p>
            <a:pPr indent="-285750" lvl="1" marL="742950" rtl="0" algn="l">
              <a:spcBef>
                <a:spcPts val="480"/>
              </a:spcBef>
              <a:spcAft>
                <a:spcPts val="0"/>
              </a:spcAft>
              <a:buClr>
                <a:srgbClr val="F2F2F2"/>
              </a:buClr>
              <a:buSzPts val="2400"/>
              <a:buFont typeface="Arial"/>
              <a:buChar char="–"/>
            </a:pPr>
            <a:r>
              <a:rPr lang="en-US" sz="2400">
                <a:solidFill>
                  <a:srgbClr val="F2F2F2"/>
                </a:solidFill>
              </a:rPr>
              <a:t>Testability    </a:t>
            </a:r>
            <a:endParaRPr sz="2400">
              <a:solidFill>
                <a:srgbClr val="F2F2F2"/>
              </a:solidFill>
            </a:endParaRPr>
          </a:p>
          <a:p>
            <a:pPr indent="-107950" lvl="1" marL="742950" rtl="0" algn="l">
              <a:spcBef>
                <a:spcPts val="560"/>
              </a:spcBef>
              <a:spcAft>
                <a:spcPts val="0"/>
              </a:spcAft>
              <a:buClr>
                <a:schemeClr val="dk1"/>
              </a:buClr>
              <a:buSzPts val="2800"/>
              <a:buFont typeface="Arial"/>
              <a:buNone/>
            </a:pPr>
            <a:r>
              <a:t/>
            </a:r>
            <a:endParaRPr/>
          </a:p>
        </p:txBody>
      </p:sp>
      <p:sp>
        <p:nvSpPr>
          <p:cNvPr id="181" name="Google Shape;181;p10"/>
          <p:cNvSpPr/>
          <p:nvPr/>
        </p:nvSpPr>
        <p:spPr>
          <a:xfrm>
            <a:off x="251520" y="1556792"/>
            <a:ext cx="8640960" cy="1008112"/>
          </a:xfrm>
          <a:prstGeom prst="rect">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Arial"/>
                <a:ea typeface="Arial"/>
                <a:cs typeface="Arial"/>
                <a:sym typeface="Arial"/>
              </a:rPr>
              <a:t>A quality requirement defines a quality property of the entire system or of a system component, service, or function.</a:t>
            </a:r>
            <a:endParaRPr sz="2000">
              <a:solidFill>
                <a:schemeClr val="dk1"/>
              </a:solidFill>
              <a:latin typeface="Arial"/>
              <a:ea typeface="Arial"/>
              <a:cs typeface="Arial"/>
              <a:sym typeface="Arial"/>
            </a:endParaRPr>
          </a:p>
        </p:txBody>
      </p:sp>
      <p:sp>
        <p:nvSpPr>
          <p:cNvPr id="182" name="Google Shape;182;p10"/>
          <p:cNvSpPr txBox="1"/>
          <p:nvPr/>
        </p:nvSpPr>
        <p:spPr>
          <a:xfrm>
            <a:off x="4283968" y="3401616"/>
            <a:ext cx="4860032" cy="345638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220"/>
              <a:buFont typeface="Arial"/>
              <a:buChar char="•"/>
            </a:pPr>
            <a:r>
              <a:rPr lang="en-US" sz="2220">
                <a:solidFill>
                  <a:schemeClr val="dk1"/>
                </a:solidFill>
                <a:latin typeface="Arial"/>
                <a:ea typeface="Arial"/>
                <a:cs typeface="Arial"/>
                <a:sym typeface="Arial"/>
              </a:rPr>
              <a:t>Important primarily for users</a:t>
            </a:r>
            <a:endParaRPr sz="2220">
              <a:solidFill>
                <a:schemeClr val="dk1"/>
              </a:solidFill>
              <a:latin typeface="Arial"/>
              <a:ea typeface="Arial"/>
              <a:cs typeface="Arial"/>
              <a:sym typeface="Arial"/>
            </a:endParaRPr>
          </a:p>
          <a:p>
            <a:pPr indent="-285750" lvl="1" marL="742950" marR="0" rtl="0" algn="l">
              <a:lnSpc>
                <a:spcPct val="90000"/>
              </a:lnSpc>
              <a:spcBef>
                <a:spcPts val="444"/>
              </a:spcBef>
              <a:spcAft>
                <a:spcPts val="0"/>
              </a:spcAft>
              <a:buClr>
                <a:schemeClr val="dk1"/>
              </a:buClr>
              <a:buSzPts val="2220"/>
              <a:buFont typeface="Arial"/>
              <a:buChar char="–"/>
            </a:pPr>
            <a:r>
              <a:rPr b="1" i="0" lang="en-US" sz="2220" u="none" cap="none" strike="noStrike">
                <a:solidFill>
                  <a:schemeClr val="dk1"/>
                </a:solidFill>
                <a:latin typeface="Arial"/>
                <a:ea typeface="Arial"/>
                <a:cs typeface="Arial"/>
                <a:sym typeface="Arial"/>
              </a:rPr>
              <a:t>Availability </a:t>
            </a:r>
            <a:endParaRPr/>
          </a:p>
          <a:p>
            <a:pPr indent="-285750" lvl="1" marL="742950" marR="0" rtl="0" algn="l">
              <a:lnSpc>
                <a:spcPct val="90000"/>
              </a:lnSpc>
              <a:spcBef>
                <a:spcPts val="444"/>
              </a:spcBef>
              <a:spcAft>
                <a:spcPts val="0"/>
              </a:spcAft>
              <a:buClr>
                <a:schemeClr val="dk1"/>
              </a:buClr>
              <a:buSzPts val="2220"/>
              <a:buFont typeface="Arial"/>
              <a:buChar char="–"/>
            </a:pPr>
            <a:r>
              <a:rPr b="1" i="0" lang="en-US" sz="2220" u="none" cap="none" strike="noStrike">
                <a:solidFill>
                  <a:schemeClr val="dk1"/>
                </a:solidFill>
                <a:latin typeface="Arial"/>
                <a:ea typeface="Arial"/>
                <a:cs typeface="Arial"/>
                <a:sym typeface="Arial"/>
              </a:rPr>
              <a:t>Efficiency</a:t>
            </a:r>
            <a:endParaRPr/>
          </a:p>
          <a:p>
            <a:pPr indent="-285750" lvl="1" marL="742950" marR="0" rtl="0" algn="l">
              <a:lnSpc>
                <a:spcPct val="90000"/>
              </a:lnSpc>
              <a:spcBef>
                <a:spcPts val="444"/>
              </a:spcBef>
              <a:spcAft>
                <a:spcPts val="0"/>
              </a:spcAft>
              <a:buClr>
                <a:schemeClr val="dk1"/>
              </a:buClr>
              <a:buSzPts val="2220"/>
              <a:buFont typeface="Arial"/>
              <a:buChar char="–"/>
            </a:pPr>
            <a:r>
              <a:rPr b="1" i="0" lang="en-US" sz="2220" u="none" cap="none" strike="noStrike">
                <a:solidFill>
                  <a:schemeClr val="dk1"/>
                </a:solidFill>
                <a:latin typeface="Arial"/>
                <a:ea typeface="Arial"/>
                <a:cs typeface="Arial"/>
                <a:sym typeface="Arial"/>
              </a:rPr>
              <a:t>Flexibility</a:t>
            </a:r>
            <a:endParaRPr/>
          </a:p>
          <a:p>
            <a:pPr indent="-285750" lvl="1" marL="742950" marR="0" rtl="0" algn="l">
              <a:lnSpc>
                <a:spcPct val="90000"/>
              </a:lnSpc>
              <a:spcBef>
                <a:spcPts val="444"/>
              </a:spcBef>
              <a:spcAft>
                <a:spcPts val="0"/>
              </a:spcAft>
              <a:buClr>
                <a:schemeClr val="dk1"/>
              </a:buClr>
              <a:buSzPts val="2220"/>
              <a:buFont typeface="Arial"/>
              <a:buChar char="–"/>
            </a:pPr>
            <a:r>
              <a:rPr b="1" i="0" lang="en-US" sz="2220" u="none" cap="none" strike="noStrike">
                <a:solidFill>
                  <a:schemeClr val="dk1"/>
                </a:solidFill>
                <a:latin typeface="Arial"/>
                <a:ea typeface="Arial"/>
                <a:cs typeface="Arial"/>
                <a:sym typeface="Arial"/>
              </a:rPr>
              <a:t>Integrity</a:t>
            </a:r>
            <a:endParaRPr/>
          </a:p>
          <a:p>
            <a:pPr indent="-285750" lvl="1" marL="742950" marR="0" rtl="0" algn="l">
              <a:lnSpc>
                <a:spcPct val="90000"/>
              </a:lnSpc>
              <a:spcBef>
                <a:spcPts val="444"/>
              </a:spcBef>
              <a:spcAft>
                <a:spcPts val="0"/>
              </a:spcAft>
              <a:buClr>
                <a:schemeClr val="dk1"/>
              </a:buClr>
              <a:buSzPts val="2220"/>
              <a:buFont typeface="Arial"/>
              <a:buChar char="–"/>
            </a:pPr>
            <a:r>
              <a:rPr b="0" i="0" lang="en-US" sz="2220" u="none" cap="none" strike="noStrike">
                <a:solidFill>
                  <a:schemeClr val="dk1"/>
                </a:solidFill>
                <a:latin typeface="Arial"/>
                <a:ea typeface="Arial"/>
                <a:cs typeface="Arial"/>
                <a:sym typeface="Arial"/>
              </a:rPr>
              <a:t>Interoperability</a:t>
            </a:r>
            <a:endParaRPr/>
          </a:p>
          <a:p>
            <a:pPr indent="-285750" lvl="1" marL="742950" marR="0" rtl="0" algn="l">
              <a:lnSpc>
                <a:spcPct val="90000"/>
              </a:lnSpc>
              <a:spcBef>
                <a:spcPts val="444"/>
              </a:spcBef>
              <a:spcAft>
                <a:spcPts val="0"/>
              </a:spcAft>
              <a:buClr>
                <a:schemeClr val="dk1"/>
              </a:buClr>
              <a:buSzPts val="2220"/>
              <a:buFont typeface="Arial"/>
              <a:buChar char="–"/>
            </a:pPr>
            <a:r>
              <a:rPr b="0" i="0" lang="en-US" sz="2220" u="none" cap="none" strike="noStrike">
                <a:solidFill>
                  <a:schemeClr val="dk1"/>
                </a:solidFill>
                <a:latin typeface="Arial"/>
                <a:ea typeface="Arial"/>
                <a:cs typeface="Arial"/>
                <a:sym typeface="Arial"/>
              </a:rPr>
              <a:t>Reliability</a:t>
            </a:r>
            <a:endParaRPr/>
          </a:p>
          <a:p>
            <a:pPr indent="-285750" lvl="1" marL="742950" marR="0" rtl="0" algn="l">
              <a:lnSpc>
                <a:spcPct val="90000"/>
              </a:lnSpc>
              <a:spcBef>
                <a:spcPts val="444"/>
              </a:spcBef>
              <a:spcAft>
                <a:spcPts val="0"/>
              </a:spcAft>
              <a:buClr>
                <a:schemeClr val="dk1"/>
              </a:buClr>
              <a:buSzPts val="2220"/>
              <a:buFont typeface="Arial"/>
              <a:buChar char="–"/>
            </a:pPr>
            <a:r>
              <a:rPr b="0" i="0" lang="en-US" sz="2220" u="none" cap="none" strike="noStrike">
                <a:solidFill>
                  <a:schemeClr val="dk1"/>
                </a:solidFill>
                <a:latin typeface="Arial"/>
                <a:ea typeface="Arial"/>
                <a:cs typeface="Arial"/>
                <a:sym typeface="Arial"/>
              </a:rPr>
              <a:t>Robustness</a:t>
            </a:r>
            <a:endParaRPr/>
          </a:p>
          <a:p>
            <a:pPr indent="-285750" lvl="1" marL="742950" marR="0" rtl="0" algn="l">
              <a:lnSpc>
                <a:spcPct val="90000"/>
              </a:lnSpc>
              <a:spcBef>
                <a:spcPts val="444"/>
              </a:spcBef>
              <a:spcAft>
                <a:spcPts val="0"/>
              </a:spcAft>
              <a:buClr>
                <a:schemeClr val="dk1"/>
              </a:buClr>
              <a:buSzPts val="2220"/>
              <a:buFont typeface="Arial"/>
              <a:buChar char="–"/>
            </a:pPr>
            <a:r>
              <a:rPr b="0" i="0" lang="en-US" sz="2220" u="none" cap="none" strike="noStrike">
                <a:solidFill>
                  <a:schemeClr val="dk1"/>
                </a:solidFill>
                <a:latin typeface="Arial"/>
                <a:ea typeface="Arial"/>
                <a:cs typeface="Arial"/>
                <a:sym typeface="Arial"/>
              </a:rPr>
              <a:t>Usability</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00"/>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Types of collections</a:t>
            </a:r>
            <a:endParaRPr/>
          </a:p>
        </p:txBody>
      </p:sp>
      <p:sp>
        <p:nvSpPr>
          <p:cNvPr id="1078" name="Google Shape;1078;p100"/>
          <p:cNvSpPr txBox="1"/>
          <p:nvPr>
            <p:ph idx="1" type="body"/>
          </p:nvPr>
        </p:nvSpPr>
        <p:spPr>
          <a:xfrm>
            <a:off x="1115616" y="1600202"/>
            <a:ext cx="7571185" cy="499715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220"/>
              <a:buFont typeface="Arial"/>
              <a:buChar char="•"/>
            </a:pPr>
            <a:r>
              <a:rPr lang="en-US" sz="2220"/>
              <a:t>OCL defines types of collection:</a:t>
            </a:r>
            <a:endParaRPr/>
          </a:p>
          <a:p>
            <a:pPr indent="-285750" lvl="1" marL="742950" rtl="0" algn="l">
              <a:lnSpc>
                <a:spcPct val="80000"/>
              </a:lnSpc>
              <a:spcBef>
                <a:spcPts val="407"/>
              </a:spcBef>
              <a:spcAft>
                <a:spcPts val="0"/>
              </a:spcAft>
              <a:buClr>
                <a:schemeClr val="dk1"/>
              </a:buClr>
              <a:buSzPts val="2035"/>
              <a:buFont typeface="Arial"/>
              <a:buChar char="–"/>
            </a:pPr>
            <a:r>
              <a:rPr i="1" lang="en-US" sz="2035"/>
              <a:t>Set - </a:t>
            </a:r>
            <a:r>
              <a:rPr lang="en-US" sz="2035"/>
              <a:t>a collection that contains instances of a valid OCL type and does not contain duplicate elements</a:t>
            </a:r>
            <a:endParaRPr/>
          </a:p>
          <a:p>
            <a:pPr indent="-285750" lvl="1" marL="742950" rtl="0" algn="l">
              <a:lnSpc>
                <a:spcPct val="80000"/>
              </a:lnSpc>
              <a:spcBef>
                <a:spcPts val="407"/>
              </a:spcBef>
              <a:spcAft>
                <a:spcPts val="0"/>
              </a:spcAft>
              <a:buClr>
                <a:schemeClr val="dk1"/>
              </a:buClr>
              <a:buSzPts val="2035"/>
              <a:buFont typeface="Arial"/>
              <a:buChar char="–"/>
            </a:pPr>
            <a:r>
              <a:rPr i="1" lang="en-US" sz="2035"/>
              <a:t>OrderedSet</a:t>
            </a:r>
            <a:r>
              <a:rPr lang="en-US" sz="2035"/>
              <a:t> – </a:t>
            </a:r>
            <a:r>
              <a:rPr i="1" lang="en-US" sz="2035"/>
              <a:t>Set</a:t>
            </a:r>
            <a:r>
              <a:rPr lang="en-US" sz="2035"/>
              <a:t> with ordering of elements</a:t>
            </a:r>
            <a:endParaRPr/>
          </a:p>
          <a:p>
            <a:pPr indent="-285750" lvl="1" marL="742950" rtl="0" algn="l">
              <a:lnSpc>
                <a:spcPct val="80000"/>
              </a:lnSpc>
              <a:spcBef>
                <a:spcPts val="407"/>
              </a:spcBef>
              <a:spcAft>
                <a:spcPts val="0"/>
              </a:spcAft>
              <a:buClr>
                <a:schemeClr val="dk1"/>
              </a:buClr>
              <a:buSzPts val="2035"/>
              <a:buFont typeface="Arial"/>
              <a:buChar char="–"/>
            </a:pPr>
            <a:r>
              <a:rPr i="1" lang="en-US" sz="2035"/>
              <a:t>Bag - </a:t>
            </a:r>
            <a:r>
              <a:rPr lang="en-US" sz="2035"/>
              <a:t>a collection that may contain duplicate elements</a:t>
            </a:r>
            <a:endParaRPr/>
          </a:p>
          <a:p>
            <a:pPr indent="-285750" lvl="1" marL="742950" rtl="0" algn="l">
              <a:lnSpc>
                <a:spcPct val="80000"/>
              </a:lnSpc>
              <a:spcBef>
                <a:spcPts val="407"/>
              </a:spcBef>
              <a:spcAft>
                <a:spcPts val="0"/>
              </a:spcAft>
              <a:buClr>
                <a:schemeClr val="dk1"/>
              </a:buClr>
              <a:buSzPts val="2035"/>
              <a:buFont typeface="Arial"/>
              <a:buChar char="–"/>
            </a:pPr>
            <a:r>
              <a:rPr i="1" lang="en-US" sz="2035"/>
              <a:t>Sequence</a:t>
            </a:r>
            <a:r>
              <a:rPr lang="en-US" sz="2035"/>
              <a:t> - </a:t>
            </a:r>
            <a:r>
              <a:rPr i="1" lang="en-US" sz="2035"/>
              <a:t>Bag</a:t>
            </a:r>
            <a:r>
              <a:rPr lang="en-US" sz="2035"/>
              <a:t> whose elements are ordered</a:t>
            </a:r>
            <a:endParaRPr sz="2035"/>
          </a:p>
          <a:p>
            <a:pPr indent="-342900" lvl="0" marL="342900" rtl="0" algn="l">
              <a:lnSpc>
                <a:spcPct val="80000"/>
              </a:lnSpc>
              <a:spcBef>
                <a:spcPts val="444"/>
              </a:spcBef>
              <a:spcAft>
                <a:spcPts val="0"/>
              </a:spcAft>
              <a:buClr>
                <a:schemeClr val="dk1"/>
              </a:buClr>
              <a:buSzPts val="2220"/>
              <a:buFont typeface="Arial"/>
              <a:buChar char="•"/>
            </a:pPr>
            <a:r>
              <a:rPr lang="en-US" sz="2220"/>
              <a:t>Specific operation for collection are provided</a:t>
            </a:r>
            <a:endParaRPr sz="2220"/>
          </a:p>
          <a:p>
            <a:pPr indent="-285750" lvl="1" marL="742950" rtl="0" algn="l">
              <a:lnSpc>
                <a:spcPct val="80000"/>
              </a:lnSpc>
              <a:spcBef>
                <a:spcPts val="407"/>
              </a:spcBef>
              <a:spcAft>
                <a:spcPts val="0"/>
              </a:spcAft>
              <a:buClr>
                <a:schemeClr val="dk1"/>
              </a:buClr>
              <a:buSzPts val="2035"/>
              <a:buFont typeface="Arial"/>
              <a:buChar char="–"/>
            </a:pPr>
            <a:r>
              <a:rPr lang="en-US" sz="2035"/>
              <a:t>append(object),prepend(object)  … add on the end resp. start </a:t>
            </a:r>
            <a:endParaRPr/>
          </a:p>
          <a:p>
            <a:pPr indent="-285750" lvl="1" marL="742950" rtl="0" algn="l">
              <a:lnSpc>
                <a:spcPct val="80000"/>
              </a:lnSpc>
              <a:spcBef>
                <a:spcPts val="407"/>
              </a:spcBef>
              <a:spcAft>
                <a:spcPts val="0"/>
              </a:spcAft>
              <a:buClr>
                <a:schemeClr val="dk1"/>
              </a:buClr>
              <a:buSzPts val="2035"/>
              <a:buFont typeface="Arial"/>
              <a:buChar char="–"/>
            </a:pPr>
            <a:r>
              <a:rPr lang="en-US" sz="2035"/>
              <a:t>asBag(), asOrderedSet(), asSequence(), asSet() … casting</a:t>
            </a:r>
            <a:endParaRPr/>
          </a:p>
          <a:p>
            <a:pPr indent="-285750" lvl="1" marL="742950" rtl="0" algn="l">
              <a:lnSpc>
                <a:spcPct val="80000"/>
              </a:lnSpc>
              <a:spcBef>
                <a:spcPts val="407"/>
              </a:spcBef>
              <a:spcAft>
                <a:spcPts val="0"/>
              </a:spcAft>
              <a:buClr>
                <a:schemeClr val="dk1"/>
              </a:buClr>
              <a:buSzPts val="2035"/>
              <a:buFont typeface="Arial"/>
              <a:buChar char="–"/>
            </a:pPr>
            <a:r>
              <a:rPr lang="en-US" sz="2035"/>
              <a:t>at(index), first(), last() … gets given item</a:t>
            </a:r>
            <a:endParaRPr/>
          </a:p>
          <a:p>
            <a:pPr indent="-285750" lvl="1" marL="742950" rtl="0" algn="l">
              <a:lnSpc>
                <a:spcPct val="80000"/>
              </a:lnSpc>
              <a:spcBef>
                <a:spcPts val="407"/>
              </a:spcBef>
              <a:spcAft>
                <a:spcPts val="0"/>
              </a:spcAft>
              <a:buClr>
                <a:schemeClr val="dk1"/>
              </a:buClr>
              <a:buSzPts val="2035"/>
              <a:buFont typeface="Arial"/>
              <a:buChar char="–"/>
            </a:pPr>
            <a:r>
              <a:rPr lang="en-US" sz="2035"/>
              <a:t>including(object), excluding(object) … add resp. remove item</a:t>
            </a:r>
            <a:endParaRPr/>
          </a:p>
          <a:p>
            <a:pPr indent="-285750" lvl="1" marL="742950" rtl="0" algn="l">
              <a:lnSpc>
                <a:spcPct val="80000"/>
              </a:lnSpc>
              <a:spcBef>
                <a:spcPts val="407"/>
              </a:spcBef>
              <a:spcAft>
                <a:spcPts val="0"/>
              </a:spcAft>
              <a:buClr>
                <a:schemeClr val="dk1"/>
              </a:buClr>
              <a:buSzPts val="2035"/>
              <a:buFont typeface="Arial"/>
              <a:buChar char="–"/>
            </a:pPr>
            <a:r>
              <a:rPr lang="en-US" sz="2035"/>
              <a:t>flatten … change a collection of a collection to a single collection</a:t>
            </a:r>
            <a:endParaRPr/>
          </a:p>
          <a:p>
            <a:pPr indent="-156527" lvl="1" marL="742950" rtl="0" algn="l">
              <a:lnSpc>
                <a:spcPct val="80000"/>
              </a:lnSpc>
              <a:spcBef>
                <a:spcPts val="407"/>
              </a:spcBef>
              <a:spcAft>
                <a:spcPts val="0"/>
              </a:spcAft>
              <a:buClr>
                <a:schemeClr val="dk1"/>
              </a:buClr>
              <a:buSzPts val="2035"/>
              <a:buFont typeface="Arial"/>
              <a:buNone/>
            </a:pPr>
            <a:r>
              <a:t/>
            </a:r>
            <a:endParaRPr sz="2035"/>
          </a:p>
          <a:p>
            <a:pPr indent="-201930" lvl="0" marL="342900" rtl="0" algn="l">
              <a:lnSpc>
                <a:spcPct val="80000"/>
              </a:lnSpc>
              <a:spcBef>
                <a:spcPts val="444"/>
              </a:spcBef>
              <a:spcAft>
                <a:spcPts val="0"/>
              </a:spcAft>
              <a:buClr>
                <a:schemeClr val="dk1"/>
              </a:buClr>
              <a:buSzPts val="2220"/>
              <a:buFont typeface="Arial"/>
              <a:buNone/>
            </a:pPr>
            <a:r>
              <a:t/>
            </a:r>
            <a:endParaRPr sz="222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01"/>
          <p:cNvSpPr txBox="1"/>
          <p:nvPr>
            <p:ph type="title"/>
          </p:nvPr>
        </p:nvSpPr>
        <p:spPr>
          <a:xfrm>
            <a:off x="4017857" y="3657601"/>
            <a:ext cx="4614712" cy="1576551"/>
          </a:xfrm>
          <a:prstGeom prst="rect">
            <a:avLst/>
          </a:prstGeom>
          <a:noFill/>
          <a:ln>
            <a:noFill/>
          </a:ln>
        </p:spPr>
        <p:txBody>
          <a:bodyPr anchorCtr="0" anchor="ctr" bIns="45700" lIns="91425" spcFirstLastPara="1" rIns="91425" wrap="square" tIns="45700">
            <a:noAutofit/>
          </a:bodyPr>
          <a:lstStyle/>
          <a:p>
            <a:pPr indent="-457200" lvl="0" marL="457200" rtl="0" algn="l">
              <a:spcBef>
                <a:spcPts val="0"/>
              </a:spcBef>
              <a:spcAft>
                <a:spcPts val="0"/>
              </a:spcAft>
              <a:buClr>
                <a:srgbClr val="FF6600"/>
              </a:buClr>
              <a:buSzPts val="2000"/>
              <a:buFont typeface="Arial"/>
              <a:buAutoNum type="arabicPeriod" startAt="6"/>
            </a:pPr>
            <a:r>
              <a:rPr lang="en-US" sz="2000"/>
              <a:t>Attribute </a:t>
            </a:r>
            <a:r>
              <a:rPr i="1" lang="en-US" sz="2000"/>
              <a:t>numberOfCustomers</a:t>
            </a:r>
            <a:r>
              <a:rPr lang="en-US" sz="2000"/>
              <a:t> holds the number of customers who participate in one or more loyalty programs offered by this program partner</a:t>
            </a:r>
            <a:endParaRPr sz="2000"/>
          </a:p>
        </p:txBody>
      </p:sp>
      <p:sp>
        <p:nvSpPr>
          <p:cNvPr id="1084" name="Google Shape;1084;p101"/>
          <p:cNvSpPr txBox="1"/>
          <p:nvPr/>
        </p:nvSpPr>
        <p:spPr>
          <a:xfrm>
            <a:off x="4105202" y="2017987"/>
            <a:ext cx="5038799"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context </a:t>
            </a:r>
            <a:r>
              <a:rPr lang="en-US" sz="1600">
                <a:solidFill>
                  <a:schemeClr val="dk1"/>
                </a:solidFill>
                <a:latin typeface="Arial"/>
                <a:ea typeface="Arial"/>
                <a:cs typeface="Arial"/>
                <a:sym typeface="Arial"/>
              </a:rPr>
              <a:t>ProgramPartner </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inv</a:t>
            </a:r>
            <a:r>
              <a:rPr lang="en-US" sz="1600">
                <a:solidFill>
                  <a:schemeClr val="dk1"/>
                </a:solidFill>
                <a:latin typeface="Arial"/>
                <a:ea typeface="Arial"/>
                <a:cs typeface="Arial"/>
                <a:sym typeface="Arial"/>
              </a:rPr>
              <a:t> nrOfParticipants: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self</a:t>
            </a:r>
            <a:r>
              <a:rPr lang="en-US" sz="1600">
                <a:solidFill>
                  <a:schemeClr val="dk1"/>
                </a:solidFill>
                <a:latin typeface="Arial"/>
                <a:ea typeface="Arial"/>
                <a:cs typeface="Arial"/>
                <a:sym typeface="Arial"/>
              </a:rPr>
              <a:t>.numberOfCustomers =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self</a:t>
            </a:r>
            <a:r>
              <a:rPr lang="en-US" sz="1600">
                <a:solidFill>
                  <a:schemeClr val="dk1"/>
                </a:solidFill>
                <a:latin typeface="Arial"/>
                <a:ea typeface="Arial"/>
                <a:cs typeface="Arial"/>
                <a:sym typeface="Arial"/>
              </a:rPr>
              <a:t>.programs.participants-&gt;flatten()-&gt;asSet()-&gt;size()</a:t>
            </a:r>
            <a:endParaRPr sz="1600">
              <a:solidFill>
                <a:schemeClr val="dk1"/>
              </a:solidFill>
              <a:latin typeface="Arial"/>
              <a:ea typeface="Arial"/>
              <a:cs typeface="Arial"/>
              <a:sym typeface="Arial"/>
            </a:endParaRPr>
          </a:p>
        </p:txBody>
      </p:sp>
      <p:pic>
        <p:nvPicPr>
          <p:cNvPr id="1085" name="Google Shape;1085;p101"/>
          <p:cNvPicPr preferRelativeResize="0"/>
          <p:nvPr/>
        </p:nvPicPr>
        <p:blipFill rotWithShape="1">
          <a:blip r:embed="rId3">
            <a:alphaModFix/>
          </a:blip>
          <a:srcRect b="0" l="0" r="0" t="0"/>
          <a:stretch/>
        </p:blipFill>
        <p:spPr>
          <a:xfrm>
            <a:off x="395536" y="1772816"/>
            <a:ext cx="3254429" cy="2629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4"/>
                                        </p:tgtEl>
                                        <p:attrNameLst>
                                          <p:attrName>style.visibility</p:attrName>
                                        </p:attrNameLst>
                                      </p:cBhvr>
                                      <p:to>
                                        <p:strVal val="visible"/>
                                      </p:to>
                                    </p:set>
                                    <p:anim calcmode="lin" valueType="num">
                                      <p:cBhvr additive="base">
                                        <p:cTn dur="500"/>
                                        <p:tgtEl>
                                          <p:spTgt spid="10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102"/>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Preconditions and Postconditions</a:t>
            </a:r>
            <a:endParaRPr sz="2880"/>
          </a:p>
        </p:txBody>
      </p:sp>
      <p:sp>
        <p:nvSpPr>
          <p:cNvPr id="1094" name="Google Shape;1094;p102"/>
          <p:cNvSpPr txBox="1"/>
          <p:nvPr>
            <p:ph idx="1" type="body"/>
          </p:nvPr>
        </p:nvSpPr>
        <p:spPr>
          <a:xfrm>
            <a:off x="545298" y="2786063"/>
            <a:ext cx="8141356" cy="33448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Noto Sans Symbols"/>
              <a:buNone/>
            </a:pPr>
            <a:r>
              <a:rPr b="1" lang="en-US"/>
              <a:t>context</a:t>
            </a:r>
            <a:r>
              <a:rPr lang="en-US"/>
              <a:t> Product::discount(percentage: Integer) : Real</a:t>
            </a:r>
            <a:br>
              <a:rPr lang="en-US"/>
            </a:br>
            <a:r>
              <a:rPr b="1" lang="en-US"/>
              <a:t>pre:</a:t>
            </a:r>
            <a:r>
              <a:rPr lang="en-US"/>
              <a:t> percentage &gt;= 0 </a:t>
            </a:r>
            <a:r>
              <a:rPr b="1" lang="en-US"/>
              <a:t>and</a:t>
            </a:r>
            <a:r>
              <a:rPr lang="en-US"/>
              <a:t> percentage &lt;= 10 </a:t>
            </a:r>
            <a:br>
              <a:rPr lang="en-US"/>
            </a:br>
            <a:r>
              <a:rPr b="1" lang="en-US"/>
              <a:t>post:</a:t>
            </a:r>
            <a:r>
              <a:rPr lang="en-US"/>
              <a:t> </a:t>
            </a:r>
            <a:br>
              <a:rPr lang="en-US"/>
            </a:br>
            <a:r>
              <a:rPr lang="en-US"/>
              <a:t>	</a:t>
            </a:r>
            <a:r>
              <a:rPr b="1" lang="en-US"/>
              <a:t>let</a:t>
            </a:r>
            <a:r>
              <a:rPr lang="en-US"/>
              <a:t> oldPrice : Real = self.price@pre</a:t>
            </a:r>
            <a:br>
              <a:rPr lang="en-US"/>
            </a:br>
            <a:r>
              <a:rPr lang="en-US"/>
              <a:t>	</a:t>
            </a:r>
            <a:r>
              <a:rPr b="1" lang="en-US"/>
              <a:t>in</a:t>
            </a:r>
            <a:r>
              <a:rPr lang="en-US"/>
              <a:t> self.price = oldPrice – (oldPrice*percentage/100)</a:t>
            </a:r>
            <a:br>
              <a:rPr lang="en-US"/>
            </a:br>
            <a:r>
              <a:rPr lang="en-US"/>
              <a:t>	</a:t>
            </a:r>
            <a:r>
              <a:rPr b="1" lang="en-US"/>
              <a:t>and</a:t>
            </a:r>
            <a:r>
              <a:rPr lang="en-US"/>
              <a:t> result = self.price</a:t>
            </a:r>
            <a:endParaRPr/>
          </a:p>
        </p:txBody>
      </p:sp>
      <p:sp>
        <p:nvSpPr>
          <p:cNvPr id="1095" name="Google Shape;1095;p102"/>
          <p:cNvSpPr/>
          <p:nvPr/>
        </p:nvSpPr>
        <p:spPr>
          <a:xfrm>
            <a:off x="583410" y="1443038"/>
            <a:ext cx="7559412" cy="757643"/>
          </a:xfrm>
          <a:prstGeom prst="rect">
            <a:avLst/>
          </a:prstGeom>
          <a:solidFill>
            <a:schemeClr val="lt1"/>
          </a:solidFill>
          <a:ln cap="flat" cmpd="sng" w="12700">
            <a:solidFill>
              <a:schemeClr val="dk1"/>
            </a:solidFill>
            <a:prstDash val="solid"/>
            <a:miter lim="800000"/>
            <a:headEnd len="sm" w="sm" type="none"/>
            <a:tailEnd len="sm" w="sm" type="none"/>
          </a:ln>
          <a:effectLst>
            <a:outerShdw rotWithShape="0" algn="ctr" dir="2700000" dist="107763">
              <a:schemeClr val="lt2"/>
            </a:outerShdw>
          </a:effectLst>
        </p:spPr>
        <p:txBody>
          <a:bodyPr anchorCtr="0" anchor="t" bIns="25400" lIns="63500" spcFirstLastPara="1" rIns="63500" wrap="square" tIns="25400">
            <a:spAutoFit/>
          </a:bodyPr>
          <a:lstStyle/>
          <a:p>
            <a:pPr indent="0" lvl="0" marL="0" marR="0" rtl="0" algn="l">
              <a:lnSpc>
                <a:spcPct val="85000"/>
              </a:lnSpc>
              <a:spcBef>
                <a:spcPts val="0"/>
              </a:spcBef>
              <a:spcAft>
                <a:spcPts val="0"/>
              </a:spcAft>
              <a:buNone/>
            </a:pPr>
            <a:r>
              <a:rPr b="1" lang="en-US" sz="1800">
                <a:solidFill>
                  <a:schemeClr val="dk1"/>
                </a:solidFill>
                <a:latin typeface="Arial"/>
                <a:ea typeface="Arial"/>
                <a:cs typeface="Arial"/>
                <a:sym typeface="Arial"/>
              </a:rPr>
              <a:t>Preconditions and postconditions are constraints that specify the applicability and effect of an operation without stating an algorithm or implementation.</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03"/>
          <p:cNvSpPr txBox="1"/>
          <p:nvPr>
            <p:ph type="title"/>
          </p:nvPr>
        </p:nvSpPr>
        <p:spPr>
          <a:xfrm>
            <a:off x="4017857" y="3657601"/>
            <a:ext cx="4614712" cy="1576551"/>
          </a:xfrm>
          <a:prstGeom prst="rect">
            <a:avLst/>
          </a:prstGeom>
          <a:noFill/>
          <a:ln>
            <a:noFill/>
          </a:ln>
        </p:spPr>
        <p:txBody>
          <a:bodyPr anchorCtr="0" anchor="ctr" bIns="45700" lIns="91425" spcFirstLastPara="1" rIns="91425" wrap="square" tIns="45700">
            <a:noAutofit/>
          </a:bodyPr>
          <a:lstStyle/>
          <a:p>
            <a:pPr indent="-457200" lvl="0" marL="457200" rtl="0" algn="l">
              <a:spcBef>
                <a:spcPts val="0"/>
              </a:spcBef>
              <a:spcAft>
                <a:spcPts val="0"/>
              </a:spcAft>
              <a:buClr>
                <a:srgbClr val="FF6600"/>
              </a:buClr>
              <a:buSzPts val="2000"/>
              <a:buFont typeface="Arial"/>
              <a:buAutoNum type="arabicPeriod" startAt="7"/>
            </a:pPr>
            <a:r>
              <a:rPr lang="en-US" sz="2000"/>
              <a:t>Consider method </a:t>
            </a:r>
            <a:r>
              <a:rPr i="1" lang="en-US" sz="2000"/>
              <a:t>CustomerCard::block – </a:t>
            </a:r>
            <a:r>
              <a:rPr lang="en-US" sz="2000"/>
              <a:t>value of </a:t>
            </a:r>
            <a:r>
              <a:rPr i="1" lang="en-US" sz="2000"/>
              <a:t>valid</a:t>
            </a:r>
            <a:r>
              <a:rPr lang="en-US" sz="2000"/>
              <a:t> is set to false and old value of the attribute is returned.</a:t>
            </a:r>
            <a:endParaRPr/>
          </a:p>
        </p:txBody>
      </p:sp>
      <p:sp>
        <p:nvSpPr>
          <p:cNvPr id="1101" name="Google Shape;1101;p103"/>
          <p:cNvSpPr txBox="1"/>
          <p:nvPr/>
        </p:nvSpPr>
        <p:spPr>
          <a:xfrm>
            <a:off x="4105202" y="2017988"/>
            <a:ext cx="503879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context </a:t>
            </a:r>
            <a:r>
              <a:rPr lang="en-US" sz="1800">
                <a:solidFill>
                  <a:schemeClr val="dk1"/>
                </a:solidFill>
                <a:latin typeface="Arial"/>
                <a:ea typeface="Arial"/>
                <a:cs typeface="Arial"/>
                <a:sym typeface="Arial"/>
              </a:rPr>
              <a:t>CustomerCard::block():</a:t>
            </a:r>
            <a:r>
              <a:rPr b="1" lang="en-US" sz="1800">
                <a:solidFill>
                  <a:schemeClr val="dk1"/>
                </a:solidFill>
                <a:latin typeface="Arial"/>
                <a:ea typeface="Arial"/>
                <a:cs typeface="Arial"/>
                <a:sym typeface="Arial"/>
              </a:rPr>
              <a:t>boolean</a:t>
            </a: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post:</a:t>
            </a: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self.</a:t>
            </a:r>
            <a:r>
              <a:rPr lang="en-US" sz="1800">
                <a:solidFill>
                  <a:schemeClr val="dk1"/>
                </a:solidFill>
                <a:latin typeface="Arial"/>
                <a:ea typeface="Arial"/>
                <a:cs typeface="Arial"/>
                <a:sym typeface="Arial"/>
              </a:rPr>
              <a:t>valid =</a:t>
            </a:r>
            <a:r>
              <a:rPr b="1" lang="en-US" sz="1800">
                <a:solidFill>
                  <a:schemeClr val="dk1"/>
                </a:solidFill>
                <a:latin typeface="Arial"/>
                <a:ea typeface="Arial"/>
                <a:cs typeface="Arial"/>
                <a:sym typeface="Arial"/>
              </a:rPr>
              <a:t>false and</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result = self.</a:t>
            </a:r>
            <a:r>
              <a:rPr lang="en-US" sz="1800">
                <a:solidFill>
                  <a:schemeClr val="dk1"/>
                </a:solidFill>
                <a:latin typeface="Arial"/>
                <a:ea typeface="Arial"/>
                <a:cs typeface="Arial"/>
                <a:sym typeface="Arial"/>
              </a:rPr>
              <a:t>valid@pre</a:t>
            </a:r>
            <a:endParaRPr b="1" sz="1800">
              <a:solidFill>
                <a:schemeClr val="dk1"/>
              </a:solidFill>
              <a:latin typeface="Arial"/>
              <a:ea typeface="Arial"/>
              <a:cs typeface="Arial"/>
              <a:sym typeface="Arial"/>
            </a:endParaRPr>
          </a:p>
        </p:txBody>
      </p:sp>
      <p:pic>
        <p:nvPicPr>
          <p:cNvPr id="1102" name="Google Shape;1102;p103"/>
          <p:cNvPicPr preferRelativeResize="0"/>
          <p:nvPr/>
        </p:nvPicPr>
        <p:blipFill rotWithShape="1">
          <a:blip r:embed="rId3">
            <a:alphaModFix/>
          </a:blip>
          <a:srcRect b="0" l="0" r="0" t="0"/>
          <a:stretch/>
        </p:blipFill>
        <p:spPr>
          <a:xfrm>
            <a:off x="395536" y="1772816"/>
            <a:ext cx="3254429" cy="2629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01"/>
                                        </p:tgtEl>
                                        <p:attrNameLst>
                                          <p:attrName>style.visibility</p:attrName>
                                        </p:attrNameLst>
                                      </p:cBhvr>
                                      <p:to>
                                        <p:strVal val="visible"/>
                                      </p:to>
                                    </p:set>
                                    <p:anim calcmode="lin" valueType="num">
                                      <p:cBhvr additive="base">
                                        <p:cTn dur="500"/>
                                        <p:tgtEl>
                                          <p:spTgt spid="11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04"/>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Information addition</a:t>
            </a:r>
            <a:endParaRPr sz="2880"/>
          </a:p>
        </p:txBody>
      </p:sp>
      <p:sp>
        <p:nvSpPr>
          <p:cNvPr id="1108" name="Google Shape;1108;p104"/>
          <p:cNvSpPr txBox="1"/>
          <p:nvPr>
            <p:ph idx="1" type="body"/>
          </p:nvPr>
        </p:nvSpPr>
        <p:spPr>
          <a:xfrm>
            <a:off x="1142977" y="1600202"/>
            <a:ext cx="7543824"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lang="en-US"/>
              <a:t>Definition of already declared elements in a class diagram:</a:t>
            </a:r>
            <a:endParaRPr/>
          </a:p>
          <a:p>
            <a:pPr indent="-285750" lvl="1" marL="742950" rtl="0" algn="l">
              <a:spcBef>
                <a:spcPts val="440"/>
              </a:spcBef>
              <a:spcAft>
                <a:spcPts val="0"/>
              </a:spcAft>
              <a:buClr>
                <a:schemeClr val="dk1"/>
              </a:buClr>
              <a:buSzPts val="2200"/>
              <a:buFont typeface="Arial"/>
              <a:buChar char="–"/>
            </a:pPr>
            <a:r>
              <a:rPr lang="en-US"/>
              <a:t>Query function</a:t>
            </a:r>
            <a:endParaRPr/>
          </a:p>
          <a:p>
            <a:pPr indent="-228600" lvl="2" marL="1143000" rtl="0" algn="l">
              <a:spcBef>
                <a:spcPts val="360"/>
              </a:spcBef>
              <a:spcAft>
                <a:spcPts val="0"/>
              </a:spcAft>
              <a:buClr>
                <a:schemeClr val="dk1"/>
              </a:buClr>
              <a:buSzPts val="1800"/>
              <a:buFont typeface="Noto Sans Symbols"/>
              <a:buNone/>
            </a:pPr>
            <a:r>
              <a:rPr b="1" lang="en-US" sz="1800"/>
              <a:t>context</a:t>
            </a:r>
            <a:r>
              <a:rPr lang="en-US" sz="1800"/>
              <a:t> Product::possibleDiscount(percentage: Integer) : Real</a:t>
            </a:r>
            <a:r>
              <a:rPr i="1" lang="en-US" sz="1800"/>
              <a:t> </a:t>
            </a:r>
            <a:br>
              <a:rPr i="1" lang="en-US" sz="1800"/>
            </a:br>
            <a:r>
              <a:rPr b="1" i="1" lang="en-US" sz="1800"/>
              <a:t>body:</a:t>
            </a:r>
            <a:r>
              <a:rPr i="1" lang="en-US" sz="1800"/>
              <a:t>  self.price</a:t>
            </a:r>
            <a:r>
              <a:rPr lang="en-US" sz="1800"/>
              <a:t> – (</a:t>
            </a:r>
            <a:r>
              <a:rPr i="1" lang="en-US" sz="1800"/>
              <a:t>self.price</a:t>
            </a:r>
            <a:r>
              <a:rPr lang="en-US" sz="1800"/>
              <a:t>*percentage/100)</a:t>
            </a:r>
            <a:endParaRPr/>
          </a:p>
          <a:p>
            <a:pPr indent="-285750" lvl="1" marL="742950" rtl="0" algn="l">
              <a:spcBef>
                <a:spcPts val="440"/>
              </a:spcBef>
              <a:spcAft>
                <a:spcPts val="0"/>
              </a:spcAft>
              <a:buClr>
                <a:schemeClr val="dk1"/>
              </a:buClr>
              <a:buSzPts val="2200"/>
              <a:buFont typeface="Arial"/>
              <a:buChar char="–"/>
            </a:pPr>
            <a:r>
              <a:rPr lang="en-US"/>
              <a:t>Derived attributes </a:t>
            </a:r>
            <a:endParaRPr/>
          </a:p>
          <a:p>
            <a:pPr indent="-228600" lvl="2" marL="1143000" rtl="0" algn="l">
              <a:spcBef>
                <a:spcPts val="360"/>
              </a:spcBef>
              <a:spcAft>
                <a:spcPts val="0"/>
              </a:spcAft>
              <a:buClr>
                <a:schemeClr val="dk1"/>
              </a:buClr>
              <a:buSzPts val="1800"/>
              <a:buFont typeface="Arial"/>
              <a:buNone/>
            </a:pPr>
            <a:r>
              <a:rPr b="1" lang="en-US" sz="1800"/>
              <a:t>context</a:t>
            </a:r>
            <a:r>
              <a:rPr lang="en-US" sz="1800"/>
              <a:t> Project::duration: Integer</a:t>
            </a:r>
            <a:r>
              <a:rPr i="1" lang="en-US" sz="1800"/>
              <a:t> </a:t>
            </a:r>
            <a:br>
              <a:rPr i="1" lang="en-US" sz="1800"/>
            </a:br>
            <a:r>
              <a:rPr b="1" i="1" lang="en-US" sz="1800"/>
              <a:t>derive: </a:t>
            </a:r>
            <a:r>
              <a:rPr lang="en-US" sz="1800">
                <a:solidFill>
                  <a:schemeClr val="dk1"/>
                </a:solidFill>
                <a:latin typeface="Arial"/>
                <a:ea typeface="Arial"/>
                <a:cs typeface="Arial"/>
                <a:sym typeface="Arial"/>
              </a:rPr>
              <a:t>self.end.diference(self.start)</a:t>
            </a:r>
            <a:endParaRPr sz="1800"/>
          </a:p>
          <a:p>
            <a:pPr indent="-342900" lvl="0" marL="342900" rtl="0" algn="l">
              <a:spcBef>
                <a:spcPts val="480"/>
              </a:spcBef>
              <a:spcAft>
                <a:spcPts val="0"/>
              </a:spcAft>
              <a:buClr>
                <a:schemeClr val="dk1"/>
              </a:buClr>
              <a:buSzPts val="2400"/>
              <a:buFont typeface="Arial"/>
              <a:buChar char="•"/>
            </a:pPr>
            <a:r>
              <a:rPr lang="en-US"/>
              <a:t>Definition of new elements – query function and derived attributes</a:t>
            </a:r>
            <a:endParaRPr/>
          </a:p>
          <a:p>
            <a:pPr indent="-228600" lvl="2" marL="1143000" rtl="0" algn="l">
              <a:spcBef>
                <a:spcPts val="360"/>
              </a:spcBef>
              <a:spcAft>
                <a:spcPts val="0"/>
              </a:spcAft>
              <a:buClr>
                <a:schemeClr val="dk1"/>
              </a:buClr>
              <a:buSzPts val="1800"/>
              <a:buFont typeface="Arial"/>
              <a:buNone/>
            </a:pPr>
            <a:r>
              <a:rPr b="1" lang="en-US" sz="1800"/>
              <a:t>context</a:t>
            </a:r>
            <a:r>
              <a:rPr lang="en-US" sz="1800"/>
              <a:t> Department</a:t>
            </a:r>
            <a:endParaRPr/>
          </a:p>
          <a:p>
            <a:pPr indent="-228600" lvl="2" marL="1143000" rtl="0" algn="l">
              <a:spcBef>
                <a:spcPts val="360"/>
              </a:spcBef>
              <a:spcAft>
                <a:spcPts val="0"/>
              </a:spcAft>
              <a:buClr>
                <a:schemeClr val="dk1"/>
              </a:buClr>
              <a:buSzPts val="1800"/>
              <a:buFont typeface="Arial"/>
              <a:buNone/>
            </a:pPr>
            <a:r>
              <a:rPr b="1" i="1" lang="en-US" sz="1800"/>
              <a:t>def </a:t>
            </a:r>
            <a:r>
              <a:rPr lang="en-US" sz="1800"/>
              <a:t>completeBudget : Real</a:t>
            </a:r>
            <a:r>
              <a:rPr b="1" i="1" lang="en-US" sz="1800"/>
              <a:t>  = </a:t>
            </a:r>
            <a:r>
              <a:rPr lang="en-US" sz="1800"/>
              <a:t>self.project.budget-&gt;sum();</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05"/>
          <p:cNvSpPr txBox="1"/>
          <p:nvPr>
            <p:ph type="title"/>
          </p:nvPr>
        </p:nvSpPr>
        <p:spPr>
          <a:xfrm>
            <a:off x="4017857" y="3657601"/>
            <a:ext cx="4614712" cy="1576551"/>
          </a:xfrm>
          <a:prstGeom prst="rect">
            <a:avLst/>
          </a:prstGeom>
          <a:noFill/>
          <a:ln>
            <a:noFill/>
          </a:ln>
        </p:spPr>
        <p:txBody>
          <a:bodyPr anchorCtr="0" anchor="ctr" bIns="45700" lIns="91425" spcFirstLastPara="1" rIns="91425" wrap="square" tIns="45700">
            <a:noAutofit/>
          </a:bodyPr>
          <a:lstStyle/>
          <a:p>
            <a:pPr indent="-457200" lvl="0" marL="457200" rtl="0" algn="l">
              <a:spcBef>
                <a:spcPts val="0"/>
              </a:spcBef>
              <a:spcAft>
                <a:spcPts val="0"/>
              </a:spcAft>
              <a:buClr>
                <a:srgbClr val="FF6600"/>
              </a:buClr>
              <a:buSzPts val="2000"/>
              <a:buFont typeface="Arial"/>
              <a:buAutoNum type="arabicPeriod" startAt="8"/>
            </a:pPr>
            <a:r>
              <a:rPr lang="en-US" sz="2000"/>
              <a:t>Derived attribute </a:t>
            </a:r>
            <a:r>
              <a:rPr i="1" lang="en-US" sz="2000"/>
              <a:t>printedName </a:t>
            </a:r>
            <a:r>
              <a:rPr lang="en-US" sz="2000"/>
              <a:t>of </a:t>
            </a:r>
            <a:r>
              <a:rPr i="1" lang="en-US" sz="2000"/>
              <a:t>CustomerCard </a:t>
            </a:r>
            <a:r>
              <a:rPr lang="en-US" sz="2000"/>
              <a:t>is determined based on the name and title of the card owner.</a:t>
            </a:r>
            <a:endParaRPr sz="2000"/>
          </a:p>
        </p:txBody>
      </p:sp>
      <p:sp>
        <p:nvSpPr>
          <p:cNvPr id="1114" name="Google Shape;1114;p105"/>
          <p:cNvSpPr txBox="1"/>
          <p:nvPr/>
        </p:nvSpPr>
        <p:spPr>
          <a:xfrm>
            <a:off x="4105202" y="2017988"/>
            <a:ext cx="503879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context </a:t>
            </a:r>
            <a:r>
              <a:rPr lang="en-US" sz="1400">
                <a:solidFill>
                  <a:schemeClr val="dk1"/>
                </a:solidFill>
                <a:latin typeface="Arial"/>
                <a:ea typeface="Arial"/>
                <a:cs typeface="Arial"/>
                <a:sym typeface="Arial"/>
              </a:rPr>
              <a:t>CustomerCard::printedName:String </a:t>
            </a:r>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derive:</a:t>
            </a:r>
            <a:r>
              <a:rPr lang="en-US" sz="1400">
                <a:solidFill>
                  <a:schemeClr val="dk1"/>
                </a:solidFill>
                <a:latin typeface="Arial"/>
                <a:ea typeface="Arial"/>
                <a:cs typeface="Arial"/>
                <a:sym typeface="Arial"/>
              </a:rPr>
              <a:t> </a:t>
            </a:r>
            <a:r>
              <a:rPr b="1" lang="en-US" sz="1400">
                <a:solidFill>
                  <a:schemeClr val="dk1"/>
                </a:solidFill>
                <a:latin typeface="Arial"/>
                <a:ea typeface="Arial"/>
                <a:cs typeface="Arial"/>
                <a:sym typeface="Arial"/>
              </a:rPr>
              <a:t>self.</a:t>
            </a:r>
            <a:r>
              <a:rPr lang="en-US" sz="1400">
                <a:solidFill>
                  <a:schemeClr val="dk1"/>
                </a:solidFill>
                <a:latin typeface="Arial"/>
                <a:ea typeface="Arial"/>
                <a:cs typeface="Arial"/>
                <a:sym typeface="Arial"/>
              </a:rPr>
              <a:t>owner.title.concat(' ').concat(</a:t>
            </a:r>
            <a:r>
              <a:rPr b="1" lang="en-US" sz="1400">
                <a:solidFill>
                  <a:schemeClr val="dk1"/>
                </a:solidFill>
                <a:latin typeface="Arial"/>
                <a:ea typeface="Arial"/>
                <a:cs typeface="Arial"/>
                <a:sym typeface="Arial"/>
              </a:rPr>
              <a:t>self.</a:t>
            </a:r>
            <a:r>
              <a:rPr lang="en-US" sz="1400">
                <a:solidFill>
                  <a:schemeClr val="dk1"/>
                </a:solidFill>
                <a:latin typeface="Arial"/>
                <a:ea typeface="Arial"/>
                <a:cs typeface="Arial"/>
                <a:sym typeface="Arial"/>
              </a:rPr>
              <a:t>owner.name) </a:t>
            </a:r>
            <a:endParaRPr sz="1400">
              <a:solidFill>
                <a:schemeClr val="dk1"/>
              </a:solidFill>
              <a:latin typeface="Arial"/>
              <a:ea typeface="Arial"/>
              <a:cs typeface="Arial"/>
              <a:sym typeface="Arial"/>
            </a:endParaRPr>
          </a:p>
        </p:txBody>
      </p:sp>
      <p:pic>
        <p:nvPicPr>
          <p:cNvPr id="1115" name="Google Shape;1115;p105"/>
          <p:cNvPicPr preferRelativeResize="0"/>
          <p:nvPr/>
        </p:nvPicPr>
        <p:blipFill rotWithShape="1">
          <a:blip r:embed="rId3">
            <a:alphaModFix/>
          </a:blip>
          <a:srcRect b="0" l="0" r="0" t="0"/>
          <a:stretch/>
        </p:blipFill>
        <p:spPr>
          <a:xfrm>
            <a:off x="395536" y="1772816"/>
            <a:ext cx="3254429" cy="2629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4"/>
                                        </p:tgtEl>
                                        <p:attrNameLst>
                                          <p:attrName>style.visibility</p:attrName>
                                        </p:attrNameLst>
                                      </p:cBhvr>
                                      <p:to>
                                        <p:strVal val="visible"/>
                                      </p:to>
                                    </p:set>
                                    <p:anim calcmode="lin" valueType="num">
                                      <p:cBhvr additive="base">
                                        <p:cTn dur="500"/>
                                        <p:tgtEl>
                                          <p:spTgt spid="11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06"/>
          <p:cNvSpPr txBox="1"/>
          <p:nvPr>
            <p:ph type="title"/>
          </p:nvPr>
        </p:nvSpPr>
        <p:spPr>
          <a:xfrm>
            <a:off x="4017857" y="3657601"/>
            <a:ext cx="4614712" cy="1576551"/>
          </a:xfrm>
          <a:prstGeom prst="rect">
            <a:avLst/>
          </a:prstGeom>
          <a:noFill/>
          <a:ln>
            <a:noFill/>
          </a:ln>
        </p:spPr>
        <p:txBody>
          <a:bodyPr anchorCtr="0" anchor="ctr" bIns="45700" lIns="91425" spcFirstLastPara="1" rIns="91425" wrap="square" tIns="45700">
            <a:noAutofit/>
          </a:bodyPr>
          <a:lstStyle/>
          <a:p>
            <a:pPr indent="-457200" lvl="0" marL="457200" rtl="0" algn="l">
              <a:spcBef>
                <a:spcPts val="0"/>
              </a:spcBef>
              <a:spcAft>
                <a:spcPts val="0"/>
              </a:spcAft>
              <a:buClr>
                <a:srgbClr val="FF6600"/>
              </a:buClr>
              <a:buSzPts val="2000"/>
              <a:buFont typeface="Arial"/>
              <a:buAutoNum type="arabicPeriod" startAt="9"/>
            </a:pPr>
            <a:r>
              <a:rPr lang="en-US" sz="2000"/>
              <a:t>Let‘s introduce a derived attribute called </a:t>
            </a:r>
            <a:r>
              <a:rPr i="1" lang="en-US" sz="2000"/>
              <a:t>turnover </a:t>
            </a:r>
            <a:r>
              <a:rPr lang="en-US" sz="2000"/>
              <a:t>in class </a:t>
            </a:r>
            <a:r>
              <a:rPr i="1" lang="en-US" sz="2000"/>
              <a:t>Service</a:t>
            </a:r>
            <a:r>
              <a:rPr lang="en-US" sz="2000"/>
              <a:t> which would sum the </a:t>
            </a:r>
            <a:r>
              <a:rPr i="1" lang="en-US" sz="2000"/>
              <a:t>amount </a:t>
            </a:r>
            <a:r>
              <a:rPr lang="en-US" sz="2000"/>
              <a:t>attributes of the transactions on the account.</a:t>
            </a:r>
            <a:endParaRPr/>
          </a:p>
        </p:txBody>
      </p:sp>
      <p:sp>
        <p:nvSpPr>
          <p:cNvPr id="1121" name="Google Shape;1121;p106"/>
          <p:cNvSpPr txBox="1"/>
          <p:nvPr/>
        </p:nvSpPr>
        <p:spPr>
          <a:xfrm>
            <a:off x="4105202" y="2017988"/>
            <a:ext cx="503879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context </a:t>
            </a:r>
            <a:r>
              <a:rPr lang="en-US" sz="1800">
                <a:solidFill>
                  <a:schemeClr val="dk1"/>
                </a:solidFill>
                <a:latin typeface="Arial"/>
                <a:ea typeface="Arial"/>
                <a:cs typeface="Arial"/>
                <a:sym typeface="Arial"/>
              </a:rPr>
              <a:t>Service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def:</a:t>
            </a:r>
            <a:r>
              <a:rPr lang="en-US" sz="1800">
                <a:solidFill>
                  <a:schemeClr val="dk1"/>
                </a:solidFill>
                <a:latin typeface="Arial"/>
                <a:ea typeface="Arial"/>
                <a:cs typeface="Arial"/>
                <a:sym typeface="Arial"/>
              </a:rPr>
              <a:t> turnover : Real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a:t>
            </a:r>
            <a:r>
              <a:rPr b="1" lang="en-US" sz="1800">
                <a:solidFill>
                  <a:schemeClr val="dk1"/>
                </a:solidFill>
                <a:latin typeface="Arial"/>
                <a:ea typeface="Arial"/>
                <a:cs typeface="Arial"/>
                <a:sym typeface="Arial"/>
              </a:rPr>
              <a:t>self.</a:t>
            </a:r>
            <a:r>
              <a:rPr lang="en-US" sz="1800">
                <a:solidFill>
                  <a:schemeClr val="dk1"/>
                </a:solidFill>
                <a:latin typeface="Arial"/>
                <a:ea typeface="Arial"/>
                <a:cs typeface="Arial"/>
                <a:sym typeface="Arial"/>
              </a:rPr>
              <a:t>transactions.amount-&gt;sum() </a:t>
            </a:r>
            <a:endParaRPr sz="1800">
              <a:solidFill>
                <a:schemeClr val="dk1"/>
              </a:solidFill>
              <a:latin typeface="Arial"/>
              <a:ea typeface="Arial"/>
              <a:cs typeface="Arial"/>
              <a:sym typeface="Arial"/>
            </a:endParaRPr>
          </a:p>
        </p:txBody>
      </p:sp>
      <p:pic>
        <p:nvPicPr>
          <p:cNvPr id="1122" name="Google Shape;1122;p106"/>
          <p:cNvPicPr preferRelativeResize="0"/>
          <p:nvPr/>
        </p:nvPicPr>
        <p:blipFill rotWithShape="1">
          <a:blip r:embed="rId3">
            <a:alphaModFix/>
          </a:blip>
          <a:srcRect b="0" l="0" r="0" t="0"/>
          <a:stretch/>
        </p:blipFill>
        <p:spPr>
          <a:xfrm>
            <a:off x="235747" y="1556792"/>
            <a:ext cx="3711334" cy="51298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1"/>
                                        </p:tgtEl>
                                        <p:attrNameLst>
                                          <p:attrName>style.visibility</p:attrName>
                                        </p:attrNameLst>
                                      </p:cBhvr>
                                      <p:to>
                                        <p:strVal val="visible"/>
                                      </p:to>
                                    </p:set>
                                    <p:anim calcmode="lin" valueType="num">
                                      <p:cBhvr additive="base">
                                        <p:cTn dur="500"/>
                                        <p:tgtEl>
                                          <p:spTgt spid="112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07"/>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Initial values</a:t>
            </a:r>
            <a:endParaRPr sz="2880"/>
          </a:p>
        </p:txBody>
      </p:sp>
      <p:sp>
        <p:nvSpPr>
          <p:cNvPr id="1128" name="Google Shape;1128;p107"/>
          <p:cNvSpPr txBox="1"/>
          <p:nvPr>
            <p:ph idx="1" type="body"/>
          </p:nvPr>
        </p:nvSpPr>
        <p:spPr>
          <a:xfrm>
            <a:off x="1142977" y="1600202"/>
            <a:ext cx="7543824" cy="4525963"/>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Font typeface="Arial"/>
              <a:buNone/>
            </a:pPr>
            <a:r>
              <a:t/>
            </a:r>
            <a:endParaRPr/>
          </a:p>
          <a:p>
            <a:pPr indent="-342900" lvl="0" marL="342900" rtl="0" algn="l">
              <a:spcBef>
                <a:spcPts val="480"/>
              </a:spcBef>
              <a:spcAft>
                <a:spcPts val="0"/>
              </a:spcAft>
              <a:buClr>
                <a:schemeClr val="dk1"/>
              </a:buClr>
              <a:buSzPts val="2400"/>
              <a:buFont typeface="Arial"/>
              <a:buChar char="•"/>
            </a:pPr>
            <a:r>
              <a:rPr lang="en-US"/>
              <a:t>Attributes</a:t>
            </a:r>
            <a:endParaRPr/>
          </a:p>
          <a:p>
            <a:pPr indent="-342900" lvl="0" marL="342900" rtl="0" algn="l">
              <a:spcBef>
                <a:spcPts val="480"/>
              </a:spcBef>
              <a:spcAft>
                <a:spcPts val="0"/>
              </a:spcAft>
              <a:buClr>
                <a:schemeClr val="dk1"/>
              </a:buClr>
              <a:buSzPts val="2400"/>
              <a:buFont typeface="Arial"/>
              <a:buNone/>
            </a:pPr>
            <a:r>
              <a:rPr lang="en-US"/>
              <a:t>	  </a:t>
            </a:r>
            <a:r>
              <a:rPr b="1" lang="en-US">
                <a:solidFill>
                  <a:srgbClr val="960000"/>
                </a:solidFill>
              </a:rPr>
              <a:t>context </a:t>
            </a:r>
            <a:r>
              <a:rPr lang="en-US">
                <a:solidFill>
                  <a:srgbClr val="960000"/>
                </a:solidFill>
              </a:rPr>
              <a:t>CustomerCard::valid : Boolean </a:t>
            </a:r>
            <a:endParaRPr/>
          </a:p>
          <a:p>
            <a:pPr indent="-342900" lvl="0" marL="342900" rtl="0" algn="l">
              <a:spcBef>
                <a:spcPts val="480"/>
              </a:spcBef>
              <a:spcAft>
                <a:spcPts val="0"/>
              </a:spcAft>
              <a:buClr>
                <a:srgbClr val="960000"/>
              </a:buClr>
              <a:buSzPts val="2400"/>
              <a:buFont typeface="Arial"/>
              <a:buNone/>
            </a:pPr>
            <a:r>
              <a:rPr lang="en-US">
                <a:solidFill>
                  <a:srgbClr val="960000"/>
                </a:solidFill>
              </a:rPr>
              <a:t>      </a:t>
            </a:r>
            <a:r>
              <a:rPr b="1" lang="en-US">
                <a:solidFill>
                  <a:srgbClr val="960000"/>
                </a:solidFill>
              </a:rPr>
              <a:t>init</a:t>
            </a:r>
            <a:r>
              <a:rPr lang="en-US">
                <a:solidFill>
                  <a:srgbClr val="960000"/>
                </a:solidFill>
              </a:rPr>
              <a:t>: true </a:t>
            </a:r>
            <a:endParaRPr/>
          </a:p>
          <a:p>
            <a:pPr indent="-342900" lvl="0" marL="342900" rtl="0" algn="l">
              <a:spcBef>
                <a:spcPts val="480"/>
              </a:spcBef>
              <a:spcAft>
                <a:spcPts val="0"/>
              </a:spcAft>
              <a:buClr>
                <a:schemeClr val="dk1"/>
              </a:buClr>
              <a:buSzPts val="2400"/>
              <a:buFont typeface="Arial"/>
              <a:buChar char="•"/>
            </a:pPr>
            <a:r>
              <a:rPr lang="en-US"/>
              <a:t>Association role</a:t>
            </a:r>
            <a:endParaRPr/>
          </a:p>
          <a:p>
            <a:pPr indent="-342900" lvl="0" marL="342900" rtl="0" algn="l">
              <a:spcBef>
                <a:spcPts val="480"/>
              </a:spcBef>
              <a:spcAft>
                <a:spcPts val="0"/>
              </a:spcAft>
              <a:buClr>
                <a:schemeClr val="dk1"/>
              </a:buClr>
              <a:buSzPts val="2400"/>
              <a:buFont typeface="Arial"/>
              <a:buNone/>
            </a:pPr>
            <a:r>
              <a:rPr lang="en-US"/>
              <a:t>	 </a:t>
            </a:r>
            <a:r>
              <a:rPr b="1" lang="en-US">
                <a:solidFill>
                  <a:srgbClr val="960000"/>
                </a:solidFill>
              </a:rPr>
              <a:t>context </a:t>
            </a:r>
            <a:r>
              <a:rPr lang="en-US">
                <a:solidFill>
                  <a:srgbClr val="960000"/>
                </a:solidFill>
              </a:rPr>
              <a:t>Customer::products : Set( Products) </a:t>
            </a:r>
            <a:endParaRPr>
              <a:solidFill>
                <a:srgbClr val="960000"/>
              </a:solidFill>
            </a:endParaRPr>
          </a:p>
          <a:p>
            <a:pPr indent="-342900" lvl="0" marL="342900" rtl="0" algn="l">
              <a:spcBef>
                <a:spcPts val="480"/>
              </a:spcBef>
              <a:spcAft>
                <a:spcPts val="0"/>
              </a:spcAft>
              <a:buClr>
                <a:srgbClr val="960000"/>
              </a:buClr>
              <a:buSzPts val="2400"/>
              <a:buFont typeface="Arial"/>
              <a:buNone/>
            </a:pPr>
            <a:r>
              <a:rPr lang="en-US">
                <a:solidFill>
                  <a:srgbClr val="960000"/>
                </a:solidFill>
              </a:rPr>
              <a:t>     </a:t>
            </a:r>
            <a:r>
              <a:rPr b="1" lang="en-US">
                <a:solidFill>
                  <a:srgbClr val="960000"/>
                </a:solidFill>
              </a:rPr>
              <a:t>init</a:t>
            </a:r>
            <a:r>
              <a:rPr lang="en-US">
                <a:solidFill>
                  <a:srgbClr val="960000"/>
                </a:solidFill>
              </a:rPr>
              <a:t>: Set{}</a:t>
            </a:r>
            <a:endParaRPr>
              <a:solidFill>
                <a:srgbClr val="960000"/>
              </a:solidFill>
            </a:endParaRPr>
          </a:p>
          <a:p>
            <a:pPr indent="-285750" lvl="1" marL="742950" rtl="0" algn="l">
              <a:spcBef>
                <a:spcPts val="440"/>
              </a:spcBef>
              <a:spcAft>
                <a:spcPts val="0"/>
              </a:spcAft>
              <a:buClr>
                <a:schemeClr val="dk1"/>
              </a:buClr>
              <a:buSzPts val="2200"/>
              <a:buFont typeface="Arial"/>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08"/>
          <p:cNvSpPr txBox="1"/>
          <p:nvPr>
            <p:ph type="title"/>
          </p:nvPr>
        </p:nvSpPr>
        <p:spPr>
          <a:xfrm>
            <a:off x="4017857" y="3657601"/>
            <a:ext cx="4614712" cy="1576551"/>
          </a:xfrm>
          <a:prstGeom prst="rect">
            <a:avLst/>
          </a:prstGeom>
          <a:noFill/>
          <a:ln>
            <a:noFill/>
          </a:ln>
        </p:spPr>
        <p:txBody>
          <a:bodyPr anchorCtr="0" anchor="ctr" bIns="45700" lIns="91425" spcFirstLastPara="1" rIns="91425" wrap="square" tIns="45700">
            <a:noAutofit/>
          </a:bodyPr>
          <a:lstStyle/>
          <a:p>
            <a:pPr indent="-457200" lvl="0" marL="457200" rtl="0" algn="l">
              <a:spcBef>
                <a:spcPts val="0"/>
              </a:spcBef>
              <a:spcAft>
                <a:spcPts val="0"/>
              </a:spcAft>
              <a:buClr>
                <a:srgbClr val="FF6600"/>
              </a:buClr>
              <a:buSzPts val="2000"/>
              <a:buFont typeface="Arial"/>
              <a:buAutoNum type="arabicPeriod" startAt="10"/>
            </a:pPr>
            <a:r>
              <a:rPr lang="en-US" sz="2000"/>
              <a:t>A new </a:t>
            </a:r>
            <a:r>
              <a:rPr i="1" lang="en-US" sz="2000"/>
              <a:t>CustomerCard</a:t>
            </a:r>
            <a:r>
              <a:rPr lang="en-US" sz="2000"/>
              <a:t> is valid if and only if </a:t>
            </a:r>
            <a:r>
              <a:rPr i="1" lang="en-US" sz="2000"/>
              <a:t>owner </a:t>
            </a:r>
            <a:r>
              <a:rPr lang="en-US" sz="2000"/>
              <a:t>has already at least another one card.</a:t>
            </a:r>
            <a:endParaRPr sz="2000"/>
          </a:p>
        </p:txBody>
      </p:sp>
      <p:sp>
        <p:nvSpPr>
          <p:cNvPr id="1134" name="Google Shape;1134;p108"/>
          <p:cNvSpPr txBox="1"/>
          <p:nvPr/>
        </p:nvSpPr>
        <p:spPr>
          <a:xfrm>
            <a:off x="4105202" y="2017987"/>
            <a:ext cx="503879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context </a:t>
            </a:r>
            <a:r>
              <a:rPr lang="en-US" sz="1800">
                <a:solidFill>
                  <a:schemeClr val="dk1"/>
                </a:solidFill>
                <a:latin typeface="Arial"/>
                <a:ea typeface="Arial"/>
                <a:cs typeface="Arial"/>
                <a:sym typeface="Arial"/>
              </a:rPr>
              <a:t>CustomerCard::valid: Boolean</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init: self.</a:t>
            </a:r>
            <a:r>
              <a:rPr lang="en-US" sz="1800">
                <a:solidFill>
                  <a:schemeClr val="dk1"/>
                </a:solidFill>
                <a:latin typeface="Arial"/>
                <a:ea typeface="Arial"/>
                <a:cs typeface="Arial"/>
                <a:sym typeface="Arial"/>
              </a:rPr>
              <a:t>owner.cards-&gt;exists(c| c != </a:t>
            </a:r>
            <a:r>
              <a:rPr b="1" lang="en-US" sz="1800">
                <a:solidFill>
                  <a:schemeClr val="dk1"/>
                </a:solidFill>
                <a:latin typeface="Arial"/>
                <a:ea typeface="Arial"/>
                <a:cs typeface="Arial"/>
                <a:sym typeface="Arial"/>
              </a:rPr>
              <a:t>self and </a:t>
            </a:r>
            <a:r>
              <a:rPr lang="en-US" sz="1800">
                <a:solidFill>
                  <a:schemeClr val="dk1"/>
                </a:solidFill>
                <a:latin typeface="Arial"/>
                <a:ea typeface="Arial"/>
                <a:cs typeface="Arial"/>
                <a:sym typeface="Arial"/>
              </a:rPr>
              <a:t>c.valid)</a:t>
            </a:r>
            <a:endParaRPr sz="1800">
              <a:solidFill>
                <a:schemeClr val="dk1"/>
              </a:solidFill>
              <a:latin typeface="Arial"/>
              <a:ea typeface="Arial"/>
              <a:cs typeface="Arial"/>
              <a:sym typeface="Arial"/>
            </a:endParaRPr>
          </a:p>
        </p:txBody>
      </p:sp>
      <p:pic>
        <p:nvPicPr>
          <p:cNvPr id="1135" name="Google Shape;1135;p108"/>
          <p:cNvPicPr preferRelativeResize="0"/>
          <p:nvPr/>
        </p:nvPicPr>
        <p:blipFill rotWithShape="1">
          <a:blip r:embed="rId3">
            <a:alphaModFix/>
          </a:blip>
          <a:srcRect b="0" l="0" r="0" t="0"/>
          <a:stretch/>
        </p:blipFill>
        <p:spPr>
          <a:xfrm>
            <a:off x="395536" y="1772816"/>
            <a:ext cx="3254429" cy="2629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4"/>
                                        </p:tgtEl>
                                        <p:attrNameLst>
                                          <p:attrName>style.visibility</p:attrName>
                                        </p:attrNameLst>
                                      </p:cBhvr>
                                      <p:to>
                                        <p:strVal val="visible"/>
                                      </p:to>
                                    </p:set>
                                    <p:anim calcmode="lin" valueType="num">
                                      <p:cBhvr additive="base">
                                        <p:cTn dur="500"/>
                                        <p:tgtEl>
                                          <p:spTgt spid="11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Quality requirements II</a:t>
            </a:r>
            <a:endParaRPr/>
          </a:p>
        </p:txBody>
      </p:sp>
      <p:sp>
        <p:nvSpPr>
          <p:cNvPr id="191" name="Google Shape;191;p11"/>
          <p:cNvSpPr txBox="1"/>
          <p:nvPr>
            <p:ph idx="1" type="body"/>
          </p:nvPr>
        </p:nvSpPr>
        <p:spPr>
          <a:xfrm>
            <a:off x="214282" y="2852936"/>
            <a:ext cx="4717758" cy="35050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sz="2400"/>
              <a:t>Types of quality requirements</a:t>
            </a:r>
            <a:endParaRPr/>
          </a:p>
          <a:p>
            <a:pPr indent="-342900" lvl="0" marL="342900" rtl="0" algn="l">
              <a:spcBef>
                <a:spcPts val="480"/>
              </a:spcBef>
              <a:spcAft>
                <a:spcPts val="0"/>
              </a:spcAft>
              <a:buClr>
                <a:schemeClr val="dk1"/>
              </a:buClr>
              <a:buSzPts val="2400"/>
              <a:buFont typeface="Arial"/>
              <a:buChar char="•"/>
            </a:pPr>
            <a:r>
              <a:rPr lang="en-US" sz="2400"/>
              <a:t>Important primarily for developers</a:t>
            </a:r>
            <a:endParaRPr sz="2400"/>
          </a:p>
          <a:p>
            <a:pPr indent="-285750" lvl="1" marL="742950" rtl="0" algn="l">
              <a:spcBef>
                <a:spcPts val="480"/>
              </a:spcBef>
              <a:spcAft>
                <a:spcPts val="0"/>
              </a:spcAft>
              <a:buClr>
                <a:srgbClr val="F2F2F2"/>
              </a:buClr>
              <a:buSzPts val="2400"/>
              <a:buFont typeface="Arial"/>
              <a:buChar char="–"/>
            </a:pPr>
            <a:r>
              <a:rPr lang="en-US" sz="2400">
                <a:solidFill>
                  <a:srgbClr val="F2F2F2"/>
                </a:solidFill>
              </a:rPr>
              <a:t>Maintainability</a:t>
            </a:r>
            <a:endParaRPr/>
          </a:p>
          <a:p>
            <a:pPr indent="-285750" lvl="1" marL="742950" rtl="0" algn="l">
              <a:spcBef>
                <a:spcPts val="480"/>
              </a:spcBef>
              <a:spcAft>
                <a:spcPts val="0"/>
              </a:spcAft>
              <a:buClr>
                <a:srgbClr val="F2F2F2"/>
              </a:buClr>
              <a:buSzPts val="2400"/>
              <a:buFont typeface="Arial"/>
              <a:buChar char="–"/>
            </a:pPr>
            <a:r>
              <a:rPr lang="en-US" sz="2400">
                <a:solidFill>
                  <a:srgbClr val="F2F2F2"/>
                </a:solidFill>
              </a:rPr>
              <a:t>Portability</a:t>
            </a:r>
            <a:endParaRPr/>
          </a:p>
          <a:p>
            <a:pPr indent="-285750" lvl="1" marL="742950" rtl="0" algn="l">
              <a:spcBef>
                <a:spcPts val="480"/>
              </a:spcBef>
              <a:spcAft>
                <a:spcPts val="0"/>
              </a:spcAft>
              <a:buClr>
                <a:srgbClr val="F2F2F2"/>
              </a:buClr>
              <a:buSzPts val="2400"/>
              <a:buFont typeface="Arial"/>
              <a:buChar char="–"/>
            </a:pPr>
            <a:r>
              <a:rPr lang="en-US" sz="2400">
                <a:solidFill>
                  <a:srgbClr val="F2F2F2"/>
                </a:solidFill>
              </a:rPr>
              <a:t>Reusability</a:t>
            </a:r>
            <a:endParaRPr/>
          </a:p>
          <a:p>
            <a:pPr indent="-285750" lvl="1" marL="742950" rtl="0" algn="l">
              <a:spcBef>
                <a:spcPts val="480"/>
              </a:spcBef>
              <a:spcAft>
                <a:spcPts val="0"/>
              </a:spcAft>
              <a:buClr>
                <a:srgbClr val="F2F2F2"/>
              </a:buClr>
              <a:buSzPts val="2400"/>
              <a:buFont typeface="Arial"/>
              <a:buChar char="–"/>
            </a:pPr>
            <a:r>
              <a:rPr lang="en-US" sz="2400">
                <a:solidFill>
                  <a:srgbClr val="F2F2F2"/>
                </a:solidFill>
              </a:rPr>
              <a:t>Testability    </a:t>
            </a:r>
            <a:endParaRPr sz="2400">
              <a:solidFill>
                <a:srgbClr val="F2F2F2"/>
              </a:solidFill>
            </a:endParaRPr>
          </a:p>
          <a:p>
            <a:pPr indent="-107950" lvl="1" marL="742950" rtl="0" algn="l">
              <a:spcBef>
                <a:spcPts val="560"/>
              </a:spcBef>
              <a:spcAft>
                <a:spcPts val="0"/>
              </a:spcAft>
              <a:buClr>
                <a:schemeClr val="dk1"/>
              </a:buClr>
              <a:buSzPts val="2800"/>
              <a:buFont typeface="Arial"/>
              <a:buNone/>
            </a:pPr>
            <a:r>
              <a:t/>
            </a:r>
            <a:endParaRPr/>
          </a:p>
        </p:txBody>
      </p:sp>
      <p:sp>
        <p:nvSpPr>
          <p:cNvPr id="192" name="Google Shape;192;p11"/>
          <p:cNvSpPr/>
          <p:nvPr/>
        </p:nvSpPr>
        <p:spPr>
          <a:xfrm>
            <a:off x="251520" y="1556792"/>
            <a:ext cx="8640960" cy="1008112"/>
          </a:xfrm>
          <a:prstGeom prst="rect">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Arial"/>
                <a:ea typeface="Arial"/>
                <a:cs typeface="Arial"/>
                <a:sym typeface="Arial"/>
              </a:rPr>
              <a:t>A quality requirement defines a quality property of the entire system or of a system component, service, or function.</a:t>
            </a:r>
            <a:endParaRPr sz="2000">
              <a:solidFill>
                <a:schemeClr val="dk1"/>
              </a:solidFill>
              <a:latin typeface="Arial"/>
              <a:ea typeface="Arial"/>
              <a:cs typeface="Arial"/>
              <a:sym typeface="Arial"/>
            </a:endParaRPr>
          </a:p>
        </p:txBody>
      </p:sp>
      <p:sp>
        <p:nvSpPr>
          <p:cNvPr id="193" name="Google Shape;193;p11"/>
          <p:cNvSpPr txBox="1"/>
          <p:nvPr/>
        </p:nvSpPr>
        <p:spPr>
          <a:xfrm>
            <a:off x="4283968" y="3401616"/>
            <a:ext cx="4860032" cy="345638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220"/>
              <a:buFont typeface="Arial"/>
              <a:buChar char="•"/>
            </a:pPr>
            <a:r>
              <a:rPr lang="en-US" sz="2220">
                <a:solidFill>
                  <a:schemeClr val="dk1"/>
                </a:solidFill>
                <a:latin typeface="Arial"/>
                <a:ea typeface="Arial"/>
                <a:cs typeface="Arial"/>
                <a:sym typeface="Arial"/>
              </a:rPr>
              <a:t>Important primarily for users</a:t>
            </a:r>
            <a:endParaRPr sz="2220">
              <a:solidFill>
                <a:schemeClr val="dk1"/>
              </a:solidFill>
              <a:latin typeface="Arial"/>
              <a:ea typeface="Arial"/>
              <a:cs typeface="Arial"/>
              <a:sym typeface="Arial"/>
            </a:endParaRPr>
          </a:p>
          <a:p>
            <a:pPr indent="-285750" lvl="1" marL="742950" marR="0" rtl="0" algn="l">
              <a:lnSpc>
                <a:spcPct val="90000"/>
              </a:lnSpc>
              <a:spcBef>
                <a:spcPts val="444"/>
              </a:spcBef>
              <a:spcAft>
                <a:spcPts val="0"/>
              </a:spcAft>
              <a:buClr>
                <a:schemeClr val="dk1"/>
              </a:buClr>
              <a:buSzPts val="2220"/>
              <a:buFont typeface="Arial"/>
              <a:buChar char="–"/>
            </a:pPr>
            <a:r>
              <a:rPr b="0" i="0" lang="en-US" sz="2220" u="none" cap="none" strike="noStrike">
                <a:solidFill>
                  <a:schemeClr val="dk1"/>
                </a:solidFill>
                <a:latin typeface="Arial"/>
                <a:ea typeface="Arial"/>
                <a:cs typeface="Arial"/>
                <a:sym typeface="Arial"/>
              </a:rPr>
              <a:t>Availability </a:t>
            </a:r>
            <a:endParaRPr/>
          </a:p>
          <a:p>
            <a:pPr indent="-285750" lvl="1" marL="742950" marR="0" rtl="0" algn="l">
              <a:lnSpc>
                <a:spcPct val="90000"/>
              </a:lnSpc>
              <a:spcBef>
                <a:spcPts val="444"/>
              </a:spcBef>
              <a:spcAft>
                <a:spcPts val="0"/>
              </a:spcAft>
              <a:buClr>
                <a:schemeClr val="dk1"/>
              </a:buClr>
              <a:buSzPts val="2220"/>
              <a:buFont typeface="Arial"/>
              <a:buChar char="–"/>
            </a:pPr>
            <a:r>
              <a:rPr b="0" i="0" lang="en-US" sz="2220" u="none" cap="none" strike="noStrike">
                <a:solidFill>
                  <a:schemeClr val="dk1"/>
                </a:solidFill>
                <a:latin typeface="Arial"/>
                <a:ea typeface="Arial"/>
                <a:cs typeface="Arial"/>
                <a:sym typeface="Arial"/>
              </a:rPr>
              <a:t>Efficiency</a:t>
            </a:r>
            <a:endParaRPr/>
          </a:p>
          <a:p>
            <a:pPr indent="-285750" lvl="1" marL="742950" marR="0" rtl="0" algn="l">
              <a:lnSpc>
                <a:spcPct val="90000"/>
              </a:lnSpc>
              <a:spcBef>
                <a:spcPts val="444"/>
              </a:spcBef>
              <a:spcAft>
                <a:spcPts val="0"/>
              </a:spcAft>
              <a:buClr>
                <a:schemeClr val="dk1"/>
              </a:buClr>
              <a:buSzPts val="2220"/>
              <a:buFont typeface="Arial"/>
              <a:buChar char="–"/>
            </a:pPr>
            <a:r>
              <a:rPr b="0" i="0" lang="en-US" sz="2220" u="none" cap="none" strike="noStrike">
                <a:solidFill>
                  <a:schemeClr val="dk1"/>
                </a:solidFill>
                <a:latin typeface="Arial"/>
                <a:ea typeface="Arial"/>
                <a:cs typeface="Arial"/>
                <a:sym typeface="Arial"/>
              </a:rPr>
              <a:t>Flexibility</a:t>
            </a:r>
            <a:endParaRPr/>
          </a:p>
          <a:p>
            <a:pPr indent="-285750" lvl="1" marL="742950" marR="0" rtl="0" algn="l">
              <a:lnSpc>
                <a:spcPct val="90000"/>
              </a:lnSpc>
              <a:spcBef>
                <a:spcPts val="444"/>
              </a:spcBef>
              <a:spcAft>
                <a:spcPts val="0"/>
              </a:spcAft>
              <a:buClr>
                <a:schemeClr val="dk1"/>
              </a:buClr>
              <a:buSzPts val="2220"/>
              <a:buFont typeface="Arial"/>
              <a:buChar char="–"/>
            </a:pPr>
            <a:r>
              <a:rPr b="0" i="0" lang="en-US" sz="2220" u="none" cap="none" strike="noStrike">
                <a:solidFill>
                  <a:schemeClr val="dk1"/>
                </a:solidFill>
                <a:latin typeface="Arial"/>
                <a:ea typeface="Arial"/>
                <a:cs typeface="Arial"/>
                <a:sym typeface="Arial"/>
              </a:rPr>
              <a:t>Integrity</a:t>
            </a:r>
            <a:endParaRPr/>
          </a:p>
          <a:p>
            <a:pPr indent="-285750" lvl="1" marL="742950" marR="0" rtl="0" algn="l">
              <a:lnSpc>
                <a:spcPct val="90000"/>
              </a:lnSpc>
              <a:spcBef>
                <a:spcPts val="444"/>
              </a:spcBef>
              <a:spcAft>
                <a:spcPts val="0"/>
              </a:spcAft>
              <a:buClr>
                <a:schemeClr val="dk1"/>
              </a:buClr>
              <a:buSzPts val="2220"/>
              <a:buFont typeface="Arial"/>
              <a:buChar char="–"/>
            </a:pPr>
            <a:r>
              <a:rPr b="1" i="0" lang="en-US" sz="2220" u="none" cap="none" strike="noStrike">
                <a:solidFill>
                  <a:schemeClr val="dk1"/>
                </a:solidFill>
                <a:latin typeface="Arial"/>
                <a:ea typeface="Arial"/>
                <a:cs typeface="Arial"/>
                <a:sym typeface="Arial"/>
              </a:rPr>
              <a:t>Interoperability</a:t>
            </a:r>
            <a:endParaRPr/>
          </a:p>
          <a:p>
            <a:pPr indent="-285750" lvl="1" marL="742950" marR="0" rtl="0" algn="l">
              <a:lnSpc>
                <a:spcPct val="90000"/>
              </a:lnSpc>
              <a:spcBef>
                <a:spcPts val="444"/>
              </a:spcBef>
              <a:spcAft>
                <a:spcPts val="0"/>
              </a:spcAft>
              <a:buClr>
                <a:schemeClr val="dk1"/>
              </a:buClr>
              <a:buSzPts val="2220"/>
              <a:buFont typeface="Arial"/>
              <a:buChar char="–"/>
            </a:pPr>
            <a:r>
              <a:rPr b="1" i="0" lang="en-US" sz="2220" u="none" cap="none" strike="noStrike">
                <a:solidFill>
                  <a:schemeClr val="dk1"/>
                </a:solidFill>
                <a:latin typeface="Arial"/>
                <a:ea typeface="Arial"/>
                <a:cs typeface="Arial"/>
                <a:sym typeface="Arial"/>
              </a:rPr>
              <a:t>Reliability</a:t>
            </a:r>
            <a:endParaRPr/>
          </a:p>
          <a:p>
            <a:pPr indent="-285750" lvl="1" marL="742950" marR="0" rtl="0" algn="l">
              <a:lnSpc>
                <a:spcPct val="90000"/>
              </a:lnSpc>
              <a:spcBef>
                <a:spcPts val="444"/>
              </a:spcBef>
              <a:spcAft>
                <a:spcPts val="0"/>
              </a:spcAft>
              <a:buClr>
                <a:schemeClr val="dk1"/>
              </a:buClr>
              <a:buSzPts val="2220"/>
              <a:buFont typeface="Arial"/>
              <a:buChar char="–"/>
            </a:pPr>
            <a:r>
              <a:rPr b="1" i="0" lang="en-US" sz="2220" u="none" cap="none" strike="noStrike">
                <a:solidFill>
                  <a:schemeClr val="dk1"/>
                </a:solidFill>
                <a:latin typeface="Arial"/>
                <a:ea typeface="Arial"/>
                <a:cs typeface="Arial"/>
                <a:sym typeface="Arial"/>
              </a:rPr>
              <a:t>Robustness</a:t>
            </a:r>
            <a:endParaRPr/>
          </a:p>
          <a:p>
            <a:pPr indent="-285750" lvl="1" marL="742950" marR="0" rtl="0" algn="l">
              <a:lnSpc>
                <a:spcPct val="90000"/>
              </a:lnSpc>
              <a:spcBef>
                <a:spcPts val="444"/>
              </a:spcBef>
              <a:spcAft>
                <a:spcPts val="0"/>
              </a:spcAft>
              <a:buClr>
                <a:schemeClr val="dk1"/>
              </a:buClr>
              <a:buSzPts val="2220"/>
              <a:buFont typeface="Arial"/>
              <a:buChar char="–"/>
            </a:pPr>
            <a:r>
              <a:rPr b="1" i="0" lang="en-US" sz="2220" u="none" cap="none" strike="noStrike">
                <a:solidFill>
                  <a:schemeClr val="dk1"/>
                </a:solidFill>
                <a:latin typeface="Arial"/>
                <a:ea typeface="Arial"/>
                <a:cs typeface="Arial"/>
                <a:sym typeface="Arial"/>
              </a:rPr>
              <a:t>Usability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Quality requirements III</a:t>
            </a:r>
            <a:endParaRPr/>
          </a:p>
        </p:txBody>
      </p:sp>
      <p:sp>
        <p:nvSpPr>
          <p:cNvPr id="202" name="Google Shape;202;p12"/>
          <p:cNvSpPr txBox="1"/>
          <p:nvPr>
            <p:ph idx="1" type="body"/>
          </p:nvPr>
        </p:nvSpPr>
        <p:spPr>
          <a:xfrm>
            <a:off x="214282" y="2852936"/>
            <a:ext cx="4717758" cy="35050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sz="2400"/>
              <a:t>Types of quality requirements</a:t>
            </a:r>
            <a:endParaRPr/>
          </a:p>
          <a:p>
            <a:pPr indent="-342900" lvl="0" marL="342900" rtl="0" algn="l">
              <a:spcBef>
                <a:spcPts val="480"/>
              </a:spcBef>
              <a:spcAft>
                <a:spcPts val="0"/>
              </a:spcAft>
              <a:buClr>
                <a:schemeClr val="dk1"/>
              </a:buClr>
              <a:buSzPts val="2400"/>
              <a:buFont typeface="Arial"/>
              <a:buChar char="•"/>
            </a:pPr>
            <a:r>
              <a:rPr lang="en-US" sz="2400"/>
              <a:t>Important primarily for developers</a:t>
            </a:r>
            <a:endParaRPr sz="2400"/>
          </a:p>
          <a:p>
            <a:pPr indent="-285750" lvl="1" marL="742950" rtl="0" algn="l">
              <a:spcBef>
                <a:spcPts val="480"/>
              </a:spcBef>
              <a:spcAft>
                <a:spcPts val="0"/>
              </a:spcAft>
              <a:buClr>
                <a:schemeClr val="dk1"/>
              </a:buClr>
              <a:buSzPts val="2400"/>
              <a:buFont typeface="Arial"/>
              <a:buChar char="–"/>
            </a:pPr>
            <a:r>
              <a:rPr lang="en-US" sz="2400"/>
              <a:t>Maintainability</a:t>
            </a:r>
            <a:endParaRPr/>
          </a:p>
          <a:p>
            <a:pPr indent="-285750" lvl="1" marL="742950" rtl="0" algn="l">
              <a:spcBef>
                <a:spcPts val="480"/>
              </a:spcBef>
              <a:spcAft>
                <a:spcPts val="0"/>
              </a:spcAft>
              <a:buClr>
                <a:schemeClr val="dk1"/>
              </a:buClr>
              <a:buSzPts val="2400"/>
              <a:buFont typeface="Arial"/>
              <a:buChar char="–"/>
            </a:pPr>
            <a:r>
              <a:rPr lang="en-US" sz="2400"/>
              <a:t>Portability</a:t>
            </a:r>
            <a:endParaRPr/>
          </a:p>
          <a:p>
            <a:pPr indent="-285750" lvl="1" marL="742950" rtl="0" algn="l">
              <a:spcBef>
                <a:spcPts val="480"/>
              </a:spcBef>
              <a:spcAft>
                <a:spcPts val="0"/>
              </a:spcAft>
              <a:buClr>
                <a:schemeClr val="dk1"/>
              </a:buClr>
              <a:buSzPts val="2400"/>
              <a:buFont typeface="Arial"/>
              <a:buChar char="–"/>
            </a:pPr>
            <a:r>
              <a:rPr lang="en-US" sz="2400"/>
              <a:t>Reusability</a:t>
            </a:r>
            <a:endParaRPr/>
          </a:p>
          <a:p>
            <a:pPr indent="-285750" lvl="1" marL="742950" rtl="0" algn="l">
              <a:spcBef>
                <a:spcPts val="480"/>
              </a:spcBef>
              <a:spcAft>
                <a:spcPts val="0"/>
              </a:spcAft>
              <a:buClr>
                <a:schemeClr val="dk1"/>
              </a:buClr>
              <a:buSzPts val="2400"/>
              <a:buFont typeface="Arial"/>
              <a:buChar char="–"/>
            </a:pPr>
            <a:r>
              <a:rPr lang="en-US" sz="2400"/>
              <a:t>Testability    </a:t>
            </a:r>
            <a:endParaRPr sz="2400"/>
          </a:p>
          <a:p>
            <a:pPr indent="-107950" lvl="1" marL="742950" rtl="0" algn="l">
              <a:spcBef>
                <a:spcPts val="560"/>
              </a:spcBef>
              <a:spcAft>
                <a:spcPts val="0"/>
              </a:spcAft>
              <a:buClr>
                <a:schemeClr val="dk1"/>
              </a:buClr>
              <a:buSzPts val="2800"/>
              <a:buFont typeface="Arial"/>
              <a:buNone/>
            </a:pPr>
            <a:r>
              <a:t/>
            </a:r>
            <a:endParaRPr/>
          </a:p>
        </p:txBody>
      </p:sp>
      <p:sp>
        <p:nvSpPr>
          <p:cNvPr id="203" name="Google Shape;203;p12"/>
          <p:cNvSpPr/>
          <p:nvPr/>
        </p:nvSpPr>
        <p:spPr>
          <a:xfrm>
            <a:off x="251520" y="1556792"/>
            <a:ext cx="8640960" cy="1008112"/>
          </a:xfrm>
          <a:prstGeom prst="rect">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Arial"/>
                <a:ea typeface="Arial"/>
                <a:cs typeface="Arial"/>
                <a:sym typeface="Arial"/>
              </a:rPr>
              <a:t>A quality requirement defines a quality property of the entire system or of a system component, service, or function.</a:t>
            </a:r>
            <a:endParaRPr sz="2000">
              <a:solidFill>
                <a:schemeClr val="dk1"/>
              </a:solidFill>
              <a:latin typeface="Arial"/>
              <a:ea typeface="Arial"/>
              <a:cs typeface="Arial"/>
              <a:sym typeface="Arial"/>
            </a:endParaRPr>
          </a:p>
        </p:txBody>
      </p:sp>
      <p:sp>
        <p:nvSpPr>
          <p:cNvPr id="204" name="Google Shape;204;p12"/>
          <p:cNvSpPr txBox="1"/>
          <p:nvPr/>
        </p:nvSpPr>
        <p:spPr>
          <a:xfrm>
            <a:off x="4283968" y="3401616"/>
            <a:ext cx="4860032" cy="345638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220"/>
              <a:buFont typeface="Arial"/>
              <a:buChar char="•"/>
            </a:pPr>
            <a:r>
              <a:rPr lang="en-US" sz="2220">
                <a:solidFill>
                  <a:schemeClr val="dk1"/>
                </a:solidFill>
                <a:latin typeface="Arial"/>
                <a:ea typeface="Arial"/>
                <a:cs typeface="Arial"/>
                <a:sym typeface="Arial"/>
              </a:rPr>
              <a:t>Important primarily for users</a:t>
            </a:r>
            <a:endParaRPr sz="2220">
              <a:solidFill>
                <a:schemeClr val="dk1"/>
              </a:solidFill>
              <a:latin typeface="Arial"/>
              <a:ea typeface="Arial"/>
              <a:cs typeface="Arial"/>
              <a:sym typeface="Arial"/>
            </a:endParaRPr>
          </a:p>
          <a:p>
            <a:pPr indent="-285750" lvl="1" marL="742950" marR="0" rtl="0" algn="l">
              <a:lnSpc>
                <a:spcPct val="90000"/>
              </a:lnSpc>
              <a:spcBef>
                <a:spcPts val="444"/>
              </a:spcBef>
              <a:spcAft>
                <a:spcPts val="0"/>
              </a:spcAft>
              <a:buClr>
                <a:srgbClr val="D8D8D8"/>
              </a:buClr>
              <a:buSzPts val="2220"/>
              <a:buFont typeface="Arial"/>
              <a:buChar char="–"/>
            </a:pPr>
            <a:r>
              <a:rPr b="0" i="0" lang="en-US" sz="2220" u="none" cap="none" strike="noStrike">
                <a:solidFill>
                  <a:srgbClr val="D8D8D8"/>
                </a:solidFill>
                <a:latin typeface="Arial"/>
                <a:ea typeface="Arial"/>
                <a:cs typeface="Arial"/>
                <a:sym typeface="Arial"/>
              </a:rPr>
              <a:t>Availability </a:t>
            </a:r>
            <a:endParaRPr/>
          </a:p>
          <a:p>
            <a:pPr indent="-285750" lvl="1" marL="742950" marR="0" rtl="0" algn="l">
              <a:lnSpc>
                <a:spcPct val="90000"/>
              </a:lnSpc>
              <a:spcBef>
                <a:spcPts val="444"/>
              </a:spcBef>
              <a:spcAft>
                <a:spcPts val="0"/>
              </a:spcAft>
              <a:buClr>
                <a:srgbClr val="D8D8D8"/>
              </a:buClr>
              <a:buSzPts val="2220"/>
              <a:buFont typeface="Arial"/>
              <a:buChar char="–"/>
            </a:pPr>
            <a:r>
              <a:rPr b="0" i="0" lang="en-US" sz="2220" u="none" cap="none" strike="noStrike">
                <a:solidFill>
                  <a:srgbClr val="D8D8D8"/>
                </a:solidFill>
                <a:latin typeface="Arial"/>
                <a:ea typeface="Arial"/>
                <a:cs typeface="Arial"/>
                <a:sym typeface="Arial"/>
              </a:rPr>
              <a:t>Efficiency</a:t>
            </a:r>
            <a:endParaRPr/>
          </a:p>
          <a:p>
            <a:pPr indent="-285750" lvl="1" marL="742950" marR="0" rtl="0" algn="l">
              <a:lnSpc>
                <a:spcPct val="90000"/>
              </a:lnSpc>
              <a:spcBef>
                <a:spcPts val="444"/>
              </a:spcBef>
              <a:spcAft>
                <a:spcPts val="0"/>
              </a:spcAft>
              <a:buClr>
                <a:srgbClr val="D8D8D8"/>
              </a:buClr>
              <a:buSzPts val="2220"/>
              <a:buFont typeface="Arial"/>
              <a:buChar char="–"/>
            </a:pPr>
            <a:r>
              <a:rPr b="0" i="0" lang="en-US" sz="2220" u="none" cap="none" strike="noStrike">
                <a:solidFill>
                  <a:srgbClr val="D8D8D8"/>
                </a:solidFill>
                <a:latin typeface="Arial"/>
                <a:ea typeface="Arial"/>
                <a:cs typeface="Arial"/>
                <a:sym typeface="Arial"/>
              </a:rPr>
              <a:t>Flexibility</a:t>
            </a:r>
            <a:endParaRPr/>
          </a:p>
          <a:p>
            <a:pPr indent="-285750" lvl="1" marL="742950" marR="0" rtl="0" algn="l">
              <a:lnSpc>
                <a:spcPct val="90000"/>
              </a:lnSpc>
              <a:spcBef>
                <a:spcPts val="444"/>
              </a:spcBef>
              <a:spcAft>
                <a:spcPts val="0"/>
              </a:spcAft>
              <a:buClr>
                <a:srgbClr val="D8D8D8"/>
              </a:buClr>
              <a:buSzPts val="2220"/>
              <a:buFont typeface="Arial"/>
              <a:buChar char="–"/>
            </a:pPr>
            <a:r>
              <a:rPr b="0" i="0" lang="en-US" sz="2220" u="none" cap="none" strike="noStrike">
                <a:solidFill>
                  <a:srgbClr val="D8D8D8"/>
                </a:solidFill>
                <a:latin typeface="Arial"/>
                <a:ea typeface="Arial"/>
                <a:cs typeface="Arial"/>
                <a:sym typeface="Arial"/>
              </a:rPr>
              <a:t>Integrity</a:t>
            </a:r>
            <a:endParaRPr/>
          </a:p>
          <a:p>
            <a:pPr indent="-285750" lvl="1" marL="742950" marR="0" rtl="0" algn="l">
              <a:lnSpc>
                <a:spcPct val="90000"/>
              </a:lnSpc>
              <a:spcBef>
                <a:spcPts val="444"/>
              </a:spcBef>
              <a:spcAft>
                <a:spcPts val="0"/>
              </a:spcAft>
              <a:buClr>
                <a:srgbClr val="D8D8D8"/>
              </a:buClr>
              <a:buSzPts val="2220"/>
              <a:buFont typeface="Arial"/>
              <a:buChar char="–"/>
            </a:pPr>
            <a:r>
              <a:rPr b="0" i="0" lang="en-US" sz="2220" u="none" cap="none" strike="noStrike">
                <a:solidFill>
                  <a:srgbClr val="D8D8D8"/>
                </a:solidFill>
                <a:latin typeface="Arial"/>
                <a:ea typeface="Arial"/>
                <a:cs typeface="Arial"/>
                <a:sym typeface="Arial"/>
              </a:rPr>
              <a:t>Interoperability</a:t>
            </a:r>
            <a:endParaRPr/>
          </a:p>
          <a:p>
            <a:pPr indent="-285750" lvl="1" marL="742950" marR="0" rtl="0" algn="l">
              <a:lnSpc>
                <a:spcPct val="90000"/>
              </a:lnSpc>
              <a:spcBef>
                <a:spcPts val="444"/>
              </a:spcBef>
              <a:spcAft>
                <a:spcPts val="0"/>
              </a:spcAft>
              <a:buClr>
                <a:srgbClr val="D8D8D8"/>
              </a:buClr>
              <a:buSzPts val="2220"/>
              <a:buFont typeface="Arial"/>
              <a:buChar char="–"/>
            </a:pPr>
            <a:r>
              <a:rPr b="0" i="0" lang="en-US" sz="2220" u="none" cap="none" strike="noStrike">
                <a:solidFill>
                  <a:srgbClr val="D8D8D8"/>
                </a:solidFill>
                <a:latin typeface="Arial"/>
                <a:ea typeface="Arial"/>
                <a:cs typeface="Arial"/>
                <a:sym typeface="Arial"/>
              </a:rPr>
              <a:t>Reliability</a:t>
            </a:r>
            <a:endParaRPr/>
          </a:p>
          <a:p>
            <a:pPr indent="-285750" lvl="1" marL="742950" marR="0" rtl="0" algn="l">
              <a:lnSpc>
                <a:spcPct val="90000"/>
              </a:lnSpc>
              <a:spcBef>
                <a:spcPts val="444"/>
              </a:spcBef>
              <a:spcAft>
                <a:spcPts val="0"/>
              </a:spcAft>
              <a:buClr>
                <a:srgbClr val="D8D8D8"/>
              </a:buClr>
              <a:buSzPts val="2220"/>
              <a:buFont typeface="Arial"/>
              <a:buChar char="–"/>
            </a:pPr>
            <a:r>
              <a:rPr b="0" i="0" lang="en-US" sz="2220" u="none" cap="none" strike="noStrike">
                <a:solidFill>
                  <a:srgbClr val="D8D8D8"/>
                </a:solidFill>
                <a:latin typeface="Arial"/>
                <a:ea typeface="Arial"/>
                <a:cs typeface="Arial"/>
                <a:sym typeface="Arial"/>
              </a:rPr>
              <a:t>Robustness</a:t>
            </a:r>
            <a:endParaRPr/>
          </a:p>
          <a:p>
            <a:pPr indent="-285750" lvl="1" marL="742950" marR="0" rtl="0" algn="l">
              <a:lnSpc>
                <a:spcPct val="90000"/>
              </a:lnSpc>
              <a:spcBef>
                <a:spcPts val="444"/>
              </a:spcBef>
              <a:spcAft>
                <a:spcPts val="0"/>
              </a:spcAft>
              <a:buClr>
                <a:srgbClr val="D8D8D8"/>
              </a:buClr>
              <a:buSzPts val="2220"/>
              <a:buFont typeface="Arial"/>
              <a:buChar char="–"/>
            </a:pPr>
            <a:r>
              <a:rPr b="0" i="0" lang="en-US" sz="2220" u="none" cap="none" strike="noStrike">
                <a:solidFill>
                  <a:srgbClr val="D8D8D8"/>
                </a:solidFill>
                <a:latin typeface="Arial"/>
                <a:ea typeface="Arial"/>
                <a:cs typeface="Arial"/>
                <a:sym typeface="Arial"/>
              </a:rPr>
              <a:t>Usability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Non-functional requirements</a:t>
            </a:r>
            <a:endParaRPr/>
          </a:p>
        </p:txBody>
      </p:sp>
      <p:sp>
        <p:nvSpPr>
          <p:cNvPr id="210" name="Google Shape;210;p13"/>
          <p:cNvSpPr txBox="1"/>
          <p:nvPr>
            <p:ph idx="1" type="body"/>
          </p:nvPr>
        </p:nvSpPr>
        <p:spPr>
          <a:xfrm>
            <a:off x="214282" y="1643050"/>
            <a:ext cx="8643998" cy="1209886"/>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a:p>
            <a:pPr indent="0" lvl="0" marL="0" rtl="0" algn="l">
              <a:spcBef>
                <a:spcPts val="560"/>
              </a:spcBef>
              <a:spcAft>
                <a:spcPts val="0"/>
              </a:spcAft>
              <a:buClr>
                <a:schemeClr val="dk1"/>
              </a:buClr>
              <a:buSzPts val="2800"/>
              <a:buFont typeface="Arial"/>
              <a:buNone/>
            </a:pPr>
            <a:r>
              <a:rPr lang="en-US" sz="2800"/>
              <a:t>Non-functional = </a:t>
            </a:r>
            <a:endParaRPr sz="2800"/>
          </a:p>
        </p:txBody>
      </p:sp>
      <p:sp>
        <p:nvSpPr>
          <p:cNvPr id="211" name="Google Shape;211;p13"/>
          <p:cNvSpPr txBox="1"/>
          <p:nvPr/>
        </p:nvSpPr>
        <p:spPr>
          <a:xfrm>
            <a:off x="3059832" y="1772816"/>
            <a:ext cx="4185761" cy="1446550"/>
          </a:xfrm>
          <a:prstGeom prst="rect">
            <a:avLst/>
          </a:prstGeom>
          <a:solidFill>
            <a:srgbClr val="F2F2F2"/>
          </a:solid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Underspecified functional requirements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rgbClr val="000000"/>
              </a:solidFill>
              <a:latin typeface="Verdana"/>
              <a:ea typeface="Verdana"/>
              <a:cs typeface="Verdana"/>
              <a:sym typeface="Verdana"/>
            </a:endParaRPr>
          </a:p>
        </p:txBody>
      </p:sp>
      <p:sp>
        <p:nvSpPr>
          <p:cNvPr id="212" name="Google Shape;212;p13"/>
          <p:cNvSpPr txBox="1"/>
          <p:nvPr/>
        </p:nvSpPr>
        <p:spPr>
          <a:xfrm>
            <a:off x="3896763" y="2311425"/>
            <a:ext cx="2511895" cy="369332"/>
          </a:xfrm>
          <a:prstGeom prst="rect">
            <a:avLst/>
          </a:prstGeom>
          <a:solidFill>
            <a:srgbClr val="A5A5A5"/>
          </a:solid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Quality requirements</a:t>
            </a:r>
            <a:endParaRPr/>
          </a:p>
        </p:txBody>
      </p:sp>
      <p:sp>
        <p:nvSpPr>
          <p:cNvPr id="213" name="Google Shape;213;p13"/>
          <p:cNvSpPr txBox="1"/>
          <p:nvPr/>
        </p:nvSpPr>
        <p:spPr>
          <a:xfrm>
            <a:off x="179512" y="3334524"/>
            <a:ext cx="3374642" cy="40011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Arial"/>
                <a:ea typeface="Arial"/>
                <a:cs typeface="Arial"/>
                <a:sym typeface="Arial"/>
              </a:rPr>
              <a:t>The system shall be secure.</a:t>
            </a:r>
            <a:endParaRPr sz="2000">
              <a:solidFill>
                <a:srgbClr val="FF0000"/>
              </a:solidFill>
              <a:latin typeface="Verdana"/>
              <a:ea typeface="Verdana"/>
              <a:cs typeface="Verdana"/>
              <a:sym typeface="Verdana"/>
            </a:endParaRPr>
          </a:p>
        </p:txBody>
      </p:sp>
      <p:sp>
        <p:nvSpPr>
          <p:cNvPr id="214" name="Google Shape;214;p13"/>
          <p:cNvSpPr/>
          <p:nvPr/>
        </p:nvSpPr>
        <p:spPr>
          <a:xfrm rot="1688229">
            <a:off x="3645877" y="3598446"/>
            <a:ext cx="1255949" cy="545286"/>
          </a:xfrm>
          <a:prstGeom prst="rightArrow">
            <a:avLst>
              <a:gd fmla="val 50000" name="adj1"/>
              <a:gd fmla="val 50000" name="adj2"/>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13"/>
          <p:cNvSpPr txBox="1"/>
          <p:nvPr/>
        </p:nvSpPr>
        <p:spPr>
          <a:xfrm>
            <a:off x="153180" y="4407654"/>
            <a:ext cx="8964488" cy="1754326"/>
          </a:xfrm>
          <a:prstGeom prst="rect">
            <a:avLst/>
          </a:prstGeom>
          <a:solidFill>
            <a:srgbClr val="F2F2F2"/>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accent1"/>
              </a:buClr>
              <a:buSzPts val="1800"/>
              <a:buFont typeface="Arial"/>
              <a:buChar char="•"/>
            </a:pPr>
            <a:r>
              <a:rPr lang="en-US" sz="1800">
                <a:solidFill>
                  <a:schemeClr val="accent1"/>
                </a:solidFill>
                <a:latin typeface="Arial"/>
                <a:ea typeface="Arial"/>
                <a:cs typeface="Arial"/>
                <a:sym typeface="Arial"/>
              </a:rPr>
              <a:t>Each user must log in to the system with their user name password prior to using the system.</a:t>
            </a:r>
            <a:endParaRPr sz="1800">
              <a:solidFill>
                <a:schemeClr val="accent1"/>
              </a:solidFill>
              <a:latin typeface="Arial"/>
              <a:ea typeface="Arial"/>
              <a:cs typeface="Arial"/>
              <a:sym typeface="Arial"/>
            </a:endParaRPr>
          </a:p>
          <a:p>
            <a:pPr indent="-342900" lvl="0" marL="342900" marR="0" rtl="0" algn="l">
              <a:spcBef>
                <a:spcPts val="0"/>
              </a:spcBef>
              <a:spcAft>
                <a:spcPts val="0"/>
              </a:spcAft>
              <a:buClr>
                <a:schemeClr val="accent1"/>
              </a:buClr>
              <a:buSzPts val="1800"/>
              <a:buFont typeface="Arial"/>
              <a:buChar char="•"/>
            </a:pPr>
            <a:r>
              <a:rPr lang="en-US" sz="1800">
                <a:solidFill>
                  <a:schemeClr val="accent1"/>
                </a:solidFill>
                <a:latin typeface="Arial"/>
                <a:ea typeface="Arial"/>
                <a:cs typeface="Arial"/>
                <a:sym typeface="Arial"/>
              </a:rPr>
              <a:t>The system shall remind the user every four weeks to change the password.</a:t>
            </a:r>
            <a:endParaRPr sz="1800">
              <a:solidFill>
                <a:schemeClr val="accent1"/>
              </a:solidFill>
              <a:latin typeface="Arial"/>
              <a:ea typeface="Arial"/>
              <a:cs typeface="Arial"/>
              <a:sym typeface="Arial"/>
            </a:endParaRPr>
          </a:p>
          <a:p>
            <a:pPr indent="-342900" lvl="0" marL="342900" marR="0" rtl="0" algn="l">
              <a:spcBef>
                <a:spcPts val="0"/>
              </a:spcBef>
              <a:spcAft>
                <a:spcPts val="0"/>
              </a:spcAft>
              <a:buClr>
                <a:schemeClr val="accent1"/>
              </a:buClr>
              <a:buSzPts val="1800"/>
              <a:buFont typeface="Arial"/>
              <a:buChar char="•"/>
            </a:pPr>
            <a:r>
              <a:rPr lang="en-US" sz="1800">
                <a:solidFill>
                  <a:schemeClr val="accent1"/>
                </a:solidFill>
                <a:latin typeface="Arial"/>
                <a:ea typeface="Arial"/>
                <a:cs typeface="Arial"/>
                <a:sym typeface="Arial"/>
              </a:rPr>
              <a:t>When the user changes the password, the system shall validate that the new password is at least eight characters long and contains alphanumeric characters.</a:t>
            </a:r>
            <a:endParaRPr sz="1800">
              <a:solidFill>
                <a:schemeClr val="accent1"/>
              </a:solidFill>
              <a:latin typeface="Arial"/>
              <a:ea typeface="Arial"/>
              <a:cs typeface="Arial"/>
              <a:sym typeface="Arial"/>
            </a:endParaRPr>
          </a:p>
          <a:p>
            <a:pPr indent="-342900" lvl="0" marL="342900" marR="0" rtl="0" algn="l">
              <a:spcBef>
                <a:spcPts val="0"/>
              </a:spcBef>
              <a:spcAft>
                <a:spcPts val="0"/>
              </a:spcAft>
              <a:buClr>
                <a:schemeClr val="accent1"/>
              </a:buClr>
              <a:buSzPts val="1800"/>
              <a:buFont typeface="Arial"/>
              <a:buChar char="•"/>
            </a:pPr>
            <a:r>
              <a:rPr lang="en-US" sz="1800">
                <a:solidFill>
                  <a:schemeClr val="accent1"/>
                </a:solidFill>
                <a:latin typeface="Arial"/>
                <a:ea typeface="Arial"/>
                <a:cs typeface="Arial"/>
                <a:sym typeface="Arial"/>
              </a:rPr>
              <a:t>Users‘ password stored in the system must be protected against password theft.</a:t>
            </a:r>
            <a:endParaRPr sz="1800">
              <a:solidFill>
                <a:schemeClr val="accent1"/>
              </a:solidFill>
              <a:latin typeface="Arial"/>
              <a:ea typeface="Arial"/>
              <a:cs typeface="Arial"/>
              <a:sym typeface="Arial"/>
            </a:endParaRPr>
          </a:p>
        </p:txBody>
      </p:sp>
      <p:cxnSp>
        <p:nvCxnSpPr>
          <p:cNvPr id="216" name="Google Shape;216;p13"/>
          <p:cNvCxnSpPr/>
          <p:nvPr/>
        </p:nvCxnSpPr>
        <p:spPr>
          <a:xfrm>
            <a:off x="179512" y="1772816"/>
            <a:ext cx="2376264" cy="1224136"/>
          </a:xfrm>
          <a:prstGeom prst="straightConnector1">
            <a:avLst/>
          </a:prstGeom>
          <a:noFill/>
          <a:ln cap="flat" cmpd="sng" w="38100">
            <a:solidFill>
              <a:srgbClr val="FF0000"/>
            </a:solidFill>
            <a:prstDash val="solid"/>
            <a:round/>
            <a:headEnd len="sm" w="sm" type="none"/>
            <a:tailEnd len="sm" w="sm" type="none"/>
          </a:ln>
        </p:spPr>
      </p:cxnSp>
      <p:cxnSp>
        <p:nvCxnSpPr>
          <p:cNvPr id="217" name="Google Shape;217;p13"/>
          <p:cNvCxnSpPr/>
          <p:nvPr/>
        </p:nvCxnSpPr>
        <p:spPr>
          <a:xfrm flipH="1" rot="10800000">
            <a:off x="179512" y="1772816"/>
            <a:ext cx="2376264" cy="1224136"/>
          </a:xfrm>
          <a:prstGeom prst="straightConnector1">
            <a:avLst/>
          </a:prstGeom>
          <a:noFill/>
          <a:ln cap="flat" cmpd="sng" w="38100">
            <a:solidFill>
              <a:srgbClr val="FF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Constraints I.</a:t>
            </a:r>
            <a:endParaRPr/>
          </a:p>
        </p:txBody>
      </p:sp>
      <p:sp>
        <p:nvSpPr>
          <p:cNvPr id="226" name="Google Shape;226;p14"/>
          <p:cNvSpPr txBox="1"/>
          <p:nvPr>
            <p:ph idx="1" type="body"/>
          </p:nvPr>
        </p:nvSpPr>
        <p:spPr>
          <a:xfrm>
            <a:off x="214282" y="2708920"/>
            <a:ext cx="3349606" cy="364903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240"/>
              <a:buFont typeface="Arial"/>
              <a:buChar char="•"/>
            </a:pPr>
            <a:r>
              <a:rPr lang="en-US" sz="2240"/>
              <a:t>Organizational process</a:t>
            </a:r>
            <a:endParaRPr sz="2240"/>
          </a:p>
          <a:p>
            <a:pPr indent="-285750" lvl="1" marL="742950" rtl="0" algn="l">
              <a:lnSpc>
                <a:spcPct val="80000"/>
              </a:lnSpc>
              <a:spcBef>
                <a:spcPts val="392"/>
              </a:spcBef>
              <a:spcAft>
                <a:spcPts val="0"/>
              </a:spcAft>
              <a:buClr>
                <a:schemeClr val="dk1"/>
              </a:buClr>
              <a:buSzPts val="1960"/>
              <a:buFont typeface="Arial"/>
              <a:buChar char="–"/>
            </a:pPr>
            <a:r>
              <a:rPr lang="en-US" sz="1960"/>
              <a:t>Resources</a:t>
            </a:r>
            <a:endParaRPr sz="1960"/>
          </a:p>
          <a:p>
            <a:pPr indent="-285750" lvl="1" marL="742950" rtl="0" algn="l">
              <a:lnSpc>
                <a:spcPct val="80000"/>
              </a:lnSpc>
              <a:spcBef>
                <a:spcPts val="392"/>
              </a:spcBef>
              <a:spcAft>
                <a:spcPts val="0"/>
              </a:spcAft>
              <a:buClr>
                <a:schemeClr val="dk1"/>
              </a:buClr>
              <a:buSzPts val="1960"/>
              <a:buFont typeface="Arial"/>
              <a:buChar char="–"/>
            </a:pPr>
            <a:r>
              <a:rPr lang="en-US" sz="1960"/>
              <a:t>Documentation</a:t>
            </a:r>
            <a:endParaRPr/>
          </a:p>
          <a:p>
            <a:pPr indent="-285750" lvl="1" marL="742950" rtl="0" algn="l">
              <a:lnSpc>
                <a:spcPct val="80000"/>
              </a:lnSpc>
              <a:spcBef>
                <a:spcPts val="392"/>
              </a:spcBef>
              <a:spcAft>
                <a:spcPts val="0"/>
              </a:spcAft>
              <a:buClr>
                <a:schemeClr val="dk1"/>
              </a:buClr>
              <a:buSzPts val="1960"/>
              <a:buFont typeface="Arial"/>
              <a:buChar char="–"/>
            </a:pPr>
            <a:r>
              <a:rPr lang="en-US" sz="1960"/>
              <a:t>Standards</a:t>
            </a:r>
            <a:endParaRPr sz="1960"/>
          </a:p>
          <a:p>
            <a:pPr indent="-342900" lvl="0" marL="342900" rtl="0" algn="l">
              <a:lnSpc>
                <a:spcPct val="80000"/>
              </a:lnSpc>
              <a:spcBef>
                <a:spcPts val="448"/>
              </a:spcBef>
              <a:spcAft>
                <a:spcPts val="0"/>
              </a:spcAft>
              <a:buClr>
                <a:srgbClr val="F2F2F2"/>
              </a:buClr>
              <a:buSzPts val="2240"/>
              <a:buFont typeface="Arial"/>
              <a:buChar char="•"/>
            </a:pPr>
            <a:r>
              <a:rPr lang="en-US" sz="2240">
                <a:solidFill>
                  <a:srgbClr val="F2F2F2"/>
                </a:solidFill>
              </a:rPr>
              <a:t>Design (operational environment)</a:t>
            </a:r>
            <a:endParaRPr sz="2240">
              <a:solidFill>
                <a:srgbClr val="F2F2F2"/>
              </a:solidFill>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Physical environment</a:t>
            </a:r>
            <a:endParaRPr sz="1960">
              <a:solidFill>
                <a:srgbClr val="F2F2F2"/>
              </a:solidFill>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Interface</a:t>
            </a:r>
            <a:endParaRPr sz="1960">
              <a:solidFill>
                <a:srgbClr val="F2F2F2"/>
              </a:solidFill>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Users</a:t>
            </a:r>
            <a:endParaRPr sz="1960">
              <a:solidFill>
                <a:srgbClr val="F2F2F2"/>
              </a:solidFill>
            </a:endParaRPr>
          </a:p>
          <a:p>
            <a:pPr indent="-200660" lvl="0" marL="342900" rtl="0" algn="l">
              <a:lnSpc>
                <a:spcPct val="80000"/>
              </a:lnSpc>
              <a:spcBef>
                <a:spcPts val="448"/>
              </a:spcBef>
              <a:spcAft>
                <a:spcPts val="0"/>
              </a:spcAft>
              <a:buClr>
                <a:schemeClr val="dk1"/>
              </a:buClr>
              <a:buSzPts val="2240"/>
              <a:buFont typeface="Arial"/>
              <a:buNone/>
            </a:pPr>
            <a:r>
              <a:t/>
            </a:r>
            <a:endParaRPr sz="2240"/>
          </a:p>
        </p:txBody>
      </p:sp>
      <p:sp>
        <p:nvSpPr>
          <p:cNvPr id="227" name="Google Shape;227;p14"/>
          <p:cNvSpPr/>
          <p:nvPr/>
        </p:nvSpPr>
        <p:spPr>
          <a:xfrm>
            <a:off x="251520" y="1556792"/>
            <a:ext cx="8640960" cy="1008112"/>
          </a:xfrm>
          <a:prstGeom prst="rect">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Arial"/>
                <a:ea typeface="Arial"/>
                <a:cs typeface="Arial"/>
                <a:sym typeface="Arial"/>
              </a:rPr>
              <a:t>A constraint is an organizational or technological requirement that restricts the way in which the system shall be developed. </a:t>
            </a:r>
            <a:endParaRPr sz="20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Constraints II</a:t>
            </a:r>
            <a:endParaRPr/>
          </a:p>
        </p:txBody>
      </p:sp>
      <p:sp>
        <p:nvSpPr>
          <p:cNvPr id="236" name="Google Shape;236;p15"/>
          <p:cNvSpPr txBox="1"/>
          <p:nvPr>
            <p:ph idx="1" type="body"/>
          </p:nvPr>
        </p:nvSpPr>
        <p:spPr>
          <a:xfrm>
            <a:off x="214282" y="2708920"/>
            <a:ext cx="3349606" cy="364903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F2F2F2"/>
              </a:buClr>
              <a:buSzPts val="2240"/>
              <a:buFont typeface="Arial"/>
              <a:buChar char="•"/>
            </a:pPr>
            <a:r>
              <a:rPr lang="en-US" sz="2240">
                <a:solidFill>
                  <a:srgbClr val="F2F2F2"/>
                </a:solidFill>
              </a:rPr>
              <a:t>Organizational process</a:t>
            </a:r>
            <a:endParaRPr sz="2240">
              <a:solidFill>
                <a:srgbClr val="F2F2F2"/>
              </a:solidFill>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Resources</a:t>
            </a:r>
            <a:endParaRPr sz="1960">
              <a:solidFill>
                <a:srgbClr val="F2F2F2"/>
              </a:solidFill>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Documentation</a:t>
            </a:r>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Standards</a:t>
            </a:r>
            <a:endParaRPr sz="1960">
              <a:solidFill>
                <a:srgbClr val="F2F2F2"/>
              </a:solidFill>
            </a:endParaRPr>
          </a:p>
          <a:p>
            <a:pPr indent="-342900" lvl="0" marL="342900" rtl="0" algn="l">
              <a:lnSpc>
                <a:spcPct val="80000"/>
              </a:lnSpc>
              <a:spcBef>
                <a:spcPts val="448"/>
              </a:spcBef>
              <a:spcAft>
                <a:spcPts val="0"/>
              </a:spcAft>
              <a:buClr>
                <a:schemeClr val="dk1"/>
              </a:buClr>
              <a:buSzPts val="2240"/>
              <a:buFont typeface="Arial"/>
              <a:buChar char="•"/>
            </a:pPr>
            <a:r>
              <a:rPr lang="en-US" sz="2240"/>
              <a:t>Design (operational environment)</a:t>
            </a:r>
            <a:endParaRPr sz="2240"/>
          </a:p>
          <a:p>
            <a:pPr indent="-285750" lvl="1" marL="742950" rtl="0" algn="l">
              <a:lnSpc>
                <a:spcPct val="80000"/>
              </a:lnSpc>
              <a:spcBef>
                <a:spcPts val="392"/>
              </a:spcBef>
              <a:spcAft>
                <a:spcPts val="0"/>
              </a:spcAft>
              <a:buClr>
                <a:schemeClr val="dk1"/>
              </a:buClr>
              <a:buSzPts val="1960"/>
              <a:buFont typeface="Arial"/>
              <a:buChar char="–"/>
            </a:pPr>
            <a:r>
              <a:rPr lang="en-US" sz="1960"/>
              <a:t>Physical environment</a:t>
            </a:r>
            <a:endParaRPr sz="1960"/>
          </a:p>
          <a:p>
            <a:pPr indent="-285750" lvl="1" marL="742950" rtl="0" algn="l">
              <a:lnSpc>
                <a:spcPct val="80000"/>
              </a:lnSpc>
              <a:spcBef>
                <a:spcPts val="392"/>
              </a:spcBef>
              <a:spcAft>
                <a:spcPts val="0"/>
              </a:spcAft>
              <a:buClr>
                <a:schemeClr val="dk1"/>
              </a:buClr>
              <a:buSzPts val="1960"/>
              <a:buFont typeface="Arial"/>
              <a:buChar char="–"/>
            </a:pPr>
            <a:r>
              <a:rPr lang="en-US" sz="1960"/>
              <a:t>Interface</a:t>
            </a:r>
            <a:endParaRPr sz="1960"/>
          </a:p>
          <a:p>
            <a:pPr indent="-285750" lvl="1" marL="742950" rtl="0" algn="l">
              <a:lnSpc>
                <a:spcPct val="80000"/>
              </a:lnSpc>
              <a:spcBef>
                <a:spcPts val="392"/>
              </a:spcBef>
              <a:spcAft>
                <a:spcPts val="0"/>
              </a:spcAft>
              <a:buClr>
                <a:schemeClr val="dk1"/>
              </a:buClr>
              <a:buSzPts val="1960"/>
              <a:buFont typeface="Arial"/>
              <a:buChar char="–"/>
            </a:pPr>
            <a:r>
              <a:rPr lang="en-US" sz="1960"/>
              <a:t>Users</a:t>
            </a:r>
            <a:endParaRPr sz="1960"/>
          </a:p>
          <a:p>
            <a:pPr indent="-200660" lvl="0" marL="342900" rtl="0" algn="l">
              <a:lnSpc>
                <a:spcPct val="80000"/>
              </a:lnSpc>
              <a:spcBef>
                <a:spcPts val="448"/>
              </a:spcBef>
              <a:spcAft>
                <a:spcPts val="0"/>
              </a:spcAft>
              <a:buClr>
                <a:schemeClr val="dk1"/>
              </a:buClr>
              <a:buSzPts val="2240"/>
              <a:buFont typeface="Arial"/>
              <a:buNone/>
            </a:pPr>
            <a:r>
              <a:t/>
            </a:r>
            <a:endParaRPr sz="2240"/>
          </a:p>
        </p:txBody>
      </p:sp>
      <p:sp>
        <p:nvSpPr>
          <p:cNvPr id="237" name="Google Shape;237;p15"/>
          <p:cNvSpPr/>
          <p:nvPr/>
        </p:nvSpPr>
        <p:spPr>
          <a:xfrm>
            <a:off x="251520" y="1556792"/>
            <a:ext cx="8640960" cy="1008112"/>
          </a:xfrm>
          <a:prstGeom prst="rect">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Arial"/>
                <a:ea typeface="Arial"/>
                <a:cs typeface="Arial"/>
                <a:sym typeface="Arial"/>
              </a:rPr>
              <a:t>A constraint is an organizational or technological requirement that restricts the way in which the system shall be developed. </a:t>
            </a:r>
            <a:endParaRPr sz="20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Constraints III</a:t>
            </a:r>
            <a:endParaRPr/>
          </a:p>
        </p:txBody>
      </p:sp>
      <p:sp>
        <p:nvSpPr>
          <p:cNvPr id="243" name="Google Shape;243;p16"/>
          <p:cNvSpPr txBox="1"/>
          <p:nvPr>
            <p:ph idx="1" type="body"/>
          </p:nvPr>
        </p:nvSpPr>
        <p:spPr>
          <a:xfrm>
            <a:off x="214282" y="2708920"/>
            <a:ext cx="3349606" cy="364903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F2F2F2"/>
              </a:buClr>
              <a:buSzPts val="2240"/>
              <a:buFont typeface="Arial"/>
              <a:buChar char="•"/>
            </a:pPr>
            <a:r>
              <a:rPr lang="en-US" sz="2240">
                <a:solidFill>
                  <a:srgbClr val="F2F2F2"/>
                </a:solidFill>
              </a:rPr>
              <a:t>Organizational process</a:t>
            </a:r>
            <a:endParaRPr sz="2240">
              <a:solidFill>
                <a:srgbClr val="F2F2F2"/>
              </a:solidFill>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Resources</a:t>
            </a:r>
            <a:endParaRPr sz="1960">
              <a:solidFill>
                <a:srgbClr val="F2F2F2"/>
              </a:solidFill>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Documentation</a:t>
            </a:r>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Standards</a:t>
            </a:r>
            <a:endParaRPr sz="1960">
              <a:solidFill>
                <a:srgbClr val="F2F2F2"/>
              </a:solidFill>
            </a:endParaRPr>
          </a:p>
          <a:p>
            <a:pPr indent="-342900" lvl="0" marL="342900" rtl="0" algn="l">
              <a:lnSpc>
                <a:spcPct val="80000"/>
              </a:lnSpc>
              <a:spcBef>
                <a:spcPts val="448"/>
              </a:spcBef>
              <a:spcAft>
                <a:spcPts val="0"/>
              </a:spcAft>
              <a:buClr>
                <a:srgbClr val="F2F2F2"/>
              </a:buClr>
              <a:buSzPts val="2240"/>
              <a:buFont typeface="Arial"/>
              <a:buChar char="•"/>
            </a:pPr>
            <a:r>
              <a:rPr lang="en-US" sz="2240">
                <a:solidFill>
                  <a:srgbClr val="F2F2F2"/>
                </a:solidFill>
              </a:rPr>
              <a:t>Design (operational environment)</a:t>
            </a:r>
            <a:endParaRPr sz="2240">
              <a:solidFill>
                <a:srgbClr val="F2F2F2"/>
              </a:solidFill>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Physical environment</a:t>
            </a:r>
            <a:endParaRPr sz="1960">
              <a:solidFill>
                <a:srgbClr val="F2F2F2"/>
              </a:solidFill>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Interface</a:t>
            </a:r>
            <a:endParaRPr sz="1960">
              <a:solidFill>
                <a:srgbClr val="F2F2F2"/>
              </a:solidFill>
            </a:endParaRPr>
          </a:p>
          <a:p>
            <a:pPr indent="-285750" lvl="1" marL="742950" rtl="0" algn="l">
              <a:lnSpc>
                <a:spcPct val="80000"/>
              </a:lnSpc>
              <a:spcBef>
                <a:spcPts val="392"/>
              </a:spcBef>
              <a:spcAft>
                <a:spcPts val="0"/>
              </a:spcAft>
              <a:buClr>
                <a:srgbClr val="F2F2F2"/>
              </a:buClr>
              <a:buSzPts val="1960"/>
              <a:buFont typeface="Arial"/>
              <a:buChar char="–"/>
            </a:pPr>
            <a:r>
              <a:rPr lang="en-US" sz="1960">
                <a:solidFill>
                  <a:srgbClr val="F2F2F2"/>
                </a:solidFill>
              </a:rPr>
              <a:t>Users</a:t>
            </a:r>
            <a:endParaRPr sz="1960">
              <a:solidFill>
                <a:srgbClr val="F2F2F2"/>
              </a:solidFill>
            </a:endParaRPr>
          </a:p>
          <a:p>
            <a:pPr indent="-200660" lvl="0" marL="342900" rtl="0" algn="l">
              <a:lnSpc>
                <a:spcPct val="80000"/>
              </a:lnSpc>
              <a:spcBef>
                <a:spcPts val="448"/>
              </a:spcBef>
              <a:spcAft>
                <a:spcPts val="0"/>
              </a:spcAft>
              <a:buClr>
                <a:schemeClr val="dk1"/>
              </a:buClr>
              <a:buSzPts val="2240"/>
              <a:buFont typeface="Arial"/>
              <a:buNone/>
            </a:pPr>
            <a:r>
              <a:t/>
            </a:r>
            <a:endParaRPr sz="2240"/>
          </a:p>
        </p:txBody>
      </p:sp>
      <p:sp>
        <p:nvSpPr>
          <p:cNvPr id="244" name="Google Shape;244;p16"/>
          <p:cNvSpPr/>
          <p:nvPr/>
        </p:nvSpPr>
        <p:spPr>
          <a:xfrm>
            <a:off x="251520" y="1556792"/>
            <a:ext cx="8640960" cy="1008112"/>
          </a:xfrm>
          <a:prstGeom prst="rect">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Arial"/>
                <a:ea typeface="Arial"/>
                <a:cs typeface="Arial"/>
                <a:sym typeface="Arial"/>
              </a:rPr>
              <a:t>A constraint is an organizational or technological requirement that restricts the way in which the system shall be developed. </a:t>
            </a:r>
            <a:endParaRPr sz="2000">
              <a:solidFill>
                <a:schemeClr val="dk1"/>
              </a:solidFill>
              <a:latin typeface="Arial"/>
              <a:ea typeface="Arial"/>
              <a:cs typeface="Arial"/>
              <a:sym typeface="Arial"/>
            </a:endParaRPr>
          </a:p>
        </p:txBody>
      </p:sp>
      <p:sp>
        <p:nvSpPr>
          <p:cNvPr id="245" name="Google Shape;245;p16"/>
          <p:cNvSpPr/>
          <p:nvPr/>
        </p:nvSpPr>
        <p:spPr>
          <a:xfrm>
            <a:off x="3707904" y="2721379"/>
            <a:ext cx="5184576" cy="4019989"/>
          </a:xfrm>
          <a:prstGeom prst="rect">
            <a:avLst/>
          </a:prstGeom>
          <a:solidFill>
            <a:srgbClr val="C6D9FF"/>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Constraints affecting the system:</a:t>
            </a:r>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With respect to current conditions defined by the insurance company, only the security technicians are allowed to deactivate the control function of the system.</a:t>
            </a:r>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 fire protection requirement demands that terminals in the sales rooms do not exceed the size 120cm x 90 cm x 20 cm.</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Constraints affecting the development process:</a:t>
            </a:r>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effort for development of the system must not exceed 480 man-months,</a:t>
            </a:r>
            <a:endParaRPr sz="18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system must be developed using RUP.</a:t>
            </a:r>
            <a:endParaRPr/>
          </a:p>
          <a:p>
            <a:pPr indent="0" lvl="0" marL="0" marR="0" rtl="0" algn="just">
              <a:spcBef>
                <a:spcPts val="0"/>
              </a:spcBef>
              <a:spcAft>
                <a:spcPts val="0"/>
              </a:spcAft>
              <a:buNone/>
            </a:pP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Creation of textual requirement I</a:t>
            </a:r>
            <a:endParaRPr/>
          </a:p>
        </p:txBody>
      </p:sp>
      <p:sp>
        <p:nvSpPr>
          <p:cNvPr id="254" name="Google Shape;254;p17"/>
          <p:cNvSpPr txBox="1"/>
          <p:nvPr/>
        </p:nvSpPr>
        <p:spPr>
          <a:xfrm>
            <a:off x="3131840" y="6378041"/>
            <a:ext cx="2682145" cy="400110"/>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Specific thoughts</a:t>
            </a:r>
            <a:endParaRPr b="1" sz="2000">
              <a:solidFill>
                <a:srgbClr val="000000"/>
              </a:solidFill>
              <a:latin typeface="Verdana"/>
              <a:ea typeface="Verdana"/>
              <a:cs typeface="Verdana"/>
              <a:sym typeface="Verdana"/>
            </a:endParaRPr>
          </a:p>
        </p:txBody>
      </p:sp>
      <p:cxnSp>
        <p:nvCxnSpPr>
          <p:cNvPr id="255" name="Google Shape;255;p17"/>
          <p:cNvCxnSpPr>
            <a:stCxn id="254" idx="0"/>
          </p:cNvCxnSpPr>
          <p:nvPr/>
        </p:nvCxnSpPr>
        <p:spPr>
          <a:xfrm rot="10800000">
            <a:off x="4472913" y="5949341"/>
            <a:ext cx="0" cy="428700"/>
          </a:xfrm>
          <a:prstGeom prst="straightConnector1">
            <a:avLst/>
          </a:prstGeom>
          <a:noFill/>
          <a:ln cap="flat" cmpd="sng" w="9525">
            <a:solidFill>
              <a:srgbClr val="0048E1"/>
            </a:solidFill>
            <a:prstDash val="solid"/>
            <a:round/>
            <a:headEnd len="sm" w="sm" type="none"/>
            <a:tailEnd len="med" w="med" type="stealth"/>
          </a:ln>
        </p:spPr>
      </p:cxnSp>
      <p:sp>
        <p:nvSpPr>
          <p:cNvPr id="256" name="Google Shape;256;p17"/>
          <p:cNvSpPr txBox="1"/>
          <p:nvPr/>
        </p:nvSpPr>
        <p:spPr>
          <a:xfrm>
            <a:off x="3706516" y="4742411"/>
            <a:ext cx="1532792" cy="400110"/>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Thoughts</a:t>
            </a:r>
            <a:endParaRPr b="1" sz="2000">
              <a:solidFill>
                <a:srgbClr val="000000"/>
              </a:solidFill>
              <a:latin typeface="Verdana"/>
              <a:ea typeface="Verdana"/>
              <a:cs typeface="Verdana"/>
              <a:sym typeface="Verdana"/>
            </a:endParaRPr>
          </a:p>
        </p:txBody>
      </p:sp>
      <p:sp>
        <p:nvSpPr>
          <p:cNvPr id="257" name="Google Shape;257;p17"/>
          <p:cNvSpPr txBox="1"/>
          <p:nvPr/>
        </p:nvSpPr>
        <p:spPr>
          <a:xfrm>
            <a:off x="3567476" y="5579948"/>
            <a:ext cx="18108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Verdana"/>
                <a:ea typeface="Verdana"/>
                <a:cs typeface="Verdana"/>
                <a:sym typeface="Verdana"/>
              </a:rPr>
              <a:t>generalization</a:t>
            </a:r>
            <a:endParaRPr sz="1800">
              <a:solidFill>
                <a:srgbClr val="000000"/>
              </a:solidFill>
              <a:latin typeface="Verdana"/>
              <a:ea typeface="Verdana"/>
              <a:cs typeface="Verdana"/>
              <a:sym typeface="Verdana"/>
            </a:endParaRPr>
          </a:p>
        </p:txBody>
      </p:sp>
      <p:cxnSp>
        <p:nvCxnSpPr>
          <p:cNvPr id="258" name="Google Shape;258;p17"/>
          <p:cNvCxnSpPr/>
          <p:nvPr/>
        </p:nvCxnSpPr>
        <p:spPr>
          <a:xfrm rot="10800000">
            <a:off x="4472917" y="5157192"/>
            <a:ext cx="1" cy="444394"/>
          </a:xfrm>
          <a:prstGeom prst="straightConnector1">
            <a:avLst/>
          </a:prstGeom>
          <a:noFill/>
          <a:ln cap="flat" cmpd="sng" w="9525">
            <a:solidFill>
              <a:srgbClr val="0048E1"/>
            </a:solidFill>
            <a:prstDash val="solid"/>
            <a:round/>
            <a:headEnd len="sm" w="sm" type="none"/>
            <a:tailEnd len="med" w="med" type="stealth"/>
          </a:ln>
        </p:spPr>
      </p:cxnSp>
      <p:sp>
        <p:nvSpPr>
          <p:cNvPr id="259" name="Google Shape;259;p17"/>
          <p:cNvSpPr txBox="1"/>
          <p:nvPr/>
        </p:nvSpPr>
        <p:spPr>
          <a:xfrm>
            <a:off x="3831557" y="3898572"/>
            <a:ext cx="12827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Verdana"/>
                <a:ea typeface="Verdana"/>
                <a:cs typeface="Verdana"/>
                <a:sym typeface="Verdana"/>
              </a:rPr>
              <a:t>distortion</a:t>
            </a:r>
            <a:endParaRPr sz="1800">
              <a:solidFill>
                <a:srgbClr val="F2F2F2"/>
              </a:solidFill>
              <a:latin typeface="Verdana"/>
              <a:ea typeface="Verdana"/>
              <a:cs typeface="Verdana"/>
              <a:sym typeface="Verdana"/>
            </a:endParaRPr>
          </a:p>
        </p:txBody>
      </p:sp>
      <p:sp>
        <p:nvSpPr>
          <p:cNvPr id="260" name="Google Shape;260;p17"/>
          <p:cNvSpPr txBox="1"/>
          <p:nvPr/>
        </p:nvSpPr>
        <p:spPr>
          <a:xfrm>
            <a:off x="3906895" y="2860523"/>
            <a:ext cx="1132041" cy="707886"/>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T o g s</a:t>
            </a:r>
            <a:endParaRPr/>
          </a:p>
          <a:p>
            <a:pPr indent="0" lvl="0" marL="0" marR="0" rtl="0" algn="l">
              <a:spcBef>
                <a:spcPts val="0"/>
              </a:spcBef>
              <a:spcAft>
                <a:spcPts val="0"/>
              </a:spcAft>
              <a:buNone/>
            </a:pPr>
            <a:r>
              <a:rPr b="1" lang="en-US" sz="2000">
                <a:solidFill>
                  <a:srgbClr val="000000"/>
                </a:solidFill>
                <a:latin typeface="Verdana"/>
                <a:ea typeface="Verdana"/>
                <a:cs typeface="Verdana"/>
                <a:sym typeface="Verdana"/>
              </a:rPr>
              <a:t>  h u t</a:t>
            </a:r>
            <a:endParaRPr b="1" sz="2000">
              <a:solidFill>
                <a:srgbClr val="000000"/>
              </a:solidFill>
              <a:latin typeface="Verdana"/>
              <a:ea typeface="Verdana"/>
              <a:cs typeface="Verdana"/>
              <a:sym typeface="Verdana"/>
            </a:endParaRPr>
          </a:p>
        </p:txBody>
      </p:sp>
      <p:cxnSp>
        <p:nvCxnSpPr>
          <p:cNvPr id="261" name="Google Shape;261;p17"/>
          <p:cNvCxnSpPr/>
          <p:nvPr/>
        </p:nvCxnSpPr>
        <p:spPr>
          <a:xfrm rot="10800000">
            <a:off x="4472918" y="4267904"/>
            <a:ext cx="1" cy="444394"/>
          </a:xfrm>
          <a:prstGeom prst="straightConnector1">
            <a:avLst/>
          </a:prstGeom>
          <a:noFill/>
          <a:ln cap="flat" cmpd="sng" w="9525">
            <a:solidFill>
              <a:srgbClr val="0048E1"/>
            </a:solidFill>
            <a:prstDash val="solid"/>
            <a:round/>
            <a:headEnd len="sm" w="sm" type="none"/>
            <a:tailEnd len="med" w="med" type="stealth"/>
          </a:ln>
        </p:spPr>
      </p:cxnSp>
      <p:cxnSp>
        <p:nvCxnSpPr>
          <p:cNvPr id="262" name="Google Shape;262;p17"/>
          <p:cNvCxnSpPr/>
          <p:nvPr/>
        </p:nvCxnSpPr>
        <p:spPr>
          <a:xfrm rot="10800000">
            <a:off x="4472919" y="3568409"/>
            <a:ext cx="1" cy="444394"/>
          </a:xfrm>
          <a:prstGeom prst="straightConnector1">
            <a:avLst/>
          </a:prstGeom>
          <a:noFill/>
          <a:ln cap="flat" cmpd="sng" w="9525">
            <a:solidFill>
              <a:srgbClr val="0048E1"/>
            </a:solidFill>
            <a:prstDash val="solid"/>
            <a:round/>
            <a:headEnd len="sm" w="sm" type="none"/>
            <a:tailEnd len="med" w="med" type="stealth"/>
          </a:ln>
        </p:spPr>
      </p:cxnSp>
      <p:cxnSp>
        <p:nvCxnSpPr>
          <p:cNvPr id="263" name="Google Shape;263;p17"/>
          <p:cNvCxnSpPr/>
          <p:nvPr/>
        </p:nvCxnSpPr>
        <p:spPr>
          <a:xfrm rot="10800000">
            <a:off x="4472920" y="2416129"/>
            <a:ext cx="1" cy="444394"/>
          </a:xfrm>
          <a:prstGeom prst="straightConnector1">
            <a:avLst/>
          </a:prstGeom>
          <a:noFill/>
          <a:ln cap="flat" cmpd="sng" w="9525">
            <a:solidFill>
              <a:srgbClr val="0048E1"/>
            </a:solidFill>
            <a:prstDash val="solid"/>
            <a:round/>
            <a:headEnd len="sm" w="sm" type="none"/>
            <a:tailEnd len="med" w="med" type="stealth"/>
          </a:ln>
        </p:spPr>
      </p:cxnSp>
      <p:sp>
        <p:nvSpPr>
          <p:cNvPr id="264" name="Google Shape;264;p17"/>
          <p:cNvSpPr txBox="1"/>
          <p:nvPr/>
        </p:nvSpPr>
        <p:spPr>
          <a:xfrm>
            <a:off x="3943049" y="2046797"/>
            <a:ext cx="11095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Verdana"/>
                <a:ea typeface="Verdana"/>
                <a:cs typeface="Verdana"/>
                <a:sym typeface="Verdana"/>
              </a:rPr>
              <a:t>deletion</a:t>
            </a:r>
            <a:endParaRPr sz="1800">
              <a:solidFill>
                <a:srgbClr val="F2F2F2"/>
              </a:solidFill>
              <a:latin typeface="Verdana"/>
              <a:ea typeface="Verdana"/>
              <a:cs typeface="Verdana"/>
              <a:sym typeface="Verdana"/>
            </a:endParaRPr>
          </a:p>
        </p:txBody>
      </p:sp>
      <p:cxnSp>
        <p:nvCxnSpPr>
          <p:cNvPr id="265" name="Google Shape;265;p17"/>
          <p:cNvCxnSpPr/>
          <p:nvPr/>
        </p:nvCxnSpPr>
        <p:spPr>
          <a:xfrm rot="10800000">
            <a:off x="4497848" y="1600944"/>
            <a:ext cx="1" cy="444394"/>
          </a:xfrm>
          <a:prstGeom prst="straightConnector1">
            <a:avLst/>
          </a:prstGeom>
          <a:noFill/>
          <a:ln cap="flat" cmpd="sng" w="9525">
            <a:solidFill>
              <a:srgbClr val="0048E1"/>
            </a:solidFill>
            <a:prstDash val="solid"/>
            <a:round/>
            <a:headEnd len="sm" w="sm" type="none"/>
            <a:tailEnd len="med" w="med" type="stealth"/>
          </a:ln>
        </p:spPr>
      </p:cxnSp>
      <p:sp>
        <p:nvSpPr>
          <p:cNvPr id="266" name="Google Shape;266;p17"/>
          <p:cNvSpPr txBox="1"/>
          <p:nvPr/>
        </p:nvSpPr>
        <p:spPr>
          <a:xfrm>
            <a:off x="4136211" y="1194660"/>
            <a:ext cx="723275" cy="400110"/>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oug</a:t>
            </a:r>
            <a:endParaRPr b="1" sz="2000">
              <a:solidFill>
                <a:srgbClr val="000000"/>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8"/>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Creation of textual requirement II</a:t>
            </a:r>
            <a:endParaRPr/>
          </a:p>
        </p:txBody>
      </p:sp>
      <p:sp>
        <p:nvSpPr>
          <p:cNvPr id="275" name="Google Shape;275;p18"/>
          <p:cNvSpPr txBox="1"/>
          <p:nvPr/>
        </p:nvSpPr>
        <p:spPr>
          <a:xfrm>
            <a:off x="3131840" y="6378041"/>
            <a:ext cx="2682145" cy="400110"/>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Specific thoughts</a:t>
            </a:r>
            <a:endParaRPr b="1" sz="2000">
              <a:solidFill>
                <a:srgbClr val="000000"/>
              </a:solidFill>
              <a:latin typeface="Verdana"/>
              <a:ea typeface="Verdana"/>
              <a:cs typeface="Verdana"/>
              <a:sym typeface="Verdana"/>
            </a:endParaRPr>
          </a:p>
        </p:txBody>
      </p:sp>
      <p:cxnSp>
        <p:nvCxnSpPr>
          <p:cNvPr id="276" name="Google Shape;276;p18"/>
          <p:cNvCxnSpPr>
            <a:stCxn id="275" idx="0"/>
          </p:cNvCxnSpPr>
          <p:nvPr/>
        </p:nvCxnSpPr>
        <p:spPr>
          <a:xfrm rot="10800000">
            <a:off x="4472913" y="5949341"/>
            <a:ext cx="0" cy="428700"/>
          </a:xfrm>
          <a:prstGeom prst="straightConnector1">
            <a:avLst/>
          </a:prstGeom>
          <a:noFill/>
          <a:ln cap="flat" cmpd="sng" w="9525">
            <a:solidFill>
              <a:srgbClr val="0048E1"/>
            </a:solidFill>
            <a:prstDash val="solid"/>
            <a:round/>
            <a:headEnd len="sm" w="sm" type="none"/>
            <a:tailEnd len="med" w="med" type="stealth"/>
          </a:ln>
        </p:spPr>
      </p:cxnSp>
      <p:sp>
        <p:nvSpPr>
          <p:cNvPr id="277" name="Google Shape;277;p18"/>
          <p:cNvSpPr txBox="1"/>
          <p:nvPr/>
        </p:nvSpPr>
        <p:spPr>
          <a:xfrm>
            <a:off x="3706516" y="4742411"/>
            <a:ext cx="1532792" cy="400110"/>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Thoughts</a:t>
            </a:r>
            <a:endParaRPr b="1" sz="2000">
              <a:solidFill>
                <a:srgbClr val="000000"/>
              </a:solidFill>
              <a:latin typeface="Verdana"/>
              <a:ea typeface="Verdana"/>
              <a:cs typeface="Verdana"/>
              <a:sym typeface="Verdana"/>
            </a:endParaRPr>
          </a:p>
        </p:txBody>
      </p:sp>
      <p:sp>
        <p:nvSpPr>
          <p:cNvPr id="278" name="Google Shape;278;p18"/>
          <p:cNvSpPr txBox="1"/>
          <p:nvPr/>
        </p:nvSpPr>
        <p:spPr>
          <a:xfrm>
            <a:off x="3567476" y="5579948"/>
            <a:ext cx="18108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Verdana"/>
                <a:ea typeface="Verdana"/>
                <a:cs typeface="Verdana"/>
                <a:sym typeface="Verdana"/>
              </a:rPr>
              <a:t>generalization</a:t>
            </a:r>
            <a:endParaRPr sz="1800">
              <a:solidFill>
                <a:srgbClr val="F2F2F2"/>
              </a:solidFill>
              <a:latin typeface="Verdana"/>
              <a:ea typeface="Verdana"/>
              <a:cs typeface="Verdana"/>
              <a:sym typeface="Verdana"/>
            </a:endParaRPr>
          </a:p>
        </p:txBody>
      </p:sp>
      <p:cxnSp>
        <p:nvCxnSpPr>
          <p:cNvPr id="279" name="Google Shape;279;p18"/>
          <p:cNvCxnSpPr/>
          <p:nvPr/>
        </p:nvCxnSpPr>
        <p:spPr>
          <a:xfrm rot="10800000">
            <a:off x="4472917" y="5157192"/>
            <a:ext cx="1" cy="444394"/>
          </a:xfrm>
          <a:prstGeom prst="straightConnector1">
            <a:avLst/>
          </a:prstGeom>
          <a:noFill/>
          <a:ln cap="flat" cmpd="sng" w="9525">
            <a:solidFill>
              <a:srgbClr val="0048E1"/>
            </a:solidFill>
            <a:prstDash val="solid"/>
            <a:round/>
            <a:headEnd len="sm" w="sm" type="none"/>
            <a:tailEnd len="med" w="med" type="stealth"/>
          </a:ln>
        </p:spPr>
      </p:cxnSp>
      <p:sp>
        <p:nvSpPr>
          <p:cNvPr id="280" name="Google Shape;280;p18"/>
          <p:cNvSpPr txBox="1"/>
          <p:nvPr/>
        </p:nvSpPr>
        <p:spPr>
          <a:xfrm>
            <a:off x="3831557" y="3898572"/>
            <a:ext cx="12827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distortion</a:t>
            </a:r>
            <a:endParaRPr sz="1800">
              <a:solidFill>
                <a:schemeClr val="dk1"/>
              </a:solidFill>
              <a:latin typeface="Verdana"/>
              <a:ea typeface="Verdana"/>
              <a:cs typeface="Verdana"/>
              <a:sym typeface="Verdana"/>
            </a:endParaRPr>
          </a:p>
        </p:txBody>
      </p:sp>
      <p:sp>
        <p:nvSpPr>
          <p:cNvPr id="281" name="Google Shape;281;p18"/>
          <p:cNvSpPr txBox="1"/>
          <p:nvPr/>
        </p:nvSpPr>
        <p:spPr>
          <a:xfrm>
            <a:off x="3906895" y="2860523"/>
            <a:ext cx="1132041" cy="707886"/>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T o g s</a:t>
            </a:r>
            <a:endParaRPr/>
          </a:p>
          <a:p>
            <a:pPr indent="0" lvl="0" marL="0" marR="0" rtl="0" algn="l">
              <a:spcBef>
                <a:spcPts val="0"/>
              </a:spcBef>
              <a:spcAft>
                <a:spcPts val="0"/>
              </a:spcAft>
              <a:buNone/>
            </a:pPr>
            <a:r>
              <a:rPr b="1" lang="en-US" sz="2000">
                <a:solidFill>
                  <a:srgbClr val="000000"/>
                </a:solidFill>
                <a:latin typeface="Verdana"/>
                <a:ea typeface="Verdana"/>
                <a:cs typeface="Verdana"/>
                <a:sym typeface="Verdana"/>
              </a:rPr>
              <a:t>  h u t</a:t>
            </a:r>
            <a:endParaRPr b="1" sz="2000">
              <a:solidFill>
                <a:srgbClr val="000000"/>
              </a:solidFill>
              <a:latin typeface="Verdana"/>
              <a:ea typeface="Verdana"/>
              <a:cs typeface="Verdana"/>
              <a:sym typeface="Verdana"/>
            </a:endParaRPr>
          </a:p>
        </p:txBody>
      </p:sp>
      <p:cxnSp>
        <p:nvCxnSpPr>
          <p:cNvPr id="282" name="Google Shape;282;p18"/>
          <p:cNvCxnSpPr/>
          <p:nvPr/>
        </p:nvCxnSpPr>
        <p:spPr>
          <a:xfrm rot="10800000">
            <a:off x="4472918" y="4267904"/>
            <a:ext cx="1" cy="444394"/>
          </a:xfrm>
          <a:prstGeom prst="straightConnector1">
            <a:avLst/>
          </a:prstGeom>
          <a:noFill/>
          <a:ln cap="flat" cmpd="sng" w="9525">
            <a:solidFill>
              <a:srgbClr val="0048E1"/>
            </a:solidFill>
            <a:prstDash val="solid"/>
            <a:round/>
            <a:headEnd len="sm" w="sm" type="none"/>
            <a:tailEnd len="med" w="med" type="stealth"/>
          </a:ln>
        </p:spPr>
      </p:cxnSp>
      <p:cxnSp>
        <p:nvCxnSpPr>
          <p:cNvPr id="283" name="Google Shape;283;p18"/>
          <p:cNvCxnSpPr/>
          <p:nvPr/>
        </p:nvCxnSpPr>
        <p:spPr>
          <a:xfrm rot="10800000">
            <a:off x="4472919" y="3568409"/>
            <a:ext cx="1" cy="444394"/>
          </a:xfrm>
          <a:prstGeom prst="straightConnector1">
            <a:avLst/>
          </a:prstGeom>
          <a:noFill/>
          <a:ln cap="flat" cmpd="sng" w="9525">
            <a:solidFill>
              <a:srgbClr val="0048E1"/>
            </a:solidFill>
            <a:prstDash val="solid"/>
            <a:round/>
            <a:headEnd len="sm" w="sm" type="none"/>
            <a:tailEnd len="med" w="med" type="stealth"/>
          </a:ln>
        </p:spPr>
      </p:cxnSp>
      <p:cxnSp>
        <p:nvCxnSpPr>
          <p:cNvPr id="284" name="Google Shape;284;p18"/>
          <p:cNvCxnSpPr/>
          <p:nvPr/>
        </p:nvCxnSpPr>
        <p:spPr>
          <a:xfrm rot="10800000">
            <a:off x="4472920" y="2416129"/>
            <a:ext cx="1" cy="444394"/>
          </a:xfrm>
          <a:prstGeom prst="straightConnector1">
            <a:avLst/>
          </a:prstGeom>
          <a:noFill/>
          <a:ln cap="flat" cmpd="sng" w="9525">
            <a:solidFill>
              <a:srgbClr val="0048E1"/>
            </a:solidFill>
            <a:prstDash val="solid"/>
            <a:round/>
            <a:headEnd len="sm" w="sm" type="none"/>
            <a:tailEnd len="med" w="med" type="stealth"/>
          </a:ln>
        </p:spPr>
      </p:cxnSp>
      <p:sp>
        <p:nvSpPr>
          <p:cNvPr id="285" name="Google Shape;285;p18"/>
          <p:cNvSpPr txBox="1"/>
          <p:nvPr/>
        </p:nvSpPr>
        <p:spPr>
          <a:xfrm>
            <a:off x="3943049" y="2046797"/>
            <a:ext cx="11095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Verdana"/>
                <a:ea typeface="Verdana"/>
                <a:cs typeface="Verdana"/>
                <a:sym typeface="Verdana"/>
              </a:rPr>
              <a:t>deletion</a:t>
            </a:r>
            <a:endParaRPr sz="1800">
              <a:solidFill>
                <a:srgbClr val="F2F2F2"/>
              </a:solidFill>
              <a:latin typeface="Verdana"/>
              <a:ea typeface="Verdana"/>
              <a:cs typeface="Verdana"/>
              <a:sym typeface="Verdana"/>
            </a:endParaRPr>
          </a:p>
        </p:txBody>
      </p:sp>
      <p:cxnSp>
        <p:nvCxnSpPr>
          <p:cNvPr id="286" name="Google Shape;286;p18"/>
          <p:cNvCxnSpPr/>
          <p:nvPr/>
        </p:nvCxnSpPr>
        <p:spPr>
          <a:xfrm rot="10800000">
            <a:off x="4497848" y="1600944"/>
            <a:ext cx="1" cy="444394"/>
          </a:xfrm>
          <a:prstGeom prst="straightConnector1">
            <a:avLst/>
          </a:prstGeom>
          <a:noFill/>
          <a:ln cap="flat" cmpd="sng" w="9525">
            <a:solidFill>
              <a:srgbClr val="0048E1"/>
            </a:solidFill>
            <a:prstDash val="solid"/>
            <a:round/>
            <a:headEnd len="sm" w="sm" type="none"/>
            <a:tailEnd len="med" w="med" type="stealth"/>
          </a:ln>
        </p:spPr>
      </p:cxnSp>
      <p:sp>
        <p:nvSpPr>
          <p:cNvPr id="287" name="Google Shape;287;p18"/>
          <p:cNvSpPr txBox="1"/>
          <p:nvPr/>
        </p:nvSpPr>
        <p:spPr>
          <a:xfrm>
            <a:off x="4136211" y="1194660"/>
            <a:ext cx="723275" cy="400110"/>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oug</a:t>
            </a:r>
            <a:endParaRPr b="1" sz="2000">
              <a:solidFill>
                <a:srgbClr val="000000"/>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9"/>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Creation of textual requirement III</a:t>
            </a:r>
            <a:endParaRPr/>
          </a:p>
        </p:txBody>
      </p:sp>
      <p:sp>
        <p:nvSpPr>
          <p:cNvPr id="296" name="Google Shape;296;p19"/>
          <p:cNvSpPr txBox="1"/>
          <p:nvPr/>
        </p:nvSpPr>
        <p:spPr>
          <a:xfrm>
            <a:off x="3131840" y="6378041"/>
            <a:ext cx="2682145" cy="400110"/>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Specific thoughts</a:t>
            </a:r>
            <a:endParaRPr b="1" sz="2000">
              <a:solidFill>
                <a:srgbClr val="000000"/>
              </a:solidFill>
              <a:latin typeface="Verdana"/>
              <a:ea typeface="Verdana"/>
              <a:cs typeface="Verdana"/>
              <a:sym typeface="Verdana"/>
            </a:endParaRPr>
          </a:p>
        </p:txBody>
      </p:sp>
      <p:cxnSp>
        <p:nvCxnSpPr>
          <p:cNvPr id="297" name="Google Shape;297;p19"/>
          <p:cNvCxnSpPr>
            <a:stCxn id="296" idx="0"/>
          </p:cNvCxnSpPr>
          <p:nvPr/>
        </p:nvCxnSpPr>
        <p:spPr>
          <a:xfrm rot="10800000">
            <a:off x="4472913" y="5949341"/>
            <a:ext cx="0" cy="428700"/>
          </a:xfrm>
          <a:prstGeom prst="straightConnector1">
            <a:avLst/>
          </a:prstGeom>
          <a:noFill/>
          <a:ln cap="flat" cmpd="sng" w="9525">
            <a:solidFill>
              <a:srgbClr val="0048E1"/>
            </a:solidFill>
            <a:prstDash val="solid"/>
            <a:round/>
            <a:headEnd len="sm" w="sm" type="none"/>
            <a:tailEnd len="med" w="med" type="stealth"/>
          </a:ln>
        </p:spPr>
      </p:cxnSp>
      <p:sp>
        <p:nvSpPr>
          <p:cNvPr id="298" name="Google Shape;298;p19"/>
          <p:cNvSpPr txBox="1"/>
          <p:nvPr/>
        </p:nvSpPr>
        <p:spPr>
          <a:xfrm>
            <a:off x="3706516" y="4742411"/>
            <a:ext cx="1532792" cy="400110"/>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Thoughts</a:t>
            </a:r>
            <a:endParaRPr b="1" sz="2000">
              <a:solidFill>
                <a:srgbClr val="000000"/>
              </a:solidFill>
              <a:latin typeface="Verdana"/>
              <a:ea typeface="Verdana"/>
              <a:cs typeface="Verdana"/>
              <a:sym typeface="Verdana"/>
            </a:endParaRPr>
          </a:p>
        </p:txBody>
      </p:sp>
      <p:sp>
        <p:nvSpPr>
          <p:cNvPr id="299" name="Google Shape;299;p19"/>
          <p:cNvSpPr txBox="1"/>
          <p:nvPr/>
        </p:nvSpPr>
        <p:spPr>
          <a:xfrm>
            <a:off x="3567476" y="5579948"/>
            <a:ext cx="18108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Verdana"/>
                <a:ea typeface="Verdana"/>
                <a:cs typeface="Verdana"/>
                <a:sym typeface="Verdana"/>
              </a:rPr>
              <a:t>generalization</a:t>
            </a:r>
            <a:endParaRPr sz="1800">
              <a:solidFill>
                <a:srgbClr val="F2F2F2"/>
              </a:solidFill>
              <a:latin typeface="Verdana"/>
              <a:ea typeface="Verdana"/>
              <a:cs typeface="Verdana"/>
              <a:sym typeface="Verdana"/>
            </a:endParaRPr>
          </a:p>
        </p:txBody>
      </p:sp>
      <p:cxnSp>
        <p:nvCxnSpPr>
          <p:cNvPr id="300" name="Google Shape;300;p19"/>
          <p:cNvCxnSpPr/>
          <p:nvPr/>
        </p:nvCxnSpPr>
        <p:spPr>
          <a:xfrm rot="10800000">
            <a:off x="4472917" y="5157192"/>
            <a:ext cx="1" cy="444394"/>
          </a:xfrm>
          <a:prstGeom prst="straightConnector1">
            <a:avLst/>
          </a:prstGeom>
          <a:noFill/>
          <a:ln cap="flat" cmpd="sng" w="9525">
            <a:solidFill>
              <a:srgbClr val="0048E1"/>
            </a:solidFill>
            <a:prstDash val="solid"/>
            <a:round/>
            <a:headEnd len="sm" w="sm" type="none"/>
            <a:tailEnd len="med" w="med" type="stealth"/>
          </a:ln>
        </p:spPr>
      </p:cxnSp>
      <p:sp>
        <p:nvSpPr>
          <p:cNvPr id="301" name="Google Shape;301;p19"/>
          <p:cNvSpPr txBox="1"/>
          <p:nvPr/>
        </p:nvSpPr>
        <p:spPr>
          <a:xfrm>
            <a:off x="3831557" y="3898572"/>
            <a:ext cx="12827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Verdana"/>
                <a:ea typeface="Verdana"/>
                <a:cs typeface="Verdana"/>
                <a:sym typeface="Verdana"/>
              </a:rPr>
              <a:t>distortion</a:t>
            </a:r>
            <a:endParaRPr sz="1800">
              <a:solidFill>
                <a:srgbClr val="F2F2F2"/>
              </a:solidFill>
              <a:latin typeface="Verdana"/>
              <a:ea typeface="Verdana"/>
              <a:cs typeface="Verdana"/>
              <a:sym typeface="Verdana"/>
            </a:endParaRPr>
          </a:p>
        </p:txBody>
      </p:sp>
      <p:sp>
        <p:nvSpPr>
          <p:cNvPr id="302" name="Google Shape;302;p19"/>
          <p:cNvSpPr txBox="1"/>
          <p:nvPr/>
        </p:nvSpPr>
        <p:spPr>
          <a:xfrm>
            <a:off x="3906895" y="2860523"/>
            <a:ext cx="1132041" cy="707886"/>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T o g s</a:t>
            </a:r>
            <a:endParaRPr/>
          </a:p>
          <a:p>
            <a:pPr indent="0" lvl="0" marL="0" marR="0" rtl="0" algn="l">
              <a:spcBef>
                <a:spcPts val="0"/>
              </a:spcBef>
              <a:spcAft>
                <a:spcPts val="0"/>
              </a:spcAft>
              <a:buNone/>
            </a:pPr>
            <a:r>
              <a:rPr b="1" lang="en-US" sz="2000">
                <a:solidFill>
                  <a:srgbClr val="000000"/>
                </a:solidFill>
                <a:latin typeface="Verdana"/>
                <a:ea typeface="Verdana"/>
                <a:cs typeface="Verdana"/>
                <a:sym typeface="Verdana"/>
              </a:rPr>
              <a:t>  h u t</a:t>
            </a:r>
            <a:endParaRPr b="1" sz="2000">
              <a:solidFill>
                <a:srgbClr val="000000"/>
              </a:solidFill>
              <a:latin typeface="Verdana"/>
              <a:ea typeface="Verdana"/>
              <a:cs typeface="Verdana"/>
              <a:sym typeface="Verdana"/>
            </a:endParaRPr>
          </a:p>
        </p:txBody>
      </p:sp>
      <p:cxnSp>
        <p:nvCxnSpPr>
          <p:cNvPr id="303" name="Google Shape;303;p19"/>
          <p:cNvCxnSpPr/>
          <p:nvPr/>
        </p:nvCxnSpPr>
        <p:spPr>
          <a:xfrm rot="10800000">
            <a:off x="4472918" y="4267904"/>
            <a:ext cx="1" cy="444394"/>
          </a:xfrm>
          <a:prstGeom prst="straightConnector1">
            <a:avLst/>
          </a:prstGeom>
          <a:noFill/>
          <a:ln cap="flat" cmpd="sng" w="9525">
            <a:solidFill>
              <a:srgbClr val="0048E1"/>
            </a:solidFill>
            <a:prstDash val="solid"/>
            <a:round/>
            <a:headEnd len="sm" w="sm" type="none"/>
            <a:tailEnd len="med" w="med" type="stealth"/>
          </a:ln>
        </p:spPr>
      </p:cxnSp>
      <p:cxnSp>
        <p:nvCxnSpPr>
          <p:cNvPr id="304" name="Google Shape;304;p19"/>
          <p:cNvCxnSpPr/>
          <p:nvPr/>
        </p:nvCxnSpPr>
        <p:spPr>
          <a:xfrm rot="10800000">
            <a:off x="4472919" y="3568409"/>
            <a:ext cx="1" cy="444394"/>
          </a:xfrm>
          <a:prstGeom prst="straightConnector1">
            <a:avLst/>
          </a:prstGeom>
          <a:noFill/>
          <a:ln cap="flat" cmpd="sng" w="9525">
            <a:solidFill>
              <a:srgbClr val="0048E1"/>
            </a:solidFill>
            <a:prstDash val="solid"/>
            <a:round/>
            <a:headEnd len="sm" w="sm" type="none"/>
            <a:tailEnd len="med" w="med" type="stealth"/>
          </a:ln>
        </p:spPr>
      </p:cxnSp>
      <p:cxnSp>
        <p:nvCxnSpPr>
          <p:cNvPr id="305" name="Google Shape;305;p19"/>
          <p:cNvCxnSpPr/>
          <p:nvPr/>
        </p:nvCxnSpPr>
        <p:spPr>
          <a:xfrm rot="10800000">
            <a:off x="4472920" y="2416129"/>
            <a:ext cx="1" cy="444394"/>
          </a:xfrm>
          <a:prstGeom prst="straightConnector1">
            <a:avLst/>
          </a:prstGeom>
          <a:noFill/>
          <a:ln cap="flat" cmpd="sng" w="9525">
            <a:solidFill>
              <a:srgbClr val="0048E1"/>
            </a:solidFill>
            <a:prstDash val="solid"/>
            <a:round/>
            <a:headEnd len="sm" w="sm" type="none"/>
            <a:tailEnd len="med" w="med" type="stealth"/>
          </a:ln>
        </p:spPr>
      </p:cxnSp>
      <p:sp>
        <p:nvSpPr>
          <p:cNvPr id="306" name="Google Shape;306;p19"/>
          <p:cNvSpPr txBox="1"/>
          <p:nvPr/>
        </p:nvSpPr>
        <p:spPr>
          <a:xfrm>
            <a:off x="3943049" y="2046797"/>
            <a:ext cx="11095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deletion</a:t>
            </a:r>
            <a:endParaRPr sz="1800">
              <a:solidFill>
                <a:schemeClr val="dk1"/>
              </a:solidFill>
              <a:latin typeface="Verdana"/>
              <a:ea typeface="Verdana"/>
              <a:cs typeface="Verdana"/>
              <a:sym typeface="Verdana"/>
            </a:endParaRPr>
          </a:p>
        </p:txBody>
      </p:sp>
      <p:cxnSp>
        <p:nvCxnSpPr>
          <p:cNvPr id="307" name="Google Shape;307;p19"/>
          <p:cNvCxnSpPr/>
          <p:nvPr/>
        </p:nvCxnSpPr>
        <p:spPr>
          <a:xfrm rot="10800000">
            <a:off x="4497848" y="1600944"/>
            <a:ext cx="1" cy="444394"/>
          </a:xfrm>
          <a:prstGeom prst="straightConnector1">
            <a:avLst/>
          </a:prstGeom>
          <a:noFill/>
          <a:ln cap="flat" cmpd="sng" w="9525">
            <a:solidFill>
              <a:srgbClr val="0048E1"/>
            </a:solidFill>
            <a:prstDash val="solid"/>
            <a:round/>
            <a:headEnd len="sm" w="sm" type="none"/>
            <a:tailEnd len="med" w="med" type="stealth"/>
          </a:ln>
        </p:spPr>
      </p:cxnSp>
      <p:sp>
        <p:nvSpPr>
          <p:cNvPr id="308" name="Google Shape;308;p19"/>
          <p:cNvSpPr txBox="1"/>
          <p:nvPr/>
        </p:nvSpPr>
        <p:spPr>
          <a:xfrm>
            <a:off x="4136211" y="1194660"/>
            <a:ext cx="723275" cy="400110"/>
          </a:xfrm>
          <a:prstGeom prst="rect">
            <a:avLst/>
          </a:prstGeom>
          <a:noFill/>
          <a:ln cap="flat" cmpd="sng" w="254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Verdana"/>
                <a:ea typeface="Verdana"/>
                <a:cs typeface="Verdana"/>
                <a:sym typeface="Verdana"/>
              </a:rPr>
              <a:t>oug</a:t>
            </a:r>
            <a:endParaRPr b="1" sz="2000">
              <a:solidFill>
                <a:srgbClr val="000000"/>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latin typeface="Times New Roman"/>
                <a:ea typeface="Times New Roman"/>
                <a:cs typeface="Times New Roman"/>
                <a:sym typeface="Times New Roman"/>
              </a:rPr>
              <a:t>Software engineering</a:t>
            </a:r>
            <a:endParaRPr/>
          </a:p>
        </p:txBody>
      </p:sp>
      <p:sp>
        <p:nvSpPr>
          <p:cNvPr id="119" name="Google Shape;119;p2"/>
          <p:cNvSpPr txBox="1"/>
          <p:nvPr>
            <p:ph idx="1" type="body"/>
          </p:nvPr>
        </p:nvSpPr>
        <p:spPr>
          <a:xfrm>
            <a:off x="214282" y="1643050"/>
            <a:ext cx="8643998" cy="471490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Times New Roman"/>
              <a:buChar char="•"/>
            </a:pPr>
            <a:r>
              <a:rPr b="1" lang="en-US">
                <a:latin typeface="Times New Roman"/>
                <a:ea typeface="Times New Roman"/>
                <a:cs typeface="Times New Roman"/>
                <a:sym typeface="Times New Roman"/>
              </a:rPr>
              <a:t>The IEEE Computer Society defines software engineering as:</a:t>
            </a:r>
            <a:endParaRPr/>
          </a:p>
          <a:p>
            <a:pPr indent="-285750" lvl="1" marL="742950" marR="0" rtl="0" algn="l">
              <a:spcBef>
                <a:spcPts val="560"/>
              </a:spcBef>
              <a:spcAft>
                <a:spcPts val="0"/>
              </a:spcAft>
              <a:buClr>
                <a:schemeClr val="dk1"/>
              </a:buClr>
              <a:buSzPts val="2800"/>
              <a:buFont typeface="Times New Roman"/>
              <a:buChar char="–"/>
            </a:pPr>
            <a:r>
              <a:rPr b="1" lang="en-US">
                <a:latin typeface="Times New Roman"/>
                <a:ea typeface="Times New Roman"/>
                <a:cs typeface="Times New Roman"/>
                <a:sym typeface="Times New Roman"/>
              </a:rPr>
              <a:t>“(1) The application of a systematic, disciplined, quantifiable approach to the  development, operation, and maintenance of software; that is, the application of engineering to software.</a:t>
            </a:r>
            <a:endParaRPr/>
          </a:p>
          <a:p>
            <a:pPr indent="-285750" lvl="1" marL="742950" marR="0" rtl="0" algn="l">
              <a:spcBef>
                <a:spcPts val="560"/>
              </a:spcBef>
              <a:spcAft>
                <a:spcPts val="0"/>
              </a:spcAft>
              <a:buClr>
                <a:schemeClr val="dk1"/>
              </a:buClr>
              <a:buSzPts val="2800"/>
              <a:buFont typeface="Times New Roman"/>
              <a:buChar char="–"/>
            </a:pPr>
            <a:r>
              <a:rPr b="1" lang="en-US">
                <a:latin typeface="Times New Roman"/>
                <a:ea typeface="Times New Roman"/>
                <a:cs typeface="Times New Roman"/>
                <a:sym typeface="Times New Roman"/>
              </a:rPr>
              <a:t>(2) The study of approaches as in (1).”1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0"/>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Use cases</a:t>
            </a:r>
            <a:endParaRPr/>
          </a:p>
        </p:txBody>
      </p:sp>
      <p:sp>
        <p:nvSpPr>
          <p:cNvPr id="317" name="Google Shape;317;p20"/>
          <p:cNvSpPr txBox="1"/>
          <p:nvPr>
            <p:ph idx="1" type="body"/>
          </p:nvPr>
        </p:nvSpPr>
        <p:spPr>
          <a:xfrm>
            <a:off x="4735552" y="2214851"/>
            <a:ext cx="3854232" cy="429711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Benefits:</a:t>
            </a:r>
            <a:endParaRPr/>
          </a:p>
          <a:p>
            <a:pPr indent="-285750" lvl="1" marL="742950" rtl="0" algn="l">
              <a:spcBef>
                <a:spcPts val="560"/>
              </a:spcBef>
              <a:spcAft>
                <a:spcPts val="0"/>
              </a:spcAft>
              <a:buClr>
                <a:schemeClr val="dk1"/>
              </a:buClr>
              <a:buSzPts val="2800"/>
              <a:buFont typeface="Arial"/>
              <a:buChar char="–"/>
            </a:pPr>
            <a:r>
              <a:rPr lang="en-US"/>
              <a:t>goal identification,</a:t>
            </a:r>
            <a:endParaRPr/>
          </a:p>
          <a:p>
            <a:pPr indent="-285750" lvl="1" marL="742950" rtl="0" algn="l">
              <a:spcBef>
                <a:spcPts val="560"/>
              </a:spcBef>
              <a:spcAft>
                <a:spcPts val="0"/>
              </a:spcAft>
              <a:buClr>
                <a:schemeClr val="dk1"/>
              </a:buClr>
              <a:buSzPts val="2800"/>
              <a:buFont typeface="Arial"/>
              <a:buChar char="–"/>
            </a:pPr>
            <a:r>
              <a:rPr lang="en-US"/>
              <a:t>exceptional situation.</a:t>
            </a:r>
            <a:endParaRPr/>
          </a:p>
          <a:p>
            <a:pPr indent="-342900" lvl="0" marL="342900" rtl="0" algn="l">
              <a:spcBef>
                <a:spcPts val="640"/>
              </a:spcBef>
              <a:spcAft>
                <a:spcPts val="0"/>
              </a:spcAft>
              <a:buClr>
                <a:schemeClr val="dk1"/>
              </a:buClr>
              <a:buSzPts val="3200"/>
              <a:buFont typeface="Arial"/>
              <a:buNone/>
            </a:pPr>
            <a:r>
              <a:t/>
            </a:r>
            <a:endParaRPr/>
          </a:p>
          <a:p>
            <a:pPr indent="-107950" lvl="1" marL="742950" rtl="0" algn="l">
              <a:spcBef>
                <a:spcPts val="560"/>
              </a:spcBef>
              <a:spcAft>
                <a:spcPts val="0"/>
              </a:spcAft>
              <a:buClr>
                <a:schemeClr val="dk1"/>
              </a:buClr>
              <a:buSzPts val="28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p:txBody>
      </p:sp>
      <p:sp>
        <p:nvSpPr>
          <p:cNvPr id="318" name="Google Shape;318;p20"/>
          <p:cNvSpPr/>
          <p:nvPr/>
        </p:nvSpPr>
        <p:spPr>
          <a:xfrm>
            <a:off x="827584" y="1186453"/>
            <a:ext cx="7815936" cy="757643"/>
          </a:xfrm>
          <a:prstGeom prst="rect">
            <a:avLst/>
          </a:prstGeom>
          <a:solidFill>
            <a:schemeClr val="lt1"/>
          </a:solidFill>
          <a:ln cap="flat" cmpd="sng" w="12700">
            <a:solidFill>
              <a:schemeClr val="dk1"/>
            </a:solidFill>
            <a:prstDash val="solid"/>
            <a:miter lim="800000"/>
            <a:headEnd len="sm" w="sm" type="none"/>
            <a:tailEnd len="sm" w="sm" type="none"/>
          </a:ln>
          <a:effectLst>
            <a:outerShdw rotWithShape="0" algn="ctr" dir="2700000" dist="107763">
              <a:schemeClr val="lt2"/>
            </a:outerShdw>
          </a:effectLst>
        </p:spPr>
        <p:txBody>
          <a:bodyPr anchorCtr="0" anchor="t" bIns="25400" lIns="63500" spcFirstLastPara="1" rIns="63500" wrap="square" tIns="25400">
            <a:spAutoFit/>
          </a:bodyPr>
          <a:lstStyle/>
          <a:p>
            <a:pPr indent="0" lvl="0" marL="0" marR="0" rtl="0" algn="l">
              <a:lnSpc>
                <a:spcPct val="85000"/>
              </a:lnSpc>
              <a:spcBef>
                <a:spcPts val="0"/>
              </a:spcBef>
              <a:spcAft>
                <a:spcPts val="0"/>
              </a:spcAft>
              <a:buNone/>
            </a:pPr>
            <a:r>
              <a:rPr b="1" lang="en-US" sz="1800">
                <a:solidFill>
                  <a:schemeClr val="dk1"/>
                </a:solidFill>
                <a:latin typeface="Arial"/>
                <a:ea typeface="Arial"/>
                <a:cs typeface="Arial"/>
                <a:sym typeface="Arial"/>
              </a:rPr>
              <a:t>Use case is specification of a sequence of actions, including variants that a system (or other entity) can perform, interacting with actors of the system. </a:t>
            </a:r>
            <a:endParaRPr/>
          </a:p>
        </p:txBody>
      </p:sp>
      <p:pic>
        <p:nvPicPr>
          <p:cNvPr id="319" name="Google Shape;319;p20"/>
          <p:cNvPicPr preferRelativeResize="0"/>
          <p:nvPr/>
        </p:nvPicPr>
        <p:blipFill rotWithShape="1">
          <a:blip r:embed="rId3">
            <a:alphaModFix/>
          </a:blip>
          <a:srcRect b="0" l="0" r="0" t="0"/>
          <a:stretch/>
        </p:blipFill>
        <p:spPr>
          <a:xfrm>
            <a:off x="552203" y="2338586"/>
            <a:ext cx="4021115" cy="42866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Requirements and use cases</a:t>
            </a:r>
            <a:endParaRPr/>
          </a:p>
        </p:txBody>
      </p:sp>
      <p:sp>
        <p:nvSpPr>
          <p:cNvPr id="328" name="Google Shape;328;p21"/>
          <p:cNvSpPr txBox="1"/>
          <p:nvPr>
            <p:ph idx="1" type="body"/>
          </p:nvPr>
        </p:nvSpPr>
        <p:spPr>
          <a:xfrm>
            <a:off x="285720" y="2060848"/>
            <a:ext cx="8572560" cy="4297110"/>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0"/>
              </a:spcBef>
              <a:spcAft>
                <a:spcPts val="0"/>
              </a:spcAft>
              <a:buClr>
                <a:schemeClr val="dk1"/>
              </a:buClr>
              <a:buSzPts val="3200"/>
              <a:buFont typeface="Arial"/>
              <a:buNone/>
            </a:pPr>
            <a:r>
              <a:t/>
            </a:r>
            <a:endParaRPr/>
          </a:p>
          <a:p>
            <a:pPr indent="-342900" lvl="0" marL="342900" rtl="0" algn="l">
              <a:lnSpc>
                <a:spcPct val="90000"/>
              </a:lnSpc>
              <a:spcBef>
                <a:spcPts val="640"/>
              </a:spcBef>
              <a:spcAft>
                <a:spcPts val="0"/>
              </a:spcAft>
              <a:buClr>
                <a:schemeClr val="dk1"/>
              </a:buClr>
              <a:buSzPts val="3200"/>
              <a:buFont typeface="Arial"/>
              <a:buChar char="•"/>
            </a:pPr>
            <a:r>
              <a:rPr lang="en-US"/>
              <a:t>They are really requirements</a:t>
            </a:r>
            <a:endParaRPr/>
          </a:p>
          <a:p>
            <a:pPr indent="-342900" lvl="0" marL="342900" rtl="0" algn="l">
              <a:lnSpc>
                <a:spcPct val="90000"/>
              </a:lnSpc>
              <a:spcBef>
                <a:spcPts val="640"/>
              </a:spcBef>
              <a:spcAft>
                <a:spcPts val="0"/>
              </a:spcAft>
              <a:buClr>
                <a:schemeClr val="dk1"/>
              </a:buClr>
              <a:buSzPts val="3200"/>
              <a:buFont typeface="Arial"/>
              <a:buChar char="•"/>
            </a:pPr>
            <a:r>
              <a:rPr lang="en-US"/>
              <a:t>Cover only a part of requirements – it lacks:</a:t>
            </a:r>
            <a:endParaRPr/>
          </a:p>
          <a:p>
            <a:pPr indent="-285750" lvl="1" marL="742950" rtl="0" algn="l">
              <a:lnSpc>
                <a:spcPct val="90000"/>
              </a:lnSpc>
              <a:spcBef>
                <a:spcPts val="560"/>
              </a:spcBef>
              <a:spcAft>
                <a:spcPts val="0"/>
              </a:spcAft>
              <a:buClr>
                <a:schemeClr val="dk1"/>
              </a:buClr>
              <a:buSzPts val="2800"/>
              <a:buFont typeface="Arial"/>
              <a:buChar char="–"/>
            </a:pPr>
            <a:r>
              <a:rPr lang="en-US"/>
              <a:t>External interface,</a:t>
            </a:r>
            <a:endParaRPr/>
          </a:p>
          <a:p>
            <a:pPr indent="-285750" lvl="1" marL="742950" rtl="0" algn="l">
              <a:lnSpc>
                <a:spcPct val="90000"/>
              </a:lnSpc>
              <a:spcBef>
                <a:spcPts val="560"/>
              </a:spcBef>
              <a:spcAft>
                <a:spcPts val="0"/>
              </a:spcAft>
              <a:buClr>
                <a:schemeClr val="dk1"/>
              </a:buClr>
              <a:buSzPts val="2800"/>
              <a:buFont typeface="Arial"/>
              <a:buChar char="–"/>
            </a:pPr>
            <a:r>
              <a:rPr lang="en-US"/>
              <a:t>Data format</a:t>
            </a:r>
            <a:endParaRPr/>
          </a:p>
          <a:p>
            <a:pPr indent="-285750" lvl="1" marL="742950" rtl="0" algn="l">
              <a:lnSpc>
                <a:spcPct val="90000"/>
              </a:lnSpc>
              <a:spcBef>
                <a:spcPts val="560"/>
              </a:spcBef>
              <a:spcAft>
                <a:spcPts val="0"/>
              </a:spcAft>
              <a:buClr>
                <a:schemeClr val="dk1"/>
              </a:buClr>
              <a:buSzPts val="2800"/>
              <a:buFont typeface="Arial"/>
              <a:buChar char="–"/>
            </a:pPr>
            <a:r>
              <a:rPr lang="en-US"/>
              <a:t>Business rules,</a:t>
            </a:r>
            <a:endParaRPr/>
          </a:p>
          <a:p>
            <a:pPr indent="-285750" lvl="1" marL="742950" rtl="0" algn="l">
              <a:lnSpc>
                <a:spcPct val="90000"/>
              </a:lnSpc>
              <a:spcBef>
                <a:spcPts val="560"/>
              </a:spcBef>
              <a:spcAft>
                <a:spcPts val="0"/>
              </a:spcAft>
              <a:buClr>
                <a:schemeClr val="dk1"/>
              </a:buClr>
              <a:buSzPts val="2800"/>
              <a:buFont typeface="Arial"/>
              <a:buChar char="–"/>
            </a:pPr>
            <a:r>
              <a:rPr lang="en-US"/>
              <a:t>Complex formulae.</a:t>
            </a:r>
            <a:endParaRPr/>
          </a:p>
          <a:p>
            <a:pPr indent="-342900" lvl="0" marL="342900" rtl="0" algn="l">
              <a:lnSpc>
                <a:spcPct val="90000"/>
              </a:lnSpc>
              <a:spcBef>
                <a:spcPts val="640"/>
              </a:spcBef>
              <a:spcAft>
                <a:spcPts val="0"/>
              </a:spcAft>
              <a:buClr>
                <a:schemeClr val="dk1"/>
              </a:buClr>
              <a:buSzPts val="3200"/>
              <a:buFont typeface="Arial"/>
              <a:buChar char="•"/>
            </a:pPr>
            <a:r>
              <a:rPr lang="en-US"/>
              <a:t>Cover one third of all requirements.</a:t>
            </a:r>
            <a:endParaRPr/>
          </a:p>
          <a:p>
            <a:pPr indent="-342900" lvl="0" marL="342900" rtl="0" algn="l">
              <a:lnSpc>
                <a:spcPct val="90000"/>
              </a:lnSpc>
              <a:spcBef>
                <a:spcPts val="640"/>
              </a:spcBef>
              <a:spcAft>
                <a:spcPts val="0"/>
              </a:spcAft>
              <a:buClr>
                <a:schemeClr val="dk1"/>
              </a:buClr>
              <a:buSzPts val="3200"/>
              <a:buFont typeface="Arial"/>
              <a:buNone/>
            </a:pPr>
            <a:r>
              <a:t/>
            </a:r>
            <a:endParaRPr/>
          </a:p>
          <a:p>
            <a:pPr indent="-107950" lvl="1" marL="742950" rtl="0" algn="l">
              <a:lnSpc>
                <a:spcPct val="90000"/>
              </a:lnSpc>
              <a:spcBef>
                <a:spcPts val="560"/>
              </a:spcBef>
              <a:spcAft>
                <a:spcPts val="0"/>
              </a:spcAft>
              <a:buClr>
                <a:schemeClr val="dk1"/>
              </a:buClr>
              <a:buSzPts val="2800"/>
              <a:buFont typeface="Arial"/>
              <a:buNone/>
            </a:pPr>
            <a:r>
              <a:t/>
            </a:r>
            <a:endParaRPr/>
          </a:p>
          <a:p>
            <a:pPr indent="-139700" lvl="0" marL="342900" rtl="0" algn="l">
              <a:lnSpc>
                <a:spcPct val="90000"/>
              </a:lnSpc>
              <a:spcBef>
                <a:spcPts val="640"/>
              </a:spcBef>
              <a:spcAft>
                <a:spcPts val="0"/>
              </a:spcAft>
              <a:buClr>
                <a:schemeClr val="dk1"/>
              </a:buClr>
              <a:buSzPts val="3200"/>
              <a:buFont typeface="Arial"/>
              <a:buNone/>
            </a:pPr>
            <a:r>
              <a:t/>
            </a:r>
            <a:endParaRPr/>
          </a:p>
          <a:p>
            <a:pPr indent="-139700" lvl="0" marL="342900" rtl="0" algn="l">
              <a:lnSpc>
                <a:spcPct val="90000"/>
              </a:lnSpc>
              <a:spcBef>
                <a:spcPts val="640"/>
              </a:spcBef>
              <a:spcAft>
                <a:spcPts val="0"/>
              </a:spcAft>
              <a:buClr>
                <a:schemeClr val="dk1"/>
              </a:buClr>
              <a:buSzPts val="3200"/>
              <a:buFont typeface="Arial"/>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Use case structure</a:t>
            </a:r>
            <a:endParaRPr/>
          </a:p>
        </p:txBody>
      </p:sp>
      <p:sp>
        <p:nvSpPr>
          <p:cNvPr id="337" name="Google Shape;337;p22"/>
          <p:cNvSpPr txBox="1"/>
          <p:nvPr>
            <p:ph idx="1" type="body"/>
          </p:nvPr>
        </p:nvSpPr>
        <p:spPr>
          <a:xfrm>
            <a:off x="285720" y="1268760"/>
            <a:ext cx="8572560" cy="507209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720"/>
              <a:buFont typeface="Arial"/>
              <a:buChar char="•"/>
            </a:pPr>
            <a:r>
              <a:rPr b="1" lang="en-US" sz="2720"/>
              <a:t>Scope: </a:t>
            </a:r>
            <a:r>
              <a:rPr lang="en-US" sz="2720"/>
              <a:t>&lt;design scope, what system is being considered black-box under design&gt;</a:t>
            </a:r>
            <a:endParaRPr/>
          </a:p>
          <a:p>
            <a:pPr indent="-342900" lvl="0" marL="342900" rtl="0" algn="l">
              <a:lnSpc>
                <a:spcPct val="80000"/>
              </a:lnSpc>
              <a:spcBef>
                <a:spcPts val="544"/>
              </a:spcBef>
              <a:spcAft>
                <a:spcPts val="0"/>
              </a:spcAft>
              <a:buClr>
                <a:schemeClr val="dk1"/>
              </a:buClr>
              <a:buSzPts val="2720"/>
              <a:buFont typeface="Arial"/>
              <a:buChar char="•"/>
            </a:pPr>
            <a:r>
              <a:rPr b="1" lang="en-US" sz="2720"/>
              <a:t>Level: </a:t>
            </a:r>
            <a:r>
              <a:rPr lang="en-US" sz="2720"/>
              <a:t>&lt;one of: Summary, User-goal, Subfunction&gt;</a:t>
            </a:r>
            <a:endParaRPr/>
          </a:p>
          <a:p>
            <a:pPr indent="-342900" lvl="0" marL="342900" rtl="0" algn="l">
              <a:lnSpc>
                <a:spcPct val="80000"/>
              </a:lnSpc>
              <a:spcBef>
                <a:spcPts val="544"/>
              </a:spcBef>
              <a:spcAft>
                <a:spcPts val="0"/>
              </a:spcAft>
              <a:buClr>
                <a:schemeClr val="dk1"/>
              </a:buClr>
              <a:buSzPts val="2720"/>
              <a:buFont typeface="Arial"/>
              <a:buChar char="•"/>
            </a:pPr>
            <a:r>
              <a:rPr b="1" lang="en-US" sz="2720"/>
              <a:t>Primary Actor: </a:t>
            </a:r>
            <a:r>
              <a:rPr lang="en-US" sz="2720"/>
              <a:t>&lt;a role name for the primary actor, or description&gt;</a:t>
            </a:r>
            <a:endParaRPr/>
          </a:p>
          <a:p>
            <a:pPr indent="-342900" lvl="0" marL="342900" rtl="0" algn="l">
              <a:lnSpc>
                <a:spcPct val="80000"/>
              </a:lnSpc>
              <a:spcBef>
                <a:spcPts val="544"/>
              </a:spcBef>
              <a:spcAft>
                <a:spcPts val="0"/>
              </a:spcAft>
              <a:buClr>
                <a:schemeClr val="dk1"/>
              </a:buClr>
              <a:buSzPts val="2720"/>
              <a:buFont typeface="Arial"/>
              <a:buChar char="•"/>
            </a:pPr>
            <a:r>
              <a:rPr b="1" lang="en-US" sz="2720"/>
              <a:t>Stakeholders &amp; Interests: </a:t>
            </a:r>
            <a:r>
              <a:rPr lang="en-US" sz="2720"/>
              <a:t>&lt;list of stakeholders and key interests in the use case&gt;</a:t>
            </a:r>
            <a:endParaRPr/>
          </a:p>
          <a:p>
            <a:pPr indent="-342900" lvl="0" marL="342900" rtl="0" algn="l">
              <a:lnSpc>
                <a:spcPct val="80000"/>
              </a:lnSpc>
              <a:spcBef>
                <a:spcPts val="544"/>
              </a:spcBef>
              <a:spcAft>
                <a:spcPts val="0"/>
              </a:spcAft>
              <a:buClr>
                <a:schemeClr val="dk1"/>
              </a:buClr>
              <a:buSzPts val="2720"/>
              <a:buFont typeface="Arial"/>
              <a:buChar char="•"/>
            </a:pPr>
            <a:r>
              <a:rPr b="1" lang="en-US" sz="2720"/>
              <a:t>Precondition: </a:t>
            </a:r>
            <a:r>
              <a:rPr lang="en-US" sz="2720"/>
              <a:t>&lt;what we expect is already the state of the world&gt;</a:t>
            </a:r>
            <a:endParaRPr/>
          </a:p>
          <a:p>
            <a:pPr indent="-342900" lvl="0" marL="342900" rtl="0" algn="l">
              <a:lnSpc>
                <a:spcPct val="80000"/>
              </a:lnSpc>
              <a:spcBef>
                <a:spcPts val="544"/>
              </a:spcBef>
              <a:spcAft>
                <a:spcPts val="0"/>
              </a:spcAft>
              <a:buClr>
                <a:schemeClr val="dk1"/>
              </a:buClr>
              <a:buSzPts val="2720"/>
              <a:buFont typeface="Arial"/>
              <a:buChar char="•"/>
            </a:pPr>
            <a:r>
              <a:rPr b="1" lang="en-US" sz="2720"/>
              <a:t>Minimal Guarantees: </a:t>
            </a:r>
            <a:r>
              <a:rPr lang="en-US" sz="2720"/>
              <a:t>&lt;how the interests are protected under all exits&gt;</a:t>
            </a:r>
            <a:endParaRPr/>
          </a:p>
          <a:p>
            <a:pPr indent="-342900" lvl="0" marL="342900" rtl="0" algn="l">
              <a:lnSpc>
                <a:spcPct val="80000"/>
              </a:lnSpc>
              <a:spcBef>
                <a:spcPts val="544"/>
              </a:spcBef>
              <a:spcAft>
                <a:spcPts val="0"/>
              </a:spcAft>
              <a:buClr>
                <a:schemeClr val="dk1"/>
              </a:buClr>
              <a:buSzPts val="2720"/>
              <a:buFont typeface="Arial"/>
              <a:buChar char="•"/>
            </a:pPr>
            <a:r>
              <a:rPr b="1" lang="en-US" sz="2720"/>
              <a:t>Success Guarantees: </a:t>
            </a:r>
            <a:r>
              <a:rPr lang="en-US" sz="2720"/>
              <a:t>&lt;the state of the world if the goal succeeds&gt;</a:t>
            </a:r>
            <a:endParaRPr sz="272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3240"/>
              <a:t>Primary actors and stakeholders gathering</a:t>
            </a:r>
            <a:endParaRPr/>
          </a:p>
        </p:txBody>
      </p:sp>
      <p:sp>
        <p:nvSpPr>
          <p:cNvPr id="346" name="Google Shape;346;p23"/>
          <p:cNvSpPr txBox="1"/>
          <p:nvPr>
            <p:ph idx="1" type="body"/>
          </p:nvPr>
        </p:nvSpPr>
        <p:spPr>
          <a:xfrm>
            <a:off x="603481" y="3231540"/>
            <a:ext cx="8229307" cy="271206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960"/>
              <a:buFont typeface="Arial"/>
              <a:buChar char="•"/>
            </a:pPr>
            <a:r>
              <a:rPr lang="en-US" sz="2960"/>
              <a:t>Interactions between Actors with Goals</a:t>
            </a:r>
            <a:endParaRPr sz="2960"/>
          </a:p>
          <a:p>
            <a:pPr indent="-285750" lvl="1" marL="742950" rtl="0" algn="l">
              <a:lnSpc>
                <a:spcPct val="80000"/>
              </a:lnSpc>
              <a:spcBef>
                <a:spcPts val="518"/>
              </a:spcBef>
              <a:spcAft>
                <a:spcPts val="0"/>
              </a:spcAft>
              <a:buClr>
                <a:schemeClr val="dk1"/>
              </a:buClr>
              <a:buSzPts val="2590"/>
              <a:buFont typeface="Arial"/>
              <a:buChar char="–"/>
            </a:pPr>
            <a:r>
              <a:rPr lang="en-US" sz="2590"/>
              <a:t>Actors have goals</a:t>
            </a:r>
            <a:endParaRPr sz="2590"/>
          </a:p>
          <a:p>
            <a:pPr indent="-285750" lvl="1" marL="742950" rtl="0" algn="l">
              <a:lnSpc>
                <a:spcPct val="80000"/>
              </a:lnSpc>
              <a:spcBef>
                <a:spcPts val="518"/>
              </a:spcBef>
              <a:spcAft>
                <a:spcPts val="0"/>
              </a:spcAft>
              <a:buClr>
                <a:schemeClr val="dk1"/>
              </a:buClr>
              <a:buSzPts val="2590"/>
              <a:buFont typeface="Arial"/>
              <a:buChar char="–"/>
            </a:pPr>
            <a:r>
              <a:rPr lang="en-US" sz="2590"/>
              <a:t>Goals can fail</a:t>
            </a:r>
            <a:endParaRPr sz="2590"/>
          </a:p>
          <a:p>
            <a:pPr indent="-285750" lvl="1" marL="742950" rtl="0" algn="l">
              <a:lnSpc>
                <a:spcPct val="80000"/>
              </a:lnSpc>
              <a:spcBef>
                <a:spcPts val="518"/>
              </a:spcBef>
              <a:spcAft>
                <a:spcPts val="0"/>
              </a:spcAft>
              <a:buClr>
                <a:schemeClr val="dk1"/>
              </a:buClr>
              <a:buSzPts val="2590"/>
              <a:buFont typeface="Arial"/>
              <a:buChar char="–"/>
            </a:pPr>
            <a:r>
              <a:rPr lang="en-US" sz="2590"/>
              <a:t>Interactions are compound</a:t>
            </a:r>
            <a:endParaRPr sz="2590"/>
          </a:p>
          <a:p>
            <a:pPr indent="-285750" lvl="1" marL="742950" rtl="0" algn="l">
              <a:lnSpc>
                <a:spcPct val="80000"/>
              </a:lnSpc>
              <a:spcBef>
                <a:spcPts val="518"/>
              </a:spcBef>
              <a:spcAft>
                <a:spcPts val="0"/>
              </a:spcAft>
              <a:buClr>
                <a:schemeClr val="dk1"/>
              </a:buClr>
              <a:buSzPts val="2590"/>
              <a:buFont typeface="Arial"/>
              <a:buChar char="–"/>
            </a:pPr>
            <a:r>
              <a:rPr lang="en-US" sz="2590"/>
              <a:t>A use case collects scenarios</a:t>
            </a:r>
            <a:endParaRPr/>
          </a:p>
          <a:p>
            <a:pPr indent="-342900" lvl="0" marL="342900" rtl="0" algn="l">
              <a:lnSpc>
                <a:spcPct val="80000"/>
              </a:lnSpc>
              <a:spcBef>
                <a:spcPts val="592"/>
              </a:spcBef>
              <a:spcAft>
                <a:spcPts val="0"/>
              </a:spcAft>
              <a:buClr>
                <a:schemeClr val="dk1"/>
              </a:buClr>
              <a:buSzPts val="2960"/>
              <a:buFont typeface="Arial"/>
              <a:buChar char="•"/>
            </a:pPr>
            <a:r>
              <a:rPr lang="en-US" sz="2960"/>
              <a:t>Contract between Stakeholders with Interests</a:t>
            </a:r>
            <a:endParaRPr sz="2960"/>
          </a:p>
          <a:p>
            <a:pPr indent="-154940" lvl="0" marL="342900" rtl="0" algn="l">
              <a:lnSpc>
                <a:spcPct val="80000"/>
              </a:lnSpc>
              <a:spcBef>
                <a:spcPts val="592"/>
              </a:spcBef>
              <a:spcAft>
                <a:spcPts val="0"/>
              </a:spcAft>
              <a:buClr>
                <a:schemeClr val="dk1"/>
              </a:buClr>
              <a:buSzPts val="2960"/>
              <a:buFont typeface="Arial"/>
              <a:buNone/>
            </a:pPr>
            <a:r>
              <a:t/>
            </a:r>
            <a:endParaRPr sz="2960"/>
          </a:p>
        </p:txBody>
      </p:sp>
      <p:sp>
        <p:nvSpPr>
          <p:cNvPr id="347" name="Google Shape;347;p23"/>
          <p:cNvSpPr/>
          <p:nvPr/>
        </p:nvSpPr>
        <p:spPr>
          <a:xfrm>
            <a:off x="515981" y="1565275"/>
            <a:ext cx="7815936" cy="522194"/>
          </a:xfrm>
          <a:prstGeom prst="rect">
            <a:avLst/>
          </a:prstGeom>
          <a:solidFill>
            <a:schemeClr val="lt1"/>
          </a:solidFill>
          <a:ln cap="flat" cmpd="sng" w="12700">
            <a:solidFill>
              <a:schemeClr val="dk1"/>
            </a:solidFill>
            <a:prstDash val="solid"/>
            <a:miter lim="800000"/>
            <a:headEnd len="sm" w="sm" type="none"/>
            <a:tailEnd len="sm" w="sm" type="none"/>
          </a:ln>
          <a:effectLst>
            <a:outerShdw rotWithShape="0" algn="ctr" dir="2700000" dist="107763">
              <a:schemeClr val="lt2"/>
            </a:outerShdw>
          </a:effectLst>
        </p:spPr>
        <p:txBody>
          <a:bodyPr anchorCtr="0" anchor="t" bIns="25400" lIns="63500" spcFirstLastPara="1" rIns="63500" wrap="square" tIns="25400">
            <a:spAutoFit/>
          </a:bodyPr>
          <a:lstStyle/>
          <a:p>
            <a:pPr indent="0" lvl="0" marL="0" marR="0" rtl="0" algn="l">
              <a:lnSpc>
                <a:spcPct val="85000"/>
              </a:lnSpc>
              <a:spcBef>
                <a:spcPts val="0"/>
              </a:spcBef>
              <a:spcAft>
                <a:spcPts val="0"/>
              </a:spcAft>
              <a:buNone/>
            </a:pPr>
            <a:r>
              <a:rPr b="1" lang="en-US" sz="1800">
                <a:solidFill>
                  <a:schemeClr val="dk1"/>
                </a:solidFill>
                <a:latin typeface="Arial"/>
                <a:ea typeface="Arial"/>
                <a:cs typeface="Arial"/>
                <a:sym typeface="Arial"/>
              </a:rPr>
              <a:t>Actors have goals supported by described system. The system should ensure interests of stakeholders.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Design scope I</a:t>
            </a:r>
            <a:endParaRPr/>
          </a:p>
        </p:txBody>
      </p:sp>
      <p:pic>
        <p:nvPicPr>
          <p:cNvPr id="356" name="Google Shape;356;p24"/>
          <p:cNvPicPr preferRelativeResize="0"/>
          <p:nvPr>
            <p:ph idx="1" type="body"/>
          </p:nvPr>
        </p:nvPicPr>
        <p:blipFill rotWithShape="1">
          <a:blip r:embed="rId3">
            <a:alphaModFix/>
          </a:blip>
          <a:srcRect b="0" l="0" r="0" t="0"/>
          <a:stretch/>
        </p:blipFill>
        <p:spPr>
          <a:xfrm>
            <a:off x="891601" y="1988840"/>
            <a:ext cx="7012679" cy="3659867"/>
          </a:xfrm>
          <a:prstGeom prst="rect">
            <a:avLst/>
          </a:prstGeom>
          <a:noFill/>
          <a:ln>
            <a:noFill/>
          </a:ln>
        </p:spPr>
      </p:pic>
      <p:sp>
        <p:nvSpPr>
          <p:cNvPr id="357" name="Google Shape;357;p24"/>
          <p:cNvSpPr/>
          <p:nvPr/>
        </p:nvSpPr>
        <p:spPr>
          <a:xfrm>
            <a:off x="899592" y="673305"/>
            <a:ext cx="1857388" cy="928694"/>
          </a:xfrm>
          <a:prstGeom prst="wedgeRectCallout">
            <a:avLst>
              <a:gd fmla="val 97820" name="adj1"/>
              <a:gd fmla="val 113023" name="adj2"/>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Design scope is the extent of the system</a:t>
            </a:r>
            <a:endParaRPr sz="1800">
              <a:solidFill>
                <a:schemeClr val="dk1"/>
              </a:solidFill>
              <a:latin typeface="Arial"/>
              <a:ea typeface="Arial"/>
              <a:cs typeface="Arial"/>
              <a:sym typeface="Arial"/>
            </a:endParaRPr>
          </a:p>
        </p:txBody>
      </p:sp>
      <p:sp>
        <p:nvSpPr>
          <p:cNvPr id="358" name="Google Shape;358;p24"/>
          <p:cNvSpPr txBox="1"/>
          <p:nvPr/>
        </p:nvSpPr>
        <p:spPr>
          <a:xfrm>
            <a:off x="500035" y="4429132"/>
            <a:ext cx="8229600" cy="1900238"/>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Design scope II</a:t>
            </a:r>
            <a:endParaRPr/>
          </a:p>
        </p:txBody>
      </p:sp>
      <p:pic>
        <p:nvPicPr>
          <p:cNvPr id="367" name="Google Shape;367;p25"/>
          <p:cNvPicPr preferRelativeResize="0"/>
          <p:nvPr>
            <p:ph idx="1" type="body"/>
          </p:nvPr>
        </p:nvPicPr>
        <p:blipFill rotWithShape="1">
          <a:blip r:embed="rId3">
            <a:alphaModFix/>
          </a:blip>
          <a:srcRect b="0" l="0" r="0" t="0"/>
          <a:stretch/>
        </p:blipFill>
        <p:spPr>
          <a:xfrm>
            <a:off x="3571868" y="1857365"/>
            <a:ext cx="4038630" cy="2107732"/>
          </a:xfrm>
          <a:prstGeom prst="rect">
            <a:avLst/>
          </a:prstGeom>
          <a:noFill/>
          <a:ln>
            <a:noFill/>
          </a:ln>
        </p:spPr>
      </p:pic>
      <p:sp>
        <p:nvSpPr>
          <p:cNvPr id="368" name="Google Shape;368;p25"/>
          <p:cNvSpPr txBox="1"/>
          <p:nvPr/>
        </p:nvSpPr>
        <p:spPr>
          <a:xfrm>
            <a:off x="500035" y="4429132"/>
            <a:ext cx="8229600" cy="1900238"/>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"Enterprise" scope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rgbClr val="F2F2F2"/>
              </a:buClr>
              <a:buSzPts val="3200"/>
              <a:buFont typeface="Arial"/>
              <a:buChar char="•"/>
            </a:pPr>
            <a:r>
              <a:rPr b="0" i="0" lang="en-US" sz="3200" u="none" cap="none" strike="noStrike">
                <a:solidFill>
                  <a:srgbClr val="F2F2F2"/>
                </a:solidFill>
                <a:latin typeface="Arial"/>
                <a:ea typeface="Arial"/>
                <a:cs typeface="Arial"/>
                <a:sym typeface="Arial"/>
              </a:rPr>
              <a:t>"System" scope</a:t>
            </a:r>
            <a:endParaRPr/>
          </a:p>
          <a:p>
            <a:pPr indent="-342900" lvl="0" marL="342900" marR="0" rtl="0" algn="l">
              <a:lnSpc>
                <a:spcPct val="100000"/>
              </a:lnSpc>
              <a:spcBef>
                <a:spcPts val="640"/>
              </a:spcBef>
              <a:spcAft>
                <a:spcPts val="0"/>
              </a:spcAft>
              <a:buClr>
                <a:srgbClr val="F2F2F2"/>
              </a:buClr>
              <a:buSzPts val="3200"/>
              <a:buFont typeface="Arial"/>
              <a:buChar char="•"/>
            </a:pPr>
            <a:r>
              <a:rPr b="0" i="0" lang="en-US" sz="3200" u="none" cap="none" strike="noStrike">
                <a:solidFill>
                  <a:srgbClr val="F2F2F2"/>
                </a:solidFill>
                <a:latin typeface="Arial"/>
                <a:ea typeface="Arial"/>
                <a:cs typeface="Arial"/>
                <a:sym typeface="Arial"/>
              </a:rPr>
              <a:t>"Subsystem" scope</a:t>
            </a:r>
            <a:endParaRPr/>
          </a:p>
        </p:txBody>
      </p:sp>
      <p:pic>
        <p:nvPicPr>
          <p:cNvPr id="369" name="Google Shape;369;p25"/>
          <p:cNvPicPr preferRelativeResize="0"/>
          <p:nvPr/>
        </p:nvPicPr>
        <p:blipFill rotWithShape="1">
          <a:blip r:embed="rId4">
            <a:alphaModFix/>
          </a:blip>
          <a:srcRect b="0" l="0" r="0" t="0"/>
          <a:stretch/>
        </p:blipFill>
        <p:spPr>
          <a:xfrm>
            <a:off x="4614835" y="4357696"/>
            <a:ext cx="523875" cy="619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6"/>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Design scope III</a:t>
            </a:r>
            <a:endParaRPr/>
          </a:p>
        </p:txBody>
      </p:sp>
      <p:pic>
        <p:nvPicPr>
          <p:cNvPr id="378" name="Google Shape;378;p26"/>
          <p:cNvPicPr preferRelativeResize="0"/>
          <p:nvPr>
            <p:ph idx="1" type="body"/>
          </p:nvPr>
        </p:nvPicPr>
        <p:blipFill rotWithShape="1">
          <a:blip r:embed="rId3">
            <a:alphaModFix/>
          </a:blip>
          <a:srcRect b="0" l="0" r="0" t="0"/>
          <a:stretch/>
        </p:blipFill>
        <p:spPr>
          <a:xfrm>
            <a:off x="3571868" y="1857365"/>
            <a:ext cx="4038630" cy="2107732"/>
          </a:xfrm>
          <a:prstGeom prst="rect">
            <a:avLst/>
          </a:prstGeom>
          <a:noFill/>
          <a:ln>
            <a:noFill/>
          </a:ln>
        </p:spPr>
      </p:pic>
      <p:sp>
        <p:nvSpPr>
          <p:cNvPr id="379" name="Google Shape;379;p26"/>
          <p:cNvSpPr txBox="1"/>
          <p:nvPr/>
        </p:nvSpPr>
        <p:spPr>
          <a:xfrm>
            <a:off x="500035" y="4429132"/>
            <a:ext cx="8229600" cy="1900238"/>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F2F2F2"/>
              </a:buClr>
              <a:buSzPts val="3200"/>
              <a:buFont typeface="Arial"/>
              <a:buChar char="•"/>
            </a:pPr>
            <a:r>
              <a:rPr b="0" i="0" lang="en-US" sz="3200" u="none" cap="none" strike="noStrike">
                <a:solidFill>
                  <a:srgbClr val="F2F2F2"/>
                </a:solidFill>
                <a:latin typeface="Arial"/>
                <a:ea typeface="Arial"/>
                <a:cs typeface="Arial"/>
                <a:sym typeface="Arial"/>
              </a:rPr>
              <a:t>"Enterprise" scope </a:t>
            </a:r>
            <a:endParaRPr b="0" i="0" sz="3200" u="none" cap="none" strike="noStrike">
              <a:solidFill>
                <a:srgbClr val="F2F2F2"/>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"System" scope</a:t>
            </a:r>
            <a:endParaRPr/>
          </a:p>
          <a:p>
            <a:pPr indent="-342900" lvl="0" marL="342900" marR="0" rtl="0" algn="l">
              <a:lnSpc>
                <a:spcPct val="100000"/>
              </a:lnSpc>
              <a:spcBef>
                <a:spcPts val="640"/>
              </a:spcBef>
              <a:spcAft>
                <a:spcPts val="0"/>
              </a:spcAft>
              <a:buClr>
                <a:srgbClr val="F2F2F2"/>
              </a:buClr>
              <a:buSzPts val="3200"/>
              <a:buFont typeface="Arial"/>
              <a:buChar char="•"/>
            </a:pPr>
            <a:r>
              <a:rPr b="0" i="0" lang="en-US" sz="3200" u="none" cap="none" strike="noStrike">
                <a:solidFill>
                  <a:srgbClr val="F2F2F2"/>
                </a:solidFill>
                <a:latin typeface="Arial"/>
                <a:ea typeface="Arial"/>
                <a:cs typeface="Arial"/>
                <a:sym typeface="Arial"/>
              </a:rPr>
              <a:t>"Subsystem" scope</a:t>
            </a:r>
            <a:endParaRPr/>
          </a:p>
        </p:txBody>
      </p:sp>
      <p:pic>
        <p:nvPicPr>
          <p:cNvPr id="380" name="Google Shape;380;p26"/>
          <p:cNvPicPr preferRelativeResize="0"/>
          <p:nvPr/>
        </p:nvPicPr>
        <p:blipFill rotWithShape="1">
          <a:blip r:embed="rId4">
            <a:alphaModFix/>
          </a:blip>
          <a:srcRect b="0" l="0" r="0" t="0"/>
          <a:stretch/>
        </p:blipFill>
        <p:spPr>
          <a:xfrm>
            <a:off x="4660021" y="4381513"/>
            <a:ext cx="523875" cy="619125"/>
          </a:xfrm>
          <a:prstGeom prst="rect">
            <a:avLst/>
          </a:prstGeom>
          <a:noFill/>
          <a:ln>
            <a:noFill/>
          </a:ln>
        </p:spPr>
      </p:pic>
      <p:pic>
        <p:nvPicPr>
          <p:cNvPr id="381" name="Google Shape;381;p26"/>
          <p:cNvPicPr preferRelativeResize="0"/>
          <p:nvPr/>
        </p:nvPicPr>
        <p:blipFill rotWithShape="1">
          <a:blip r:embed="rId5">
            <a:alphaModFix/>
          </a:blip>
          <a:srcRect b="0" l="0" r="0" t="0"/>
          <a:stretch/>
        </p:blipFill>
        <p:spPr>
          <a:xfrm>
            <a:off x="4660021" y="5000638"/>
            <a:ext cx="628650" cy="676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7"/>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Design scope IV</a:t>
            </a:r>
            <a:endParaRPr/>
          </a:p>
        </p:txBody>
      </p:sp>
      <p:pic>
        <p:nvPicPr>
          <p:cNvPr id="390" name="Google Shape;390;p27"/>
          <p:cNvPicPr preferRelativeResize="0"/>
          <p:nvPr>
            <p:ph idx="1" type="body"/>
          </p:nvPr>
        </p:nvPicPr>
        <p:blipFill rotWithShape="1">
          <a:blip r:embed="rId3">
            <a:alphaModFix/>
          </a:blip>
          <a:srcRect b="0" l="0" r="0" t="0"/>
          <a:stretch/>
        </p:blipFill>
        <p:spPr>
          <a:xfrm>
            <a:off x="3571868" y="1857365"/>
            <a:ext cx="4038630" cy="2107732"/>
          </a:xfrm>
          <a:prstGeom prst="rect">
            <a:avLst/>
          </a:prstGeom>
          <a:noFill/>
          <a:ln>
            <a:noFill/>
          </a:ln>
        </p:spPr>
      </p:pic>
      <p:sp>
        <p:nvSpPr>
          <p:cNvPr id="391" name="Google Shape;391;p27"/>
          <p:cNvSpPr/>
          <p:nvPr/>
        </p:nvSpPr>
        <p:spPr>
          <a:xfrm>
            <a:off x="1000101" y="1142984"/>
            <a:ext cx="1857388" cy="928694"/>
          </a:xfrm>
          <a:prstGeom prst="wedgeRectCallout">
            <a:avLst>
              <a:gd fmla="val 97820" name="adj1"/>
              <a:gd fmla="val 113023" name="adj2"/>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Design scope is the extent of the system</a:t>
            </a:r>
            <a:endParaRPr sz="1800">
              <a:solidFill>
                <a:schemeClr val="dk1"/>
              </a:solidFill>
              <a:latin typeface="Arial"/>
              <a:ea typeface="Arial"/>
              <a:cs typeface="Arial"/>
              <a:sym typeface="Arial"/>
            </a:endParaRPr>
          </a:p>
        </p:txBody>
      </p:sp>
      <p:sp>
        <p:nvSpPr>
          <p:cNvPr id="392" name="Google Shape;392;p27"/>
          <p:cNvSpPr txBox="1"/>
          <p:nvPr/>
        </p:nvSpPr>
        <p:spPr>
          <a:xfrm>
            <a:off x="500035" y="4429132"/>
            <a:ext cx="8229600" cy="1900238"/>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F2F2F2"/>
              </a:buClr>
              <a:buSzPts val="3200"/>
              <a:buFont typeface="Arial"/>
              <a:buChar char="•"/>
            </a:pPr>
            <a:r>
              <a:rPr b="0" i="0" lang="en-US" sz="3200" u="none" cap="none" strike="noStrike">
                <a:solidFill>
                  <a:srgbClr val="F2F2F2"/>
                </a:solidFill>
                <a:latin typeface="Arial"/>
                <a:ea typeface="Arial"/>
                <a:cs typeface="Arial"/>
                <a:sym typeface="Arial"/>
              </a:rPr>
              <a:t>"Enterprise" scope </a:t>
            </a:r>
            <a:endParaRPr b="0" i="0" sz="3200" u="none" cap="none" strike="noStrike">
              <a:solidFill>
                <a:srgbClr val="F2F2F2"/>
              </a:solidFill>
              <a:latin typeface="Arial"/>
              <a:ea typeface="Arial"/>
              <a:cs typeface="Arial"/>
              <a:sym typeface="Arial"/>
            </a:endParaRPr>
          </a:p>
          <a:p>
            <a:pPr indent="-342900" lvl="0" marL="342900" marR="0" rtl="0" algn="l">
              <a:lnSpc>
                <a:spcPct val="100000"/>
              </a:lnSpc>
              <a:spcBef>
                <a:spcPts val="640"/>
              </a:spcBef>
              <a:spcAft>
                <a:spcPts val="0"/>
              </a:spcAft>
              <a:buClr>
                <a:srgbClr val="F2F2F2"/>
              </a:buClr>
              <a:buSzPts val="3200"/>
              <a:buFont typeface="Arial"/>
              <a:buChar char="•"/>
            </a:pPr>
            <a:r>
              <a:rPr b="0" i="0" lang="en-US" sz="3200" u="none" cap="none" strike="noStrike">
                <a:solidFill>
                  <a:srgbClr val="F2F2F2"/>
                </a:solidFill>
                <a:latin typeface="Arial"/>
                <a:ea typeface="Arial"/>
                <a:cs typeface="Arial"/>
                <a:sym typeface="Arial"/>
              </a:rPr>
              <a:t>"System" scope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"Subsystem" scope</a:t>
            </a:r>
            <a:endParaRPr/>
          </a:p>
        </p:txBody>
      </p:sp>
      <p:pic>
        <p:nvPicPr>
          <p:cNvPr id="393" name="Google Shape;393;p27"/>
          <p:cNvPicPr preferRelativeResize="0"/>
          <p:nvPr/>
        </p:nvPicPr>
        <p:blipFill rotWithShape="1">
          <a:blip r:embed="rId4">
            <a:alphaModFix/>
          </a:blip>
          <a:srcRect b="0" l="0" r="0" t="0"/>
          <a:stretch/>
        </p:blipFill>
        <p:spPr>
          <a:xfrm>
            <a:off x="4933836" y="4335996"/>
            <a:ext cx="523875" cy="619125"/>
          </a:xfrm>
          <a:prstGeom prst="rect">
            <a:avLst/>
          </a:prstGeom>
          <a:noFill/>
          <a:ln>
            <a:noFill/>
          </a:ln>
        </p:spPr>
      </p:pic>
      <p:pic>
        <p:nvPicPr>
          <p:cNvPr id="394" name="Google Shape;394;p27"/>
          <p:cNvPicPr preferRelativeResize="0"/>
          <p:nvPr/>
        </p:nvPicPr>
        <p:blipFill rotWithShape="1">
          <a:blip r:embed="rId5">
            <a:alphaModFix/>
          </a:blip>
          <a:srcRect b="0" l="0" r="0" t="0"/>
          <a:stretch/>
        </p:blipFill>
        <p:spPr>
          <a:xfrm>
            <a:off x="4933836" y="4976821"/>
            <a:ext cx="628650" cy="676275"/>
          </a:xfrm>
          <a:prstGeom prst="rect">
            <a:avLst/>
          </a:prstGeom>
          <a:noFill/>
          <a:ln>
            <a:noFill/>
          </a:ln>
        </p:spPr>
      </p:pic>
      <p:pic>
        <p:nvPicPr>
          <p:cNvPr id="395" name="Google Shape;395;p27"/>
          <p:cNvPicPr preferRelativeResize="0"/>
          <p:nvPr/>
        </p:nvPicPr>
        <p:blipFill rotWithShape="1">
          <a:blip r:embed="rId6">
            <a:alphaModFix/>
          </a:blip>
          <a:srcRect b="0" l="0" r="0" t="0"/>
          <a:stretch/>
        </p:blipFill>
        <p:spPr>
          <a:xfrm>
            <a:off x="4933836" y="5676913"/>
            <a:ext cx="885825" cy="628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8"/>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3240"/>
              <a:t>THREE NAMED GOAL</a:t>
            </a:r>
            <a:br>
              <a:rPr lang="en-US" sz="3240"/>
            </a:br>
            <a:r>
              <a:rPr lang="en-US" sz="3240"/>
              <a:t>LEVELS</a:t>
            </a:r>
            <a:endParaRPr/>
          </a:p>
        </p:txBody>
      </p:sp>
      <p:pic>
        <p:nvPicPr>
          <p:cNvPr id="404" name="Google Shape;404;p28"/>
          <p:cNvPicPr preferRelativeResize="0"/>
          <p:nvPr/>
        </p:nvPicPr>
        <p:blipFill rotWithShape="1">
          <a:blip r:embed="rId3">
            <a:alphaModFix/>
          </a:blip>
          <a:srcRect b="0" l="0" r="0" t="0"/>
          <a:stretch/>
        </p:blipFill>
        <p:spPr>
          <a:xfrm>
            <a:off x="214282" y="1844824"/>
            <a:ext cx="8468270" cy="395283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9"/>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3240"/>
              <a:t>THREE NAMED GOAL</a:t>
            </a:r>
            <a:br>
              <a:rPr lang="en-US" sz="3240"/>
            </a:br>
            <a:r>
              <a:rPr lang="en-US" sz="3240"/>
              <a:t>LEVELS II</a:t>
            </a:r>
            <a:endParaRPr/>
          </a:p>
        </p:txBody>
      </p:sp>
      <p:pic>
        <p:nvPicPr>
          <p:cNvPr id="413" name="Google Shape;413;p29"/>
          <p:cNvPicPr preferRelativeResize="0"/>
          <p:nvPr/>
        </p:nvPicPr>
        <p:blipFill rotWithShape="1">
          <a:blip r:embed="rId3">
            <a:alphaModFix/>
          </a:blip>
          <a:srcRect b="0" l="0" r="0" t="0"/>
          <a:stretch/>
        </p:blipFill>
        <p:spPr>
          <a:xfrm>
            <a:off x="214282" y="1857366"/>
            <a:ext cx="8468270" cy="3952833"/>
          </a:xfrm>
          <a:prstGeom prst="rect">
            <a:avLst/>
          </a:prstGeom>
          <a:noFill/>
          <a:ln>
            <a:noFill/>
          </a:ln>
        </p:spPr>
      </p:pic>
      <p:sp>
        <p:nvSpPr>
          <p:cNvPr id="414" name="Google Shape;414;p29"/>
          <p:cNvSpPr/>
          <p:nvPr/>
        </p:nvSpPr>
        <p:spPr>
          <a:xfrm>
            <a:off x="6516216" y="3645024"/>
            <a:ext cx="864096" cy="720080"/>
          </a:xfrm>
          <a:prstGeom prst="rect">
            <a:avLst/>
          </a:prstGeom>
          <a:noFill/>
          <a:ln cap="flat" cmpd="sng" w="508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Software development „reality“</a:t>
            </a:r>
            <a:endParaRPr/>
          </a:p>
        </p:txBody>
      </p:sp>
      <p:pic>
        <p:nvPicPr>
          <p:cNvPr id="125" name="Google Shape;125;p3"/>
          <p:cNvPicPr preferRelativeResize="0"/>
          <p:nvPr/>
        </p:nvPicPr>
        <p:blipFill rotWithShape="1">
          <a:blip r:embed="rId3">
            <a:alphaModFix/>
          </a:blip>
          <a:srcRect b="0" l="0" r="0" t="0"/>
          <a:stretch/>
        </p:blipFill>
        <p:spPr>
          <a:xfrm>
            <a:off x="587912" y="1750174"/>
            <a:ext cx="7611452" cy="46311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0"/>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3240"/>
              <a:t>THREE NAMED GOAL</a:t>
            </a:r>
            <a:br>
              <a:rPr lang="en-US" sz="3240"/>
            </a:br>
            <a:r>
              <a:rPr lang="en-US" sz="3240"/>
              <a:t>LEVELS III</a:t>
            </a:r>
            <a:endParaRPr/>
          </a:p>
        </p:txBody>
      </p:sp>
      <p:pic>
        <p:nvPicPr>
          <p:cNvPr id="423" name="Google Shape;423;p30"/>
          <p:cNvPicPr preferRelativeResize="0"/>
          <p:nvPr/>
        </p:nvPicPr>
        <p:blipFill rotWithShape="1">
          <a:blip r:embed="rId3">
            <a:alphaModFix/>
          </a:blip>
          <a:srcRect b="0" l="0" r="0" t="0"/>
          <a:stretch/>
        </p:blipFill>
        <p:spPr>
          <a:xfrm>
            <a:off x="214282" y="1857366"/>
            <a:ext cx="8468270" cy="3952833"/>
          </a:xfrm>
          <a:prstGeom prst="rect">
            <a:avLst/>
          </a:prstGeom>
          <a:noFill/>
          <a:ln>
            <a:noFill/>
          </a:ln>
        </p:spPr>
      </p:pic>
      <p:sp>
        <p:nvSpPr>
          <p:cNvPr id="424" name="Google Shape;424;p30"/>
          <p:cNvSpPr/>
          <p:nvPr/>
        </p:nvSpPr>
        <p:spPr>
          <a:xfrm>
            <a:off x="6300192" y="2299128"/>
            <a:ext cx="1368152" cy="648072"/>
          </a:xfrm>
          <a:prstGeom prst="rect">
            <a:avLst/>
          </a:prstGeom>
          <a:noFill/>
          <a:ln cap="flat" cmpd="sng" w="508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1"/>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3240"/>
              <a:t>THREE NAMED GOAL</a:t>
            </a:r>
            <a:br>
              <a:rPr lang="en-US" sz="3240"/>
            </a:br>
            <a:r>
              <a:rPr lang="en-US" sz="3240"/>
              <a:t>LEVELS IV</a:t>
            </a:r>
            <a:endParaRPr/>
          </a:p>
        </p:txBody>
      </p:sp>
      <p:pic>
        <p:nvPicPr>
          <p:cNvPr id="433" name="Google Shape;433;p31"/>
          <p:cNvPicPr preferRelativeResize="0"/>
          <p:nvPr/>
        </p:nvPicPr>
        <p:blipFill rotWithShape="1">
          <a:blip r:embed="rId3">
            <a:alphaModFix/>
          </a:blip>
          <a:srcRect b="0" l="0" r="0" t="0"/>
          <a:stretch/>
        </p:blipFill>
        <p:spPr>
          <a:xfrm>
            <a:off x="214282" y="1996447"/>
            <a:ext cx="8468270" cy="3952833"/>
          </a:xfrm>
          <a:prstGeom prst="rect">
            <a:avLst/>
          </a:prstGeom>
          <a:noFill/>
          <a:ln>
            <a:noFill/>
          </a:ln>
        </p:spPr>
      </p:pic>
      <p:sp>
        <p:nvSpPr>
          <p:cNvPr id="434" name="Google Shape;434;p31"/>
          <p:cNvSpPr/>
          <p:nvPr/>
        </p:nvSpPr>
        <p:spPr>
          <a:xfrm>
            <a:off x="6156176" y="4941168"/>
            <a:ext cx="1728192" cy="432048"/>
          </a:xfrm>
          <a:prstGeom prst="rect">
            <a:avLst/>
          </a:prstGeom>
          <a:noFill/>
          <a:ln cap="flat" cmpd="sng" w="508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2"/>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Use case structure I</a:t>
            </a:r>
            <a:endParaRPr/>
          </a:p>
        </p:txBody>
      </p:sp>
      <p:sp>
        <p:nvSpPr>
          <p:cNvPr id="443" name="Google Shape;443;p32"/>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240"/>
              <a:buFont typeface="Arial"/>
              <a:buChar char="•"/>
            </a:pPr>
            <a:r>
              <a:rPr lang="en-US" sz="2240"/>
              <a:t>Context of use: &lt;a longer statement of the goal, if needed, its normal occurrence conditions&gt;</a:t>
            </a:r>
            <a:endParaRPr/>
          </a:p>
          <a:p>
            <a:pPr indent="-342900" lvl="0" marL="342900" rtl="0" algn="l">
              <a:lnSpc>
                <a:spcPct val="80000"/>
              </a:lnSpc>
              <a:spcBef>
                <a:spcPts val="448"/>
              </a:spcBef>
              <a:spcAft>
                <a:spcPts val="0"/>
              </a:spcAft>
              <a:buClr>
                <a:schemeClr val="dk1"/>
              </a:buClr>
              <a:buSzPts val="2240"/>
              <a:buFont typeface="Arial"/>
              <a:buChar char="•"/>
            </a:pPr>
            <a:r>
              <a:rPr lang="en-US" sz="2240"/>
              <a:t>Scope: &lt;design scope, what system is being considered black-box under design&gt;</a:t>
            </a:r>
            <a:endParaRPr/>
          </a:p>
          <a:p>
            <a:pPr indent="-342900" lvl="0" marL="342900" rtl="0" algn="l">
              <a:lnSpc>
                <a:spcPct val="80000"/>
              </a:lnSpc>
              <a:spcBef>
                <a:spcPts val="448"/>
              </a:spcBef>
              <a:spcAft>
                <a:spcPts val="0"/>
              </a:spcAft>
              <a:buClr>
                <a:schemeClr val="dk1"/>
              </a:buClr>
              <a:buSzPts val="2240"/>
              <a:buFont typeface="Arial"/>
              <a:buChar char="•"/>
            </a:pPr>
            <a:r>
              <a:rPr lang="en-US" sz="2240"/>
              <a:t>Level: &lt;one of: Summary, User-goal, Subfunction&gt;</a:t>
            </a:r>
            <a:endParaRPr/>
          </a:p>
          <a:p>
            <a:pPr indent="-342900" lvl="0" marL="342900" rtl="0" algn="l">
              <a:lnSpc>
                <a:spcPct val="80000"/>
              </a:lnSpc>
              <a:spcBef>
                <a:spcPts val="448"/>
              </a:spcBef>
              <a:spcAft>
                <a:spcPts val="0"/>
              </a:spcAft>
              <a:buClr>
                <a:schemeClr val="dk1"/>
              </a:buClr>
              <a:buSzPts val="2240"/>
              <a:buFont typeface="Arial"/>
              <a:buChar char="•"/>
            </a:pPr>
            <a:r>
              <a:rPr lang="en-US" sz="2240"/>
              <a:t>Primary Actor: &lt;a role name for the primary actor, or description&gt;</a:t>
            </a:r>
            <a:endParaRPr/>
          </a:p>
          <a:p>
            <a:pPr indent="-342900" lvl="0" marL="342900" rtl="0" algn="l">
              <a:lnSpc>
                <a:spcPct val="80000"/>
              </a:lnSpc>
              <a:spcBef>
                <a:spcPts val="448"/>
              </a:spcBef>
              <a:spcAft>
                <a:spcPts val="0"/>
              </a:spcAft>
              <a:buClr>
                <a:schemeClr val="dk1"/>
              </a:buClr>
              <a:buSzPts val="2240"/>
              <a:buFont typeface="Arial"/>
              <a:buChar char="•"/>
            </a:pPr>
            <a:r>
              <a:rPr lang="en-US" sz="2240"/>
              <a:t>Stakeholders &amp; Interests: &lt;list of stakeholders and key interests in the use case&gt;</a:t>
            </a:r>
            <a:endParaRPr/>
          </a:p>
          <a:p>
            <a:pPr indent="-342900" lvl="0" marL="342900" rtl="0" algn="l">
              <a:lnSpc>
                <a:spcPct val="80000"/>
              </a:lnSpc>
              <a:spcBef>
                <a:spcPts val="448"/>
              </a:spcBef>
              <a:spcAft>
                <a:spcPts val="0"/>
              </a:spcAft>
              <a:buClr>
                <a:schemeClr val="dk1"/>
              </a:buClr>
              <a:buSzPts val="2240"/>
              <a:buFont typeface="Arial"/>
              <a:buChar char="•"/>
            </a:pPr>
            <a:r>
              <a:rPr b="1" lang="en-US" sz="2240" u="sng"/>
              <a:t>Precondition: </a:t>
            </a:r>
            <a:r>
              <a:rPr lang="en-US" sz="2240" u="sng"/>
              <a:t>&lt;what we expect is already the state of the world&gt;</a:t>
            </a:r>
            <a:endParaRPr sz="2240" u="sng"/>
          </a:p>
          <a:p>
            <a:pPr indent="-342900" lvl="0" marL="342900" rtl="0" algn="l">
              <a:lnSpc>
                <a:spcPct val="80000"/>
              </a:lnSpc>
              <a:spcBef>
                <a:spcPts val="448"/>
              </a:spcBef>
              <a:spcAft>
                <a:spcPts val="0"/>
              </a:spcAft>
              <a:buClr>
                <a:schemeClr val="dk1"/>
              </a:buClr>
              <a:buSzPts val="2240"/>
              <a:buFont typeface="Arial"/>
              <a:buChar char="•"/>
            </a:pPr>
            <a:r>
              <a:rPr b="1" lang="en-US" sz="2240" u="sng"/>
              <a:t>Trigger</a:t>
            </a:r>
            <a:r>
              <a:rPr lang="en-US" sz="2240" u="sng"/>
              <a:t>: &lt;what starts the use-case may be a time event&gt;</a:t>
            </a:r>
            <a:endParaRPr sz="2240" u="sng"/>
          </a:p>
          <a:p>
            <a:pPr indent="-342900" lvl="0" marL="342900" rtl="0" algn="l">
              <a:lnSpc>
                <a:spcPct val="80000"/>
              </a:lnSpc>
              <a:spcBef>
                <a:spcPts val="448"/>
              </a:spcBef>
              <a:spcAft>
                <a:spcPts val="0"/>
              </a:spcAft>
              <a:buClr>
                <a:schemeClr val="dk1"/>
              </a:buClr>
              <a:buSzPts val="2240"/>
              <a:buFont typeface="Arial"/>
              <a:buChar char="•"/>
            </a:pPr>
            <a:r>
              <a:rPr b="1" lang="en-US" sz="2240"/>
              <a:t>Minimal Guarantees: </a:t>
            </a:r>
            <a:r>
              <a:rPr lang="en-US" sz="2240"/>
              <a:t>&lt;how the interests are protected under all exits&gt;</a:t>
            </a:r>
            <a:endParaRPr/>
          </a:p>
          <a:p>
            <a:pPr indent="-342900" lvl="0" marL="342900" rtl="0" algn="l">
              <a:lnSpc>
                <a:spcPct val="80000"/>
              </a:lnSpc>
              <a:spcBef>
                <a:spcPts val="448"/>
              </a:spcBef>
              <a:spcAft>
                <a:spcPts val="0"/>
              </a:spcAft>
              <a:buClr>
                <a:schemeClr val="dk1"/>
              </a:buClr>
              <a:buSzPts val="2240"/>
              <a:buFont typeface="Arial"/>
              <a:buChar char="•"/>
            </a:pPr>
            <a:r>
              <a:rPr b="1" lang="en-US" sz="2240"/>
              <a:t>Success Guarantees: </a:t>
            </a:r>
            <a:r>
              <a:rPr lang="en-US" sz="2240"/>
              <a:t>&lt;the state of the world if the goal succeeds&gt;</a:t>
            </a:r>
            <a:endParaRPr sz="224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3"/>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Use case structure II</a:t>
            </a:r>
            <a:endParaRPr/>
          </a:p>
        </p:txBody>
      </p:sp>
      <p:sp>
        <p:nvSpPr>
          <p:cNvPr id="452" name="Google Shape;452;p33"/>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240"/>
              <a:buFont typeface="Arial"/>
              <a:buChar char="•"/>
            </a:pPr>
            <a:r>
              <a:rPr lang="en-US" sz="2240"/>
              <a:t>Context of use: &lt;a longer statement of the goal, if needed, its normal occurrence conditions&gt;</a:t>
            </a:r>
            <a:endParaRPr/>
          </a:p>
          <a:p>
            <a:pPr indent="-342900" lvl="0" marL="342900" rtl="0" algn="l">
              <a:lnSpc>
                <a:spcPct val="80000"/>
              </a:lnSpc>
              <a:spcBef>
                <a:spcPts val="448"/>
              </a:spcBef>
              <a:spcAft>
                <a:spcPts val="0"/>
              </a:spcAft>
              <a:buClr>
                <a:schemeClr val="dk1"/>
              </a:buClr>
              <a:buSzPts val="2240"/>
              <a:buFont typeface="Arial"/>
              <a:buChar char="•"/>
            </a:pPr>
            <a:r>
              <a:rPr lang="en-US" sz="2240"/>
              <a:t>Scope: &lt;design scope, what system is being considered black-box under design&gt;</a:t>
            </a:r>
            <a:endParaRPr/>
          </a:p>
          <a:p>
            <a:pPr indent="-342900" lvl="0" marL="342900" rtl="0" algn="l">
              <a:lnSpc>
                <a:spcPct val="80000"/>
              </a:lnSpc>
              <a:spcBef>
                <a:spcPts val="448"/>
              </a:spcBef>
              <a:spcAft>
                <a:spcPts val="0"/>
              </a:spcAft>
              <a:buClr>
                <a:schemeClr val="dk1"/>
              </a:buClr>
              <a:buSzPts val="2240"/>
              <a:buFont typeface="Arial"/>
              <a:buChar char="•"/>
            </a:pPr>
            <a:r>
              <a:rPr lang="en-US" sz="2240"/>
              <a:t>Level: &lt;one of: Summary, User-goal, Subfunction&gt;</a:t>
            </a:r>
            <a:endParaRPr/>
          </a:p>
          <a:p>
            <a:pPr indent="-342900" lvl="0" marL="342900" rtl="0" algn="l">
              <a:lnSpc>
                <a:spcPct val="80000"/>
              </a:lnSpc>
              <a:spcBef>
                <a:spcPts val="448"/>
              </a:spcBef>
              <a:spcAft>
                <a:spcPts val="0"/>
              </a:spcAft>
              <a:buClr>
                <a:schemeClr val="dk1"/>
              </a:buClr>
              <a:buSzPts val="2240"/>
              <a:buFont typeface="Arial"/>
              <a:buChar char="•"/>
            </a:pPr>
            <a:r>
              <a:rPr lang="en-US" sz="2240"/>
              <a:t>Primary Actor: &lt;a role name for the primary actor, or description&gt;</a:t>
            </a:r>
            <a:endParaRPr/>
          </a:p>
          <a:p>
            <a:pPr indent="-342900" lvl="0" marL="342900" rtl="0" algn="l">
              <a:lnSpc>
                <a:spcPct val="80000"/>
              </a:lnSpc>
              <a:spcBef>
                <a:spcPts val="448"/>
              </a:spcBef>
              <a:spcAft>
                <a:spcPts val="0"/>
              </a:spcAft>
              <a:buClr>
                <a:schemeClr val="dk1"/>
              </a:buClr>
              <a:buSzPts val="2240"/>
              <a:buFont typeface="Arial"/>
              <a:buChar char="•"/>
            </a:pPr>
            <a:r>
              <a:rPr lang="en-US" sz="2240"/>
              <a:t>Stakeholders &amp; Interests: &lt;list of stakeholders and key interests in the use case&gt;</a:t>
            </a:r>
            <a:endParaRPr/>
          </a:p>
          <a:p>
            <a:pPr indent="-342900" lvl="0" marL="342900" rtl="0" algn="l">
              <a:lnSpc>
                <a:spcPct val="80000"/>
              </a:lnSpc>
              <a:spcBef>
                <a:spcPts val="448"/>
              </a:spcBef>
              <a:spcAft>
                <a:spcPts val="0"/>
              </a:spcAft>
              <a:buClr>
                <a:schemeClr val="dk1"/>
              </a:buClr>
              <a:buSzPts val="2240"/>
              <a:buFont typeface="Arial"/>
              <a:buChar char="•"/>
            </a:pPr>
            <a:r>
              <a:rPr b="1" lang="en-US" sz="2240"/>
              <a:t>Precondition: </a:t>
            </a:r>
            <a:r>
              <a:rPr lang="en-US" sz="2240"/>
              <a:t>&lt;what we expect is already the state of the world&gt;</a:t>
            </a:r>
            <a:endParaRPr sz="2240"/>
          </a:p>
          <a:p>
            <a:pPr indent="-342900" lvl="0" marL="342900" rtl="0" algn="l">
              <a:lnSpc>
                <a:spcPct val="80000"/>
              </a:lnSpc>
              <a:spcBef>
                <a:spcPts val="448"/>
              </a:spcBef>
              <a:spcAft>
                <a:spcPts val="0"/>
              </a:spcAft>
              <a:buClr>
                <a:schemeClr val="dk1"/>
              </a:buClr>
              <a:buSzPts val="2240"/>
              <a:buFont typeface="Arial"/>
              <a:buChar char="•"/>
            </a:pPr>
            <a:r>
              <a:rPr b="1" lang="en-US" sz="2240"/>
              <a:t>Trigger</a:t>
            </a:r>
            <a:r>
              <a:rPr lang="en-US" sz="2240"/>
              <a:t>: &lt;what starts the use-case may be a time event&gt;</a:t>
            </a:r>
            <a:endParaRPr sz="2240"/>
          </a:p>
          <a:p>
            <a:pPr indent="-342900" lvl="0" marL="342900" rtl="0" algn="l">
              <a:lnSpc>
                <a:spcPct val="80000"/>
              </a:lnSpc>
              <a:spcBef>
                <a:spcPts val="448"/>
              </a:spcBef>
              <a:spcAft>
                <a:spcPts val="0"/>
              </a:spcAft>
              <a:buClr>
                <a:schemeClr val="dk1"/>
              </a:buClr>
              <a:buSzPts val="2240"/>
              <a:buFont typeface="Arial"/>
              <a:buChar char="•"/>
            </a:pPr>
            <a:r>
              <a:rPr b="1" lang="en-US" sz="2240" u="sng"/>
              <a:t>Minimal Guarantees: </a:t>
            </a:r>
            <a:r>
              <a:rPr lang="en-US" sz="2240" u="sng"/>
              <a:t>&lt;how the interests are protected under all exits&gt;</a:t>
            </a:r>
            <a:endParaRPr/>
          </a:p>
          <a:p>
            <a:pPr indent="-342900" lvl="0" marL="342900" rtl="0" algn="l">
              <a:lnSpc>
                <a:spcPct val="80000"/>
              </a:lnSpc>
              <a:spcBef>
                <a:spcPts val="448"/>
              </a:spcBef>
              <a:spcAft>
                <a:spcPts val="0"/>
              </a:spcAft>
              <a:buClr>
                <a:schemeClr val="dk1"/>
              </a:buClr>
              <a:buSzPts val="2240"/>
              <a:buFont typeface="Arial"/>
              <a:buChar char="•"/>
            </a:pPr>
            <a:r>
              <a:rPr b="1" lang="en-US" sz="2240"/>
              <a:t>Success Guarantees: </a:t>
            </a:r>
            <a:r>
              <a:rPr lang="en-US" sz="2240"/>
              <a:t>&lt;the state of the world if the goal succeeds&gt;</a:t>
            </a:r>
            <a:endParaRPr sz="224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4"/>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Use case structure III</a:t>
            </a:r>
            <a:endParaRPr/>
          </a:p>
        </p:txBody>
      </p:sp>
      <p:sp>
        <p:nvSpPr>
          <p:cNvPr id="461" name="Google Shape;461;p34"/>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240"/>
              <a:buFont typeface="Arial"/>
              <a:buChar char="•"/>
            </a:pPr>
            <a:r>
              <a:rPr lang="en-US" sz="2240"/>
              <a:t>Context of use: &lt;a longer statement of the goal, if needed, its normal occurrence conditions&gt;</a:t>
            </a:r>
            <a:endParaRPr/>
          </a:p>
          <a:p>
            <a:pPr indent="-342900" lvl="0" marL="342900" rtl="0" algn="l">
              <a:lnSpc>
                <a:spcPct val="80000"/>
              </a:lnSpc>
              <a:spcBef>
                <a:spcPts val="448"/>
              </a:spcBef>
              <a:spcAft>
                <a:spcPts val="0"/>
              </a:spcAft>
              <a:buClr>
                <a:schemeClr val="dk1"/>
              </a:buClr>
              <a:buSzPts val="2240"/>
              <a:buFont typeface="Arial"/>
              <a:buChar char="•"/>
            </a:pPr>
            <a:r>
              <a:rPr lang="en-US" sz="2240"/>
              <a:t>Scope: &lt;design scope, what system is being considered black-box under design&gt;</a:t>
            </a:r>
            <a:endParaRPr/>
          </a:p>
          <a:p>
            <a:pPr indent="-342900" lvl="0" marL="342900" rtl="0" algn="l">
              <a:lnSpc>
                <a:spcPct val="80000"/>
              </a:lnSpc>
              <a:spcBef>
                <a:spcPts val="448"/>
              </a:spcBef>
              <a:spcAft>
                <a:spcPts val="0"/>
              </a:spcAft>
              <a:buClr>
                <a:schemeClr val="dk1"/>
              </a:buClr>
              <a:buSzPts val="2240"/>
              <a:buFont typeface="Arial"/>
              <a:buChar char="•"/>
            </a:pPr>
            <a:r>
              <a:rPr lang="en-US" sz="2240"/>
              <a:t>Level: &lt;one of: Summary, User-goal, Subfunction&gt;</a:t>
            </a:r>
            <a:endParaRPr/>
          </a:p>
          <a:p>
            <a:pPr indent="-342900" lvl="0" marL="342900" rtl="0" algn="l">
              <a:lnSpc>
                <a:spcPct val="80000"/>
              </a:lnSpc>
              <a:spcBef>
                <a:spcPts val="448"/>
              </a:spcBef>
              <a:spcAft>
                <a:spcPts val="0"/>
              </a:spcAft>
              <a:buClr>
                <a:schemeClr val="dk1"/>
              </a:buClr>
              <a:buSzPts val="2240"/>
              <a:buFont typeface="Arial"/>
              <a:buChar char="•"/>
            </a:pPr>
            <a:r>
              <a:rPr lang="en-US" sz="2240"/>
              <a:t>Primary Actor: &lt;a role name for the primary actor, or description&gt;</a:t>
            </a:r>
            <a:endParaRPr/>
          </a:p>
          <a:p>
            <a:pPr indent="-342900" lvl="0" marL="342900" rtl="0" algn="l">
              <a:lnSpc>
                <a:spcPct val="80000"/>
              </a:lnSpc>
              <a:spcBef>
                <a:spcPts val="448"/>
              </a:spcBef>
              <a:spcAft>
                <a:spcPts val="0"/>
              </a:spcAft>
              <a:buClr>
                <a:schemeClr val="dk1"/>
              </a:buClr>
              <a:buSzPts val="2240"/>
              <a:buFont typeface="Arial"/>
              <a:buChar char="•"/>
            </a:pPr>
            <a:r>
              <a:rPr lang="en-US" sz="2240"/>
              <a:t>Stakeholders &amp; Interests: &lt;list of stakeholders and key interests in the use case&gt;</a:t>
            </a:r>
            <a:endParaRPr/>
          </a:p>
          <a:p>
            <a:pPr indent="-342900" lvl="0" marL="342900" rtl="0" algn="l">
              <a:lnSpc>
                <a:spcPct val="80000"/>
              </a:lnSpc>
              <a:spcBef>
                <a:spcPts val="448"/>
              </a:spcBef>
              <a:spcAft>
                <a:spcPts val="0"/>
              </a:spcAft>
              <a:buClr>
                <a:schemeClr val="dk1"/>
              </a:buClr>
              <a:buSzPts val="2240"/>
              <a:buFont typeface="Arial"/>
              <a:buChar char="•"/>
            </a:pPr>
            <a:r>
              <a:rPr b="1" lang="en-US" sz="2240"/>
              <a:t>Precondition: </a:t>
            </a:r>
            <a:r>
              <a:rPr lang="en-US" sz="2240"/>
              <a:t>&lt;what we expect is already the state of the world&gt;</a:t>
            </a:r>
            <a:endParaRPr sz="2240"/>
          </a:p>
          <a:p>
            <a:pPr indent="-342900" lvl="0" marL="342900" rtl="0" algn="l">
              <a:lnSpc>
                <a:spcPct val="80000"/>
              </a:lnSpc>
              <a:spcBef>
                <a:spcPts val="448"/>
              </a:spcBef>
              <a:spcAft>
                <a:spcPts val="0"/>
              </a:spcAft>
              <a:buClr>
                <a:schemeClr val="dk1"/>
              </a:buClr>
              <a:buSzPts val="2240"/>
              <a:buFont typeface="Arial"/>
              <a:buChar char="•"/>
            </a:pPr>
            <a:r>
              <a:rPr b="1" lang="en-US" sz="2240"/>
              <a:t>Trigger</a:t>
            </a:r>
            <a:r>
              <a:rPr lang="en-US" sz="2240"/>
              <a:t>: &lt;what starts the use-case may be a time event&gt;</a:t>
            </a:r>
            <a:endParaRPr sz="2240"/>
          </a:p>
          <a:p>
            <a:pPr indent="-342900" lvl="0" marL="342900" rtl="0" algn="l">
              <a:lnSpc>
                <a:spcPct val="80000"/>
              </a:lnSpc>
              <a:spcBef>
                <a:spcPts val="448"/>
              </a:spcBef>
              <a:spcAft>
                <a:spcPts val="0"/>
              </a:spcAft>
              <a:buClr>
                <a:schemeClr val="dk1"/>
              </a:buClr>
              <a:buSzPts val="2240"/>
              <a:buFont typeface="Arial"/>
              <a:buChar char="•"/>
            </a:pPr>
            <a:r>
              <a:rPr b="1" lang="en-US" sz="2240"/>
              <a:t>Minimal Guarantees: </a:t>
            </a:r>
            <a:r>
              <a:rPr lang="en-US" sz="2240"/>
              <a:t>&lt;how the interests are protected under all exits&gt;</a:t>
            </a:r>
            <a:endParaRPr/>
          </a:p>
          <a:p>
            <a:pPr indent="-342900" lvl="0" marL="342900" rtl="0" algn="l">
              <a:lnSpc>
                <a:spcPct val="80000"/>
              </a:lnSpc>
              <a:spcBef>
                <a:spcPts val="448"/>
              </a:spcBef>
              <a:spcAft>
                <a:spcPts val="0"/>
              </a:spcAft>
              <a:buClr>
                <a:schemeClr val="dk1"/>
              </a:buClr>
              <a:buSzPts val="2240"/>
              <a:buFont typeface="Arial"/>
              <a:buChar char="•"/>
            </a:pPr>
            <a:r>
              <a:rPr b="1" lang="en-US" sz="2240" u="sng"/>
              <a:t>Success Guarantees: </a:t>
            </a:r>
            <a:r>
              <a:rPr lang="en-US" sz="2240" u="sng"/>
              <a:t>&lt;the state of the world if the goal succeeds&gt;</a:t>
            </a:r>
            <a:endParaRPr sz="2240" u="sng"/>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5"/>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Scenarios and steps I</a:t>
            </a:r>
            <a:endParaRPr/>
          </a:p>
        </p:txBody>
      </p:sp>
      <p:sp>
        <p:nvSpPr>
          <p:cNvPr id="470" name="Google Shape;470;p35"/>
          <p:cNvSpPr txBox="1"/>
          <p:nvPr>
            <p:ph idx="1" type="body"/>
          </p:nvPr>
        </p:nvSpPr>
        <p:spPr>
          <a:xfrm>
            <a:off x="457347" y="1719263"/>
            <a:ext cx="8229307" cy="46991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Font typeface="Arial"/>
              <a:buChar char="•"/>
            </a:pPr>
            <a:r>
              <a:rPr lang="en-US" sz="2480"/>
              <a:t>Main success scenario – a typical scenario in which the primary actor’s goal is delivered and stakeholder‘s interests are satisfied</a:t>
            </a:r>
            <a:endParaRPr/>
          </a:p>
          <a:p>
            <a:pPr indent="-342900" lvl="0" marL="342900" rtl="0" algn="l">
              <a:lnSpc>
                <a:spcPct val="80000"/>
              </a:lnSpc>
              <a:spcBef>
                <a:spcPts val="496"/>
              </a:spcBef>
              <a:spcAft>
                <a:spcPts val="0"/>
              </a:spcAft>
              <a:buClr>
                <a:srgbClr val="F2F2F2"/>
              </a:buClr>
              <a:buSzPts val="2480"/>
              <a:buFont typeface="Arial"/>
              <a:buChar char="•"/>
            </a:pPr>
            <a:r>
              <a:rPr lang="en-US" sz="2480">
                <a:solidFill>
                  <a:srgbClr val="F2F2F2"/>
                </a:solidFill>
              </a:rPr>
              <a:t>Common surrounding structure</a:t>
            </a:r>
            <a:endParaRPr/>
          </a:p>
          <a:p>
            <a:pPr indent="-285750" lvl="1" marL="742950" rtl="0" algn="l">
              <a:lnSpc>
                <a:spcPct val="80000"/>
              </a:lnSpc>
              <a:spcBef>
                <a:spcPts val="434"/>
              </a:spcBef>
              <a:spcAft>
                <a:spcPts val="0"/>
              </a:spcAft>
              <a:buClr>
                <a:srgbClr val="F2F2F2"/>
              </a:buClr>
              <a:buSzPts val="2170"/>
              <a:buFont typeface="Arial"/>
              <a:buChar char="–"/>
            </a:pPr>
            <a:r>
              <a:rPr lang="en-US" sz="2170">
                <a:solidFill>
                  <a:srgbClr val="F2F2F2"/>
                </a:solidFill>
              </a:rPr>
              <a:t>Condition of scenario</a:t>
            </a:r>
            <a:endParaRPr sz="2170">
              <a:solidFill>
                <a:srgbClr val="F2F2F2"/>
              </a:solidFill>
            </a:endParaRPr>
          </a:p>
          <a:p>
            <a:pPr indent="-285750" lvl="1" marL="742950" rtl="0" algn="l">
              <a:lnSpc>
                <a:spcPct val="80000"/>
              </a:lnSpc>
              <a:spcBef>
                <a:spcPts val="434"/>
              </a:spcBef>
              <a:spcAft>
                <a:spcPts val="0"/>
              </a:spcAft>
              <a:buClr>
                <a:srgbClr val="F2F2F2"/>
              </a:buClr>
              <a:buSzPts val="2170"/>
              <a:buFont typeface="Arial"/>
              <a:buChar char="–"/>
            </a:pPr>
            <a:r>
              <a:rPr lang="en-US" sz="2170">
                <a:solidFill>
                  <a:srgbClr val="F2F2F2"/>
                </a:solidFill>
              </a:rPr>
              <a:t>a goal to achieve</a:t>
            </a:r>
            <a:endParaRPr sz="2170">
              <a:solidFill>
                <a:srgbClr val="F2F2F2"/>
              </a:solidFill>
            </a:endParaRPr>
          </a:p>
          <a:p>
            <a:pPr indent="-285750" lvl="1" marL="742950" rtl="0" algn="l">
              <a:lnSpc>
                <a:spcPct val="80000"/>
              </a:lnSpc>
              <a:spcBef>
                <a:spcPts val="434"/>
              </a:spcBef>
              <a:spcAft>
                <a:spcPts val="0"/>
              </a:spcAft>
              <a:buClr>
                <a:srgbClr val="F2F2F2"/>
              </a:buClr>
              <a:buSzPts val="2170"/>
              <a:buFont typeface="Arial"/>
              <a:buChar char="–"/>
            </a:pPr>
            <a:r>
              <a:rPr lang="en-US" sz="2170">
                <a:solidFill>
                  <a:srgbClr val="F2F2F2"/>
                </a:solidFill>
              </a:rPr>
              <a:t>a set of action steps</a:t>
            </a:r>
            <a:endParaRPr sz="2170">
              <a:solidFill>
                <a:srgbClr val="F2F2F2"/>
              </a:solidFill>
            </a:endParaRPr>
          </a:p>
          <a:p>
            <a:pPr indent="-285750" lvl="1" marL="742950" rtl="0" algn="l">
              <a:lnSpc>
                <a:spcPct val="80000"/>
              </a:lnSpc>
              <a:spcBef>
                <a:spcPts val="434"/>
              </a:spcBef>
              <a:spcAft>
                <a:spcPts val="0"/>
              </a:spcAft>
              <a:buClr>
                <a:srgbClr val="F2F2F2"/>
              </a:buClr>
              <a:buSzPts val="2170"/>
              <a:buFont typeface="Arial"/>
              <a:buChar char="–"/>
            </a:pPr>
            <a:r>
              <a:rPr lang="en-US" sz="2170">
                <a:solidFill>
                  <a:srgbClr val="F2F2F2"/>
                </a:solidFill>
              </a:rPr>
              <a:t>an end condition,</a:t>
            </a:r>
            <a:endParaRPr sz="2170">
              <a:solidFill>
                <a:srgbClr val="F2F2F2"/>
              </a:solidFill>
            </a:endParaRPr>
          </a:p>
          <a:p>
            <a:pPr indent="-285750" lvl="1" marL="742950" rtl="0" algn="l">
              <a:lnSpc>
                <a:spcPct val="80000"/>
              </a:lnSpc>
              <a:spcBef>
                <a:spcPts val="434"/>
              </a:spcBef>
              <a:spcAft>
                <a:spcPts val="0"/>
              </a:spcAft>
              <a:buClr>
                <a:srgbClr val="F2F2F2"/>
              </a:buClr>
              <a:buSzPts val="2170"/>
              <a:buFont typeface="Arial"/>
              <a:buChar char="–"/>
            </a:pPr>
            <a:r>
              <a:rPr lang="en-US" sz="2170">
                <a:solidFill>
                  <a:srgbClr val="F2F2F2"/>
                </a:solidFill>
              </a:rPr>
              <a:t>a possible set of extensions.</a:t>
            </a:r>
            <a:endParaRPr/>
          </a:p>
          <a:p>
            <a:pPr indent="-342900" lvl="0" marL="342900" rtl="0" algn="l">
              <a:lnSpc>
                <a:spcPct val="80000"/>
              </a:lnSpc>
              <a:spcBef>
                <a:spcPts val="496"/>
              </a:spcBef>
              <a:spcAft>
                <a:spcPts val="0"/>
              </a:spcAft>
              <a:buClr>
                <a:srgbClr val="F2F2F2"/>
              </a:buClr>
              <a:buSzPts val="2480"/>
              <a:buFont typeface="Arial"/>
              <a:buChar char="•"/>
            </a:pPr>
            <a:r>
              <a:rPr lang="en-US" sz="2480">
                <a:solidFill>
                  <a:srgbClr val="F2F2F2"/>
                </a:solidFill>
              </a:rPr>
              <a:t>The scenario body</a:t>
            </a:r>
            <a:endParaRPr/>
          </a:p>
          <a:p>
            <a:pPr indent="-285750" lvl="1" marL="742950" rtl="0" algn="l">
              <a:lnSpc>
                <a:spcPct val="80000"/>
              </a:lnSpc>
              <a:spcBef>
                <a:spcPts val="434"/>
              </a:spcBef>
              <a:spcAft>
                <a:spcPts val="0"/>
              </a:spcAft>
              <a:buClr>
                <a:srgbClr val="F2F2F2"/>
              </a:buClr>
              <a:buSzPts val="2170"/>
              <a:buFont typeface="Arial"/>
              <a:buChar char="–"/>
            </a:pPr>
            <a:r>
              <a:rPr lang="en-US" sz="2170">
                <a:solidFill>
                  <a:srgbClr val="F2F2F2"/>
                </a:solidFill>
              </a:rPr>
              <a:t>an interaction between two actors,</a:t>
            </a:r>
            <a:endParaRPr/>
          </a:p>
          <a:p>
            <a:pPr indent="-285750" lvl="1" marL="742950" rtl="0" algn="l">
              <a:lnSpc>
                <a:spcPct val="80000"/>
              </a:lnSpc>
              <a:spcBef>
                <a:spcPts val="434"/>
              </a:spcBef>
              <a:spcAft>
                <a:spcPts val="0"/>
              </a:spcAft>
              <a:buClr>
                <a:srgbClr val="F2F2F2"/>
              </a:buClr>
              <a:buSzPts val="2170"/>
              <a:buFont typeface="Arial"/>
              <a:buChar char="–"/>
            </a:pPr>
            <a:r>
              <a:rPr lang="en-US" sz="2170">
                <a:solidFill>
                  <a:srgbClr val="F2F2F2"/>
                </a:solidFill>
              </a:rPr>
              <a:t>a validation step to protect an interest of a stakeholder,</a:t>
            </a:r>
            <a:endParaRPr/>
          </a:p>
          <a:p>
            <a:pPr indent="-285750" lvl="1" marL="742950" rtl="0" algn="l">
              <a:lnSpc>
                <a:spcPct val="80000"/>
              </a:lnSpc>
              <a:spcBef>
                <a:spcPts val="434"/>
              </a:spcBef>
              <a:spcAft>
                <a:spcPts val="0"/>
              </a:spcAft>
              <a:buClr>
                <a:srgbClr val="F2F2F2"/>
              </a:buClr>
              <a:buSzPts val="2170"/>
              <a:buFont typeface="Arial"/>
              <a:buChar char="–"/>
            </a:pPr>
            <a:r>
              <a:rPr lang="en-US" sz="2170">
                <a:solidFill>
                  <a:srgbClr val="F2F2F2"/>
                </a:solidFill>
              </a:rPr>
              <a:t>an internal change to satisfy a stakeholder.</a:t>
            </a:r>
            <a:endParaRPr/>
          </a:p>
          <a:p>
            <a:pPr indent="-147955" lvl="1" marL="742950" rtl="0" algn="l">
              <a:lnSpc>
                <a:spcPct val="80000"/>
              </a:lnSpc>
              <a:spcBef>
                <a:spcPts val="434"/>
              </a:spcBef>
              <a:spcAft>
                <a:spcPts val="0"/>
              </a:spcAft>
              <a:buClr>
                <a:schemeClr val="dk1"/>
              </a:buClr>
              <a:buSzPts val="2170"/>
              <a:buFont typeface="Arial"/>
              <a:buNone/>
            </a:pPr>
            <a:r>
              <a:t/>
            </a:r>
            <a:endParaRPr sz="217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6"/>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Scenarios and steps II</a:t>
            </a:r>
            <a:endParaRPr/>
          </a:p>
        </p:txBody>
      </p:sp>
      <p:sp>
        <p:nvSpPr>
          <p:cNvPr id="479" name="Google Shape;479;p36"/>
          <p:cNvSpPr txBox="1"/>
          <p:nvPr>
            <p:ph idx="1" type="body"/>
          </p:nvPr>
        </p:nvSpPr>
        <p:spPr>
          <a:xfrm>
            <a:off x="457347" y="1719263"/>
            <a:ext cx="8229307" cy="469912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F2F2F2"/>
              </a:buClr>
              <a:buSzPts val="2720"/>
              <a:buFont typeface="Arial"/>
              <a:buChar char="•"/>
            </a:pPr>
            <a:r>
              <a:rPr lang="en-US" sz="2720">
                <a:solidFill>
                  <a:srgbClr val="F2F2F2"/>
                </a:solidFill>
              </a:rPr>
              <a:t>Main success scenario</a:t>
            </a:r>
            <a:endParaRPr/>
          </a:p>
          <a:p>
            <a:pPr indent="-342900" lvl="0" marL="342900" rtl="0" algn="l">
              <a:lnSpc>
                <a:spcPct val="80000"/>
              </a:lnSpc>
              <a:spcBef>
                <a:spcPts val="544"/>
              </a:spcBef>
              <a:spcAft>
                <a:spcPts val="0"/>
              </a:spcAft>
              <a:buClr>
                <a:schemeClr val="dk1"/>
              </a:buClr>
              <a:buSzPts val="2720"/>
              <a:buFont typeface="Arial"/>
              <a:buChar char="•"/>
            </a:pPr>
            <a:r>
              <a:rPr lang="en-US" sz="2720"/>
              <a:t>Common surrounding structure</a:t>
            </a:r>
            <a:endParaRPr/>
          </a:p>
          <a:p>
            <a:pPr indent="-285750" lvl="1" marL="742950" rtl="0" algn="l">
              <a:lnSpc>
                <a:spcPct val="80000"/>
              </a:lnSpc>
              <a:spcBef>
                <a:spcPts val="476"/>
              </a:spcBef>
              <a:spcAft>
                <a:spcPts val="0"/>
              </a:spcAft>
              <a:buClr>
                <a:schemeClr val="dk1"/>
              </a:buClr>
              <a:buSzPts val="2380"/>
              <a:buFont typeface="Arial"/>
              <a:buChar char="–"/>
            </a:pPr>
            <a:r>
              <a:rPr lang="en-US" sz="2380"/>
              <a:t>condition of scenario</a:t>
            </a:r>
            <a:endParaRPr sz="2380"/>
          </a:p>
          <a:p>
            <a:pPr indent="-285750" lvl="1" marL="742950" rtl="0" algn="l">
              <a:lnSpc>
                <a:spcPct val="80000"/>
              </a:lnSpc>
              <a:spcBef>
                <a:spcPts val="476"/>
              </a:spcBef>
              <a:spcAft>
                <a:spcPts val="0"/>
              </a:spcAft>
              <a:buClr>
                <a:schemeClr val="dk1"/>
              </a:buClr>
              <a:buSzPts val="2380"/>
              <a:buFont typeface="Arial"/>
              <a:buChar char="–"/>
            </a:pPr>
            <a:r>
              <a:rPr lang="en-US" sz="2380"/>
              <a:t>goal to achieve</a:t>
            </a:r>
            <a:endParaRPr sz="2380"/>
          </a:p>
          <a:p>
            <a:pPr indent="-285750" lvl="1" marL="742950" rtl="0" algn="l">
              <a:lnSpc>
                <a:spcPct val="80000"/>
              </a:lnSpc>
              <a:spcBef>
                <a:spcPts val="476"/>
              </a:spcBef>
              <a:spcAft>
                <a:spcPts val="0"/>
              </a:spcAft>
              <a:buClr>
                <a:schemeClr val="dk1"/>
              </a:buClr>
              <a:buSzPts val="2380"/>
              <a:buFont typeface="Arial"/>
              <a:buChar char="–"/>
            </a:pPr>
            <a:r>
              <a:rPr lang="en-US" sz="2380"/>
              <a:t>set of action steps</a:t>
            </a:r>
            <a:endParaRPr sz="2380"/>
          </a:p>
          <a:p>
            <a:pPr indent="-285750" lvl="1" marL="742950" rtl="0" algn="l">
              <a:lnSpc>
                <a:spcPct val="80000"/>
              </a:lnSpc>
              <a:spcBef>
                <a:spcPts val="476"/>
              </a:spcBef>
              <a:spcAft>
                <a:spcPts val="0"/>
              </a:spcAft>
              <a:buClr>
                <a:schemeClr val="dk1"/>
              </a:buClr>
              <a:buSzPts val="2380"/>
              <a:buFont typeface="Arial"/>
              <a:buChar char="–"/>
            </a:pPr>
            <a:r>
              <a:rPr lang="en-US" sz="2380"/>
              <a:t>end condition,</a:t>
            </a:r>
            <a:endParaRPr sz="2380"/>
          </a:p>
          <a:p>
            <a:pPr indent="-285750" lvl="1" marL="742950" rtl="0" algn="l">
              <a:lnSpc>
                <a:spcPct val="80000"/>
              </a:lnSpc>
              <a:spcBef>
                <a:spcPts val="476"/>
              </a:spcBef>
              <a:spcAft>
                <a:spcPts val="0"/>
              </a:spcAft>
              <a:buClr>
                <a:schemeClr val="dk1"/>
              </a:buClr>
              <a:buSzPts val="2380"/>
              <a:buFont typeface="Arial"/>
              <a:buChar char="–"/>
            </a:pPr>
            <a:r>
              <a:rPr lang="en-US" sz="2380"/>
              <a:t>possible set of extensions.</a:t>
            </a:r>
            <a:endParaRPr/>
          </a:p>
          <a:p>
            <a:pPr indent="-342900" lvl="0" marL="342900" rtl="0" algn="l">
              <a:lnSpc>
                <a:spcPct val="80000"/>
              </a:lnSpc>
              <a:spcBef>
                <a:spcPts val="544"/>
              </a:spcBef>
              <a:spcAft>
                <a:spcPts val="0"/>
              </a:spcAft>
              <a:buClr>
                <a:srgbClr val="F2F2F2"/>
              </a:buClr>
              <a:buSzPts val="2720"/>
              <a:buFont typeface="Arial"/>
              <a:buChar char="•"/>
            </a:pPr>
            <a:r>
              <a:rPr lang="en-US" sz="2720">
                <a:solidFill>
                  <a:srgbClr val="F2F2F2"/>
                </a:solidFill>
              </a:rPr>
              <a:t>The scenario body</a:t>
            </a:r>
            <a:endParaRPr/>
          </a:p>
          <a:p>
            <a:pPr indent="-285750" lvl="1" marL="742950" rtl="0" algn="l">
              <a:lnSpc>
                <a:spcPct val="80000"/>
              </a:lnSpc>
              <a:spcBef>
                <a:spcPts val="476"/>
              </a:spcBef>
              <a:spcAft>
                <a:spcPts val="0"/>
              </a:spcAft>
              <a:buClr>
                <a:srgbClr val="F2F2F2"/>
              </a:buClr>
              <a:buSzPts val="2380"/>
              <a:buFont typeface="Arial"/>
              <a:buChar char="–"/>
            </a:pPr>
            <a:r>
              <a:rPr lang="en-US" sz="2380">
                <a:solidFill>
                  <a:srgbClr val="F2F2F2"/>
                </a:solidFill>
              </a:rPr>
              <a:t>an interaction between two actors,</a:t>
            </a:r>
            <a:endParaRPr/>
          </a:p>
          <a:p>
            <a:pPr indent="-285750" lvl="1" marL="742950" rtl="0" algn="l">
              <a:lnSpc>
                <a:spcPct val="80000"/>
              </a:lnSpc>
              <a:spcBef>
                <a:spcPts val="476"/>
              </a:spcBef>
              <a:spcAft>
                <a:spcPts val="0"/>
              </a:spcAft>
              <a:buClr>
                <a:srgbClr val="F2F2F2"/>
              </a:buClr>
              <a:buSzPts val="2380"/>
              <a:buFont typeface="Arial"/>
              <a:buChar char="–"/>
            </a:pPr>
            <a:r>
              <a:rPr lang="en-US" sz="2380">
                <a:solidFill>
                  <a:srgbClr val="F2F2F2"/>
                </a:solidFill>
              </a:rPr>
              <a:t>a validation step to protect an interest of a stakeholder,</a:t>
            </a:r>
            <a:endParaRPr/>
          </a:p>
          <a:p>
            <a:pPr indent="-285750" lvl="1" marL="742950" rtl="0" algn="l">
              <a:lnSpc>
                <a:spcPct val="80000"/>
              </a:lnSpc>
              <a:spcBef>
                <a:spcPts val="476"/>
              </a:spcBef>
              <a:spcAft>
                <a:spcPts val="0"/>
              </a:spcAft>
              <a:buClr>
                <a:srgbClr val="F2F2F2"/>
              </a:buClr>
              <a:buSzPts val="2380"/>
              <a:buFont typeface="Arial"/>
              <a:buChar char="–"/>
            </a:pPr>
            <a:r>
              <a:rPr lang="en-US" sz="2380">
                <a:solidFill>
                  <a:srgbClr val="F2F2F2"/>
                </a:solidFill>
              </a:rPr>
              <a:t>an internal change to satisfy a stakeholder.</a:t>
            </a:r>
            <a:endParaRPr/>
          </a:p>
          <a:p>
            <a:pPr indent="-134619" lvl="1" marL="742950" rtl="0" algn="l">
              <a:lnSpc>
                <a:spcPct val="80000"/>
              </a:lnSpc>
              <a:spcBef>
                <a:spcPts val="476"/>
              </a:spcBef>
              <a:spcAft>
                <a:spcPts val="0"/>
              </a:spcAft>
              <a:buClr>
                <a:schemeClr val="dk1"/>
              </a:buClr>
              <a:buSzPts val="2380"/>
              <a:buFont typeface="Arial"/>
              <a:buNone/>
            </a:pPr>
            <a:r>
              <a:t/>
            </a:r>
            <a:endParaRPr sz="238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Scenarios and steps III</a:t>
            </a:r>
            <a:endParaRPr/>
          </a:p>
        </p:txBody>
      </p:sp>
      <p:sp>
        <p:nvSpPr>
          <p:cNvPr id="488" name="Google Shape;488;p37"/>
          <p:cNvSpPr txBox="1"/>
          <p:nvPr>
            <p:ph idx="1" type="body"/>
          </p:nvPr>
        </p:nvSpPr>
        <p:spPr>
          <a:xfrm>
            <a:off x="457347" y="1719263"/>
            <a:ext cx="8229307" cy="4699122"/>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F2F2F2"/>
              </a:buClr>
              <a:buSzPts val="2720"/>
              <a:buFont typeface="Arial"/>
              <a:buChar char="•"/>
            </a:pPr>
            <a:r>
              <a:rPr lang="en-US" sz="2720">
                <a:solidFill>
                  <a:srgbClr val="F2F2F2"/>
                </a:solidFill>
              </a:rPr>
              <a:t>Main success scenario</a:t>
            </a:r>
            <a:endParaRPr/>
          </a:p>
          <a:p>
            <a:pPr indent="-342900" lvl="0" marL="342900" rtl="0" algn="l">
              <a:lnSpc>
                <a:spcPct val="90000"/>
              </a:lnSpc>
              <a:spcBef>
                <a:spcPts val="544"/>
              </a:spcBef>
              <a:spcAft>
                <a:spcPts val="0"/>
              </a:spcAft>
              <a:buClr>
                <a:srgbClr val="F2F2F2"/>
              </a:buClr>
              <a:buSzPts val="2720"/>
              <a:buFont typeface="Arial"/>
              <a:buChar char="•"/>
            </a:pPr>
            <a:r>
              <a:rPr lang="en-US" sz="2720">
                <a:solidFill>
                  <a:srgbClr val="F2F2F2"/>
                </a:solidFill>
              </a:rPr>
              <a:t>Common surrounding structure</a:t>
            </a:r>
            <a:endParaRPr/>
          </a:p>
          <a:p>
            <a:pPr indent="-285750" lvl="1" marL="742950" rtl="0" algn="l">
              <a:lnSpc>
                <a:spcPct val="90000"/>
              </a:lnSpc>
              <a:spcBef>
                <a:spcPts val="476"/>
              </a:spcBef>
              <a:spcAft>
                <a:spcPts val="0"/>
              </a:spcAft>
              <a:buClr>
                <a:srgbClr val="F2F2F2"/>
              </a:buClr>
              <a:buSzPts val="2380"/>
              <a:buFont typeface="Arial"/>
              <a:buChar char="–"/>
            </a:pPr>
            <a:r>
              <a:rPr lang="en-US" sz="2380">
                <a:solidFill>
                  <a:srgbClr val="F2F2F2"/>
                </a:solidFill>
              </a:rPr>
              <a:t>Condition of scenario</a:t>
            </a:r>
            <a:endParaRPr sz="2380">
              <a:solidFill>
                <a:srgbClr val="F2F2F2"/>
              </a:solidFill>
            </a:endParaRPr>
          </a:p>
          <a:p>
            <a:pPr indent="-285750" lvl="1" marL="742950" rtl="0" algn="l">
              <a:lnSpc>
                <a:spcPct val="90000"/>
              </a:lnSpc>
              <a:spcBef>
                <a:spcPts val="476"/>
              </a:spcBef>
              <a:spcAft>
                <a:spcPts val="0"/>
              </a:spcAft>
              <a:buClr>
                <a:srgbClr val="F2F2F2"/>
              </a:buClr>
              <a:buSzPts val="2380"/>
              <a:buFont typeface="Arial"/>
              <a:buChar char="–"/>
            </a:pPr>
            <a:r>
              <a:rPr lang="en-US" sz="2380">
                <a:solidFill>
                  <a:srgbClr val="F2F2F2"/>
                </a:solidFill>
              </a:rPr>
              <a:t>a goal to achieve</a:t>
            </a:r>
            <a:endParaRPr sz="2380">
              <a:solidFill>
                <a:srgbClr val="F2F2F2"/>
              </a:solidFill>
            </a:endParaRPr>
          </a:p>
          <a:p>
            <a:pPr indent="-285750" lvl="1" marL="742950" rtl="0" algn="l">
              <a:lnSpc>
                <a:spcPct val="90000"/>
              </a:lnSpc>
              <a:spcBef>
                <a:spcPts val="476"/>
              </a:spcBef>
              <a:spcAft>
                <a:spcPts val="0"/>
              </a:spcAft>
              <a:buClr>
                <a:srgbClr val="F2F2F2"/>
              </a:buClr>
              <a:buSzPts val="2380"/>
              <a:buFont typeface="Arial"/>
              <a:buChar char="–"/>
            </a:pPr>
            <a:r>
              <a:rPr lang="en-US" sz="2380">
                <a:solidFill>
                  <a:srgbClr val="F2F2F2"/>
                </a:solidFill>
              </a:rPr>
              <a:t>a set of action steps</a:t>
            </a:r>
            <a:endParaRPr sz="2380">
              <a:solidFill>
                <a:srgbClr val="F2F2F2"/>
              </a:solidFill>
            </a:endParaRPr>
          </a:p>
          <a:p>
            <a:pPr indent="-285750" lvl="1" marL="742950" rtl="0" algn="l">
              <a:lnSpc>
                <a:spcPct val="90000"/>
              </a:lnSpc>
              <a:spcBef>
                <a:spcPts val="476"/>
              </a:spcBef>
              <a:spcAft>
                <a:spcPts val="0"/>
              </a:spcAft>
              <a:buClr>
                <a:srgbClr val="F2F2F2"/>
              </a:buClr>
              <a:buSzPts val="2380"/>
              <a:buFont typeface="Arial"/>
              <a:buChar char="–"/>
            </a:pPr>
            <a:r>
              <a:rPr lang="en-US" sz="2380">
                <a:solidFill>
                  <a:srgbClr val="F2F2F2"/>
                </a:solidFill>
              </a:rPr>
              <a:t>an end condition,</a:t>
            </a:r>
            <a:endParaRPr sz="2380">
              <a:solidFill>
                <a:srgbClr val="F2F2F2"/>
              </a:solidFill>
            </a:endParaRPr>
          </a:p>
          <a:p>
            <a:pPr indent="-285750" lvl="1" marL="742950" rtl="0" algn="l">
              <a:lnSpc>
                <a:spcPct val="90000"/>
              </a:lnSpc>
              <a:spcBef>
                <a:spcPts val="476"/>
              </a:spcBef>
              <a:spcAft>
                <a:spcPts val="0"/>
              </a:spcAft>
              <a:buClr>
                <a:srgbClr val="F2F2F2"/>
              </a:buClr>
              <a:buSzPts val="2380"/>
              <a:buFont typeface="Arial"/>
              <a:buChar char="–"/>
            </a:pPr>
            <a:r>
              <a:rPr lang="en-US" sz="2380">
                <a:solidFill>
                  <a:srgbClr val="F2F2F2"/>
                </a:solidFill>
              </a:rPr>
              <a:t>a possible set of extensions.</a:t>
            </a:r>
            <a:endParaRPr/>
          </a:p>
          <a:p>
            <a:pPr indent="-342900" lvl="0" marL="342900" rtl="0" algn="l">
              <a:lnSpc>
                <a:spcPct val="90000"/>
              </a:lnSpc>
              <a:spcBef>
                <a:spcPts val="544"/>
              </a:spcBef>
              <a:spcAft>
                <a:spcPts val="0"/>
              </a:spcAft>
              <a:buClr>
                <a:schemeClr val="dk1"/>
              </a:buClr>
              <a:buSzPts val="2720"/>
              <a:buFont typeface="Arial"/>
              <a:buChar char="•"/>
            </a:pPr>
            <a:r>
              <a:rPr lang="en-US" sz="2720"/>
              <a:t>Scenario body</a:t>
            </a:r>
            <a:endParaRPr/>
          </a:p>
          <a:p>
            <a:pPr indent="-285750" lvl="1" marL="742950" rtl="0" algn="l">
              <a:lnSpc>
                <a:spcPct val="90000"/>
              </a:lnSpc>
              <a:spcBef>
                <a:spcPts val="476"/>
              </a:spcBef>
              <a:spcAft>
                <a:spcPts val="0"/>
              </a:spcAft>
              <a:buClr>
                <a:schemeClr val="dk1"/>
              </a:buClr>
              <a:buSzPts val="2380"/>
              <a:buFont typeface="Arial"/>
              <a:buChar char="–"/>
            </a:pPr>
            <a:r>
              <a:rPr lang="en-US" sz="2380"/>
              <a:t>interaction between two actors,</a:t>
            </a:r>
            <a:endParaRPr/>
          </a:p>
          <a:p>
            <a:pPr indent="-285750" lvl="1" marL="742950" rtl="0" algn="l">
              <a:lnSpc>
                <a:spcPct val="90000"/>
              </a:lnSpc>
              <a:spcBef>
                <a:spcPts val="476"/>
              </a:spcBef>
              <a:spcAft>
                <a:spcPts val="0"/>
              </a:spcAft>
              <a:buClr>
                <a:schemeClr val="dk1"/>
              </a:buClr>
              <a:buSzPts val="2380"/>
              <a:buFont typeface="Arial"/>
              <a:buChar char="–"/>
            </a:pPr>
            <a:r>
              <a:rPr lang="en-US" sz="2380"/>
              <a:t>validation step to protect interest of the stakeholder,</a:t>
            </a:r>
            <a:endParaRPr/>
          </a:p>
          <a:p>
            <a:pPr indent="-285750" lvl="1" marL="742950" rtl="0" algn="l">
              <a:lnSpc>
                <a:spcPct val="90000"/>
              </a:lnSpc>
              <a:spcBef>
                <a:spcPts val="476"/>
              </a:spcBef>
              <a:spcAft>
                <a:spcPts val="0"/>
              </a:spcAft>
              <a:buClr>
                <a:schemeClr val="dk1"/>
              </a:buClr>
              <a:buSzPts val="2380"/>
              <a:buFont typeface="Arial"/>
              <a:buChar char="–"/>
            </a:pPr>
            <a:r>
              <a:rPr lang="en-US" sz="2380"/>
              <a:t>internal change to satisfy the stakeholder.</a:t>
            </a:r>
            <a:endParaRPr/>
          </a:p>
          <a:p>
            <a:pPr indent="-134619" lvl="1" marL="742950" rtl="0" algn="l">
              <a:lnSpc>
                <a:spcPct val="90000"/>
              </a:lnSpc>
              <a:spcBef>
                <a:spcPts val="476"/>
              </a:spcBef>
              <a:spcAft>
                <a:spcPts val="0"/>
              </a:spcAft>
              <a:buClr>
                <a:schemeClr val="dk1"/>
              </a:buClr>
              <a:buSzPts val="2380"/>
              <a:buFont typeface="Arial"/>
              <a:buNone/>
            </a:pPr>
            <a:r>
              <a:t/>
            </a:r>
            <a:endParaRPr sz="238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38"/>
          <p:cNvPicPr preferRelativeResize="0"/>
          <p:nvPr/>
        </p:nvPicPr>
        <p:blipFill rotWithShape="1">
          <a:blip r:embed="rId3">
            <a:alphaModFix/>
          </a:blip>
          <a:srcRect b="0" l="0" r="0" t="0"/>
          <a:stretch/>
        </p:blipFill>
        <p:spPr>
          <a:xfrm>
            <a:off x="260849" y="4685522"/>
            <a:ext cx="6042252" cy="1295400"/>
          </a:xfrm>
          <a:prstGeom prst="rect">
            <a:avLst/>
          </a:prstGeom>
          <a:noFill/>
          <a:ln>
            <a:noFill/>
          </a:ln>
        </p:spPr>
      </p:pic>
      <p:sp>
        <p:nvSpPr>
          <p:cNvPr id="497" name="Google Shape;497;p38"/>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Different level of goals and precondition</a:t>
            </a:r>
            <a:endParaRPr/>
          </a:p>
        </p:txBody>
      </p:sp>
      <p:pic>
        <p:nvPicPr>
          <p:cNvPr id="498" name="Google Shape;498;p38"/>
          <p:cNvPicPr preferRelativeResize="0"/>
          <p:nvPr>
            <p:ph idx="1" type="body"/>
          </p:nvPr>
        </p:nvPicPr>
        <p:blipFill rotWithShape="1">
          <a:blip r:embed="rId4">
            <a:alphaModFix/>
          </a:blip>
          <a:srcRect b="0" l="0" r="0" t="0"/>
          <a:stretch/>
        </p:blipFill>
        <p:spPr>
          <a:xfrm>
            <a:off x="614890" y="2790430"/>
            <a:ext cx="3281033" cy="1519261"/>
          </a:xfrm>
          <a:prstGeom prst="rect">
            <a:avLst/>
          </a:prstGeom>
          <a:noFill/>
          <a:ln>
            <a:noFill/>
          </a:ln>
        </p:spPr>
      </p:pic>
      <p:pic>
        <p:nvPicPr>
          <p:cNvPr id="499" name="Google Shape;499;p38"/>
          <p:cNvPicPr preferRelativeResize="0"/>
          <p:nvPr/>
        </p:nvPicPr>
        <p:blipFill rotWithShape="1">
          <a:blip r:embed="rId5">
            <a:alphaModFix/>
          </a:blip>
          <a:srcRect b="0" l="0" r="0" t="0"/>
          <a:stretch/>
        </p:blipFill>
        <p:spPr>
          <a:xfrm>
            <a:off x="4841266" y="1018810"/>
            <a:ext cx="2286733" cy="1057275"/>
          </a:xfrm>
          <a:prstGeom prst="rect">
            <a:avLst/>
          </a:prstGeom>
          <a:noFill/>
          <a:ln>
            <a:noFill/>
          </a:ln>
        </p:spPr>
      </p:pic>
      <p:cxnSp>
        <p:nvCxnSpPr>
          <p:cNvPr id="500" name="Google Shape;500;p38"/>
          <p:cNvCxnSpPr/>
          <p:nvPr/>
        </p:nvCxnSpPr>
        <p:spPr>
          <a:xfrm flipH="1" rot="10800000">
            <a:off x="2159542" y="1248509"/>
            <a:ext cx="2809028" cy="2497015"/>
          </a:xfrm>
          <a:prstGeom prst="straightConnector1">
            <a:avLst/>
          </a:prstGeom>
          <a:solidFill>
            <a:schemeClr val="accent1"/>
          </a:solidFill>
          <a:ln cap="flat" cmpd="sng" w="12700">
            <a:solidFill>
              <a:schemeClr val="dk1"/>
            </a:solidFill>
            <a:prstDash val="solid"/>
            <a:round/>
            <a:headEnd len="sm" w="sm" type="none"/>
            <a:tailEnd len="med" w="med" type="stealth"/>
          </a:ln>
        </p:spPr>
      </p:cxnSp>
      <p:cxnSp>
        <p:nvCxnSpPr>
          <p:cNvPr id="501" name="Google Shape;501;p38"/>
          <p:cNvCxnSpPr/>
          <p:nvPr/>
        </p:nvCxnSpPr>
        <p:spPr>
          <a:xfrm>
            <a:off x="2906451" y="4097216"/>
            <a:ext cx="3166246" cy="861647"/>
          </a:xfrm>
          <a:prstGeom prst="straightConnector1">
            <a:avLst/>
          </a:prstGeom>
          <a:solidFill>
            <a:schemeClr val="accent1"/>
          </a:solidFill>
          <a:ln cap="flat" cmpd="sng" w="12700">
            <a:solidFill>
              <a:schemeClr val="dk1"/>
            </a:solidFill>
            <a:prstDash val="solid"/>
            <a:round/>
            <a:headEnd len="sm" w="sm" type="none"/>
            <a:tailEnd len="med" w="med" type="stealth"/>
          </a:ln>
        </p:spPr>
      </p:cxnSp>
      <p:sp>
        <p:nvSpPr>
          <p:cNvPr id="502" name="Google Shape;502;p38"/>
          <p:cNvSpPr/>
          <p:nvPr/>
        </p:nvSpPr>
        <p:spPr>
          <a:xfrm>
            <a:off x="4059290" y="2584940"/>
            <a:ext cx="2711605" cy="1132092"/>
          </a:xfrm>
          <a:prstGeom prst="wedgeRectCallout">
            <a:avLst>
              <a:gd fmla="val -64057" name="adj1"/>
              <a:gd fmla="val 8841" name="adj2"/>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use case on the summary level gives context for use-cases on lower levels.</a:t>
            </a:r>
            <a:endParaRPr sz="1800">
              <a:solidFill>
                <a:schemeClr val="dk1"/>
              </a:solidFill>
              <a:latin typeface="Arial"/>
              <a:ea typeface="Arial"/>
              <a:cs typeface="Arial"/>
              <a:sym typeface="Arial"/>
            </a:endParaRPr>
          </a:p>
        </p:txBody>
      </p:sp>
      <p:pic>
        <p:nvPicPr>
          <p:cNvPr id="503" name="Google Shape;503;p38"/>
          <p:cNvPicPr preferRelativeResize="0"/>
          <p:nvPr/>
        </p:nvPicPr>
        <p:blipFill rotWithShape="1">
          <a:blip r:embed="rId6">
            <a:alphaModFix/>
          </a:blip>
          <a:srcRect b="0" l="0" r="0" t="0"/>
          <a:stretch/>
        </p:blipFill>
        <p:spPr>
          <a:xfrm>
            <a:off x="4395529" y="4910430"/>
            <a:ext cx="4283227" cy="1704975"/>
          </a:xfrm>
          <a:prstGeom prst="rect">
            <a:avLst/>
          </a:prstGeom>
          <a:noFill/>
          <a:ln>
            <a:noFill/>
          </a:ln>
        </p:spPr>
      </p:pic>
      <p:sp>
        <p:nvSpPr>
          <p:cNvPr id="504" name="Google Shape;504;p38"/>
          <p:cNvSpPr/>
          <p:nvPr/>
        </p:nvSpPr>
        <p:spPr>
          <a:xfrm>
            <a:off x="6677777" y="3601615"/>
            <a:ext cx="2192017" cy="1172525"/>
          </a:xfrm>
          <a:prstGeom prst="wedgeRectCallout">
            <a:avLst>
              <a:gd fmla="val -67307" name="adj1"/>
              <a:gd fmla="val 127591" name="adj2"/>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precondition indicates the use-case performed previously.</a:t>
            </a:r>
            <a:endParaRPr sz="1800">
              <a:solidFill>
                <a:schemeClr val="dk1"/>
              </a:solidFill>
              <a:latin typeface="Arial"/>
              <a:ea typeface="Arial"/>
              <a:cs typeface="Arial"/>
              <a:sym typeface="Arial"/>
            </a:endParaRPr>
          </a:p>
        </p:txBody>
      </p:sp>
      <p:cxnSp>
        <p:nvCxnSpPr>
          <p:cNvPr id="505" name="Google Shape;505;p38"/>
          <p:cNvCxnSpPr/>
          <p:nvPr/>
        </p:nvCxnSpPr>
        <p:spPr>
          <a:xfrm rot="10800000">
            <a:off x="2679131" y="4923694"/>
            <a:ext cx="2064187" cy="1391337"/>
          </a:xfrm>
          <a:prstGeom prst="straightConnector1">
            <a:avLst/>
          </a:prstGeom>
          <a:solidFill>
            <a:schemeClr val="accent1"/>
          </a:solidFill>
          <a:ln cap="flat" cmpd="sng" w="12700">
            <a:solidFill>
              <a:schemeClr val="dk1"/>
            </a:solidFill>
            <a:prstDash val="solid"/>
            <a:round/>
            <a:headEnd len="sm" w="sm" type="none"/>
            <a:tailEnd len="med" w="med" type="stealth"/>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9"/>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 1: </a:t>
            </a:r>
            <a:br>
              <a:rPr lang="en-US"/>
            </a:br>
            <a:r>
              <a:rPr lang="en-US" sz="2800"/>
              <a:t>It uses simple grammar</a:t>
            </a:r>
            <a:endParaRPr sz="2800"/>
          </a:p>
        </p:txBody>
      </p:sp>
      <p:sp>
        <p:nvSpPr>
          <p:cNvPr id="514" name="Google Shape;514;p39"/>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t/>
            </a:r>
            <a:endParaRPr i="1" sz="2400"/>
          </a:p>
          <a:p>
            <a:pPr indent="0" lvl="0" marL="0" rtl="0" algn="l">
              <a:spcBef>
                <a:spcPts val="480"/>
              </a:spcBef>
              <a:spcAft>
                <a:spcPts val="0"/>
              </a:spcAft>
              <a:buClr>
                <a:schemeClr val="dk1"/>
              </a:buClr>
              <a:buSzPts val="2400"/>
              <a:buFont typeface="Arial"/>
              <a:buNone/>
            </a:pPr>
            <a:r>
              <a:rPr i="1" lang="en-US" sz="2400"/>
              <a:t>Subject ... verb... direct object... prepositional phrase.</a:t>
            </a:r>
            <a:endParaRPr i="1" sz="2400"/>
          </a:p>
          <a:p>
            <a:pPr indent="0" lvl="0" marL="0" rtl="0" algn="l">
              <a:spcBef>
                <a:spcPts val="560"/>
              </a:spcBef>
              <a:spcAft>
                <a:spcPts val="0"/>
              </a:spcAft>
              <a:buClr>
                <a:schemeClr val="dk1"/>
              </a:buClr>
              <a:buSzPts val="2800"/>
              <a:buFont typeface="Arial"/>
              <a:buNone/>
            </a:pPr>
            <a:r>
              <a:t/>
            </a:r>
            <a:endParaRPr sz="2800"/>
          </a:p>
          <a:p>
            <a:pPr indent="0" lvl="0" marL="0" rtl="0" algn="l">
              <a:spcBef>
                <a:spcPts val="560"/>
              </a:spcBef>
              <a:spcAft>
                <a:spcPts val="0"/>
              </a:spcAft>
              <a:buClr>
                <a:schemeClr val="dk1"/>
              </a:buClr>
              <a:buSzPts val="2800"/>
              <a:buFont typeface="Arial"/>
              <a:buNone/>
            </a:pPr>
            <a:r>
              <a:rPr lang="en-US" sz="2800"/>
              <a:t>Example: </a:t>
            </a:r>
            <a:endParaRPr sz="2800"/>
          </a:p>
          <a:p>
            <a:pPr indent="0" lvl="0" marL="0" rtl="0" algn="l">
              <a:spcBef>
                <a:spcPts val="560"/>
              </a:spcBef>
              <a:spcAft>
                <a:spcPts val="0"/>
              </a:spcAft>
              <a:buClr>
                <a:schemeClr val="dk1"/>
              </a:buClr>
              <a:buSzPts val="2800"/>
              <a:buFont typeface="Arial"/>
              <a:buNone/>
            </a:pPr>
            <a:r>
              <a:rPr i="1" lang="en-US" sz="2800"/>
              <a:t>  </a:t>
            </a:r>
            <a:r>
              <a:rPr i="1" lang="en-US" sz="2000"/>
              <a:t>The system ... computes ... provision... from the invoiced amount</a:t>
            </a:r>
            <a:r>
              <a:rPr lang="en-US" sz="2000"/>
              <a:t>.</a:t>
            </a:r>
            <a:endParaRPr sz="2000"/>
          </a:p>
          <a:p>
            <a:pPr indent="0" lvl="1" marL="349250" rtl="0" algn="l">
              <a:spcBef>
                <a:spcPts val="480"/>
              </a:spcBef>
              <a:spcAft>
                <a:spcPts val="0"/>
              </a:spcAft>
              <a:buClr>
                <a:schemeClr val="dk1"/>
              </a:buClr>
              <a:buSzPts val="2400"/>
              <a:buFont typeface="Arial"/>
              <a:buNone/>
            </a:pPr>
            <a:r>
              <a:t/>
            </a:r>
            <a:endParaRPr i="1" sz="2400"/>
          </a:p>
          <a:p>
            <a:pPr indent="-88900" lvl="0" marL="342900" rtl="0" algn="l">
              <a:spcBef>
                <a:spcPts val="800"/>
              </a:spcBef>
              <a:spcAft>
                <a:spcPts val="0"/>
              </a:spcAft>
              <a:buClr>
                <a:schemeClr val="dk1"/>
              </a:buClr>
              <a:buSzPts val="4000"/>
              <a:buFont typeface="Arial"/>
              <a:buNone/>
            </a:pPr>
            <a:r>
              <a:t/>
            </a:r>
            <a:endParaRPr sz="4000"/>
          </a:p>
          <a:p>
            <a:pPr indent="-88900" lvl="0" marL="342900" rtl="0" algn="l">
              <a:spcBef>
                <a:spcPts val="800"/>
              </a:spcBef>
              <a:spcAft>
                <a:spcPts val="0"/>
              </a:spcAft>
              <a:buClr>
                <a:schemeClr val="dk1"/>
              </a:buClr>
              <a:buSzPts val="4000"/>
              <a:buFont typeface="Arial"/>
              <a:buNone/>
            </a:pPr>
            <a:r>
              <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Users‘ vs. developers‘ view</a:t>
            </a:r>
            <a:endParaRPr/>
          </a:p>
        </p:txBody>
      </p:sp>
      <p:sp>
        <p:nvSpPr>
          <p:cNvPr id="131" name="Google Shape;131;p4"/>
          <p:cNvSpPr txBox="1"/>
          <p:nvPr/>
        </p:nvSpPr>
        <p:spPr>
          <a:xfrm>
            <a:off x="252520" y="1023420"/>
            <a:ext cx="4245804" cy="5663089"/>
          </a:xfrm>
          <a:prstGeom prst="rect">
            <a:avLst/>
          </a:prstGeom>
          <a:solidFill>
            <a:srgbClr val="B3FFC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How developers see users</a:t>
            </a:r>
            <a:endParaRPr b="1"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Users don’t know what they want.</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Users can’t articulate what they want.</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Users are unable to provide usable statements of needs.</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Users have too many needs that are politically motivated.</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Users want everything right now.</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Users can’t remain on schedule.</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Users can’t prioritize needs.</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Users are unwilling to compromise.</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Users refuse to take responsibility for the system.</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Users are not committed to development projects.</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p:txBody>
      </p:sp>
      <p:sp>
        <p:nvSpPr>
          <p:cNvPr id="132" name="Google Shape;132;p4"/>
          <p:cNvSpPr txBox="1"/>
          <p:nvPr/>
        </p:nvSpPr>
        <p:spPr>
          <a:xfrm>
            <a:off x="4580385" y="1023420"/>
            <a:ext cx="4245804" cy="5663089"/>
          </a:xfrm>
          <a:prstGeom prst="rect">
            <a:avLst/>
          </a:prstGeom>
          <a:solidFill>
            <a:srgbClr val="D5E3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How users see developers</a:t>
            </a:r>
            <a:endParaRPr b="1"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Developers don’t understand operational needs.</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Developers can’t translate clearly stated needs into a successful system.</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Developers set unrealistic standards for requirements.</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Developers place too much emphasis on technicalities.</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Developers are always late.</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Developers can’t respond quickly to legitimately changing needs.</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Developers are always over budget.</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Developers say “no” all the time.</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Developers try to tell us how to do our jobs.</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Developers ask users for time and effort, even to the detriment of the user’s important primary duties.</a:t>
            </a:r>
            <a:endParaRPr sz="1800">
              <a:solidFill>
                <a:schemeClr val="dk1"/>
              </a:solidFill>
              <a:latin typeface="Arial"/>
              <a:ea typeface="Arial"/>
              <a:cs typeface="Arial"/>
              <a:sym typeface="Arial"/>
            </a:endParaRPr>
          </a:p>
        </p:txBody>
      </p:sp>
      <p:pic>
        <p:nvPicPr>
          <p:cNvPr descr="C:\Program Files\Microsoft Office\MEDIA\CAGCAT10\j0195384.wmf" id="133" name="Google Shape;133;p4"/>
          <p:cNvPicPr preferRelativeResize="0"/>
          <p:nvPr/>
        </p:nvPicPr>
        <p:blipFill rotWithShape="1">
          <a:blip r:embed="rId3">
            <a:alphaModFix/>
          </a:blip>
          <a:srcRect b="0" l="0" r="0" t="0"/>
          <a:stretch/>
        </p:blipFill>
        <p:spPr>
          <a:xfrm>
            <a:off x="1307770" y="438903"/>
            <a:ext cx="685726" cy="700277"/>
          </a:xfrm>
          <a:prstGeom prst="rect">
            <a:avLst/>
          </a:prstGeom>
          <a:noFill/>
          <a:ln>
            <a:noFill/>
          </a:ln>
        </p:spPr>
      </p:pic>
      <p:pic>
        <p:nvPicPr>
          <p:cNvPr descr="C:\Program Files\Microsoft Office\MEDIA\CAGCAT10\j0186348.wmf" id="134" name="Google Shape;134;p4"/>
          <p:cNvPicPr preferRelativeResize="0"/>
          <p:nvPr/>
        </p:nvPicPr>
        <p:blipFill rotWithShape="1">
          <a:blip r:embed="rId4">
            <a:alphaModFix/>
          </a:blip>
          <a:srcRect b="0" l="0" r="0" t="0"/>
          <a:stretch/>
        </p:blipFill>
        <p:spPr>
          <a:xfrm>
            <a:off x="3707904" y="5661248"/>
            <a:ext cx="644525" cy="904875"/>
          </a:xfrm>
          <a:prstGeom prst="rect">
            <a:avLst/>
          </a:prstGeom>
          <a:noFill/>
          <a:ln>
            <a:noFill/>
          </a:ln>
        </p:spPr>
      </p:pic>
      <p:pic>
        <p:nvPicPr>
          <p:cNvPr descr="C:\Program Files\Microsoft Office\MEDIA\CAGCAT10\j0186348.wmf" id="135" name="Google Shape;135;p4"/>
          <p:cNvPicPr preferRelativeResize="0"/>
          <p:nvPr/>
        </p:nvPicPr>
        <p:blipFill rotWithShape="1">
          <a:blip r:embed="rId4">
            <a:alphaModFix/>
          </a:blip>
          <a:srcRect b="0" l="0" r="0" t="0"/>
          <a:stretch/>
        </p:blipFill>
        <p:spPr>
          <a:xfrm>
            <a:off x="8098701" y="98859"/>
            <a:ext cx="644525" cy="904875"/>
          </a:xfrm>
          <a:prstGeom prst="rect">
            <a:avLst/>
          </a:prstGeom>
          <a:noFill/>
          <a:ln>
            <a:noFill/>
          </a:ln>
        </p:spPr>
      </p:pic>
      <p:pic>
        <p:nvPicPr>
          <p:cNvPr descr="C:\Program Files\Microsoft Office\MEDIA\CAGCAT10\j0195384.wmf" id="136" name="Google Shape;136;p4"/>
          <p:cNvPicPr preferRelativeResize="0"/>
          <p:nvPr/>
        </p:nvPicPr>
        <p:blipFill rotWithShape="1">
          <a:blip r:embed="rId3">
            <a:alphaModFix/>
          </a:blip>
          <a:srcRect b="0" l="0" r="0" t="0"/>
          <a:stretch/>
        </p:blipFill>
        <p:spPr>
          <a:xfrm>
            <a:off x="8078100" y="5947057"/>
            <a:ext cx="685726" cy="70027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guidelines 2:</a:t>
            </a:r>
            <a:br>
              <a:rPr lang="en-US"/>
            </a:br>
            <a:r>
              <a:rPr lang="en-US" sz="3200"/>
              <a:t>It shows clearly, "Who has the ball“.</a:t>
            </a:r>
            <a:endParaRPr/>
          </a:p>
        </p:txBody>
      </p:sp>
      <p:sp>
        <p:nvSpPr>
          <p:cNvPr id="523" name="Google Shape;523;p40"/>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At each step one actor "has the ball". That actor is going to be the subject of the sentence, the first actor named, probably as the first or second word in the sentence. </a:t>
            </a:r>
            <a:endParaRPr/>
          </a:p>
          <a:p>
            <a:pPr indent="-342900" lvl="0" marL="342900" rtl="0" algn="l">
              <a:spcBef>
                <a:spcPts val="640"/>
              </a:spcBef>
              <a:spcAft>
                <a:spcPts val="0"/>
              </a:spcAft>
              <a:buClr>
                <a:schemeClr val="dk1"/>
              </a:buClr>
              <a:buSzPts val="3200"/>
              <a:buFont typeface="Arial"/>
              <a:buChar char="•"/>
            </a:pPr>
            <a:r>
              <a:rPr lang="en-US"/>
              <a:t>The "ball" is the message and data that gets passed from actor to actor.</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1"/>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guidelines 3:</a:t>
            </a:r>
            <a:br>
              <a:rPr lang="en-US"/>
            </a:br>
            <a:r>
              <a:rPr lang="en-US" sz="2800"/>
              <a:t>It is written from a bird's eye point of view.</a:t>
            </a:r>
            <a:endParaRPr/>
          </a:p>
        </p:txBody>
      </p:sp>
      <p:sp>
        <p:nvSpPr>
          <p:cNvPr id="532" name="Google Shape;532;p41"/>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3200"/>
              <a:buFont typeface="Arial"/>
              <a:buChar char="•"/>
            </a:pPr>
            <a:r>
              <a:rPr lang="en-US"/>
              <a:t>Beginning use case writers write the scenario as seen by the system:</a:t>
            </a:r>
            <a:endParaRPr/>
          </a:p>
          <a:p>
            <a:pPr indent="-285750" lvl="1" marL="742950" rtl="0" algn="l">
              <a:spcBef>
                <a:spcPts val="480"/>
              </a:spcBef>
              <a:spcAft>
                <a:spcPts val="0"/>
              </a:spcAft>
              <a:buClr>
                <a:schemeClr val="dk1"/>
              </a:buClr>
              <a:buSzPts val="1800"/>
              <a:buFont typeface="Arial"/>
              <a:buChar char="–"/>
            </a:pPr>
            <a:r>
              <a:rPr i="1" lang="en-US" sz="1800"/>
              <a:t>Get an ATM card and PIN number. Deduct the amount from the account balance.   </a:t>
            </a:r>
            <a:r>
              <a:rPr b="1" lang="en-US" sz="2400">
                <a:solidFill>
                  <a:srgbClr val="FF0000"/>
                </a:solidFill>
                <a:latin typeface="Algerian"/>
                <a:ea typeface="Algerian"/>
                <a:cs typeface="Algerian"/>
                <a:sym typeface="Algerian"/>
              </a:rPr>
              <a:t>X</a:t>
            </a:r>
            <a:endParaRPr b="1" sz="2400">
              <a:solidFill>
                <a:srgbClr val="FF0000"/>
              </a:solidFill>
              <a:latin typeface="Algerian"/>
              <a:ea typeface="Algerian"/>
              <a:cs typeface="Algerian"/>
              <a:sym typeface="Algerian"/>
            </a:endParaRPr>
          </a:p>
          <a:p>
            <a:pPr indent="-457200" lvl="0" marL="457200" rtl="0" algn="l">
              <a:spcBef>
                <a:spcPts val="640"/>
              </a:spcBef>
              <a:spcAft>
                <a:spcPts val="0"/>
              </a:spcAft>
              <a:buClr>
                <a:schemeClr val="dk1"/>
              </a:buClr>
              <a:buSzPts val="3200"/>
              <a:buFont typeface="Arial"/>
              <a:buChar char="•"/>
            </a:pPr>
            <a:r>
              <a:rPr lang="en-US"/>
              <a:t>A better form is:</a:t>
            </a:r>
            <a:endParaRPr/>
          </a:p>
          <a:p>
            <a:pPr indent="-285750" lvl="1" marL="742950" rtl="0" algn="l">
              <a:spcBef>
                <a:spcPts val="360"/>
              </a:spcBef>
              <a:spcAft>
                <a:spcPts val="0"/>
              </a:spcAft>
              <a:buClr>
                <a:schemeClr val="dk1"/>
              </a:buClr>
              <a:buSzPts val="1800"/>
              <a:buFont typeface="Arial"/>
              <a:buChar char="–"/>
            </a:pPr>
            <a:r>
              <a:rPr i="1" lang="en-US" sz="1800"/>
              <a:t>The customer inserts the ATM card and PIN.</a:t>
            </a:r>
            <a:endParaRPr/>
          </a:p>
          <a:p>
            <a:pPr indent="-285750" lvl="1" marL="742950" rtl="0" algn="l">
              <a:spcBef>
                <a:spcPts val="360"/>
              </a:spcBef>
              <a:spcAft>
                <a:spcPts val="0"/>
              </a:spcAft>
              <a:buClr>
                <a:schemeClr val="dk1"/>
              </a:buClr>
              <a:buSzPts val="1800"/>
              <a:buFont typeface="Arial"/>
              <a:buChar char="–"/>
            </a:pPr>
            <a:r>
              <a:rPr i="1" lang="en-US" sz="1800"/>
              <a:t>The system deducts the amount from the account balance. </a:t>
            </a:r>
            <a:endParaRPr b="1" i="1" sz="1800">
              <a:solidFill>
                <a:srgbClr val="FF0000"/>
              </a:solidFill>
              <a:latin typeface="Algerian"/>
              <a:ea typeface="Algerian"/>
              <a:cs typeface="Algerian"/>
              <a:sym typeface="Algerian"/>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p:txBody>
      </p:sp>
      <p:sp>
        <p:nvSpPr>
          <p:cNvPr id="533" name="Google Shape;533;p41"/>
          <p:cNvSpPr txBox="1"/>
          <p:nvPr/>
        </p:nvSpPr>
        <p:spPr>
          <a:xfrm>
            <a:off x="7816240" y="3356992"/>
            <a:ext cx="56830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92D050"/>
                </a:solidFill>
                <a:latin typeface="Algerian"/>
                <a:ea typeface="Algerian"/>
                <a:cs typeface="Algerian"/>
                <a:sym typeface="Algerian"/>
              </a:rPr>
              <a:t>v</a:t>
            </a:r>
            <a:endParaRPr sz="4000">
              <a:solidFill>
                <a:srgbClr val="92D050"/>
              </a:solidFill>
              <a:latin typeface="Algerian"/>
              <a:ea typeface="Algerian"/>
              <a:cs typeface="Algerian"/>
              <a:sym typeface="Algeri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2"/>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 4: </a:t>
            </a:r>
            <a:br>
              <a:rPr lang="en-US"/>
            </a:br>
            <a:r>
              <a:rPr lang="en-US" sz="2400"/>
              <a:t>It shows the process moving distinctly forward</a:t>
            </a:r>
            <a:endParaRPr/>
          </a:p>
        </p:txBody>
      </p:sp>
      <p:sp>
        <p:nvSpPr>
          <p:cNvPr id="542" name="Google Shape;542;p42"/>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0" lvl="1" marL="349250" rtl="0" algn="l">
              <a:spcBef>
                <a:spcPts val="0"/>
              </a:spcBef>
              <a:spcAft>
                <a:spcPts val="0"/>
              </a:spcAft>
              <a:buClr>
                <a:schemeClr val="dk1"/>
              </a:buClr>
              <a:buSzPts val="1800"/>
              <a:buFont typeface="Arial"/>
              <a:buNone/>
            </a:pPr>
            <a:r>
              <a:rPr lang="en-US" sz="1800"/>
              <a:t>Avoid small steps – find a slightly higher-level goal for a step, ask </a:t>
            </a:r>
            <a:r>
              <a:rPr b="1" i="1" lang="en-US" sz="1800"/>
              <a:t>"Why is the actor doing that?“</a:t>
            </a:r>
            <a:r>
              <a:rPr lang="en-US" sz="1800"/>
              <a:t>.</a:t>
            </a:r>
            <a:endParaRPr/>
          </a:p>
          <a:p>
            <a:pPr indent="0" lvl="1" marL="349250" rtl="0" algn="l">
              <a:spcBef>
                <a:spcPts val="360"/>
              </a:spcBef>
              <a:spcAft>
                <a:spcPts val="0"/>
              </a:spcAft>
              <a:buClr>
                <a:schemeClr val="dk1"/>
              </a:buClr>
              <a:buSzPts val="1800"/>
              <a:buFont typeface="Arial"/>
              <a:buNone/>
            </a:pPr>
            <a:r>
              <a:rPr lang="en-US" sz="1800"/>
              <a:t>Example:</a:t>
            </a:r>
            <a:endParaRPr/>
          </a:p>
          <a:p>
            <a:pPr indent="0" lvl="1" marL="349250" rtl="0" algn="l">
              <a:spcBef>
                <a:spcPts val="360"/>
              </a:spcBef>
              <a:spcAft>
                <a:spcPts val="0"/>
              </a:spcAft>
              <a:buClr>
                <a:schemeClr val="dk1"/>
              </a:buClr>
              <a:buSzPts val="1800"/>
              <a:buFont typeface="Arial"/>
              <a:buNone/>
            </a:pPr>
            <a:r>
              <a:rPr i="1" lang="en-US" sz="1800"/>
              <a:t>	</a:t>
            </a:r>
            <a:r>
              <a:rPr b="1" i="1" lang="en-US" sz="1800">
                <a:solidFill>
                  <a:srgbClr val="002671"/>
                </a:solidFill>
              </a:rPr>
              <a:t>A user hits the tab key.</a:t>
            </a:r>
            <a:endParaRPr/>
          </a:p>
          <a:p>
            <a:pPr indent="0" lvl="1" marL="349250" rtl="0" algn="l">
              <a:spcBef>
                <a:spcPts val="360"/>
              </a:spcBef>
              <a:spcAft>
                <a:spcPts val="0"/>
              </a:spcAft>
              <a:buClr>
                <a:schemeClr val="dk1"/>
              </a:buClr>
              <a:buSzPts val="1800"/>
              <a:buFont typeface="Arial"/>
              <a:buNone/>
            </a:pPr>
            <a:r>
              <a:rPr lang="en-US" sz="1800"/>
              <a:t>Why is the user hitting the tab key?  To get to the address field.</a:t>
            </a:r>
            <a:endParaRPr/>
          </a:p>
          <a:p>
            <a:pPr indent="0" lvl="1" marL="349250" rtl="0" algn="l">
              <a:spcBef>
                <a:spcPts val="360"/>
              </a:spcBef>
              <a:spcAft>
                <a:spcPts val="0"/>
              </a:spcAft>
              <a:buClr>
                <a:schemeClr val="dk1"/>
              </a:buClr>
              <a:buSzPts val="1800"/>
              <a:buFont typeface="Arial"/>
              <a:buNone/>
            </a:pPr>
            <a:r>
              <a:rPr lang="en-US" sz="1800"/>
              <a:t>Why is he trying to get to the address field? Because he has to enter her name and address before the system does anything.</a:t>
            </a:r>
            <a:endParaRPr/>
          </a:p>
          <a:p>
            <a:pPr indent="0" lvl="1" marL="349250" rtl="0" algn="l">
              <a:spcBef>
                <a:spcPts val="360"/>
              </a:spcBef>
              <a:spcAft>
                <a:spcPts val="0"/>
              </a:spcAft>
              <a:buClr>
                <a:schemeClr val="dk1"/>
              </a:buClr>
              <a:buSzPts val="1800"/>
              <a:buFont typeface="Arial"/>
              <a:buNone/>
            </a:pPr>
            <a:r>
              <a:rPr i="1" lang="en-US" sz="1800"/>
              <a:t>	</a:t>
            </a:r>
            <a:r>
              <a:rPr b="1" i="1" lang="en-US" sz="1800">
                <a:solidFill>
                  <a:srgbClr val="538DFF"/>
                </a:solidFill>
              </a:rPr>
              <a:t>A user enters name and address.</a:t>
            </a:r>
            <a:endParaRPr b="1" sz="1800">
              <a:solidFill>
                <a:srgbClr val="538DFF"/>
              </a:solidFill>
            </a:endParaRPr>
          </a:p>
          <a:p>
            <a:pPr indent="0" lvl="1" marL="349250" rtl="0" algn="l">
              <a:spcBef>
                <a:spcPts val="360"/>
              </a:spcBef>
              <a:spcAft>
                <a:spcPts val="0"/>
              </a:spcAft>
              <a:buClr>
                <a:schemeClr val="dk1"/>
              </a:buClr>
              <a:buSzPts val="1800"/>
              <a:buFont typeface="Arial"/>
              <a:buNone/>
            </a:pPr>
            <a:r>
              <a:t/>
            </a:r>
            <a:endParaRPr sz="1800"/>
          </a:p>
          <a:p>
            <a:pPr indent="0" lvl="1" marL="349250" rtl="0" algn="l">
              <a:spcBef>
                <a:spcPts val="360"/>
              </a:spcBef>
              <a:spcAft>
                <a:spcPts val="0"/>
              </a:spcAft>
              <a:buClr>
                <a:schemeClr val="dk1"/>
              </a:buClr>
              <a:buSzPts val="1800"/>
              <a:buFont typeface="Arial"/>
              <a:buNone/>
            </a:pPr>
            <a:r>
              <a:t/>
            </a:r>
            <a:endParaRPr sz="1800"/>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3"/>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guidelines 5:</a:t>
            </a:r>
            <a:br>
              <a:rPr lang="en-US"/>
            </a:br>
            <a:r>
              <a:rPr lang="en-US" sz="2800"/>
              <a:t>It shows the actor’s intentions, not movements.</a:t>
            </a:r>
            <a:endParaRPr/>
          </a:p>
        </p:txBody>
      </p:sp>
      <p:sp>
        <p:nvSpPr>
          <p:cNvPr id="551" name="Google Shape;551;p43"/>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p:txBody>
      </p:sp>
      <p:sp>
        <p:nvSpPr>
          <p:cNvPr id="552" name="Google Shape;552;p43"/>
          <p:cNvSpPr txBox="1"/>
          <p:nvPr/>
        </p:nvSpPr>
        <p:spPr>
          <a:xfrm>
            <a:off x="518908" y="2107016"/>
            <a:ext cx="3282373" cy="1569660"/>
          </a:xfrm>
          <a:prstGeom prst="rect">
            <a:avLst/>
          </a:prstGeom>
          <a:noFill/>
          <a:ln cap="flat" cmpd="sng" w="9525">
            <a:solidFill>
              <a:schemeClr val="accent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1. System asks for name.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2. User enters name.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3. System prompts for address.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4. User enters address.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5. User clicks ’OK’.</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6. System presents user’s profile. </a:t>
            </a:r>
            <a:endParaRPr sz="1600">
              <a:solidFill>
                <a:schemeClr val="dk1"/>
              </a:solidFill>
              <a:latin typeface="Arial"/>
              <a:ea typeface="Arial"/>
              <a:cs typeface="Arial"/>
              <a:sym typeface="Arial"/>
            </a:endParaRPr>
          </a:p>
        </p:txBody>
      </p:sp>
      <p:sp>
        <p:nvSpPr>
          <p:cNvPr id="553" name="Google Shape;553;p43"/>
          <p:cNvSpPr/>
          <p:nvPr/>
        </p:nvSpPr>
        <p:spPr>
          <a:xfrm>
            <a:off x="3750103" y="2687309"/>
            <a:ext cx="1818561" cy="439615"/>
          </a:xfrm>
          <a:prstGeom prst="rightArrow">
            <a:avLst>
              <a:gd fmla="val 50000" name="adj1"/>
              <a:gd fmla="val 50000" name="adj2"/>
            </a:avLst>
          </a:prstGeom>
          <a:solidFill>
            <a:schemeClr val="accen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54" name="Google Shape;554;p43"/>
          <p:cNvSpPr txBox="1"/>
          <p:nvPr/>
        </p:nvSpPr>
        <p:spPr>
          <a:xfrm>
            <a:off x="5681096" y="2529047"/>
            <a:ext cx="3289683" cy="584775"/>
          </a:xfrm>
          <a:prstGeom prst="rect">
            <a:avLst/>
          </a:prstGeom>
          <a:noFill/>
          <a:ln cap="flat" cmpd="sng" w="9525">
            <a:solidFill>
              <a:schemeClr val="accent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1. User enters name and address.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2. System presents user’s profile.</a:t>
            </a:r>
            <a:endParaRPr/>
          </a:p>
        </p:txBody>
      </p:sp>
      <p:sp>
        <p:nvSpPr>
          <p:cNvPr id="555" name="Google Shape;555;p43"/>
          <p:cNvSpPr txBox="1"/>
          <p:nvPr/>
        </p:nvSpPr>
        <p:spPr>
          <a:xfrm>
            <a:off x="518908" y="4437112"/>
            <a:ext cx="7753752" cy="584775"/>
          </a:xfrm>
          <a:prstGeom prst="rect">
            <a:avLst/>
          </a:prstGeom>
          <a:noFill/>
          <a:ln cap="flat" cmpd="sng" w="9525">
            <a:solidFill>
              <a:schemeClr val="accent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Customer enters name, address, phone number, secret information, emergency contact phone number.</a:t>
            </a:r>
            <a:endParaRPr/>
          </a:p>
        </p:txBody>
      </p:sp>
      <p:sp>
        <p:nvSpPr>
          <p:cNvPr id="556" name="Google Shape;556;p43"/>
          <p:cNvSpPr txBox="1"/>
          <p:nvPr/>
        </p:nvSpPr>
        <p:spPr>
          <a:xfrm>
            <a:off x="518908" y="5157192"/>
            <a:ext cx="4010759" cy="1569660"/>
          </a:xfrm>
          <a:prstGeom prst="rect">
            <a:avLst/>
          </a:prstGeom>
          <a:noFill/>
          <a:ln cap="flat" cmpd="sng" w="9525">
            <a:solidFill>
              <a:schemeClr val="accent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Customer enters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name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address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phone number</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secret information</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emergency contact phone number</a:t>
            </a:r>
            <a:endParaRPr/>
          </a:p>
        </p:txBody>
      </p:sp>
      <p:sp>
        <p:nvSpPr>
          <p:cNvPr id="557" name="Google Shape;557;p43"/>
          <p:cNvSpPr/>
          <p:nvPr/>
        </p:nvSpPr>
        <p:spPr>
          <a:xfrm>
            <a:off x="623415" y="3700235"/>
            <a:ext cx="605806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more data items being passed</a:t>
            </a:r>
            <a:endParaRPr b="1" sz="3200" cap="none">
              <a:solidFill>
                <a:schemeClr val="dk1"/>
              </a:solidFill>
              <a:latin typeface="Arial"/>
              <a:ea typeface="Arial"/>
              <a:cs typeface="Arial"/>
              <a:sym typeface="Arial"/>
            </a:endParaRPr>
          </a:p>
        </p:txBody>
      </p:sp>
      <p:sp>
        <p:nvSpPr>
          <p:cNvPr id="558" name="Google Shape;558;p43"/>
          <p:cNvSpPr/>
          <p:nvPr/>
        </p:nvSpPr>
        <p:spPr>
          <a:xfrm>
            <a:off x="518908" y="1340768"/>
            <a:ext cx="8301564"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It is user interface designer’s job to invent a user interface but we are interested in the </a:t>
            </a:r>
            <a:r>
              <a:rPr i="1" lang="en-US" sz="1800">
                <a:solidFill>
                  <a:schemeClr val="dk1"/>
                </a:solidFill>
                <a:latin typeface="Arial"/>
                <a:ea typeface="Arial"/>
                <a:cs typeface="Arial"/>
                <a:sym typeface="Arial"/>
              </a:rPr>
              <a:t>semantic</a:t>
            </a:r>
            <a:r>
              <a:rPr lang="en-US" sz="1800">
                <a:solidFill>
                  <a:schemeClr val="dk1"/>
                </a:solidFill>
                <a:latin typeface="Arial"/>
                <a:ea typeface="Arial"/>
                <a:cs typeface="Arial"/>
                <a:sym typeface="Arial"/>
              </a:rPr>
              <a:t> description of the interface in the requirements document</a:t>
            </a:r>
            <a:endParaRPr b="1" sz="1800" cap="non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4"/>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guidelines 6:</a:t>
            </a:r>
            <a:br>
              <a:rPr lang="en-US"/>
            </a:br>
            <a:r>
              <a:rPr lang="en-US" sz="2800"/>
              <a:t>It contains a ’reasonable’ set of actions.</a:t>
            </a:r>
            <a:endParaRPr/>
          </a:p>
        </p:txBody>
      </p:sp>
      <p:sp>
        <p:nvSpPr>
          <p:cNvPr id="567" name="Google Shape;567;p44"/>
          <p:cNvSpPr txBox="1"/>
          <p:nvPr>
            <p:ph idx="1" type="body"/>
          </p:nvPr>
        </p:nvSpPr>
        <p:spPr>
          <a:xfrm>
            <a:off x="467544" y="1867389"/>
            <a:ext cx="5294392" cy="1639084"/>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1700"/>
              <a:buFont typeface="Arial"/>
              <a:buAutoNum type="arabicPeriod"/>
            </a:pPr>
            <a:r>
              <a:rPr lang="en-US" sz="1700"/>
              <a:t>The primary actor sends a request and data to the system.</a:t>
            </a:r>
            <a:endParaRPr/>
          </a:p>
          <a:p>
            <a:pPr indent="-514350" lvl="0" marL="514350" rtl="0" algn="l">
              <a:lnSpc>
                <a:spcPct val="90000"/>
              </a:lnSpc>
              <a:spcBef>
                <a:spcPts val="340"/>
              </a:spcBef>
              <a:spcAft>
                <a:spcPts val="0"/>
              </a:spcAft>
              <a:buClr>
                <a:schemeClr val="dk1"/>
              </a:buClr>
              <a:buSzPts val="1700"/>
              <a:buFont typeface="Arial"/>
              <a:buAutoNum type="arabicPeriod"/>
            </a:pPr>
            <a:r>
              <a:rPr lang="en-US" sz="1700"/>
              <a:t>The system validates the request and the data.</a:t>
            </a:r>
            <a:endParaRPr/>
          </a:p>
          <a:p>
            <a:pPr indent="-514350" lvl="0" marL="514350" rtl="0" algn="l">
              <a:lnSpc>
                <a:spcPct val="90000"/>
              </a:lnSpc>
              <a:spcBef>
                <a:spcPts val="340"/>
              </a:spcBef>
              <a:spcAft>
                <a:spcPts val="0"/>
              </a:spcAft>
              <a:buClr>
                <a:schemeClr val="dk1"/>
              </a:buClr>
              <a:buSzPts val="1700"/>
              <a:buFont typeface="Arial"/>
              <a:buAutoNum type="arabicPeriod"/>
            </a:pPr>
            <a:r>
              <a:rPr lang="en-US" sz="1700"/>
              <a:t>The system alters its internal state.</a:t>
            </a:r>
            <a:endParaRPr/>
          </a:p>
          <a:p>
            <a:pPr indent="-514350" lvl="0" marL="514350" rtl="0" algn="l">
              <a:lnSpc>
                <a:spcPct val="90000"/>
              </a:lnSpc>
              <a:spcBef>
                <a:spcPts val="340"/>
              </a:spcBef>
              <a:spcAft>
                <a:spcPts val="0"/>
              </a:spcAft>
              <a:buClr>
                <a:schemeClr val="dk1"/>
              </a:buClr>
              <a:buSzPts val="1700"/>
              <a:buFont typeface="Arial"/>
              <a:buAutoNum type="arabicPeriod"/>
            </a:pPr>
            <a:r>
              <a:rPr lang="en-US" sz="1700"/>
              <a:t>The system replies to the actor with the result.</a:t>
            </a:r>
            <a:endParaRPr/>
          </a:p>
          <a:p>
            <a:pPr indent="-191770" lvl="0" marL="342900" rtl="0" algn="l">
              <a:lnSpc>
                <a:spcPct val="90000"/>
              </a:lnSpc>
              <a:spcBef>
                <a:spcPts val="476"/>
              </a:spcBef>
              <a:spcAft>
                <a:spcPts val="0"/>
              </a:spcAft>
              <a:buClr>
                <a:schemeClr val="dk1"/>
              </a:buClr>
              <a:buSzPts val="2380"/>
              <a:buFont typeface="Arial"/>
              <a:buNone/>
            </a:pPr>
            <a:r>
              <a:t/>
            </a:r>
            <a:endParaRPr sz="2380"/>
          </a:p>
          <a:p>
            <a:pPr indent="-191770" lvl="0" marL="342900" rtl="0" algn="l">
              <a:lnSpc>
                <a:spcPct val="90000"/>
              </a:lnSpc>
              <a:spcBef>
                <a:spcPts val="476"/>
              </a:spcBef>
              <a:spcAft>
                <a:spcPts val="0"/>
              </a:spcAft>
              <a:buClr>
                <a:schemeClr val="dk1"/>
              </a:buClr>
              <a:buSzPts val="2380"/>
              <a:buFont typeface="Arial"/>
              <a:buNone/>
            </a:pPr>
            <a:r>
              <a:t/>
            </a:r>
            <a:endParaRPr sz="2380"/>
          </a:p>
          <a:p>
            <a:pPr indent="-191770" lvl="0" marL="342900" rtl="0" algn="l">
              <a:lnSpc>
                <a:spcPct val="90000"/>
              </a:lnSpc>
              <a:spcBef>
                <a:spcPts val="476"/>
              </a:spcBef>
              <a:spcAft>
                <a:spcPts val="0"/>
              </a:spcAft>
              <a:buClr>
                <a:schemeClr val="dk1"/>
              </a:buClr>
              <a:buSzPts val="2380"/>
              <a:buFont typeface="Arial"/>
              <a:buNone/>
            </a:pPr>
            <a:r>
              <a:t/>
            </a:r>
            <a:endParaRPr sz="2380"/>
          </a:p>
          <a:p>
            <a:pPr indent="-191770" lvl="0" marL="342900" rtl="0" algn="l">
              <a:lnSpc>
                <a:spcPct val="90000"/>
              </a:lnSpc>
              <a:spcBef>
                <a:spcPts val="476"/>
              </a:spcBef>
              <a:spcAft>
                <a:spcPts val="0"/>
              </a:spcAft>
              <a:buClr>
                <a:schemeClr val="dk1"/>
              </a:buClr>
              <a:buSzPts val="2380"/>
              <a:buFont typeface="Arial"/>
              <a:buNone/>
            </a:pPr>
            <a:r>
              <a:t/>
            </a:r>
            <a:endParaRPr sz="2380"/>
          </a:p>
        </p:txBody>
      </p:sp>
      <p:pic>
        <p:nvPicPr>
          <p:cNvPr id="568" name="Google Shape;568;p44"/>
          <p:cNvPicPr preferRelativeResize="0"/>
          <p:nvPr/>
        </p:nvPicPr>
        <p:blipFill rotWithShape="1">
          <a:blip r:embed="rId3">
            <a:alphaModFix/>
          </a:blip>
          <a:srcRect b="0" l="0" r="0" t="0"/>
          <a:stretch/>
        </p:blipFill>
        <p:spPr>
          <a:xfrm>
            <a:off x="6228184" y="1556792"/>
            <a:ext cx="2413229" cy="2260278"/>
          </a:xfrm>
          <a:prstGeom prst="rect">
            <a:avLst/>
          </a:prstGeom>
          <a:noFill/>
          <a:ln>
            <a:noFill/>
          </a:ln>
        </p:spPr>
      </p:pic>
      <p:sp>
        <p:nvSpPr>
          <p:cNvPr id="569" name="Google Shape;569;p44"/>
          <p:cNvSpPr txBox="1"/>
          <p:nvPr/>
        </p:nvSpPr>
        <p:spPr>
          <a:xfrm>
            <a:off x="323528" y="4149080"/>
            <a:ext cx="8496944" cy="244827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Version 1 – All interaction are in one step.</a:t>
            </a:r>
            <a:endParaRPr/>
          </a:p>
          <a:p>
            <a:pPr indent="0" lvl="0" marL="0" marR="0" rtl="0" algn="l">
              <a:spcBef>
                <a:spcPts val="400"/>
              </a:spcBef>
              <a:spcAft>
                <a:spcPts val="0"/>
              </a:spcAft>
              <a:buClr>
                <a:schemeClr val="dk1"/>
              </a:buClr>
              <a:buSzPts val="2000"/>
              <a:buFont typeface="Arial"/>
              <a:buNone/>
            </a:pPr>
            <a:r>
              <a:rPr b="1" lang="en-US" sz="2000">
                <a:solidFill>
                  <a:schemeClr val="dk1"/>
                </a:solidFill>
                <a:latin typeface="Arial"/>
                <a:ea typeface="Arial"/>
                <a:cs typeface="Arial"/>
                <a:sym typeface="Arial"/>
              </a:rPr>
              <a:t>Version 2 – a/ 1. b/ 2., 3., 4.</a:t>
            </a:r>
            <a:endParaRPr/>
          </a:p>
          <a:p>
            <a:pPr indent="0" lvl="0" marL="0" marR="0" rtl="0" algn="l">
              <a:spcBef>
                <a:spcPts val="400"/>
              </a:spcBef>
              <a:spcAft>
                <a:spcPts val="0"/>
              </a:spcAft>
              <a:buClr>
                <a:schemeClr val="dk1"/>
              </a:buClr>
              <a:buSzPts val="2000"/>
              <a:buFont typeface="Arial"/>
              <a:buNone/>
            </a:pPr>
            <a:r>
              <a:rPr b="1" lang="en-US" sz="2000">
                <a:solidFill>
                  <a:schemeClr val="dk1"/>
                </a:solidFill>
                <a:latin typeface="Arial"/>
                <a:ea typeface="Arial"/>
                <a:cs typeface="Arial"/>
                <a:sym typeface="Arial"/>
              </a:rPr>
              <a:t>Version 3 – a/ 1. b/ 2. c./ 3., 4.</a:t>
            </a:r>
            <a:endParaRPr/>
          </a:p>
          <a:p>
            <a:pPr indent="0" lvl="0" marL="0" marR="0" rtl="0" algn="l">
              <a:spcBef>
                <a:spcPts val="400"/>
              </a:spcBef>
              <a:spcAft>
                <a:spcPts val="0"/>
              </a:spcAft>
              <a:buClr>
                <a:schemeClr val="dk1"/>
              </a:buClr>
              <a:buSzPts val="2000"/>
              <a:buFont typeface="Arial"/>
              <a:buNone/>
            </a:pPr>
            <a:r>
              <a:rPr b="1" lang="en-US" sz="2000">
                <a:solidFill>
                  <a:schemeClr val="dk1"/>
                </a:solidFill>
                <a:latin typeface="Arial"/>
                <a:ea typeface="Arial"/>
                <a:cs typeface="Arial"/>
                <a:sym typeface="Arial"/>
              </a:rPr>
              <a:t>Version 4 – a/ 1. b/ 2. c./ 3. d/ 4.</a:t>
            </a:r>
            <a:endParaRPr/>
          </a:p>
          <a:p>
            <a:pPr indent="0" lvl="0" marL="0" marR="0" rtl="0" algn="l">
              <a:spcBef>
                <a:spcPts val="400"/>
              </a:spcBef>
              <a:spcAft>
                <a:spcPts val="0"/>
              </a:spcAft>
              <a:buClr>
                <a:schemeClr val="dk1"/>
              </a:buClr>
              <a:buSzPts val="2000"/>
              <a:buFont typeface="Arial"/>
              <a:buNone/>
            </a:pPr>
            <a:r>
              <a:rPr b="1" lang="en-US" sz="2000">
                <a:solidFill>
                  <a:schemeClr val="dk1"/>
                </a:solidFill>
                <a:latin typeface="Arial"/>
                <a:ea typeface="Arial"/>
                <a:cs typeface="Arial"/>
                <a:sym typeface="Arial"/>
              </a:rPr>
              <a:t>Version 5 – a/ 1. b/ 2. c./ 3. d/ 4( to an actor a) e/ 4 (to an actor b)</a:t>
            </a:r>
            <a:endParaRPr b="1" sz="2000">
              <a:solidFill>
                <a:schemeClr val="dk1"/>
              </a:solidFill>
              <a:latin typeface="Arial"/>
              <a:ea typeface="Arial"/>
              <a:cs typeface="Arial"/>
              <a:sym typeface="Arial"/>
            </a:endParaRPr>
          </a:p>
          <a:p>
            <a:pPr indent="0" lvl="0" marL="0" marR="0" rtl="0" algn="l">
              <a:spcBef>
                <a:spcPts val="40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0" lvl="0" marL="0" marR="0" rtl="0" algn="l">
              <a:spcBef>
                <a:spcPts val="40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165100" lvl="0" marL="342900" marR="0" rtl="0" algn="l">
              <a:spcBef>
                <a:spcPts val="56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165100" lvl="0" marL="342900" marR="0" rtl="0" algn="l">
              <a:spcBef>
                <a:spcPts val="56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165100" lvl="0" marL="342900" marR="0" rtl="0" algn="l">
              <a:spcBef>
                <a:spcPts val="56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165100" lvl="0" marL="342900" marR="0" rtl="0" algn="l">
              <a:spcBef>
                <a:spcPts val="56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5"/>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guidelines 7:</a:t>
            </a:r>
            <a:br>
              <a:rPr lang="en-US"/>
            </a:br>
            <a:r>
              <a:rPr lang="en-US" sz="2800"/>
              <a:t>It doesn’t "check whether", it "validates“</a:t>
            </a:r>
            <a:endParaRPr/>
          </a:p>
        </p:txBody>
      </p:sp>
      <p:sp>
        <p:nvSpPr>
          <p:cNvPr id="578" name="Google Shape;578;p45"/>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Verifying step is often written as </a:t>
            </a:r>
            <a:endParaRPr/>
          </a:p>
          <a:p>
            <a:pPr indent="0" lvl="0" marL="0" rtl="0" algn="ctr">
              <a:spcBef>
                <a:spcPts val="400"/>
              </a:spcBef>
              <a:spcAft>
                <a:spcPts val="0"/>
              </a:spcAft>
              <a:buClr>
                <a:schemeClr val="dk1"/>
              </a:buClr>
              <a:buSzPts val="2000"/>
              <a:buFont typeface="Arial"/>
              <a:buNone/>
            </a:pPr>
            <a:r>
              <a:rPr i="1" lang="en-US" sz="2000"/>
              <a:t>“System … checks”</a:t>
            </a:r>
            <a:endParaRPr i="1" sz="2800"/>
          </a:p>
          <a:p>
            <a:pPr indent="0" lvl="0" marL="0" rtl="0" algn="l">
              <a:spcBef>
                <a:spcPts val="560"/>
              </a:spcBef>
              <a:spcAft>
                <a:spcPts val="0"/>
              </a:spcAft>
              <a:buClr>
                <a:schemeClr val="dk1"/>
              </a:buClr>
              <a:buSzPts val="2800"/>
              <a:buFont typeface="Arial"/>
              <a:buNone/>
            </a:pPr>
            <a:r>
              <a:rPr b="1" i="1" lang="en-US" sz="2800"/>
              <a:t>it is not a good action verb</a:t>
            </a:r>
            <a:r>
              <a:rPr lang="en-US" sz="2800"/>
              <a:t> because it does not move process distinctly forward – it is followed by </a:t>
            </a:r>
            <a:endParaRPr/>
          </a:p>
          <a:p>
            <a:pPr indent="0" lvl="0" marL="0" rtl="0" algn="ctr">
              <a:spcBef>
                <a:spcPts val="400"/>
              </a:spcBef>
              <a:spcAft>
                <a:spcPts val="0"/>
              </a:spcAft>
              <a:buClr>
                <a:schemeClr val="dk1"/>
              </a:buClr>
              <a:buSzPts val="2000"/>
              <a:buFont typeface="Arial"/>
              <a:buNone/>
            </a:pPr>
            <a:r>
              <a:rPr lang="en-US" sz="2000"/>
              <a:t>“If  the (condition) … ”</a:t>
            </a:r>
            <a:endParaRPr/>
          </a:p>
        </p:txBody>
      </p:sp>
      <p:sp>
        <p:nvSpPr>
          <p:cNvPr id="579" name="Google Shape;579;p45"/>
          <p:cNvSpPr txBox="1"/>
          <p:nvPr/>
        </p:nvSpPr>
        <p:spPr>
          <a:xfrm>
            <a:off x="539552" y="3888025"/>
            <a:ext cx="6912767" cy="707886"/>
          </a:xfrm>
          <a:prstGeom prst="rect">
            <a:avLst/>
          </a:prstGeom>
          <a:solidFill>
            <a:srgbClr val="FF0000">
              <a:alpha val="11764"/>
            </a:srgbClr>
          </a:solidFill>
          <a:ln>
            <a:noFill/>
          </a:ln>
          <a:effectLst>
            <a:outerShdw blurRad="50800" rotWithShape="0" algn="ctr" dir="5400000" dist="50800">
              <a:srgbClr val="FF0000">
                <a:alpha val="5882"/>
              </a:srgbClr>
            </a:outerShdw>
          </a:effectLst>
        </p:spPr>
        <p:txBody>
          <a:bodyPr anchorCtr="0" anchor="t" bIns="45700" lIns="91425" spcFirstLastPara="1" rIns="91425" wrap="square" tIns="45700">
            <a:spAutoFit/>
          </a:bodyPr>
          <a:lstStyle/>
          <a:p>
            <a:pPr indent="0" lvl="1"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 The system checks whether the password is correct</a:t>
            </a:r>
            <a:endParaRPr/>
          </a:p>
          <a:p>
            <a:pPr indent="0" lvl="1"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 If it is, the system presents available actions to the user.</a:t>
            </a:r>
            <a:endParaRPr b="0" i="0" sz="2400" u="none" cap="none" strike="noStrike">
              <a:solidFill>
                <a:schemeClr val="dk1"/>
              </a:solidFill>
              <a:latin typeface="Arial"/>
              <a:ea typeface="Arial"/>
              <a:cs typeface="Arial"/>
              <a:sym typeface="Arial"/>
            </a:endParaRPr>
          </a:p>
        </p:txBody>
      </p:sp>
      <p:sp>
        <p:nvSpPr>
          <p:cNvPr id="580" name="Google Shape;580;p45"/>
          <p:cNvSpPr txBox="1"/>
          <p:nvPr/>
        </p:nvSpPr>
        <p:spPr>
          <a:xfrm>
            <a:off x="667716" y="5533232"/>
            <a:ext cx="6300571" cy="707886"/>
          </a:xfrm>
          <a:prstGeom prst="rect">
            <a:avLst/>
          </a:prstGeom>
          <a:solidFill>
            <a:srgbClr val="92D050">
              <a:alpha val="32941"/>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2. The system validates that the password is correct.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3. The system presents available actions to the user.</a:t>
            </a:r>
            <a:endParaRPr sz="2000">
              <a:solidFill>
                <a:schemeClr val="dk1"/>
              </a:solidFill>
              <a:latin typeface="Arial"/>
              <a:ea typeface="Arial"/>
              <a:cs typeface="Arial"/>
              <a:sym typeface="Arial"/>
            </a:endParaRPr>
          </a:p>
        </p:txBody>
      </p:sp>
      <p:sp>
        <p:nvSpPr>
          <p:cNvPr id="581" name="Google Shape;581;p45"/>
          <p:cNvSpPr/>
          <p:nvPr/>
        </p:nvSpPr>
        <p:spPr>
          <a:xfrm>
            <a:off x="7812360" y="4395856"/>
            <a:ext cx="617012" cy="1629207"/>
          </a:xfrm>
          <a:prstGeom prst="curvedLeftArrow">
            <a:avLst>
              <a:gd fmla="val 25000" name="adj1"/>
              <a:gd fmla="val 50000" name="adj2"/>
              <a:gd fmla="val 25000" name="adj3"/>
            </a:avLst>
          </a:prstGeom>
          <a:solidFill>
            <a:schemeClr val="accen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6"/>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guidelines 8:</a:t>
            </a:r>
            <a:br>
              <a:rPr lang="en-US"/>
            </a:br>
            <a:r>
              <a:rPr lang="en-US" sz="3200"/>
              <a:t>It optionally mentions the timing</a:t>
            </a:r>
            <a:endParaRPr/>
          </a:p>
        </p:txBody>
      </p:sp>
      <p:sp>
        <p:nvSpPr>
          <p:cNvPr id="590" name="Google Shape;590;p46"/>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Feel free to put in the timing, but only when you need to.</a:t>
            </a:r>
            <a:endParaRPr/>
          </a:p>
          <a:p>
            <a:pPr indent="-285750" lvl="1" marL="742950" rtl="0" algn="l">
              <a:spcBef>
                <a:spcPts val="400"/>
              </a:spcBef>
              <a:spcAft>
                <a:spcPts val="0"/>
              </a:spcAft>
              <a:buClr>
                <a:schemeClr val="dk1"/>
              </a:buClr>
              <a:buSzPts val="2000"/>
              <a:buFont typeface="Arial"/>
              <a:buChar char="–"/>
            </a:pPr>
            <a:r>
              <a:rPr i="1" lang="en-US" sz="2000"/>
              <a:t>At any time between steps 3 and 5, the user will ...</a:t>
            </a:r>
            <a:endParaRPr/>
          </a:p>
          <a:p>
            <a:pPr indent="-285750" lvl="1" marL="742950" rtl="0" algn="l">
              <a:spcBef>
                <a:spcPts val="400"/>
              </a:spcBef>
              <a:spcAft>
                <a:spcPts val="0"/>
              </a:spcAft>
              <a:buClr>
                <a:schemeClr val="dk1"/>
              </a:buClr>
              <a:buSzPts val="2000"/>
              <a:buFont typeface="Arial"/>
              <a:buChar char="–"/>
            </a:pPr>
            <a:r>
              <a:rPr i="1" lang="en-US" sz="2000"/>
              <a:t>As soon as the user has ..., the system will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7"/>
          <p:cNvSpPr txBox="1"/>
          <p:nvPr>
            <p:ph type="title"/>
          </p:nvPr>
        </p:nvSpPr>
        <p:spPr>
          <a:xfrm>
            <a:off x="928662" y="142852"/>
            <a:ext cx="8001056" cy="119791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Action Steps – guidelines 9:</a:t>
            </a:r>
            <a:br>
              <a:rPr lang="en-US"/>
            </a:br>
            <a:r>
              <a:rPr lang="en-US" sz="2800"/>
              <a:t>Idiom: "User has System A, kick System B“</a:t>
            </a:r>
            <a:endParaRPr/>
          </a:p>
        </p:txBody>
      </p:sp>
      <p:sp>
        <p:nvSpPr>
          <p:cNvPr id="599" name="Google Shape;599;p47"/>
          <p:cNvSpPr txBox="1"/>
          <p:nvPr/>
        </p:nvSpPr>
        <p:spPr>
          <a:xfrm>
            <a:off x="832187" y="2060848"/>
            <a:ext cx="5454602" cy="707886"/>
          </a:xfrm>
          <a:prstGeom prst="rect">
            <a:avLst/>
          </a:prstGeom>
          <a:solidFill>
            <a:srgbClr val="FF0000">
              <a:alpha val="11764"/>
            </a:srgbClr>
          </a:solidFill>
          <a:ln cap="flat" cmpd="sng" w="9525">
            <a:solidFill>
              <a:schemeClr val="lt2"/>
            </a:solidFill>
            <a:prstDash val="solid"/>
            <a:round/>
            <a:headEnd len="sm" w="sm" type="none"/>
            <a:tailEnd len="sm" w="sm" type="none"/>
          </a:ln>
          <a:effectLst>
            <a:outerShdw blurRad="50800" rotWithShape="0" algn="ctr" dir="5400000" dist="50800">
              <a:srgbClr val="FF0000">
                <a:alpha val="5882"/>
              </a:srgbClr>
            </a:outerShdw>
          </a:effectLst>
        </p:spPr>
        <p:txBody>
          <a:bodyPr anchorCtr="0" anchor="t" bIns="45700" lIns="91425" spcFirstLastPara="1" rIns="91425" wrap="square" tIns="45700">
            <a:spAutoFit/>
          </a:bodyPr>
          <a:lstStyle/>
          <a:p>
            <a:pPr indent="0" lvl="1" marL="0" marR="0" rtl="0" algn="l">
              <a:spcBef>
                <a:spcPts val="0"/>
              </a:spcBef>
              <a:spcAft>
                <a:spcPts val="0"/>
              </a:spcAft>
              <a:buNone/>
            </a:pPr>
            <a:r>
              <a:rPr b="0" i="0" lang="en-US" sz="2000" u="none" cap="none" strike="noStrike">
                <a:solidFill>
                  <a:schemeClr val="dk1"/>
                </a:solidFill>
                <a:latin typeface="Arial"/>
                <a:ea typeface="Arial"/>
                <a:cs typeface="Arial"/>
                <a:sym typeface="Arial"/>
              </a:rPr>
              <a:t>The user hits the FETCH button, at which time the system fetches the data from system B.</a:t>
            </a:r>
            <a:endParaRPr b="0" i="0" sz="2000" u="none" cap="none" strike="noStrike">
              <a:solidFill>
                <a:schemeClr val="dk1"/>
              </a:solidFill>
              <a:latin typeface="Arial"/>
              <a:ea typeface="Arial"/>
              <a:cs typeface="Arial"/>
              <a:sym typeface="Arial"/>
            </a:endParaRPr>
          </a:p>
        </p:txBody>
      </p:sp>
      <p:sp>
        <p:nvSpPr>
          <p:cNvPr id="600" name="Google Shape;600;p47"/>
          <p:cNvSpPr txBox="1"/>
          <p:nvPr/>
        </p:nvSpPr>
        <p:spPr>
          <a:xfrm>
            <a:off x="876807" y="4220308"/>
            <a:ext cx="7191584" cy="707886"/>
          </a:xfrm>
          <a:prstGeom prst="rect">
            <a:avLst/>
          </a:prstGeom>
          <a:solidFill>
            <a:srgbClr val="92D050">
              <a:alpha val="32941"/>
            </a:srgbClr>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1"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4. The user signals to the system to fetch data from system B.</a:t>
            </a:r>
            <a:endParaRPr/>
          </a:p>
          <a:p>
            <a:pPr indent="0" lvl="1"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 The system fetches the background data from system B."</a:t>
            </a:r>
            <a:endParaRPr b="0" i="0" sz="2400" u="none" cap="none" strike="noStrike">
              <a:solidFill>
                <a:schemeClr val="dk1"/>
              </a:solidFill>
              <a:latin typeface="Arial"/>
              <a:ea typeface="Arial"/>
              <a:cs typeface="Arial"/>
              <a:sym typeface="Arial"/>
            </a:endParaRPr>
          </a:p>
        </p:txBody>
      </p:sp>
      <p:sp>
        <p:nvSpPr>
          <p:cNvPr id="601" name="Google Shape;601;p47"/>
          <p:cNvSpPr/>
          <p:nvPr/>
        </p:nvSpPr>
        <p:spPr>
          <a:xfrm>
            <a:off x="7897841" y="2204864"/>
            <a:ext cx="665723" cy="3036115"/>
          </a:xfrm>
          <a:prstGeom prst="curvedLeftArrow">
            <a:avLst>
              <a:gd fmla="val 25000" name="adj1"/>
              <a:gd fmla="val 50000" name="adj2"/>
              <a:gd fmla="val 25000" name="adj3"/>
            </a:avLst>
          </a:prstGeom>
          <a:solidFill>
            <a:schemeClr val="accen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02" name="Google Shape;602;p47"/>
          <p:cNvSpPr txBox="1"/>
          <p:nvPr/>
        </p:nvSpPr>
        <p:spPr>
          <a:xfrm>
            <a:off x="887631" y="5040924"/>
            <a:ext cx="6153095" cy="400110"/>
          </a:xfrm>
          <a:prstGeom prst="rect">
            <a:avLst/>
          </a:prstGeom>
          <a:solidFill>
            <a:srgbClr val="92D050">
              <a:alpha val="32941"/>
            </a:srgbClr>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4. The user has system A, fetch data from system B.</a:t>
            </a:r>
            <a:endParaRPr sz="20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8"/>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guidelines 10:</a:t>
            </a:r>
            <a:br>
              <a:rPr lang="en-US"/>
            </a:br>
            <a:r>
              <a:rPr lang="en-US" sz="2800"/>
              <a:t>Idiom: "Do steps x-y until condition"</a:t>
            </a:r>
            <a:endParaRPr/>
          </a:p>
        </p:txBody>
      </p:sp>
      <p:sp>
        <p:nvSpPr>
          <p:cNvPr id="611" name="Google Shape;611;p48"/>
          <p:cNvSpPr txBox="1"/>
          <p:nvPr>
            <p:ph idx="1" type="body"/>
          </p:nvPr>
        </p:nvSpPr>
        <p:spPr>
          <a:xfrm>
            <a:off x="285720" y="1285860"/>
            <a:ext cx="8572560" cy="55896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None/>
            </a:pPr>
            <a:r>
              <a:rPr lang="en-US"/>
              <a:t>only one step being repeated</a:t>
            </a:r>
            <a:endParaRPr/>
          </a:p>
        </p:txBody>
      </p:sp>
      <p:sp>
        <p:nvSpPr>
          <p:cNvPr id="612" name="Google Shape;612;p48"/>
          <p:cNvSpPr txBox="1"/>
          <p:nvPr/>
        </p:nvSpPr>
        <p:spPr>
          <a:xfrm>
            <a:off x="752430" y="2060848"/>
            <a:ext cx="8563563" cy="584775"/>
          </a:xfrm>
          <a:prstGeom prst="rect">
            <a:avLst/>
          </a:prstGeom>
          <a:noFill/>
          <a:ln cap="flat" cmpd="sng" w="9525">
            <a:solidFill>
              <a:schemeClr val="accent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"The user selects one or more products."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 user searches through various product catalogs until he finds the one he wants to use.„</a:t>
            </a:r>
            <a:endParaRPr sz="1600">
              <a:solidFill>
                <a:schemeClr val="dk1"/>
              </a:solidFill>
              <a:latin typeface="Arial"/>
              <a:ea typeface="Arial"/>
              <a:cs typeface="Arial"/>
              <a:sym typeface="Arial"/>
            </a:endParaRPr>
          </a:p>
        </p:txBody>
      </p:sp>
      <p:sp>
        <p:nvSpPr>
          <p:cNvPr id="613" name="Google Shape;613;p48"/>
          <p:cNvSpPr txBox="1"/>
          <p:nvPr/>
        </p:nvSpPr>
        <p:spPr>
          <a:xfrm>
            <a:off x="752431" y="3732843"/>
            <a:ext cx="7222939" cy="1914370"/>
          </a:xfrm>
          <a:prstGeom prst="rect">
            <a:avLst/>
          </a:prstGeom>
          <a:noFill/>
          <a:ln cap="flat" cmpd="sng" w="9525">
            <a:solidFill>
              <a:schemeClr val="accent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1. The customer supplies either the account identifier or name and address.</a:t>
            </a:r>
            <a:endParaRPr/>
          </a:p>
          <a:p>
            <a:pPr indent="0" lvl="0" marL="0" marR="0" rtl="0" algn="l">
              <a:lnSpc>
                <a:spcPct val="90000"/>
              </a:lnSpc>
              <a:spcBef>
                <a:spcPts val="640"/>
              </a:spcBef>
              <a:spcAft>
                <a:spcPts val="0"/>
              </a:spcAft>
              <a:buNone/>
            </a:pPr>
            <a:r>
              <a:rPr lang="en-US" sz="1600">
                <a:solidFill>
                  <a:schemeClr val="dk1"/>
                </a:solidFill>
                <a:latin typeface="Arial"/>
                <a:ea typeface="Arial"/>
                <a:cs typeface="Arial"/>
                <a:sym typeface="Arial"/>
              </a:rPr>
              <a:t>2. The system brings up the customer's preference information.</a:t>
            </a:r>
            <a:endParaRPr/>
          </a:p>
          <a:p>
            <a:pPr indent="0" lvl="0" marL="0" marR="0" rtl="0" algn="l">
              <a:lnSpc>
                <a:spcPct val="90000"/>
              </a:lnSpc>
              <a:spcBef>
                <a:spcPts val="640"/>
              </a:spcBef>
              <a:spcAft>
                <a:spcPts val="0"/>
              </a:spcAft>
              <a:buNone/>
            </a:pPr>
            <a:r>
              <a:rPr lang="en-US" sz="1600">
                <a:solidFill>
                  <a:schemeClr val="dk1"/>
                </a:solidFill>
                <a:latin typeface="Arial"/>
                <a:ea typeface="Arial"/>
                <a:cs typeface="Arial"/>
                <a:sym typeface="Arial"/>
              </a:rPr>
              <a:t>3. The user selects an item to buy, marks it for purchase.</a:t>
            </a:r>
            <a:endParaRPr/>
          </a:p>
          <a:p>
            <a:pPr indent="0" lvl="0" marL="0" marR="0" rtl="0" algn="l">
              <a:lnSpc>
                <a:spcPct val="90000"/>
              </a:lnSpc>
              <a:spcBef>
                <a:spcPts val="640"/>
              </a:spcBef>
              <a:spcAft>
                <a:spcPts val="0"/>
              </a:spcAft>
              <a:buNone/>
            </a:pPr>
            <a:r>
              <a:rPr lang="en-US" sz="1600">
                <a:solidFill>
                  <a:schemeClr val="dk1"/>
                </a:solidFill>
                <a:latin typeface="Arial"/>
                <a:ea typeface="Arial"/>
                <a:cs typeface="Arial"/>
                <a:sym typeface="Arial"/>
              </a:rPr>
              <a:t>4. The system adds the item to the customer's "shopping cart".</a:t>
            </a:r>
            <a:endParaRPr/>
          </a:p>
          <a:p>
            <a:pPr indent="0" lvl="0" marL="0" marR="0" rtl="0" algn="l">
              <a:lnSpc>
                <a:spcPct val="90000"/>
              </a:lnSpc>
              <a:spcBef>
                <a:spcPts val="640"/>
              </a:spcBef>
              <a:spcAft>
                <a:spcPts val="0"/>
              </a:spcAft>
              <a:buNone/>
            </a:pPr>
            <a:r>
              <a:rPr lang="en-US" sz="1600">
                <a:solidFill>
                  <a:schemeClr val="dk1"/>
                </a:solidFill>
                <a:latin typeface="Arial"/>
                <a:ea typeface="Arial"/>
                <a:cs typeface="Arial"/>
                <a:sym typeface="Arial"/>
              </a:rPr>
              <a:t>The customer repeats steps 3-4 until indicating that he/she is done.</a:t>
            </a:r>
            <a:endParaRPr/>
          </a:p>
          <a:p>
            <a:pPr indent="0" lvl="0" marL="0" marR="0" rtl="0" algn="l">
              <a:lnSpc>
                <a:spcPct val="90000"/>
              </a:lnSpc>
              <a:spcBef>
                <a:spcPts val="640"/>
              </a:spcBef>
              <a:spcAft>
                <a:spcPts val="0"/>
              </a:spcAft>
              <a:buNone/>
            </a:pPr>
            <a:r>
              <a:rPr lang="en-US" sz="1600">
                <a:solidFill>
                  <a:schemeClr val="dk1"/>
                </a:solidFill>
                <a:latin typeface="Arial"/>
                <a:ea typeface="Arial"/>
                <a:cs typeface="Arial"/>
                <a:sym typeface="Arial"/>
              </a:rPr>
              <a:t>5. The customer purchases the items in the shopping cart (see use case xxx).</a:t>
            </a:r>
            <a:endParaRPr sz="1600">
              <a:solidFill>
                <a:schemeClr val="dk1"/>
              </a:solidFill>
              <a:latin typeface="Arial"/>
              <a:ea typeface="Arial"/>
              <a:cs typeface="Arial"/>
              <a:sym typeface="Arial"/>
            </a:endParaRPr>
          </a:p>
        </p:txBody>
      </p:sp>
      <p:sp>
        <p:nvSpPr>
          <p:cNvPr id="614" name="Google Shape;614;p48"/>
          <p:cNvSpPr txBox="1"/>
          <p:nvPr/>
        </p:nvSpPr>
        <p:spPr>
          <a:xfrm>
            <a:off x="323528" y="2924944"/>
            <a:ext cx="8572560" cy="55896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several steps to be repeated</a:t>
            </a:r>
            <a:endParaRPr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1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9"/>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guidelines 10:</a:t>
            </a:r>
            <a:br>
              <a:rPr lang="en-US"/>
            </a:br>
            <a:r>
              <a:rPr lang="en-US" sz="3200"/>
              <a:t>Idiom: "Do steps x-y until condition“ - II</a:t>
            </a:r>
            <a:endParaRPr/>
          </a:p>
        </p:txBody>
      </p:sp>
      <p:sp>
        <p:nvSpPr>
          <p:cNvPr id="623" name="Google Shape;623;p49"/>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None/>
            </a:pPr>
            <a:r>
              <a:rPr lang="en-US"/>
              <a:t>Variant – “Steps x-y can happen in any order.”</a:t>
            </a:r>
            <a:endParaRPr/>
          </a:p>
        </p:txBody>
      </p:sp>
      <p:sp>
        <p:nvSpPr>
          <p:cNvPr id="624" name="Google Shape;624;p49"/>
          <p:cNvSpPr txBox="1"/>
          <p:nvPr/>
        </p:nvSpPr>
        <p:spPr>
          <a:xfrm>
            <a:off x="199448" y="2276872"/>
            <a:ext cx="8722760" cy="3170099"/>
          </a:xfrm>
          <a:prstGeom prst="rect">
            <a:avLst/>
          </a:prstGeom>
          <a:noFill/>
          <a:ln cap="flat" cmpd="sng" w="9525">
            <a:solidFill>
              <a:schemeClr val="accent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1. The customer logs on</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2. The system presents available products and services.</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Steps 3-5 can happen in any order.</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3. The user selects products to buy.</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4. The user specifies the preferred form of payment.</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5. The user gives the destination address.</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6. The user indicates shopping spree is complete.</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7. The system initiates an order with the selected products to be charged against the form of payment and to be sent to the destination address.</a:t>
            </a:r>
            <a:endParaRPr sz="2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20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1" lang="en-US">
                <a:latin typeface="Times New Roman"/>
                <a:ea typeface="Times New Roman"/>
                <a:cs typeface="Times New Roman"/>
                <a:sym typeface="Times New Roman"/>
              </a:rPr>
              <a:t>Software process – key disciplines</a:t>
            </a:r>
            <a:endParaRPr/>
          </a:p>
        </p:txBody>
      </p:sp>
      <p:pic>
        <p:nvPicPr>
          <p:cNvPr id="142" name="Google Shape;142;p5"/>
          <p:cNvPicPr preferRelativeResize="0"/>
          <p:nvPr/>
        </p:nvPicPr>
        <p:blipFill rotWithShape="1">
          <a:blip r:embed="rId3">
            <a:alphaModFix/>
          </a:blip>
          <a:srcRect b="0" l="0" r="0" t="0"/>
          <a:stretch/>
        </p:blipFill>
        <p:spPr>
          <a:xfrm>
            <a:off x="1547664" y="1543048"/>
            <a:ext cx="5765055" cy="44329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0"/>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Extensions I</a:t>
            </a:r>
            <a:endParaRPr/>
          </a:p>
        </p:txBody>
      </p:sp>
      <p:sp>
        <p:nvSpPr>
          <p:cNvPr id="633" name="Google Shape;633;p50"/>
          <p:cNvSpPr txBox="1"/>
          <p:nvPr>
            <p:ph idx="1" type="body"/>
          </p:nvPr>
        </p:nvSpPr>
        <p:spPr>
          <a:xfrm>
            <a:off x="321723" y="1124744"/>
            <a:ext cx="8572560" cy="2287156"/>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2800"/>
              <a:buFont typeface="Arial"/>
              <a:buAutoNum type="arabicPeriod"/>
            </a:pPr>
            <a:r>
              <a:rPr lang="en-US" sz="2800"/>
              <a:t>write every scenario individually – </a:t>
            </a:r>
            <a:r>
              <a:rPr lang="en-US" sz="2800">
                <a:solidFill>
                  <a:srgbClr val="FF0000"/>
                </a:solidFill>
              </a:rPr>
              <a:t>bad maintenance</a:t>
            </a:r>
            <a:endParaRPr/>
          </a:p>
          <a:p>
            <a:pPr indent="-514350" lvl="0" marL="514350" rtl="0" algn="l">
              <a:spcBef>
                <a:spcPts val="560"/>
              </a:spcBef>
              <a:spcAft>
                <a:spcPts val="0"/>
              </a:spcAft>
              <a:buClr>
                <a:schemeClr val="dk1"/>
              </a:buClr>
              <a:buSzPts val="2800"/>
              <a:buFont typeface="Arial"/>
              <a:buAutoNum type="arabicPeriod"/>
            </a:pPr>
            <a:r>
              <a:rPr lang="en-US" sz="2800"/>
              <a:t>use “if” statements through text - </a:t>
            </a:r>
            <a:r>
              <a:rPr lang="en-US" sz="2800">
                <a:solidFill>
                  <a:srgbClr val="FF0000"/>
                </a:solidFill>
              </a:rPr>
              <a:t>hard to read</a:t>
            </a:r>
            <a:endParaRPr sz="2800"/>
          </a:p>
          <a:p>
            <a:pPr indent="-514350" lvl="0" marL="514350" rtl="0" algn="l">
              <a:spcBef>
                <a:spcPts val="560"/>
              </a:spcBef>
              <a:spcAft>
                <a:spcPts val="0"/>
              </a:spcAft>
              <a:buClr>
                <a:schemeClr val="dk1"/>
              </a:buClr>
              <a:buSzPts val="2800"/>
              <a:buFont typeface="Arial"/>
              <a:buAutoNum type="arabicPeriod"/>
            </a:pPr>
            <a:r>
              <a:rPr lang="en-US" sz="2800"/>
              <a:t>write a scenario </a:t>
            </a:r>
            <a:r>
              <a:rPr i="1" lang="en-US" sz="2800"/>
              <a:t>extension </a:t>
            </a:r>
            <a:r>
              <a:rPr lang="en-US" sz="2800"/>
              <a:t>for each branch point - best</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1"/>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Extensions II</a:t>
            </a:r>
            <a:endParaRPr/>
          </a:p>
        </p:txBody>
      </p:sp>
      <p:sp>
        <p:nvSpPr>
          <p:cNvPr id="642" name="Google Shape;642;p51"/>
          <p:cNvSpPr txBox="1"/>
          <p:nvPr>
            <p:ph idx="1" type="body"/>
          </p:nvPr>
        </p:nvSpPr>
        <p:spPr>
          <a:xfrm>
            <a:off x="321723" y="1124744"/>
            <a:ext cx="8572560" cy="2287156"/>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rgbClr val="F2F2F2"/>
              </a:buClr>
              <a:buSzPts val="2800"/>
              <a:buFont typeface="Arial"/>
              <a:buAutoNum type="arabicPeriod"/>
            </a:pPr>
            <a:r>
              <a:rPr lang="en-US" sz="2800">
                <a:solidFill>
                  <a:srgbClr val="F2F2F2"/>
                </a:solidFill>
              </a:rPr>
              <a:t>write every scenario individually – bad maintenance</a:t>
            </a:r>
            <a:endParaRPr/>
          </a:p>
          <a:p>
            <a:pPr indent="-514350" lvl="0" marL="514350" rtl="0" algn="l">
              <a:spcBef>
                <a:spcPts val="560"/>
              </a:spcBef>
              <a:spcAft>
                <a:spcPts val="0"/>
              </a:spcAft>
              <a:buClr>
                <a:srgbClr val="F2F2F2"/>
              </a:buClr>
              <a:buSzPts val="2800"/>
              <a:buFont typeface="Arial"/>
              <a:buAutoNum type="arabicPeriod"/>
            </a:pPr>
            <a:r>
              <a:rPr lang="en-US" sz="2800">
                <a:solidFill>
                  <a:srgbClr val="F2F2F2"/>
                </a:solidFill>
              </a:rPr>
              <a:t>use “if” statements through text - hard to read</a:t>
            </a:r>
            <a:endParaRPr/>
          </a:p>
          <a:p>
            <a:pPr indent="-514350" lvl="0" marL="514350" rtl="0" algn="l">
              <a:spcBef>
                <a:spcPts val="560"/>
              </a:spcBef>
              <a:spcAft>
                <a:spcPts val="0"/>
              </a:spcAft>
              <a:buClr>
                <a:srgbClr val="F2F2F2"/>
              </a:buClr>
              <a:buSzPts val="2800"/>
              <a:buFont typeface="Arial"/>
              <a:buAutoNum type="arabicPeriod"/>
            </a:pPr>
            <a:r>
              <a:rPr lang="en-US" sz="2800">
                <a:solidFill>
                  <a:srgbClr val="F2F2F2"/>
                </a:solidFill>
              </a:rPr>
              <a:t>write a scenario </a:t>
            </a:r>
            <a:r>
              <a:rPr i="1" lang="en-US" sz="2800">
                <a:solidFill>
                  <a:srgbClr val="F2F2F2"/>
                </a:solidFill>
              </a:rPr>
              <a:t>extension </a:t>
            </a:r>
            <a:r>
              <a:rPr lang="en-US" sz="2800">
                <a:solidFill>
                  <a:srgbClr val="F2F2F2"/>
                </a:solidFill>
              </a:rPr>
              <a:t>for each branch point - best</a:t>
            </a:r>
            <a:endParaRPr/>
          </a:p>
          <a:p>
            <a:pPr indent="-139700" lvl="0" marL="342900" rtl="0" algn="l">
              <a:spcBef>
                <a:spcPts val="640"/>
              </a:spcBef>
              <a:spcAft>
                <a:spcPts val="0"/>
              </a:spcAft>
              <a:buClr>
                <a:schemeClr val="dk1"/>
              </a:buClr>
              <a:buSzPts val="3200"/>
              <a:buFont typeface="Arial"/>
              <a:buNone/>
            </a:pPr>
            <a:r>
              <a:t/>
            </a:r>
            <a:endParaRPr/>
          </a:p>
        </p:txBody>
      </p:sp>
      <p:sp>
        <p:nvSpPr>
          <p:cNvPr id="643" name="Google Shape;643;p51"/>
          <p:cNvSpPr txBox="1"/>
          <p:nvPr/>
        </p:nvSpPr>
        <p:spPr>
          <a:xfrm>
            <a:off x="1259632" y="3573016"/>
            <a:ext cx="6696743" cy="2862322"/>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3. The system goes through the document, checking every word against its spelling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dictionary.</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4. The system detects a spelling mistake, highlights the word and presents a choice of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alternatives to the user.</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5. The user selects one of the choices for replacement. The system replaces the highlighted</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word with the user’s replacement choice.</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Extensions;</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4a. The system detects no more misspellings through the end of the document:</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4a1. The system notifies the user, terminates use case.</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5a. The user elects to keep the original spelling:</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5a1. The system leaves the word alone and continues.</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5b. The user types in a new spelling, not on the list:</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5b1. The system revalidates the new spelling, returns to step 3.</a:t>
            </a:r>
            <a:endParaRPr sz="12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2"/>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Extensions Conditions</a:t>
            </a:r>
            <a:endParaRPr/>
          </a:p>
        </p:txBody>
      </p:sp>
      <p:sp>
        <p:nvSpPr>
          <p:cNvPr id="652" name="Google Shape;652;p52"/>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i="1" lang="en-US"/>
              <a:t>condition  </a:t>
            </a:r>
            <a:r>
              <a:rPr lang="en-US"/>
              <a:t>under which the system takes different behavior.</a:t>
            </a:r>
            <a:endParaRPr/>
          </a:p>
          <a:p>
            <a:pPr indent="-342900" lvl="0" marL="342900" rtl="0" algn="l">
              <a:spcBef>
                <a:spcPts val="640"/>
              </a:spcBef>
              <a:spcAft>
                <a:spcPts val="0"/>
              </a:spcAft>
              <a:buClr>
                <a:schemeClr val="dk1"/>
              </a:buClr>
              <a:buSzPts val="3200"/>
              <a:buFont typeface="Arial"/>
              <a:buChar char="•"/>
            </a:pPr>
            <a:r>
              <a:rPr lang="en-US"/>
              <a:t>say </a:t>
            </a:r>
            <a:r>
              <a:rPr i="1" lang="en-US"/>
              <a:t>extension </a:t>
            </a:r>
            <a:r>
              <a:rPr lang="en-US"/>
              <a:t>instead of </a:t>
            </a:r>
            <a:r>
              <a:rPr i="1" lang="en-US"/>
              <a:t>failure </a:t>
            </a:r>
            <a:r>
              <a:rPr lang="en-US"/>
              <a:t>or </a:t>
            </a:r>
            <a:r>
              <a:rPr i="1" lang="en-US"/>
              <a:t>exception</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p:txBody>
      </p:sp>
      <p:sp>
        <p:nvSpPr>
          <p:cNvPr id="653" name="Google Shape;653;p52"/>
          <p:cNvSpPr txBox="1"/>
          <p:nvPr/>
        </p:nvSpPr>
        <p:spPr>
          <a:xfrm>
            <a:off x="1331640" y="3645024"/>
            <a:ext cx="6686446" cy="2031325"/>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 The user has the system save the work so far.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Extensions;</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4a. System auto detects the need for an intermediate save:</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	4a1. ...</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4b. Save fails:</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	4b1.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3"/>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40"/>
              <a:buFont typeface="Arial"/>
              <a:buChar char="•"/>
            </a:pPr>
            <a:r>
              <a:rPr b="1" lang="en-US" sz="2040"/>
              <a:t>Alternate success path </a:t>
            </a:r>
            <a:r>
              <a:rPr lang="en-US" sz="2040"/>
              <a:t>- </a:t>
            </a:r>
            <a:r>
              <a:rPr i="1" lang="en-US" sz="2040"/>
              <a:t>"Clerk uses a shortcut code"</a:t>
            </a:r>
            <a:r>
              <a:rPr lang="en-US" sz="2040"/>
              <a:t>.</a:t>
            </a:r>
            <a:endParaRPr/>
          </a:p>
          <a:p>
            <a:pPr indent="-342900" lvl="0" marL="342900" rtl="0" algn="l">
              <a:lnSpc>
                <a:spcPct val="90000"/>
              </a:lnSpc>
              <a:spcBef>
                <a:spcPts val="408"/>
              </a:spcBef>
              <a:spcAft>
                <a:spcPts val="0"/>
              </a:spcAft>
              <a:buClr>
                <a:schemeClr val="dk1"/>
              </a:buClr>
              <a:buSzPts val="2040"/>
              <a:buFont typeface="Arial"/>
              <a:buChar char="•"/>
            </a:pPr>
            <a:r>
              <a:rPr b="1" lang="en-US" sz="2040"/>
              <a:t>The primary actor behaves incorrectly</a:t>
            </a:r>
            <a:r>
              <a:rPr lang="en-US" sz="2040"/>
              <a:t> - </a:t>
            </a:r>
            <a:r>
              <a:rPr i="1" lang="en-US" sz="2040"/>
              <a:t>"Invalid password"</a:t>
            </a:r>
            <a:r>
              <a:rPr lang="en-US" sz="2040"/>
              <a:t>.</a:t>
            </a:r>
            <a:endParaRPr/>
          </a:p>
          <a:p>
            <a:pPr indent="-342900" lvl="0" marL="342900" rtl="0" algn="l">
              <a:lnSpc>
                <a:spcPct val="90000"/>
              </a:lnSpc>
              <a:spcBef>
                <a:spcPts val="408"/>
              </a:spcBef>
              <a:spcAft>
                <a:spcPts val="0"/>
              </a:spcAft>
              <a:buClr>
                <a:schemeClr val="dk1"/>
              </a:buClr>
              <a:buSzPts val="2040"/>
              <a:buFont typeface="Arial"/>
              <a:buChar char="•"/>
            </a:pPr>
            <a:r>
              <a:rPr b="1" lang="en-US" sz="2040"/>
              <a:t>Inaction by the primary actor</a:t>
            </a:r>
            <a:r>
              <a:rPr lang="en-US" sz="2040"/>
              <a:t> - </a:t>
            </a:r>
            <a:r>
              <a:rPr i="1" lang="en-US" sz="2040"/>
              <a:t>"Time-out waiting for password"</a:t>
            </a:r>
            <a:r>
              <a:rPr lang="en-US" sz="2040"/>
              <a:t>.</a:t>
            </a:r>
            <a:endParaRPr/>
          </a:p>
          <a:p>
            <a:pPr indent="-342900" lvl="0" marL="342900" rtl="0" algn="l">
              <a:lnSpc>
                <a:spcPct val="90000"/>
              </a:lnSpc>
              <a:spcBef>
                <a:spcPts val="408"/>
              </a:spcBef>
              <a:spcAft>
                <a:spcPts val="0"/>
              </a:spcAft>
              <a:buClr>
                <a:schemeClr val="dk1"/>
              </a:buClr>
              <a:buSzPts val="2040"/>
              <a:buFont typeface="Arial"/>
              <a:buChar char="•"/>
            </a:pPr>
            <a:r>
              <a:rPr b="1" lang="en-US" sz="2040"/>
              <a:t>Every occurrence of the phase "the system validates" </a:t>
            </a:r>
            <a:r>
              <a:rPr lang="en-US" sz="2040"/>
              <a:t>implies there will be an extension to handle failure of the validation - </a:t>
            </a:r>
            <a:r>
              <a:rPr i="1" lang="en-US" sz="2040"/>
              <a:t>"Invalid account number"</a:t>
            </a:r>
            <a:r>
              <a:rPr lang="en-US" sz="2040"/>
              <a:t>.</a:t>
            </a:r>
            <a:endParaRPr/>
          </a:p>
          <a:p>
            <a:pPr indent="-342900" lvl="0" marL="342900" rtl="0" algn="l">
              <a:lnSpc>
                <a:spcPct val="90000"/>
              </a:lnSpc>
              <a:spcBef>
                <a:spcPts val="408"/>
              </a:spcBef>
              <a:spcAft>
                <a:spcPts val="0"/>
              </a:spcAft>
              <a:buClr>
                <a:srgbClr val="F2F2F2"/>
              </a:buClr>
              <a:buSzPts val="2040"/>
              <a:buFont typeface="Arial"/>
              <a:buChar char="•"/>
            </a:pPr>
            <a:r>
              <a:rPr b="1" lang="en-US" sz="2040">
                <a:solidFill>
                  <a:srgbClr val="F2F2F2"/>
                </a:solidFill>
              </a:rPr>
              <a:t>Inappropriate or lack of response from a supporting actor </a:t>
            </a:r>
            <a:r>
              <a:rPr lang="en-US" sz="2040">
                <a:solidFill>
                  <a:srgbClr val="F2F2F2"/>
                </a:solidFill>
              </a:rPr>
              <a:t>- </a:t>
            </a:r>
            <a:r>
              <a:rPr i="1" lang="en-US" sz="2040">
                <a:solidFill>
                  <a:srgbClr val="F2F2F2"/>
                </a:solidFill>
              </a:rPr>
              <a:t>"Time-out waiting for response“</a:t>
            </a:r>
            <a:endParaRPr i="1" sz="2040">
              <a:solidFill>
                <a:srgbClr val="F2F2F2"/>
              </a:solidFill>
            </a:endParaRPr>
          </a:p>
          <a:p>
            <a:pPr indent="-342900" lvl="0" marL="342900" rtl="0" algn="l">
              <a:lnSpc>
                <a:spcPct val="90000"/>
              </a:lnSpc>
              <a:spcBef>
                <a:spcPts val="408"/>
              </a:spcBef>
              <a:spcAft>
                <a:spcPts val="0"/>
              </a:spcAft>
              <a:buClr>
                <a:srgbClr val="F2F2F2"/>
              </a:buClr>
              <a:buSzPts val="2040"/>
              <a:buFont typeface="Arial"/>
              <a:buChar char="•"/>
            </a:pPr>
            <a:r>
              <a:rPr b="1" lang="en-US" sz="2040">
                <a:solidFill>
                  <a:srgbClr val="F2F2F2"/>
                </a:solidFill>
              </a:rPr>
              <a:t>Internal failure within the system under design</a:t>
            </a:r>
            <a:r>
              <a:rPr lang="en-US" sz="2040">
                <a:solidFill>
                  <a:srgbClr val="F2F2F2"/>
                </a:solidFill>
              </a:rPr>
              <a:t>, which must be detected and handled as part of normal business - </a:t>
            </a:r>
            <a:r>
              <a:rPr i="1" lang="en-US" sz="2040">
                <a:solidFill>
                  <a:srgbClr val="F2F2F2"/>
                </a:solidFill>
              </a:rPr>
              <a:t>"Cash dispenser jams“</a:t>
            </a:r>
            <a:r>
              <a:rPr lang="en-US" sz="2040">
                <a:solidFill>
                  <a:srgbClr val="F2F2F2"/>
                </a:solidFill>
              </a:rPr>
              <a:t>.</a:t>
            </a:r>
            <a:endParaRPr/>
          </a:p>
          <a:p>
            <a:pPr indent="-342900" lvl="0" marL="342900" rtl="0" algn="l">
              <a:lnSpc>
                <a:spcPct val="90000"/>
              </a:lnSpc>
              <a:spcBef>
                <a:spcPts val="408"/>
              </a:spcBef>
              <a:spcAft>
                <a:spcPts val="0"/>
              </a:spcAft>
              <a:buClr>
                <a:srgbClr val="F2F2F2"/>
              </a:buClr>
              <a:buSzPts val="2040"/>
              <a:buFont typeface="Arial"/>
              <a:buChar char="•"/>
            </a:pPr>
            <a:r>
              <a:rPr b="1" lang="en-US" sz="2040">
                <a:solidFill>
                  <a:srgbClr val="F2F2F2"/>
                </a:solidFill>
              </a:rPr>
              <a:t>Unexpected and abnormal internal failure</a:t>
            </a:r>
            <a:r>
              <a:rPr lang="en-US" sz="2040">
                <a:solidFill>
                  <a:srgbClr val="F2F2F2"/>
                </a:solidFill>
              </a:rPr>
              <a:t>, which must be handled and will have an externally visible consequence - </a:t>
            </a:r>
            <a:r>
              <a:rPr i="1" lang="en-US" sz="2040">
                <a:solidFill>
                  <a:srgbClr val="F2F2F2"/>
                </a:solidFill>
              </a:rPr>
              <a:t>"Corrupt transaction log discovered"</a:t>
            </a:r>
            <a:r>
              <a:rPr lang="en-US" sz="2040">
                <a:solidFill>
                  <a:srgbClr val="F2F2F2"/>
                </a:solidFill>
              </a:rPr>
              <a:t>.</a:t>
            </a:r>
            <a:endParaRPr i="1" sz="2040">
              <a:solidFill>
                <a:srgbClr val="F2F2F2"/>
              </a:solidFill>
            </a:endParaRPr>
          </a:p>
          <a:p>
            <a:pPr indent="-342900" lvl="0" marL="342900" rtl="0" algn="l">
              <a:lnSpc>
                <a:spcPct val="90000"/>
              </a:lnSpc>
              <a:spcBef>
                <a:spcPts val="408"/>
              </a:spcBef>
              <a:spcAft>
                <a:spcPts val="0"/>
              </a:spcAft>
              <a:buClr>
                <a:srgbClr val="F2F2F2"/>
              </a:buClr>
              <a:buSzPts val="2040"/>
              <a:buFont typeface="Arial"/>
              <a:buChar char="•"/>
            </a:pPr>
            <a:r>
              <a:rPr b="1" lang="en-US" sz="2040">
                <a:solidFill>
                  <a:srgbClr val="F2F2F2"/>
                </a:solidFill>
              </a:rPr>
              <a:t>Critical performance failures </a:t>
            </a:r>
            <a:r>
              <a:rPr lang="en-US" sz="2040">
                <a:solidFill>
                  <a:srgbClr val="F2F2F2"/>
                </a:solidFill>
              </a:rPr>
              <a:t>of the system that you must detect. - </a:t>
            </a:r>
            <a:r>
              <a:rPr i="1" lang="en-US" sz="2040">
                <a:solidFill>
                  <a:srgbClr val="F2F2F2"/>
                </a:solidFill>
              </a:rPr>
              <a:t>"Response not calculated within 5 seconds"</a:t>
            </a:r>
            <a:r>
              <a:rPr lang="en-US" sz="2040">
                <a:solidFill>
                  <a:srgbClr val="F2F2F2"/>
                </a:solidFill>
              </a:rPr>
              <a:t>.</a:t>
            </a:r>
            <a:endParaRPr i="1" sz="2040">
              <a:solidFill>
                <a:srgbClr val="F2F2F2"/>
              </a:solidFill>
            </a:endParaRPr>
          </a:p>
        </p:txBody>
      </p:sp>
      <p:sp>
        <p:nvSpPr>
          <p:cNvPr id="662" name="Google Shape;662;p53"/>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Brainstorm all conceivable failures and alternative courses I</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4"/>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F2F2F2"/>
              </a:buClr>
              <a:buSzPts val="2040"/>
              <a:buFont typeface="Arial"/>
              <a:buChar char="•"/>
            </a:pPr>
            <a:r>
              <a:rPr b="1" lang="en-US" sz="2040">
                <a:solidFill>
                  <a:srgbClr val="F2F2F2"/>
                </a:solidFill>
              </a:rPr>
              <a:t>Alternate success path </a:t>
            </a:r>
            <a:r>
              <a:rPr lang="en-US" sz="2040">
                <a:solidFill>
                  <a:srgbClr val="F2F2F2"/>
                </a:solidFill>
              </a:rPr>
              <a:t>- </a:t>
            </a:r>
            <a:r>
              <a:rPr i="1" lang="en-US" sz="2040">
                <a:solidFill>
                  <a:srgbClr val="F2F2F2"/>
                </a:solidFill>
              </a:rPr>
              <a:t>"Clerk uses a shortcut code"</a:t>
            </a:r>
            <a:r>
              <a:rPr lang="en-US" sz="2040">
                <a:solidFill>
                  <a:srgbClr val="F2F2F2"/>
                </a:solidFill>
              </a:rPr>
              <a:t>.</a:t>
            </a:r>
            <a:endParaRPr/>
          </a:p>
          <a:p>
            <a:pPr indent="-342900" lvl="0" marL="342900" rtl="0" algn="l">
              <a:lnSpc>
                <a:spcPct val="90000"/>
              </a:lnSpc>
              <a:spcBef>
                <a:spcPts val="408"/>
              </a:spcBef>
              <a:spcAft>
                <a:spcPts val="0"/>
              </a:spcAft>
              <a:buClr>
                <a:srgbClr val="F2F2F2"/>
              </a:buClr>
              <a:buSzPts val="2040"/>
              <a:buFont typeface="Arial"/>
              <a:buChar char="•"/>
            </a:pPr>
            <a:r>
              <a:rPr b="1" lang="en-US" sz="2040">
                <a:solidFill>
                  <a:srgbClr val="F2F2F2"/>
                </a:solidFill>
              </a:rPr>
              <a:t>The primary actor behaves incorrectly</a:t>
            </a:r>
            <a:r>
              <a:rPr lang="en-US" sz="2040">
                <a:solidFill>
                  <a:srgbClr val="F2F2F2"/>
                </a:solidFill>
              </a:rPr>
              <a:t> - </a:t>
            </a:r>
            <a:r>
              <a:rPr i="1" lang="en-US" sz="2040">
                <a:solidFill>
                  <a:srgbClr val="F2F2F2"/>
                </a:solidFill>
              </a:rPr>
              <a:t>"Invalid password"</a:t>
            </a:r>
            <a:r>
              <a:rPr lang="en-US" sz="2040">
                <a:solidFill>
                  <a:srgbClr val="F2F2F2"/>
                </a:solidFill>
              </a:rPr>
              <a:t>.</a:t>
            </a:r>
            <a:endParaRPr/>
          </a:p>
          <a:p>
            <a:pPr indent="-342900" lvl="0" marL="342900" rtl="0" algn="l">
              <a:lnSpc>
                <a:spcPct val="90000"/>
              </a:lnSpc>
              <a:spcBef>
                <a:spcPts val="408"/>
              </a:spcBef>
              <a:spcAft>
                <a:spcPts val="0"/>
              </a:spcAft>
              <a:buClr>
                <a:srgbClr val="F2F2F2"/>
              </a:buClr>
              <a:buSzPts val="2040"/>
              <a:buFont typeface="Arial"/>
              <a:buChar char="•"/>
            </a:pPr>
            <a:r>
              <a:rPr b="1" lang="en-US" sz="2040">
                <a:solidFill>
                  <a:srgbClr val="F2F2F2"/>
                </a:solidFill>
              </a:rPr>
              <a:t>Inaction by the primary actor</a:t>
            </a:r>
            <a:r>
              <a:rPr lang="en-US" sz="2040">
                <a:solidFill>
                  <a:srgbClr val="F2F2F2"/>
                </a:solidFill>
              </a:rPr>
              <a:t> - </a:t>
            </a:r>
            <a:r>
              <a:rPr i="1" lang="en-US" sz="2040">
                <a:solidFill>
                  <a:srgbClr val="F2F2F2"/>
                </a:solidFill>
              </a:rPr>
              <a:t>"Time-out waiting for password"</a:t>
            </a:r>
            <a:r>
              <a:rPr lang="en-US" sz="2040">
                <a:solidFill>
                  <a:srgbClr val="F2F2F2"/>
                </a:solidFill>
              </a:rPr>
              <a:t>.</a:t>
            </a:r>
            <a:endParaRPr/>
          </a:p>
          <a:p>
            <a:pPr indent="-342900" lvl="0" marL="342900" rtl="0" algn="l">
              <a:lnSpc>
                <a:spcPct val="90000"/>
              </a:lnSpc>
              <a:spcBef>
                <a:spcPts val="408"/>
              </a:spcBef>
              <a:spcAft>
                <a:spcPts val="0"/>
              </a:spcAft>
              <a:buClr>
                <a:srgbClr val="F2F2F2"/>
              </a:buClr>
              <a:buSzPts val="2040"/>
              <a:buFont typeface="Arial"/>
              <a:buChar char="•"/>
            </a:pPr>
            <a:r>
              <a:rPr b="1" lang="en-US" sz="2040">
                <a:solidFill>
                  <a:srgbClr val="F2F2F2"/>
                </a:solidFill>
              </a:rPr>
              <a:t>Every occurrence of the phase "the system validates" </a:t>
            </a:r>
            <a:r>
              <a:rPr lang="en-US" sz="2040">
                <a:solidFill>
                  <a:srgbClr val="F2F2F2"/>
                </a:solidFill>
              </a:rPr>
              <a:t>implies there will be an extension to handle failure of the validation - </a:t>
            </a:r>
            <a:r>
              <a:rPr i="1" lang="en-US" sz="2040">
                <a:solidFill>
                  <a:srgbClr val="F2F2F2"/>
                </a:solidFill>
              </a:rPr>
              <a:t>"Invalid account number"</a:t>
            </a:r>
            <a:r>
              <a:rPr lang="en-US" sz="2040">
                <a:solidFill>
                  <a:srgbClr val="F2F2F2"/>
                </a:solidFill>
              </a:rPr>
              <a:t>.</a:t>
            </a:r>
            <a:endParaRPr/>
          </a:p>
          <a:p>
            <a:pPr indent="-342900" lvl="0" marL="342900" rtl="0" algn="l">
              <a:lnSpc>
                <a:spcPct val="90000"/>
              </a:lnSpc>
              <a:spcBef>
                <a:spcPts val="408"/>
              </a:spcBef>
              <a:spcAft>
                <a:spcPts val="0"/>
              </a:spcAft>
              <a:buClr>
                <a:schemeClr val="dk1"/>
              </a:buClr>
              <a:buSzPts val="2040"/>
              <a:buFont typeface="Arial"/>
              <a:buChar char="•"/>
            </a:pPr>
            <a:r>
              <a:rPr b="1" lang="en-US" sz="2040"/>
              <a:t>Inappropriate or lack of response from a supporting actor </a:t>
            </a:r>
            <a:r>
              <a:rPr lang="en-US" sz="2040"/>
              <a:t>- </a:t>
            </a:r>
            <a:r>
              <a:rPr i="1" lang="en-US" sz="2040"/>
              <a:t>"Time-out waiting for response“</a:t>
            </a:r>
            <a:endParaRPr i="1" sz="2040"/>
          </a:p>
          <a:p>
            <a:pPr indent="-342900" lvl="0" marL="342900" rtl="0" algn="l">
              <a:lnSpc>
                <a:spcPct val="90000"/>
              </a:lnSpc>
              <a:spcBef>
                <a:spcPts val="408"/>
              </a:spcBef>
              <a:spcAft>
                <a:spcPts val="0"/>
              </a:spcAft>
              <a:buClr>
                <a:schemeClr val="dk1"/>
              </a:buClr>
              <a:buSzPts val="2040"/>
              <a:buFont typeface="Arial"/>
              <a:buChar char="•"/>
            </a:pPr>
            <a:r>
              <a:rPr b="1" lang="en-US" sz="2040"/>
              <a:t>Internal failure within the system under design</a:t>
            </a:r>
            <a:r>
              <a:rPr lang="en-US" sz="2040"/>
              <a:t>, which must be detected and handled as a part of normal business - </a:t>
            </a:r>
            <a:r>
              <a:rPr i="1" lang="en-US" sz="2040"/>
              <a:t>"Cash dispenser jams“</a:t>
            </a:r>
            <a:r>
              <a:rPr lang="en-US" sz="2040"/>
              <a:t>.</a:t>
            </a:r>
            <a:endParaRPr/>
          </a:p>
          <a:p>
            <a:pPr indent="-342900" lvl="0" marL="342900" rtl="0" algn="l">
              <a:lnSpc>
                <a:spcPct val="90000"/>
              </a:lnSpc>
              <a:spcBef>
                <a:spcPts val="408"/>
              </a:spcBef>
              <a:spcAft>
                <a:spcPts val="0"/>
              </a:spcAft>
              <a:buClr>
                <a:schemeClr val="dk1"/>
              </a:buClr>
              <a:buSzPts val="2040"/>
              <a:buFont typeface="Arial"/>
              <a:buChar char="•"/>
            </a:pPr>
            <a:r>
              <a:rPr b="1" lang="en-US" sz="2040"/>
              <a:t>Unexpected and abnormal internal failure</a:t>
            </a:r>
            <a:r>
              <a:rPr lang="en-US" sz="2040"/>
              <a:t>, which must be handled and will have an externally visible consequence - </a:t>
            </a:r>
            <a:r>
              <a:rPr i="1" lang="en-US" sz="2040"/>
              <a:t>"Corrupt transaction log discovered"</a:t>
            </a:r>
            <a:r>
              <a:rPr lang="en-US" sz="2040"/>
              <a:t>.</a:t>
            </a:r>
            <a:endParaRPr i="1" sz="2040"/>
          </a:p>
          <a:p>
            <a:pPr indent="-342900" lvl="0" marL="342900" rtl="0" algn="l">
              <a:lnSpc>
                <a:spcPct val="90000"/>
              </a:lnSpc>
              <a:spcBef>
                <a:spcPts val="408"/>
              </a:spcBef>
              <a:spcAft>
                <a:spcPts val="0"/>
              </a:spcAft>
              <a:buClr>
                <a:schemeClr val="dk1"/>
              </a:buClr>
              <a:buSzPts val="2040"/>
              <a:buFont typeface="Arial"/>
              <a:buChar char="•"/>
            </a:pPr>
            <a:r>
              <a:rPr b="1" lang="en-US" sz="2040"/>
              <a:t>Critical performance failures </a:t>
            </a:r>
            <a:r>
              <a:rPr lang="en-US" sz="2040"/>
              <a:t>of the system that you must detect. - </a:t>
            </a:r>
            <a:r>
              <a:rPr i="1" lang="en-US" sz="2040"/>
              <a:t>"Response not calculated within 5 seconds"</a:t>
            </a:r>
            <a:r>
              <a:rPr lang="en-US" sz="2040"/>
              <a:t>.</a:t>
            </a:r>
            <a:endParaRPr i="1" sz="2040"/>
          </a:p>
        </p:txBody>
      </p:sp>
      <p:sp>
        <p:nvSpPr>
          <p:cNvPr id="668" name="Google Shape;668;p54"/>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Brainstorm all conceivable failures and alternative courses II</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55"/>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guidelines 11:</a:t>
            </a:r>
            <a:br>
              <a:rPr lang="en-US"/>
            </a:br>
            <a:r>
              <a:rPr lang="en-US" sz="3200"/>
              <a:t>The condition says what was detected.</a:t>
            </a:r>
            <a:endParaRPr/>
          </a:p>
        </p:txBody>
      </p:sp>
      <p:sp>
        <p:nvSpPr>
          <p:cNvPr id="677" name="Google Shape;677;p55"/>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Write down </a:t>
            </a:r>
            <a:r>
              <a:rPr i="1" lang="en-US"/>
              <a:t>what the system detects</a:t>
            </a:r>
            <a:r>
              <a:rPr lang="en-US"/>
              <a:t>, not just what </a:t>
            </a:r>
            <a:r>
              <a:rPr i="1" lang="en-US"/>
              <a:t>happened</a:t>
            </a:r>
            <a:r>
              <a:rPr lang="en-US"/>
              <a:t>.</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put a colon (’</a:t>
            </a:r>
            <a:r>
              <a:rPr b="1" lang="en-US"/>
              <a:t>:</a:t>
            </a:r>
            <a:r>
              <a:rPr lang="en-US"/>
              <a:t>’) after the condition</a:t>
            </a:r>
            <a:endParaRPr/>
          </a:p>
          <a:p>
            <a:pPr indent="-139700" lvl="0" marL="342900" rtl="0" algn="l">
              <a:spcBef>
                <a:spcPts val="640"/>
              </a:spcBef>
              <a:spcAft>
                <a:spcPts val="0"/>
              </a:spcAft>
              <a:buClr>
                <a:schemeClr val="dk1"/>
              </a:buClr>
              <a:buSzPts val="3200"/>
              <a:buFont typeface="Arial"/>
              <a:buNone/>
            </a:pPr>
            <a:r>
              <a:t/>
            </a:r>
            <a:endParaRPr/>
          </a:p>
        </p:txBody>
      </p:sp>
      <p:sp>
        <p:nvSpPr>
          <p:cNvPr id="678" name="Google Shape;678;p55"/>
          <p:cNvSpPr txBox="1"/>
          <p:nvPr/>
        </p:nvSpPr>
        <p:spPr>
          <a:xfrm>
            <a:off x="1752288" y="2424429"/>
            <a:ext cx="2793807" cy="338554"/>
          </a:xfrm>
          <a:prstGeom prst="rect">
            <a:avLst/>
          </a:prstGeom>
          <a:solidFill>
            <a:srgbClr val="FF0000">
              <a:alpha val="11764"/>
            </a:srgbClr>
          </a:solidFill>
          <a:ln cap="flat" cmpd="sng" w="9525">
            <a:solidFill>
              <a:schemeClr val="lt2"/>
            </a:solidFill>
            <a:prstDash val="solid"/>
            <a:round/>
            <a:headEnd len="sm" w="sm" type="none"/>
            <a:tailEnd len="sm" w="sm" type="none"/>
          </a:ln>
          <a:effectLst>
            <a:outerShdw blurRad="50800" rotWithShape="0" algn="ctr" dir="5400000" dist="50800">
              <a:srgbClr val="FF0000">
                <a:alpha val="5882"/>
              </a:srgbClr>
            </a:outerShdw>
          </a:effectLst>
        </p:spPr>
        <p:txBody>
          <a:bodyPr anchorCtr="0" anchor="t" bIns="45700" lIns="91425" spcFirstLastPara="1" rIns="91425" wrap="square" tIns="45700">
            <a:spAutoFit/>
          </a:bodyPr>
          <a:lstStyle/>
          <a:p>
            <a:pPr indent="0" lvl="1" marL="0" marR="0" rtl="0" algn="l">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Customer forgets PIN.</a:t>
            </a:r>
            <a:endParaRPr b="0" i="0" sz="1800" u="none" cap="none" strike="noStrike">
              <a:solidFill>
                <a:schemeClr val="dk1"/>
              </a:solidFill>
              <a:latin typeface="Arial"/>
              <a:ea typeface="Arial"/>
              <a:cs typeface="Arial"/>
              <a:sym typeface="Arial"/>
            </a:endParaRPr>
          </a:p>
        </p:txBody>
      </p:sp>
      <p:sp>
        <p:nvSpPr>
          <p:cNvPr id="679" name="Google Shape;679;p55"/>
          <p:cNvSpPr txBox="1"/>
          <p:nvPr/>
        </p:nvSpPr>
        <p:spPr>
          <a:xfrm>
            <a:off x="1752289" y="3011316"/>
            <a:ext cx="1898277" cy="338554"/>
          </a:xfrm>
          <a:prstGeom prst="rect">
            <a:avLst/>
          </a:prstGeom>
          <a:solidFill>
            <a:srgbClr val="92D050">
              <a:alpha val="32941"/>
            </a:srgbClr>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PIN entry time-out.</a:t>
            </a:r>
            <a:endParaRPr/>
          </a:p>
        </p:txBody>
      </p:sp>
      <p:sp>
        <p:nvSpPr>
          <p:cNvPr id="680" name="Google Shape;680;p55"/>
          <p:cNvSpPr/>
          <p:nvPr/>
        </p:nvSpPr>
        <p:spPr>
          <a:xfrm>
            <a:off x="4669903" y="2479382"/>
            <a:ext cx="665723" cy="967155"/>
          </a:xfrm>
          <a:prstGeom prst="curvedLeftArrow">
            <a:avLst>
              <a:gd fmla="val 25000" name="adj1"/>
              <a:gd fmla="val 50000" name="adj2"/>
              <a:gd fmla="val 25000" name="adj3"/>
            </a:avLst>
          </a:prstGeom>
          <a:solidFill>
            <a:schemeClr val="accen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81" name="Google Shape;681;p55"/>
          <p:cNvSpPr txBox="1"/>
          <p:nvPr/>
        </p:nvSpPr>
        <p:spPr>
          <a:xfrm>
            <a:off x="1752288" y="4347250"/>
            <a:ext cx="3664786" cy="1107996"/>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Invalid PIN:</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Network is down:</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 customer walked away (time-out):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Cash did not eject properly:</a:t>
            </a:r>
            <a:endParaRPr sz="1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2000"/>
                                        <p:tgtEl>
                                          <p:spTgt spid="6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6"/>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Rationalize the extensions list.</a:t>
            </a:r>
            <a:endParaRPr/>
          </a:p>
          <a:p>
            <a:pPr indent="-285750" lvl="1" marL="742950" rtl="0" algn="l">
              <a:spcBef>
                <a:spcPts val="400"/>
              </a:spcBef>
              <a:spcAft>
                <a:spcPts val="0"/>
              </a:spcAft>
              <a:buClr>
                <a:schemeClr val="dk1"/>
              </a:buClr>
              <a:buSzPts val="2000"/>
              <a:buFont typeface="Arial"/>
              <a:buChar char="–"/>
            </a:pPr>
            <a:r>
              <a:rPr lang="en-US" sz="2000"/>
              <a:t>The system must be able to detect the condition.</a:t>
            </a:r>
            <a:endParaRPr/>
          </a:p>
          <a:p>
            <a:pPr indent="-285750" lvl="1" marL="742950" rtl="0" algn="l">
              <a:spcBef>
                <a:spcPts val="400"/>
              </a:spcBef>
              <a:spcAft>
                <a:spcPts val="0"/>
              </a:spcAft>
              <a:buClr>
                <a:schemeClr val="dk1"/>
              </a:buClr>
              <a:buSzPts val="2000"/>
              <a:buFont typeface="Arial"/>
              <a:buChar char="–"/>
            </a:pPr>
            <a:r>
              <a:rPr lang="en-US" sz="2000"/>
              <a:t>The system must be obliged to handle detecting the condition.</a:t>
            </a:r>
            <a:endParaRPr/>
          </a:p>
          <a:p>
            <a:pPr indent="-342900" lvl="0" marL="342900" rtl="0" algn="l">
              <a:spcBef>
                <a:spcPts val="640"/>
              </a:spcBef>
              <a:spcAft>
                <a:spcPts val="0"/>
              </a:spcAft>
              <a:buClr>
                <a:schemeClr val="dk1"/>
              </a:buClr>
              <a:buSzPts val="3200"/>
              <a:buFont typeface="Arial"/>
              <a:buChar char="•"/>
            </a:pPr>
            <a:r>
              <a:rPr lang="en-US"/>
              <a:t>Roll up failures</a:t>
            </a:r>
            <a:endParaRPr/>
          </a:p>
          <a:p>
            <a:pPr indent="-190500" lvl="0" marL="342900" rtl="0" algn="l">
              <a:spcBef>
                <a:spcPts val="480"/>
              </a:spcBef>
              <a:spcAft>
                <a:spcPts val="0"/>
              </a:spcAft>
              <a:buClr>
                <a:schemeClr val="dk1"/>
              </a:buClr>
              <a:buSzPts val="2400"/>
              <a:buFont typeface="Arial"/>
              <a:buNone/>
            </a:pPr>
            <a:r>
              <a:t/>
            </a:r>
            <a:endParaRPr sz="2400"/>
          </a:p>
          <a:p>
            <a:pPr indent="-139700" lvl="0" marL="342900" rtl="0" algn="l">
              <a:spcBef>
                <a:spcPts val="640"/>
              </a:spcBef>
              <a:spcAft>
                <a:spcPts val="0"/>
              </a:spcAft>
              <a:buClr>
                <a:schemeClr val="dk1"/>
              </a:buClr>
              <a:buSzPts val="3200"/>
              <a:buFont typeface="Arial"/>
              <a:buNone/>
            </a:pPr>
            <a:r>
              <a:t/>
            </a:r>
            <a:endParaRPr/>
          </a:p>
        </p:txBody>
      </p:sp>
      <p:sp>
        <p:nvSpPr>
          <p:cNvPr id="690" name="Google Shape;690;p56"/>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Extension optimization</a:t>
            </a:r>
            <a:endParaRPr/>
          </a:p>
        </p:txBody>
      </p:sp>
      <p:sp>
        <p:nvSpPr>
          <p:cNvPr id="691" name="Google Shape;691;p56"/>
          <p:cNvSpPr txBox="1"/>
          <p:nvPr/>
        </p:nvSpPr>
        <p:spPr>
          <a:xfrm>
            <a:off x="142114" y="3527704"/>
            <a:ext cx="3839513" cy="1815882"/>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Use Case: Update Investment</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7. The user has PAF </a:t>
            </a:r>
            <a:r>
              <a:rPr lang="en-US" sz="1600" u="sng">
                <a:solidFill>
                  <a:schemeClr val="dk1"/>
                </a:solidFill>
                <a:latin typeface="Arial"/>
                <a:ea typeface="Arial"/>
                <a:cs typeface="Arial"/>
                <a:sym typeface="Arial"/>
              </a:rPr>
              <a:t>save the work</a:t>
            </a:r>
            <a:r>
              <a:rPr lang="en-US" sz="16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8. ...</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Extensions: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7a. Save fails: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7a1. ...whatever should happen next...</a:t>
            </a:r>
            <a:endParaRPr sz="1600">
              <a:solidFill>
                <a:schemeClr val="dk1"/>
              </a:solidFill>
              <a:latin typeface="Arial"/>
              <a:ea typeface="Arial"/>
              <a:cs typeface="Arial"/>
              <a:sym typeface="Arial"/>
            </a:endParaRPr>
          </a:p>
        </p:txBody>
      </p:sp>
      <p:cxnSp>
        <p:nvCxnSpPr>
          <p:cNvPr id="692" name="Google Shape;692;p56"/>
          <p:cNvCxnSpPr/>
          <p:nvPr/>
        </p:nvCxnSpPr>
        <p:spPr>
          <a:xfrm>
            <a:off x="2819554" y="4194089"/>
            <a:ext cx="1162073" cy="241556"/>
          </a:xfrm>
          <a:prstGeom prst="straightConnector1">
            <a:avLst/>
          </a:prstGeom>
          <a:solidFill>
            <a:schemeClr val="accent1"/>
          </a:solidFill>
          <a:ln cap="flat" cmpd="sng" w="12700">
            <a:solidFill>
              <a:schemeClr val="dk1"/>
            </a:solidFill>
            <a:prstDash val="solid"/>
            <a:round/>
            <a:headEnd len="sm" w="sm" type="none"/>
            <a:tailEnd len="med" w="med" type="stealth"/>
          </a:ln>
        </p:spPr>
      </p:cxnSp>
      <p:sp>
        <p:nvSpPr>
          <p:cNvPr id="693" name="Google Shape;693;p56"/>
          <p:cNvSpPr txBox="1"/>
          <p:nvPr/>
        </p:nvSpPr>
        <p:spPr>
          <a:xfrm>
            <a:off x="3563888" y="4435645"/>
            <a:ext cx="5371983" cy="2062103"/>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Use Case: Save Work</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Extensions: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3a. File already exists (user doesn't want to overwrite):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3b. Directory not found: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4a. Out of disk space: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4b. File write-protected: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and so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2000"/>
                                        <p:tgtEl>
                                          <p:spTgt spid="6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7"/>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Action Steps – guidelines 12:</a:t>
            </a:r>
            <a:br>
              <a:rPr lang="en-US"/>
            </a:br>
            <a:r>
              <a:rPr lang="en-US" sz="3200"/>
              <a:t>Condition handling is indented.</a:t>
            </a:r>
            <a:endParaRPr/>
          </a:p>
        </p:txBody>
      </p:sp>
      <p:sp>
        <p:nvSpPr>
          <p:cNvPr id="702" name="Google Shape;702;p57"/>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indent the action step and start numbering again at 1</a:t>
            </a:r>
            <a:endParaRPr/>
          </a:p>
        </p:txBody>
      </p:sp>
      <p:sp>
        <p:nvSpPr>
          <p:cNvPr id="703" name="Google Shape;703;p57"/>
          <p:cNvSpPr txBox="1"/>
          <p:nvPr/>
        </p:nvSpPr>
        <p:spPr>
          <a:xfrm>
            <a:off x="1303072" y="2708920"/>
            <a:ext cx="7749686" cy="1323439"/>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Arial"/>
                <a:ea typeface="Arial"/>
                <a:cs typeface="Arial"/>
                <a:sym typeface="Arial"/>
              </a:rPr>
              <a:t>Extensions</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2a. Insufficient funds:</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2a1. The system notifies customer, asks for a new amount.</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2a2. The customer enters new amount.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2000"/>
                                        <p:tgtEl>
                                          <p:spTgt spid="7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58"/>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Failures within failures</a:t>
            </a:r>
            <a:endParaRPr/>
          </a:p>
        </p:txBody>
      </p:sp>
      <p:sp>
        <p:nvSpPr>
          <p:cNvPr id="712" name="Google Shape;712;p58"/>
          <p:cNvSpPr txBox="1"/>
          <p:nvPr/>
        </p:nvSpPr>
        <p:spPr>
          <a:xfrm>
            <a:off x="589610" y="1792532"/>
            <a:ext cx="8302870" cy="2923877"/>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Extensions</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6a. The clerk decides to exit without completing minimum information:</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6a1. The system warns the Clerk it cannot exit and finalize the form without date, name or policy number, or adjuster name provided.</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6a1a. The clerk chooses to continue entering loss</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6a1b. The clerk saves as "intermediate" report and exits.</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6a1c. The clerk insists on exiting without entering minimum 	information:</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The system discards any intermediate saved versions and exits.</a:t>
            </a:r>
            <a:endParaRPr sz="2000">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9"/>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consider using if</a:t>
            </a:r>
            <a:endParaRPr/>
          </a:p>
          <a:p>
            <a:pPr indent="-285750" lvl="1" marL="742950" rtl="0" algn="l">
              <a:spcBef>
                <a:spcPts val="560"/>
              </a:spcBef>
              <a:spcAft>
                <a:spcPts val="0"/>
              </a:spcAft>
              <a:buClr>
                <a:schemeClr val="dk1"/>
              </a:buClr>
              <a:buSzPts val="2800"/>
              <a:buFont typeface="Arial"/>
              <a:buChar char="–"/>
            </a:pPr>
            <a:r>
              <a:rPr lang="en-US"/>
              <a:t>The extension is used in several places.</a:t>
            </a:r>
            <a:endParaRPr/>
          </a:p>
          <a:p>
            <a:pPr indent="-285750" lvl="1" marL="742950" rtl="0" algn="l">
              <a:spcBef>
                <a:spcPts val="560"/>
              </a:spcBef>
              <a:spcAft>
                <a:spcPts val="0"/>
              </a:spcAft>
              <a:buClr>
                <a:schemeClr val="dk1"/>
              </a:buClr>
              <a:buSzPts val="2800"/>
              <a:buFont typeface="Arial"/>
              <a:buChar char="–"/>
            </a:pPr>
            <a:r>
              <a:rPr lang="en-US"/>
              <a:t>The extension makes the use case really hard to read.</a:t>
            </a:r>
            <a:endParaRPr/>
          </a:p>
          <a:p>
            <a:pPr indent="-342900" lvl="0" marL="342900" rtl="0" algn="l">
              <a:spcBef>
                <a:spcPts val="640"/>
              </a:spcBef>
              <a:spcAft>
                <a:spcPts val="0"/>
              </a:spcAft>
              <a:buClr>
                <a:schemeClr val="dk1"/>
              </a:buClr>
              <a:buSzPts val="3200"/>
              <a:buFont typeface="Arial"/>
              <a:buChar char="•"/>
            </a:pPr>
            <a:r>
              <a:rPr lang="en-US"/>
              <a:t>costs: it must be:</a:t>
            </a:r>
            <a:endParaRPr/>
          </a:p>
          <a:p>
            <a:pPr indent="-285750" lvl="1" marL="742950" rtl="0" algn="l">
              <a:spcBef>
                <a:spcPts val="560"/>
              </a:spcBef>
              <a:spcAft>
                <a:spcPts val="0"/>
              </a:spcAft>
              <a:buClr>
                <a:schemeClr val="dk1"/>
              </a:buClr>
              <a:buSzPts val="2800"/>
              <a:buFont typeface="Arial"/>
              <a:buChar char="–"/>
            </a:pPr>
            <a:r>
              <a:rPr lang="en-US"/>
              <a:t>Labeled,</a:t>
            </a:r>
            <a:endParaRPr/>
          </a:p>
          <a:p>
            <a:pPr indent="-285750" lvl="1" marL="742950" rtl="0" algn="l">
              <a:spcBef>
                <a:spcPts val="560"/>
              </a:spcBef>
              <a:spcAft>
                <a:spcPts val="0"/>
              </a:spcAft>
              <a:buClr>
                <a:schemeClr val="dk1"/>
              </a:buClr>
              <a:buSzPts val="2800"/>
              <a:buFont typeface="Arial"/>
              <a:buChar char="–"/>
            </a:pPr>
            <a:r>
              <a:rPr lang="en-US"/>
              <a:t>Tracked,</a:t>
            </a:r>
            <a:endParaRPr/>
          </a:p>
          <a:p>
            <a:pPr indent="-285750" lvl="1" marL="742950" rtl="0" algn="l">
              <a:spcBef>
                <a:spcPts val="560"/>
              </a:spcBef>
              <a:spcAft>
                <a:spcPts val="0"/>
              </a:spcAft>
              <a:buClr>
                <a:schemeClr val="dk1"/>
              </a:buClr>
              <a:buSzPts val="2800"/>
              <a:buFont typeface="Arial"/>
              <a:buChar char="–"/>
            </a:pPr>
            <a:r>
              <a:rPr lang="en-US"/>
              <a:t>Scheduled,</a:t>
            </a:r>
            <a:endParaRPr/>
          </a:p>
          <a:p>
            <a:pPr indent="-285750" lvl="1" marL="742950" rtl="0" algn="l">
              <a:spcBef>
                <a:spcPts val="560"/>
              </a:spcBef>
              <a:spcAft>
                <a:spcPts val="0"/>
              </a:spcAft>
              <a:buClr>
                <a:schemeClr val="dk1"/>
              </a:buClr>
              <a:buSzPts val="2800"/>
              <a:buFont typeface="Arial"/>
              <a:buChar char="–"/>
            </a:pPr>
            <a:r>
              <a:rPr lang="en-US"/>
              <a:t>Tested,</a:t>
            </a:r>
            <a:endParaRPr/>
          </a:p>
          <a:p>
            <a:pPr indent="-285750" lvl="1" marL="742950" rtl="0" algn="l">
              <a:spcBef>
                <a:spcPts val="560"/>
              </a:spcBef>
              <a:spcAft>
                <a:spcPts val="0"/>
              </a:spcAft>
              <a:buClr>
                <a:schemeClr val="dk1"/>
              </a:buClr>
              <a:buSzPts val="2800"/>
              <a:buFont typeface="Arial"/>
              <a:buChar char="–"/>
            </a:pPr>
            <a:r>
              <a:rPr lang="en-US"/>
              <a:t>Maintained.</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p:txBody>
      </p:sp>
      <p:sp>
        <p:nvSpPr>
          <p:cNvPr id="721" name="Google Shape;721;p59"/>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Creating a new use case from an extension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latin typeface="Times New Roman"/>
                <a:ea typeface="Times New Roman"/>
                <a:cs typeface="Times New Roman"/>
                <a:sym typeface="Times New Roman"/>
              </a:rPr>
              <a:t>Requirement specifications</a:t>
            </a:r>
            <a:endParaRPr b="1">
              <a:latin typeface="Times New Roman"/>
              <a:ea typeface="Times New Roman"/>
              <a:cs typeface="Times New Roman"/>
              <a:sym typeface="Times New Roman"/>
            </a:endParaRPr>
          </a:p>
        </p:txBody>
      </p:sp>
      <p:sp>
        <p:nvSpPr>
          <p:cNvPr id="151" name="Google Shape;151;p6"/>
          <p:cNvSpPr txBox="1"/>
          <p:nvPr>
            <p:ph idx="1" type="body"/>
          </p:nvPr>
        </p:nvSpPr>
        <p:spPr>
          <a:xfrm>
            <a:off x="214282" y="1643050"/>
            <a:ext cx="8643998" cy="47149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Requirements expressed in :</a:t>
            </a:r>
            <a:endParaRPr/>
          </a:p>
          <a:p>
            <a:pPr indent="-342900" lvl="0" marL="342900" rtl="0" algn="l">
              <a:spcBef>
                <a:spcPts val="640"/>
              </a:spcBef>
              <a:spcAft>
                <a:spcPts val="0"/>
              </a:spcAft>
              <a:buClr>
                <a:schemeClr val="dk1"/>
              </a:buClr>
              <a:buSzPts val="3200"/>
              <a:buFont typeface="Arial"/>
              <a:buChar char="•"/>
            </a:pPr>
            <a:r>
              <a:rPr lang="en-US"/>
              <a:t>Natural language sentences</a:t>
            </a:r>
            <a:endParaRPr/>
          </a:p>
          <a:p>
            <a:pPr indent="-342900" lvl="0" marL="342900" rtl="0" algn="l">
              <a:spcBef>
                <a:spcPts val="640"/>
              </a:spcBef>
              <a:spcAft>
                <a:spcPts val="0"/>
              </a:spcAft>
              <a:buClr>
                <a:schemeClr val="dk1"/>
              </a:buClr>
              <a:buSzPts val="3200"/>
              <a:buFont typeface="Arial"/>
              <a:buChar char="•"/>
            </a:pPr>
            <a:r>
              <a:rPr lang="en-US"/>
              <a:t>Structured natural language</a:t>
            </a:r>
            <a:endParaRPr/>
          </a:p>
          <a:p>
            <a:pPr indent="-342900" lvl="0" marL="342900" rtl="0" algn="l">
              <a:spcBef>
                <a:spcPts val="640"/>
              </a:spcBef>
              <a:spcAft>
                <a:spcPts val="0"/>
              </a:spcAft>
              <a:buClr>
                <a:schemeClr val="dk1"/>
              </a:buClr>
              <a:buSzPts val="3200"/>
              <a:buFont typeface="Arial"/>
              <a:buChar char="•"/>
            </a:pPr>
            <a:r>
              <a:rPr lang="en-US"/>
              <a:t>Design description language</a:t>
            </a:r>
            <a:endParaRPr/>
          </a:p>
          <a:p>
            <a:pPr indent="-342900" lvl="0" marL="342900" rtl="0" algn="l">
              <a:spcBef>
                <a:spcPts val="640"/>
              </a:spcBef>
              <a:spcAft>
                <a:spcPts val="0"/>
              </a:spcAft>
              <a:buClr>
                <a:schemeClr val="dk1"/>
              </a:buClr>
              <a:buSzPts val="3200"/>
              <a:buFont typeface="Arial"/>
              <a:buChar char="•"/>
            </a:pPr>
            <a:r>
              <a:rPr lang="en-US"/>
              <a:t>Graphical notations</a:t>
            </a:r>
            <a:endParaRPr/>
          </a:p>
          <a:p>
            <a:pPr indent="-342900" lvl="0" marL="342900" rtl="0" algn="l">
              <a:spcBef>
                <a:spcPts val="640"/>
              </a:spcBef>
              <a:spcAft>
                <a:spcPts val="0"/>
              </a:spcAft>
              <a:buClr>
                <a:schemeClr val="dk1"/>
              </a:buClr>
              <a:buSzPts val="3200"/>
              <a:buFont typeface="Arial"/>
              <a:buChar char="•"/>
            </a:pPr>
            <a:r>
              <a:rPr lang="en-US"/>
              <a:t>Formal specifications</a:t>
            </a:r>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0"/>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Technology &amp; Data Variations</a:t>
            </a:r>
            <a:endParaRPr/>
          </a:p>
        </p:txBody>
      </p:sp>
      <p:sp>
        <p:nvSpPr>
          <p:cNvPr id="730" name="Google Shape;730;p60"/>
          <p:cNvSpPr txBox="1"/>
          <p:nvPr>
            <p:ph idx="1" type="body"/>
          </p:nvPr>
        </p:nvSpPr>
        <p:spPr>
          <a:xfrm>
            <a:off x="457347" y="4157664"/>
            <a:ext cx="8229307" cy="54292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Font typeface="Arial"/>
              <a:buChar char="•"/>
            </a:pPr>
            <a:r>
              <a:rPr lang="en-US" sz="2960"/>
              <a:t>It is not extensions – it is rather specialization</a:t>
            </a:r>
            <a:endParaRPr sz="2960"/>
          </a:p>
        </p:txBody>
      </p:sp>
      <p:sp>
        <p:nvSpPr>
          <p:cNvPr id="731" name="Google Shape;731;p60"/>
          <p:cNvSpPr txBox="1"/>
          <p:nvPr/>
        </p:nvSpPr>
        <p:spPr>
          <a:xfrm>
            <a:off x="1750231" y="2166937"/>
            <a:ext cx="5176417" cy="1569660"/>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Main Success Scenario:</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2. The user identifies him/herself, bank, and account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Technology &amp; Data Variations List: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2a. Use magnetic bank card, eye scan, or fingerprints."</a:t>
            </a:r>
            <a:endParaRPr sz="1600">
              <a:solidFill>
                <a:schemeClr val="dk1"/>
              </a:solidFill>
              <a:latin typeface="Arial"/>
              <a:ea typeface="Arial"/>
              <a:cs typeface="Arial"/>
              <a:sym typeface="Arial"/>
            </a:endParaRPr>
          </a:p>
        </p:txBody>
      </p:sp>
      <p:sp>
        <p:nvSpPr>
          <p:cNvPr id="732" name="Google Shape;732;p60"/>
          <p:cNvSpPr txBox="1"/>
          <p:nvPr/>
        </p:nvSpPr>
        <p:spPr>
          <a:xfrm>
            <a:off x="467544" y="1196752"/>
            <a:ext cx="5844870" cy="830997"/>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7. Repay customer for returned goods.</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Technology &amp; Data Variations List: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7a. Repay by check, EFTS, or credit against future purchases.</a:t>
            </a:r>
            <a:endParaRPr sz="1600">
              <a:solidFill>
                <a:schemeClr val="dk1"/>
              </a:solidFill>
              <a:latin typeface="Arial"/>
              <a:ea typeface="Arial"/>
              <a:cs typeface="Arial"/>
              <a:sym typeface="Arial"/>
            </a:endParaRPr>
          </a:p>
        </p:txBody>
      </p:sp>
      <p:pic>
        <p:nvPicPr>
          <p:cNvPr id="733" name="Google Shape;733;p60"/>
          <p:cNvPicPr preferRelativeResize="0"/>
          <p:nvPr/>
        </p:nvPicPr>
        <p:blipFill rotWithShape="1">
          <a:blip r:embed="rId3">
            <a:alphaModFix/>
          </a:blip>
          <a:srcRect b="0" l="0" r="0" t="0"/>
          <a:stretch/>
        </p:blipFill>
        <p:spPr>
          <a:xfrm>
            <a:off x="3451191" y="4950465"/>
            <a:ext cx="4097063" cy="186861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61"/>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Linking Use Cases I</a:t>
            </a:r>
            <a:endParaRPr/>
          </a:p>
        </p:txBody>
      </p:sp>
      <p:sp>
        <p:nvSpPr>
          <p:cNvPr id="742" name="Google Shape;742;p61"/>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Sub use cases</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rgbClr val="F2F2F2"/>
              </a:buClr>
              <a:buSzPts val="3200"/>
              <a:buFont typeface="Arial"/>
              <a:buChar char="•"/>
            </a:pPr>
            <a:r>
              <a:rPr lang="en-US">
                <a:solidFill>
                  <a:srgbClr val="F2F2F2"/>
                </a:solidFill>
              </a:rPr>
              <a:t>Extension use cases</a:t>
            </a:r>
            <a:endParaRPr/>
          </a:p>
        </p:txBody>
      </p:sp>
      <p:sp>
        <p:nvSpPr>
          <p:cNvPr id="743" name="Google Shape;743;p61"/>
          <p:cNvSpPr txBox="1"/>
          <p:nvPr/>
        </p:nvSpPr>
        <p:spPr>
          <a:xfrm>
            <a:off x="539552" y="2214564"/>
            <a:ext cx="5047890" cy="584775"/>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The user </a:t>
            </a:r>
            <a:r>
              <a:rPr lang="en-US" sz="1600" u="sng">
                <a:solidFill>
                  <a:schemeClr val="dk1"/>
                </a:solidFill>
                <a:latin typeface="Arial"/>
                <a:ea typeface="Arial"/>
                <a:cs typeface="Arial"/>
                <a:sym typeface="Arial"/>
              </a:rPr>
              <a:t>saves the report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 user </a:t>
            </a:r>
            <a:r>
              <a:rPr i="1" lang="en-US" sz="1600">
                <a:solidFill>
                  <a:schemeClr val="dk1"/>
                </a:solidFill>
                <a:latin typeface="Arial"/>
                <a:ea typeface="Arial"/>
                <a:cs typeface="Arial"/>
                <a:sym typeface="Arial"/>
              </a:rPr>
              <a:t>saves the report </a:t>
            </a:r>
            <a:r>
              <a:rPr lang="en-US" sz="1600">
                <a:solidFill>
                  <a:schemeClr val="dk1"/>
                </a:solidFill>
                <a:latin typeface="Arial"/>
                <a:ea typeface="Arial"/>
                <a:cs typeface="Arial"/>
                <a:sym typeface="Arial"/>
              </a:rPr>
              <a:t>(UC 35 Save a Report)</a:t>
            </a:r>
            <a:endParaRPr sz="1600">
              <a:solidFill>
                <a:schemeClr val="dk1"/>
              </a:solidFill>
              <a:latin typeface="Arial"/>
              <a:ea typeface="Arial"/>
              <a:cs typeface="Arial"/>
              <a:sym typeface="Arial"/>
            </a:endParaRPr>
          </a:p>
        </p:txBody>
      </p:sp>
      <p:graphicFrame>
        <p:nvGraphicFramePr>
          <p:cNvPr id="744" name="Google Shape;744;p61"/>
          <p:cNvGraphicFramePr/>
          <p:nvPr/>
        </p:nvGraphicFramePr>
        <p:xfrm>
          <a:off x="3707904" y="2348880"/>
          <a:ext cx="5286781" cy="1728192"/>
        </p:xfrm>
        <a:graphic>
          <a:graphicData uri="http://schemas.openxmlformats.org/presentationml/2006/ole">
            <mc:AlternateContent>
              <mc:Choice Requires="v">
                <p:oleObj r:id="rId4" imgH="1728192" imgW="5286781" progId="" spid="_x0000_s1">
                  <p:embed/>
                </p:oleObj>
              </mc:Choice>
              <mc:Fallback>
                <p:oleObj r:id="rId5" imgH="1728192" imgW="5286781" progId="">
                  <p:embed/>
                  <p:pic>
                    <p:nvPicPr>
                      <p:cNvPr id="744" name="Google Shape;744;p61"/>
                      <p:cNvPicPr preferRelativeResize="0"/>
                      <p:nvPr/>
                    </p:nvPicPr>
                    <p:blipFill rotWithShape="1">
                      <a:blip r:embed="rId6">
                        <a:alphaModFix/>
                      </a:blip>
                      <a:srcRect b="0" l="0" r="0" t="0"/>
                      <a:stretch/>
                    </p:blipFill>
                    <p:spPr>
                      <a:xfrm>
                        <a:off x="3707904" y="2348880"/>
                        <a:ext cx="5286781" cy="1728192"/>
                      </a:xfrm>
                      <a:prstGeom prst="rect">
                        <a:avLst/>
                      </a:prstGeom>
                      <a:solidFill>
                        <a:srgbClr val="F2F2F2"/>
                      </a:solidFill>
                      <a:ln cap="flat" cmpd="sng" w="9525">
                        <a:solidFill>
                          <a:schemeClr val="accent1"/>
                        </a:solidFill>
                        <a:prstDash val="solid"/>
                        <a:miter lim="800000"/>
                        <a:headEnd len="sm" w="sm" type="none"/>
                        <a:tailEnd len="sm" w="sm" type="none"/>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2"/>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Linking Use Cases II</a:t>
            </a:r>
            <a:endParaRPr/>
          </a:p>
        </p:txBody>
      </p:sp>
      <p:sp>
        <p:nvSpPr>
          <p:cNvPr id="753" name="Google Shape;753;p62"/>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2F2F2"/>
              </a:buClr>
              <a:buSzPts val="3200"/>
              <a:buFont typeface="Arial"/>
              <a:buChar char="•"/>
            </a:pPr>
            <a:r>
              <a:rPr lang="en-US">
                <a:solidFill>
                  <a:srgbClr val="F2F2F2"/>
                </a:solidFill>
              </a:rPr>
              <a:t>Sub use cases</a:t>
            </a:r>
            <a:endParaRPr/>
          </a:p>
          <a:p>
            <a:pPr indent="-342900" lvl="0" marL="342900" rtl="0" algn="l">
              <a:spcBef>
                <a:spcPts val="640"/>
              </a:spcBef>
              <a:spcAft>
                <a:spcPts val="0"/>
              </a:spcAft>
              <a:buClr>
                <a:schemeClr val="dk1"/>
              </a:buClr>
              <a:buSzPts val="3200"/>
              <a:buFont typeface="Arial"/>
              <a:buChar char="•"/>
            </a:pPr>
            <a:r>
              <a:rPr lang="en-US"/>
              <a:t>Extension use cases</a:t>
            </a:r>
            <a:endParaRPr/>
          </a:p>
          <a:p>
            <a:pPr indent="-285750" lvl="1" marL="742950" rtl="0" algn="l">
              <a:spcBef>
                <a:spcPts val="360"/>
              </a:spcBef>
              <a:spcAft>
                <a:spcPts val="0"/>
              </a:spcAft>
              <a:buClr>
                <a:schemeClr val="dk1"/>
              </a:buClr>
              <a:buSzPts val="1800"/>
              <a:buFont typeface="Arial"/>
              <a:buChar char="–"/>
            </a:pPr>
            <a:r>
              <a:rPr lang="en-US" sz="1800"/>
              <a:t>There is a main activity which can be interrupted.</a:t>
            </a:r>
            <a:endParaRPr/>
          </a:p>
          <a:p>
            <a:pPr indent="-285750" lvl="1" marL="742950" rtl="0" algn="l">
              <a:spcBef>
                <a:spcPts val="360"/>
              </a:spcBef>
              <a:spcAft>
                <a:spcPts val="0"/>
              </a:spcAft>
              <a:buClr>
                <a:schemeClr val="dk1"/>
              </a:buClr>
              <a:buSzPts val="1800"/>
              <a:buFont typeface="Arial"/>
              <a:buChar char="–"/>
            </a:pPr>
            <a:r>
              <a:rPr lang="en-US" sz="1800"/>
              <a:t>It can be interrupted in a number of ways, without the main activity being in control of the interruptions.</a:t>
            </a:r>
            <a:endParaRPr sz="1800"/>
          </a:p>
        </p:txBody>
      </p:sp>
      <p:graphicFrame>
        <p:nvGraphicFramePr>
          <p:cNvPr id="754" name="Google Shape;754;p62"/>
          <p:cNvGraphicFramePr/>
          <p:nvPr/>
        </p:nvGraphicFramePr>
        <p:xfrm>
          <a:off x="4860032" y="2511474"/>
          <a:ext cx="5040560" cy="3744417"/>
        </p:xfrm>
        <a:graphic>
          <a:graphicData uri="http://schemas.openxmlformats.org/presentationml/2006/ole">
            <mc:AlternateContent>
              <mc:Choice Requires="v">
                <p:oleObj r:id="rId4" imgH="3744417" imgW="5040560" progId="" spid="_x0000_s1">
                  <p:embed/>
                </p:oleObj>
              </mc:Choice>
              <mc:Fallback>
                <p:oleObj r:id="rId5" imgH="3744417" imgW="5040560" progId="">
                  <p:embed/>
                  <p:pic>
                    <p:nvPicPr>
                      <p:cNvPr id="754" name="Google Shape;754;p62"/>
                      <p:cNvPicPr preferRelativeResize="0"/>
                      <p:nvPr/>
                    </p:nvPicPr>
                    <p:blipFill rotWithShape="1">
                      <a:blip r:embed="rId6">
                        <a:alphaModFix/>
                      </a:blip>
                      <a:srcRect b="0" l="0" r="0" t="0"/>
                      <a:stretch/>
                    </p:blipFill>
                    <p:spPr>
                      <a:xfrm>
                        <a:off x="4860032" y="2511474"/>
                        <a:ext cx="5040560" cy="3744417"/>
                      </a:xfrm>
                      <a:prstGeom prst="rect">
                        <a:avLst/>
                      </a:prstGeom>
                      <a:solidFill>
                        <a:srgbClr val="F2F2F2"/>
                      </a:solidFill>
                      <a:ln cap="flat" cmpd="sng" w="9525">
                        <a:solidFill>
                          <a:schemeClr val="accent1"/>
                        </a:solidFill>
                        <a:prstDash val="solid"/>
                        <a:miter lim="800000"/>
                        <a:headEnd len="sm" w="sm" type="none"/>
                        <a:tailEnd len="sm" w="sm" type="none"/>
                      </a:ln>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63"/>
          <p:cNvSpPr txBox="1"/>
          <p:nvPr>
            <p:ph idx="1" type="body"/>
          </p:nvPr>
        </p:nvSpPr>
        <p:spPr>
          <a:xfrm>
            <a:off x="285720" y="1285860"/>
            <a:ext cx="8572560" cy="142306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Many asynchronous or interrupting services.</a:t>
            </a:r>
            <a:endParaRPr/>
          </a:p>
          <a:p>
            <a:pPr indent="-342900" lvl="0" marL="342900" rtl="0" algn="l">
              <a:spcBef>
                <a:spcPts val="640"/>
              </a:spcBef>
              <a:spcAft>
                <a:spcPts val="0"/>
              </a:spcAft>
              <a:buClr>
                <a:schemeClr val="dk1"/>
              </a:buClr>
              <a:buSzPts val="3200"/>
              <a:buFont typeface="Arial"/>
              <a:buChar char="•"/>
            </a:pPr>
            <a:r>
              <a:rPr lang="en-US"/>
              <a:t>Adding to locked requirement document.</a:t>
            </a:r>
            <a:endParaRPr/>
          </a:p>
        </p:txBody>
      </p:sp>
      <p:sp>
        <p:nvSpPr>
          <p:cNvPr id="763" name="Google Shape;763;p63"/>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When to use extension use case</a:t>
            </a:r>
            <a:endParaRPr/>
          </a:p>
        </p:txBody>
      </p:sp>
      <p:graphicFrame>
        <p:nvGraphicFramePr>
          <p:cNvPr id="764" name="Google Shape;764;p63"/>
          <p:cNvGraphicFramePr/>
          <p:nvPr/>
        </p:nvGraphicFramePr>
        <p:xfrm>
          <a:off x="1187624" y="3212976"/>
          <a:ext cx="3611562" cy="2682875"/>
        </p:xfrm>
        <a:graphic>
          <a:graphicData uri="http://schemas.openxmlformats.org/presentationml/2006/ole">
            <mc:AlternateContent>
              <mc:Choice Requires="v">
                <p:oleObj r:id="rId4" imgH="2682875" imgW="3611562" progId="" spid="_x0000_s1">
                  <p:embed/>
                </p:oleObj>
              </mc:Choice>
              <mc:Fallback>
                <p:oleObj r:id="rId5" imgH="2682875" imgW="3611562" progId="">
                  <p:embed/>
                  <p:pic>
                    <p:nvPicPr>
                      <p:cNvPr id="764" name="Google Shape;764;p63"/>
                      <p:cNvPicPr preferRelativeResize="0"/>
                      <p:nvPr/>
                    </p:nvPicPr>
                    <p:blipFill rotWithShape="1">
                      <a:blip r:embed="rId6">
                        <a:alphaModFix/>
                      </a:blip>
                      <a:srcRect b="0" l="0" r="0" t="0"/>
                      <a:stretch/>
                    </p:blipFill>
                    <p:spPr>
                      <a:xfrm>
                        <a:off x="1187624" y="3212976"/>
                        <a:ext cx="3611562" cy="2682875"/>
                      </a:xfrm>
                      <a:prstGeom prst="rect">
                        <a:avLst/>
                      </a:prstGeom>
                      <a:solidFill>
                        <a:srgbClr val="F2F2F2"/>
                      </a:solidFill>
                      <a:ln cap="flat" cmpd="sng" w="9525">
                        <a:solidFill>
                          <a:schemeClr val="accent1"/>
                        </a:solidFill>
                        <a:prstDash val="solid"/>
                        <a:miter lim="800000"/>
                        <a:headEnd len="sm" w="sm" type="none"/>
                        <a:tailEnd len="sm" w="sm" type="none"/>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4"/>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When are we done?</a:t>
            </a:r>
            <a:endParaRPr/>
          </a:p>
        </p:txBody>
      </p:sp>
      <p:sp>
        <p:nvSpPr>
          <p:cNvPr id="773" name="Google Shape;773;p64"/>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Font typeface="Times New Roman"/>
              <a:buChar char="•"/>
            </a:pPr>
            <a:r>
              <a:rPr lang="en-US" sz="2480">
                <a:latin typeface="Times New Roman"/>
                <a:ea typeface="Times New Roman"/>
                <a:cs typeface="Times New Roman"/>
                <a:sym typeface="Times New Roman"/>
              </a:rPr>
              <a:t>You have named all the primary actors and all the user goals with respect to the system.</a:t>
            </a:r>
            <a:endParaRPr/>
          </a:p>
          <a:p>
            <a:pPr indent="-342900" lvl="0" marL="342900" rtl="0" algn="l">
              <a:lnSpc>
                <a:spcPct val="80000"/>
              </a:lnSpc>
              <a:spcBef>
                <a:spcPts val="496"/>
              </a:spcBef>
              <a:spcAft>
                <a:spcPts val="0"/>
              </a:spcAft>
              <a:buClr>
                <a:schemeClr val="dk1"/>
              </a:buClr>
              <a:buSzPts val="2480"/>
              <a:buFont typeface="Times New Roman"/>
              <a:buChar char="•"/>
            </a:pPr>
            <a:r>
              <a:rPr lang="en-US" sz="2480">
                <a:latin typeface="Times New Roman"/>
                <a:ea typeface="Times New Roman"/>
                <a:cs typeface="Times New Roman"/>
                <a:sym typeface="Times New Roman"/>
              </a:rPr>
              <a:t>You can capture every trigger condition to the system either as a use case trigger or an extension condition.</a:t>
            </a:r>
            <a:endParaRPr/>
          </a:p>
          <a:p>
            <a:pPr indent="-342900" lvl="0" marL="342900" rtl="0" algn="l">
              <a:lnSpc>
                <a:spcPct val="80000"/>
              </a:lnSpc>
              <a:spcBef>
                <a:spcPts val="496"/>
              </a:spcBef>
              <a:spcAft>
                <a:spcPts val="0"/>
              </a:spcAft>
              <a:buClr>
                <a:schemeClr val="dk1"/>
              </a:buClr>
              <a:buSzPts val="2480"/>
              <a:buFont typeface="Times New Roman"/>
              <a:buChar char="•"/>
            </a:pPr>
            <a:r>
              <a:rPr lang="en-US" sz="2480">
                <a:latin typeface="Times New Roman"/>
                <a:ea typeface="Times New Roman"/>
                <a:cs typeface="Times New Roman"/>
                <a:sym typeface="Times New Roman"/>
              </a:rPr>
              <a:t>You have written all the user-goal use cases, along with the summary and subfunction use cases needed to support them.</a:t>
            </a:r>
            <a:endParaRPr/>
          </a:p>
          <a:p>
            <a:pPr indent="-342900" lvl="0" marL="342900" rtl="0" algn="l">
              <a:lnSpc>
                <a:spcPct val="80000"/>
              </a:lnSpc>
              <a:spcBef>
                <a:spcPts val="496"/>
              </a:spcBef>
              <a:spcAft>
                <a:spcPts val="0"/>
              </a:spcAft>
              <a:buClr>
                <a:schemeClr val="dk1"/>
              </a:buClr>
              <a:buSzPts val="2480"/>
              <a:buFont typeface="Times New Roman"/>
              <a:buChar char="•"/>
            </a:pPr>
            <a:r>
              <a:rPr lang="en-US" sz="2480">
                <a:latin typeface="Times New Roman"/>
                <a:ea typeface="Times New Roman"/>
                <a:cs typeface="Times New Roman"/>
                <a:sym typeface="Times New Roman"/>
              </a:rPr>
              <a:t>Each use case is clearly enough written that:</a:t>
            </a:r>
            <a:endParaRPr/>
          </a:p>
          <a:p>
            <a:pPr indent="-285750" lvl="1" marL="742950" rtl="0" algn="l">
              <a:lnSpc>
                <a:spcPct val="80000"/>
              </a:lnSpc>
              <a:spcBef>
                <a:spcPts val="434"/>
              </a:spcBef>
              <a:spcAft>
                <a:spcPts val="0"/>
              </a:spcAft>
              <a:buClr>
                <a:schemeClr val="dk1"/>
              </a:buClr>
              <a:buSzPts val="2170"/>
              <a:buFont typeface="Times New Roman"/>
              <a:buChar char="–"/>
            </a:pPr>
            <a:r>
              <a:rPr lang="en-US" sz="2170">
                <a:latin typeface="Times New Roman"/>
                <a:ea typeface="Times New Roman"/>
                <a:cs typeface="Times New Roman"/>
                <a:sym typeface="Times New Roman"/>
              </a:rPr>
              <a:t>the sponsors agree they will be able to tell whether or not it is actually delivered.</a:t>
            </a:r>
            <a:endParaRPr/>
          </a:p>
          <a:p>
            <a:pPr indent="-285750" lvl="1" marL="742950" rtl="0" algn="l">
              <a:lnSpc>
                <a:spcPct val="80000"/>
              </a:lnSpc>
              <a:spcBef>
                <a:spcPts val="434"/>
              </a:spcBef>
              <a:spcAft>
                <a:spcPts val="0"/>
              </a:spcAft>
              <a:buClr>
                <a:schemeClr val="dk1"/>
              </a:buClr>
              <a:buSzPts val="2170"/>
              <a:buFont typeface="Times New Roman"/>
              <a:buChar char="–"/>
            </a:pPr>
            <a:r>
              <a:rPr lang="en-US" sz="2170">
                <a:latin typeface="Times New Roman"/>
                <a:ea typeface="Times New Roman"/>
                <a:cs typeface="Times New Roman"/>
                <a:sym typeface="Times New Roman"/>
              </a:rPr>
              <a:t>the users agree that it is what they want or can accept as system’s behavior.</a:t>
            </a:r>
            <a:endParaRPr/>
          </a:p>
          <a:p>
            <a:pPr indent="-285750" lvl="1" marL="742950" rtl="0" algn="l">
              <a:lnSpc>
                <a:spcPct val="80000"/>
              </a:lnSpc>
              <a:spcBef>
                <a:spcPts val="434"/>
              </a:spcBef>
              <a:spcAft>
                <a:spcPts val="0"/>
              </a:spcAft>
              <a:buClr>
                <a:schemeClr val="dk1"/>
              </a:buClr>
              <a:buSzPts val="2170"/>
              <a:buFont typeface="Times New Roman"/>
              <a:buChar char="–"/>
            </a:pPr>
            <a:r>
              <a:rPr lang="en-US" sz="2170">
                <a:latin typeface="Times New Roman"/>
                <a:ea typeface="Times New Roman"/>
                <a:cs typeface="Times New Roman"/>
                <a:sym typeface="Times New Roman"/>
              </a:rPr>
              <a:t>the developers agree they can actually develop that functionality.</a:t>
            </a:r>
            <a:endParaRPr/>
          </a:p>
          <a:p>
            <a:pPr indent="-342900" lvl="0" marL="342900" rtl="0" algn="l">
              <a:lnSpc>
                <a:spcPct val="80000"/>
              </a:lnSpc>
              <a:spcBef>
                <a:spcPts val="496"/>
              </a:spcBef>
              <a:spcAft>
                <a:spcPts val="0"/>
              </a:spcAft>
              <a:buClr>
                <a:schemeClr val="dk1"/>
              </a:buClr>
              <a:buSzPts val="2480"/>
              <a:buFont typeface="Times New Roman"/>
              <a:buChar char="•"/>
            </a:pPr>
            <a:r>
              <a:rPr lang="en-US" sz="2480">
                <a:latin typeface="Times New Roman"/>
                <a:ea typeface="Times New Roman"/>
                <a:cs typeface="Times New Roman"/>
                <a:sym typeface="Times New Roman"/>
              </a:rPr>
              <a:t>The sponsors agree that the use case set covers all they want (for now).</a:t>
            </a:r>
            <a:endParaRPr sz="2480">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65"/>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Special use cases: CRUD</a:t>
            </a:r>
            <a:endParaRPr/>
          </a:p>
        </p:txBody>
      </p:sp>
      <p:graphicFrame>
        <p:nvGraphicFramePr>
          <p:cNvPr id="782" name="Google Shape;782;p65"/>
          <p:cNvGraphicFramePr/>
          <p:nvPr/>
        </p:nvGraphicFramePr>
        <p:xfrm>
          <a:off x="971600" y="1124744"/>
          <a:ext cx="2671961" cy="5535986"/>
        </p:xfrm>
        <a:graphic>
          <a:graphicData uri="http://schemas.openxmlformats.org/presentationml/2006/ole">
            <mc:AlternateContent>
              <mc:Choice Requires="v">
                <p:oleObj r:id="rId4" imgH="5535986" imgW="2671961" progId="" spid="_x0000_s1">
                  <p:embed/>
                </p:oleObj>
              </mc:Choice>
              <mc:Fallback>
                <p:oleObj r:id="rId5" imgH="5535986" imgW="2671961" progId="">
                  <p:embed/>
                  <p:pic>
                    <p:nvPicPr>
                      <p:cNvPr id="782" name="Google Shape;782;p65"/>
                      <p:cNvPicPr preferRelativeResize="0"/>
                      <p:nvPr/>
                    </p:nvPicPr>
                    <p:blipFill rotWithShape="1">
                      <a:blip r:embed="rId6">
                        <a:alphaModFix/>
                      </a:blip>
                      <a:srcRect b="0" l="0" r="0" t="0"/>
                      <a:stretch/>
                    </p:blipFill>
                    <p:spPr>
                      <a:xfrm>
                        <a:off x="971600" y="1124744"/>
                        <a:ext cx="2671961" cy="5535986"/>
                      </a:xfrm>
                      <a:prstGeom prst="rect">
                        <a:avLst/>
                      </a:prstGeom>
                      <a:solidFill>
                        <a:srgbClr val="FFC1C1"/>
                      </a:solidFill>
                      <a:ln cap="flat" cmpd="sng" w="9525">
                        <a:solidFill>
                          <a:schemeClr val="dk1"/>
                        </a:solidFill>
                        <a:prstDash val="solid"/>
                        <a:miter lim="800000"/>
                        <a:headEnd len="sm" w="sm" type="none"/>
                        <a:tailEnd len="sm" w="sm" type="none"/>
                      </a:ln>
                    </p:spPr>
                  </p:pic>
                </p:oleObj>
              </mc:Fallback>
            </mc:AlternateContent>
          </a:graphicData>
        </a:graphic>
      </p:graphicFrame>
      <p:graphicFrame>
        <p:nvGraphicFramePr>
          <p:cNvPr id="783" name="Google Shape;783;p65"/>
          <p:cNvGraphicFramePr/>
          <p:nvPr/>
        </p:nvGraphicFramePr>
        <p:xfrm>
          <a:off x="5796136" y="2348880"/>
          <a:ext cx="2838450" cy="2743200"/>
        </p:xfrm>
        <a:graphic>
          <a:graphicData uri="http://schemas.openxmlformats.org/presentationml/2006/ole">
            <mc:AlternateContent>
              <mc:Choice Requires="v">
                <p:oleObj r:id="rId7" imgH="2743200" imgW="2838450" progId="" spid="_x0000_s2">
                  <p:embed/>
                </p:oleObj>
              </mc:Choice>
              <mc:Fallback>
                <p:oleObj r:id="rId8" imgH="2743200" imgW="2838450" progId="">
                  <p:embed/>
                  <p:pic>
                    <p:nvPicPr>
                      <p:cNvPr id="783" name="Google Shape;783;p65"/>
                      <p:cNvPicPr preferRelativeResize="0"/>
                      <p:nvPr/>
                    </p:nvPicPr>
                    <p:blipFill rotWithShape="1">
                      <a:blip r:embed="rId9">
                        <a:alphaModFix/>
                      </a:blip>
                      <a:srcRect b="0" l="0" r="0" t="0"/>
                      <a:stretch/>
                    </p:blipFill>
                    <p:spPr>
                      <a:xfrm>
                        <a:off x="5796136" y="2348880"/>
                        <a:ext cx="2838450" cy="2743200"/>
                      </a:xfrm>
                      <a:prstGeom prst="rect">
                        <a:avLst/>
                      </a:prstGeom>
                      <a:solidFill>
                        <a:srgbClr val="D2FED3"/>
                      </a:solidFill>
                      <a:ln cap="flat" cmpd="sng" w="9525">
                        <a:solidFill>
                          <a:schemeClr val="dk1"/>
                        </a:solidFill>
                        <a:prstDash val="solid"/>
                        <a:miter lim="800000"/>
                        <a:headEnd len="sm" w="sm" type="none"/>
                        <a:tailEnd len="sm" w="sm" type="none"/>
                      </a:ln>
                    </p:spPr>
                  </p:pic>
                </p:oleObj>
              </mc:Fallback>
            </mc:AlternateContent>
          </a:graphicData>
        </a:graphic>
      </p:graphicFrame>
      <p:sp>
        <p:nvSpPr>
          <p:cNvPr id="784" name="Google Shape;784;p65"/>
          <p:cNvSpPr/>
          <p:nvPr/>
        </p:nvSpPr>
        <p:spPr>
          <a:xfrm rot="1165791">
            <a:off x="4230458" y="2093801"/>
            <a:ext cx="1152128" cy="396044"/>
          </a:xfrm>
          <a:prstGeom prst="rightArrow">
            <a:avLst>
              <a:gd fmla="val 50000" name="adj1"/>
              <a:gd fmla="val 42039" name="adj2"/>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85" name="Google Shape;785;p65"/>
          <p:cNvSpPr/>
          <p:nvPr/>
        </p:nvSpPr>
        <p:spPr>
          <a:xfrm>
            <a:off x="4230457" y="3393328"/>
            <a:ext cx="1152128" cy="396044"/>
          </a:xfrm>
          <a:prstGeom prst="rightArrow">
            <a:avLst>
              <a:gd fmla="val 50000" name="adj1"/>
              <a:gd fmla="val 42039" name="adj2"/>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86" name="Google Shape;786;p65"/>
          <p:cNvSpPr/>
          <p:nvPr/>
        </p:nvSpPr>
        <p:spPr>
          <a:xfrm rot="-1909777">
            <a:off x="4230457" y="4689472"/>
            <a:ext cx="1152128" cy="396044"/>
          </a:xfrm>
          <a:prstGeom prst="rightArrow">
            <a:avLst>
              <a:gd fmla="val 50000" name="adj1"/>
              <a:gd fmla="val 42039" name="adj2"/>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6"/>
          <p:cNvSpPr txBox="1"/>
          <p:nvPr>
            <p:ph idx="1" type="body"/>
          </p:nvPr>
        </p:nvSpPr>
        <p:spPr>
          <a:xfrm>
            <a:off x="285720" y="2065202"/>
            <a:ext cx="8572560" cy="429275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t>the name of the thing to be found</a:t>
            </a:r>
            <a:endParaRPr/>
          </a:p>
          <a:p>
            <a:pPr indent="-342900" lvl="0" marL="342900" rtl="0" algn="l">
              <a:spcBef>
                <a:spcPts val="400"/>
              </a:spcBef>
              <a:spcAft>
                <a:spcPts val="0"/>
              </a:spcAft>
              <a:buClr>
                <a:schemeClr val="dk1"/>
              </a:buClr>
              <a:buSzPts val="2000"/>
              <a:buFont typeface="Arial"/>
              <a:buChar char="•"/>
            </a:pPr>
            <a:r>
              <a:rPr lang="en-US" sz="2000"/>
              <a:t>the searchable qualities (search fields) of the thing to be found</a:t>
            </a:r>
            <a:endParaRPr/>
          </a:p>
          <a:p>
            <a:pPr indent="-342900" lvl="0" marL="342900" rtl="0" algn="l">
              <a:spcBef>
                <a:spcPts val="400"/>
              </a:spcBef>
              <a:spcAft>
                <a:spcPts val="0"/>
              </a:spcAft>
              <a:buClr>
                <a:schemeClr val="dk1"/>
              </a:buClr>
              <a:buSzPts val="2000"/>
              <a:buFont typeface="Arial"/>
              <a:buChar char="•"/>
            </a:pPr>
            <a:r>
              <a:rPr lang="en-US" sz="2000"/>
              <a:t>what to display about the thing to be found (the display values, in sequence)</a:t>
            </a:r>
            <a:endParaRPr/>
          </a:p>
          <a:p>
            <a:pPr indent="-342900" lvl="0" marL="342900" rtl="0" algn="l">
              <a:spcBef>
                <a:spcPts val="400"/>
              </a:spcBef>
              <a:spcAft>
                <a:spcPts val="0"/>
              </a:spcAft>
              <a:buClr>
                <a:schemeClr val="dk1"/>
              </a:buClr>
              <a:buSzPts val="2000"/>
              <a:buFont typeface="Arial"/>
              <a:buChar char="•"/>
            </a:pPr>
            <a:r>
              <a:rPr lang="en-US" sz="2000"/>
              <a:t>how to sort the choices (sort criteria).</a:t>
            </a:r>
            <a:endParaRPr sz="20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795" name="Google Shape;795;p66"/>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3240">
                <a:latin typeface="Times New Roman"/>
                <a:ea typeface="Times New Roman"/>
                <a:cs typeface="Times New Roman"/>
                <a:sym typeface="Times New Roman"/>
              </a:rPr>
              <a:t>Special use cases: parameterized use cases I</a:t>
            </a:r>
            <a:endParaRPr sz="3240"/>
          </a:p>
        </p:txBody>
      </p:sp>
      <p:sp>
        <p:nvSpPr>
          <p:cNvPr id="796" name="Google Shape;796;p66"/>
          <p:cNvSpPr txBox="1"/>
          <p:nvPr/>
        </p:nvSpPr>
        <p:spPr>
          <a:xfrm>
            <a:off x="342616" y="1340768"/>
            <a:ext cx="7891159" cy="707886"/>
          </a:xfrm>
          <a:prstGeom prst="rect">
            <a:avLst/>
          </a:prstGeom>
          <a:solidFill>
            <a:srgbClr val="FFC1C1"/>
          </a:solidFill>
          <a:ln cap="flat" cmpd="sng" w="9525">
            <a:solidFill>
              <a:schemeClr val="lt2"/>
            </a:solidFill>
            <a:prstDash val="solid"/>
            <a:round/>
            <a:headEnd len="sm" w="sm" type="none"/>
            <a:tailEnd len="sm" w="sm" type="none"/>
          </a:ln>
          <a:effectLst>
            <a:outerShdw blurRad="50800" rotWithShape="0" algn="ctr" dir="5400000" dist="50800">
              <a:srgbClr val="FF0000">
                <a:alpha val="5882"/>
              </a:srgbClr>
            </a:outerShdw>
          </a:effectLst>
        </p:spPr>
        <p:txBody>
          <a:bodyPr anchorCtr="0" anchor="t" bIns="45700" lIns="91425" spcFirstLastPara="1" rIns="91425" wrap="square" tIns="45700">
            <a:spAutoFit/>
          </a:bodyPr>
          <a:lstStyle/>
          <a:p>
            <a:pPr indent="0" lvl="1" marL="0" marR="0" rtl="0" algn="l">
              <a:spcBef>
                <a:spcPts val="0"/>
              </a:spcBef>
              <a:spcAft>
                <a:spcPts val="0"/>
              </a:spcAft>
              <a:buNone/>
            </a:pPr>
            <a:r>
              <a:rPr b="0" i="0" lang="en-US" sz="2000" u="none" cap="none" strike="noStrike">
                <a:solidFill>
                  <a:schemeClr val="dk1"/>
                </a:solidFill>
                <a:latin typeface="Arial"/>
                <a:ea typeface="Arial"/>
                <a:cs typeface="Arial"/>
                <a:sym typeface="Arial"/>
              </a:rPr>
              <a:t>Similar USE-CASES: </a:t>
            </a:r>
            <a:r>
              <a:rPr b="0" i="1" lang="en-US" sz="2000" u="none" cap="none" strike="noStrike">
                <a:solidFill>
                  <a:schemeClr val="dk1"/>
                </a:solidFill>
                <a:latin typeface="Arial"/>
                <a:ea typeface="Arial"/>
                <a:cs typeface="Arial"/>
                <a:sym typeface="Arial"/>
              </a:rPr>
              <a:t>Find a Customer</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Find a Product</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Find a Promotion </a:t>
            </a:r>
            <a:r>
              <a:rPr b="1" i="0" lang="en-US" sz="2000" u="none" cap="none" strike="noStrike">
                <a:solidFill>
                  <a:schemeClr val="dk1"/>
                </a:solidFill>
                <a:latin typeface="Arial"/>
                <a:ea typeface="Arial"/>
                <a:cs typeface="Arial"/>
                <a:sym typeface="Arial"/>
              </a:rPr>
              <a:t>differing in:</a:t>
            </a:r>
            <a:endParaRPr b="0" i="1" sz="2000" u="none" cap="none" strike="noStrik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67"/>
          <p:cNvSpPr txBox="1"/>
          <p:nvPr>
            <p:ph idx="1" type="body"/>
          </p:nvPr>
        </p:nvSpPr>
        <p:spPr>
          <a:xfrm>
            <a:off x="285720" y="2065202"/>
            <a:ext cx="8572560" cy="429275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2F2F2"/>
              </a:buClr>
              <a:buSzPts val="2000"/>
              <a:buFont typeface="Arial"/>
              <a:buChar char="•"/>
            </a:pPr>
            <a:r>
              <a:rPr lang="en-US" sz="2000">
                <a:solidFill>
                  <a:srgbClr val="F2F2F2"/>
                </a:solidFill>
              </a:rPr>
              <a:t>the name of the thing to be found</a:t>
            </a:r>
            <a:endParaRPr/>
          </a:p>
          <a:p>
            <a:pPr indent="-342900" lvl="0" marL="342900" rtl="0" algn="l">
              <a:spcBef>
                <a:spcPts val="400"/>
              </a:spcBef>
              <a:spcAft>
                <a:spcPts val="0"/>
              </a:spcAft>
              <a:buClr>
                <a:srgbClr val="F2F2F2"/>
              </a:buClr>
              <a:buSzPts val="2000"/>
              <a:buFont typeface="Arial"/>
              <a:buChar char="•"/>
            </a:pPr>
            <a:r>
              <a:rPr lang="en-US" sz="2000">
                <a:solidFill>
                  <a:srgbClr val="F2F2F2"/>
                </a:solidFill>
              </a:rPr>
              <a:t>the searchable qualities (search fields) of the thing to be found</a:t>
            </a:r>
            <a:endParaRPr/>
          </a:p>
          <a:p>
            <a:pPr indent="-342900" lvl="0" marL="342900" rtl="0" algn="l">
              <a:spcBef>
                <a:spcPts val="400"/>
              </a:spcBef>
              <a:spcAft>
                <a:spcPts val="0"/>
              </a:spcAft>
              <a:buClr>
                <a:srgbClr val="F2F2F2"/>
              </a:buClr>
              <a:buSzPts val="2000"/>
              <a:buFont typeface="Arial"/>
              <a:buChar char="•"/>
            </a:pPr>
            <a:r>
              <a:rPr lang="en-US" sz="2000">
                <a:solidFill>
                  <a:srgbClr val="F2F2F2"/>
                </a:solidFill>
              </a:rPr>
              <a:t>what to display about the thing to be found (the display values, in sequence)</a:t>
            </a:r>
            <a:endParaRPr/>
          </a:p>
          <a:p>
            <a:pPr indent="-342900" lvl="0" marL="342900" rtl="0" algn="l">
              <a:spcBef>
                <a:spcPts val="400"/>
              </a:spcBef>
              <a:spcAft>
                <a:spcPts val="0"/>
              </a:spcAft>
              <a:buClr>
                <a:srgbClr val="F2F2F2"/>
              </a:buClr>
              <a:buSzPts val="2000"/>
              <a:buFont typeface="Arial"/>
              <a:buChar char="•"/>
            </a:pPr>
            <a:r>
              <a:rPr lang="en-US" sz="2000">
                <a:solidFill>
                  <a:srgbClr val="F2F2F2"/>
                </a:solidFill>
              </a:rPr>
              <a:t>how to sort the choices (the sort criteria).</a:t>
            </a:r>
            <a:endParaRPr sz="2000">
              <a:solidFill>
                <a:srgbClr val="F2F2F2"/>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802" name="Google Shape;802;p67"/>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3240">
                <a:latin typeface="Times New Roman"/>
                <a:ea typeface="Times New Roman"/>
                <a:cs typeface="Times New Roman"/>
                <a:sym typeface="Times New Roman"/>
              </a:rPr>
              <a:t>Special use cases: parameterized use cases II</a:t>
            </a:r>
            <a:endParaRPr sz="3240"/>
          </a:p>
        </p:txBody>
      </p:sp>
      <p:sp>
        <p:nvSpPr>
          <p:cNvPr id="803" name="Google Shape;803;p67"/>
          <p:cNvSpPr txBox="1"/>
          <p:nvPr/>
        </p:nvSpPr>
        <p:spPr>
          <a:xfrm>
            <a:off x="636980" y="3989921"/>
            <a:ext cx="4488729" cy="400110"/>
          </a:xfrm>
          <a:prstGeom prst="rect">
            <a:avLst/>
          </a:prstGeom>
          <a:solidFill>
            <a:srgbClr val="92D050">
              <a:alpha val="32941"/>
            </a:srgbClr>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Generic USE-CASE: </a:t>
            </a:r>
            <a:r>
              <a:rPr i="1" lang="en-US" sz="2000">
                <a:solidFill>
                  <a:schemeClr val="dk1"/>
                </a:solidFill>
                <a:latin typeface="Arial"/>
                <a:ea typeface="Arial"/>
                <a:cs typeface="Arial"/>
                <a:sym typeface="Arial"/>
              </a:rPr>
              <a:t>Find a Whatever</a:t>
            </a:r>
            <a:endParaRPr sz="2000">
              <a:solidFill>
                <a:schemeClr val="dk1"/>
              </a:solidFill>
              <a:latin typeface="Arial"/>
              <a:ea typeface="Arial"/>
              <a:cs typeface="Arial"/>
              <a:sym typeface="Arial"/>
            </a:endParaRPr>
          </a:p>
        </p:txBody>
      </p:sp>
      <p:sp>
        <p:nvSpPr>
          <p:cNvPr id="804" name="Google Shape;804;p67"/>
          <p:cNvSpPr/>
          <p:nvPr/>
        </p:nvSpPr>
        <p:spPr>
          <a:xfrm>
            <a:off x="7782673" y="1694711"/>
            <a:ext cx="665723" cy="2746391"/>
          </a:xfrm>
          <a:prstGeom prst="curvedLeftArrow">
            <a:avLst>
              <a:gd fmla="val 25000" name="adj1"/>
              <a:gd fmla="val 50000" name="adj2"/>
              <a:gd fmla="val 25000" name="adj3"/>
            </a:avLst>
          </a:prstGeom>
          <a:solidFill>
            <a:schemeClr val="accen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5" name="Google Shape;805;p67"/>
          <p:cNvSpPr txBox="1"/>
          <p:nvPr/>
        </p:nvSpPr>
        <p:spPr>
          <a:xfrm>
            <a:off x="353249" y="4441102"/>
            <a:ext cx="5466561" cy="338554"/>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The clerk </a:t>
            </a:r>
            <a:r>
              <a:rPr lang="en-US" sz="1600" u="sng">
                <a:solidFill>
                  <a:schemeClr val="dk1"/>
                </a:solidFill>
                <a:latin typeface="Arial"/>
                <a:ea typeface="Arial"/>
                <a:cs typeface="Arial"/>
                <a:sym typeface="Arial"/>
              </a:rPr>
              <a:t>finds a customer </a:t>
            </a:r>
            <a:r>
              <a:rPr lang="en-US" sz="1600">
                <a:solidFill>
                  <a:schemeClr val="dk1"/>
                </a:solidFill>
                <a:latin typeface="Arial"/>
                <a:ea typeface="Arial"/>
                <a:cs typeface="Arial"/>
                <a:sym typeface="Arial"/>
              </a:rPr>
              <a:t>using </a:t>
            </a:r>
            <a:r>
              <a:rPr lang="en-US" sz="1600" u="sng">
                <a:solidFill>
                  <a:schemeClr val="dk1"/>
                </a:solidFill>
                <a:latin typeface="Arial"/>
                <a:ea typeface="Arial"/>
                <a:cs typeface="Arial"/>
                <a:sym typeface="Arial"/>
              </a:rPr>
              <a:t>customer search details</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806" name="Google Shape;806;p67"/>
          <p:cNvSpPr txBox="1"/>
          <p:nvPr/>
        </p:nvSpPr>
        <p:spPr>
          <a:xfrm>
            <a:off x="899592" y="5157192"/>
            <a:ext cx="7854523" cy="1077218"/>
          </a:xfrm>
          <a:prstGeom prst="rect">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1. The user identifies the </a:t>
            </a:r>
            <a:r>
              <a:rPr lang="en-US" sz="1600" u="sng">
                <a:solidFill>
                  <a:schemeClr val="dk1"/>
                </a:solidFill>
                <a:latin typeface="Arial"/>
                <a:ea typeface="Arial"/>
                <a:cs typeface="Arial"/>
                <a:sym typeface="Arial"/>
              </a:rPr>
              <a:t>searchable qualities </a:t>
            </a:r>
            <a:r>
              <a:rPr lang="en-US" sz="1600">
                <a:solidFill>
                  <a:schemeClr val="dk1"/>
                </a:solidFill>
                <a:latin typeface="Arial"/>
                <a:ea typeface="Arial"/>
                <a:cs typeface="Arial"/>
                <a:sym typeface="Arial"/>
              </a:rPr>
              <a:t>of the whatever thing.</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2. The system finds all matching whatevers and displays their </a:t>
            </a:r>
            <a:r>
              <a:rPr lang="en-US" sz="1600" u="sng">
                <a:solidFill>
                  <a:schemeClr val="dk1"/>
                </a:solidFill>
                <a:latin typeface="Arial"/>
                <a:ea typeface="Arial"/>
                <a:cs typeface="Arial"/>
                <a:sym typeface="Arial"/>
              </a:rPr>
              <a:t>display values</a:t>
            </a:r>
            <a:r>
              <a:rPr lang="en-US" sz="1600">
                <a:solidFill>
                  <a:schemeClr val="dk1"/>
                </a:solidFill>
                <a:latin typeface="Arial"/>
                <a:ea typeface="Arial"/>
                <a:cs typeface="Arial"/>
                <a:sym typeface="Arial"/>
              </a:rPr>
              <a:t> on a list.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3. The user can resort them according to the </a:t>
            </a:r>
            <a:r>
              <a:rPr lang="en-US" sz="1600" u="sng">
                <a:solidFill>
                  <a:schemeClr val="dk1"/>
                </a:solidFill>
                <a:latin typeface="Arial"/>
                <a:ea typeface="Arial"/>
                <a:cs typeface="Arial"/>
                <a:sym typeface="Arial"/>
              </a:rPr>
              <a:t>sort criteria</a:t>
            </a:r>
            <a:r>
              <a:rPr lang="en-US" sz="16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4. The user selects the one of interest.</a:t>
            </a:r>
            <a:endParaRPr sz="1600">
              <a:solidFill>
                <a:schemeClr val="dk1"/>
              </a:solidFill>
              <a:latin typeface="Arial"/>
              <a:ea typeface="Arial"/>
              <a:cs typeface="Arial"/>
              <a:sym typeface="Arial"/>
            </a:endParaRPr>
          </a:p>
        </p:txBody>
      </p:sp>
      <p:cxnSp>
        <p:nvCxnSpPr>
          <p:cNvPr id="807" name="Google Shape;807;p67"/>
          <p:cNvCxnSpPr>
            <a:endCxn id="806" idx="0"/>
          </p:cNvCxnSpPr>
          <p:nvPr/>
        </p:nvCxnSpPr>
        <p:spPr>
          <a:xfrm>
            <a:off x="1403553" y="4761192"/>
            <a:ext cx="3423300" cy="396000"/>
          </a:xfrm>
          <a:prstGeom prst="straightConnector1">
            <a:avLst/>
          </a:prstGeom>
          <a:solidFill>
            <a:schemeClr val="accent1"/>
          </a:solidFill>
          <a:ln cap="flat" cmpd="sng" w="12700">
            <a:solidFill>
              <a:schemeClr val="dk1"/>
            </a:solidFill>
            <a:prstDash val="solid"/>
            <a:round/>
            <a:headEnd len="sm" w="sm" type="none"/>
            <a:tailEnd len="med" w="med" type="stealth"/>
          </a:ln>
        </p:spPr>
      </p:cxnSp>
      <p:sp>
        <p:nvSpPr>
          <p:cNvPr id="808" name="Google Shape;808;p67"/>
          <p:cNvSpPr txBox="1"/>
          <p:nvPr/>
        </p:nvSpPr>
        <p:spPr>
          <a:xfrm>
            <a:off x="342616" y="1340768"/>
            <a:ext cx="7891159" cy="707886"/>
          </a:xfrm>
          <a:prstGeom prst="rect">
            <a:avLst/>
          </a:prstGeom>
          <a:solidFill>
            <a:srgbClr val="FFC1C1"/>
          </a:solidFill>
          <a:ln cap="flat" cmpd="sng" w="9525">
            <a:solidFill>
              <a:schemeClr val="lt2"/>
            </a:solidFill>
            <a:prstDash val="solid"/>
            <a:round/>
            <a:headEnd len="sm" w="sm" type="none"/>
            <a:tailEnd len="sm" w="sm" type="none"/>
          </a:ln>
          <a:effectLst>
            <a:outerShdw blurRad="50800" rotWithShape="0" algn="ctr" dir="5400000" dist="50800">
              <a:srgbClr val="FF0000">
                <a:alpha val="5882"/>
              </a:srgbClr>
            </a:outerShdw>
          </a:effectLst>
        </p:spPr>
        <p:txBody>
          <a:bodyPr anchorCtr="0" anchor="t" bIns="45700" lIns="91425" spcFirstLastPara="1" rIns="91425" wrap="square" tIns="45700">
            <a:spAutoFit/>
          </a:bodyPr>
          <a:lstStyle/>
          <a:p>
            <a:pPr indent="0" lvl="1" marL="0" marR="0" rtl="0" algn="l">
              <a:spcBef>
                <a:spcPts val="0"/>
              </a:spcBef>
              <a:spcAft>
                <a:spcPts val="0"/>
              </a:spcAft>
              <a:buNone/>
            </a:pPr>
            <a:r>
              <a:rPr b="0" i="0" lang="en-US" sz="2000" u="none" cap="none" strike="noStrike">
                <a:solidFill>
                  <a:schemeClr val="dk1"/>
                </a:solidFill>
                <a:latin typeface="Arial"/>
                <a:ea typeface="Arial"/>
                <a:cs typeface="Arial"/>
                <a:sym typeface="Arial"/>
              </a:rPr>
              <a:t>Similar USE-CASES: </a:t>
            </a:r>
            <a:r>
              <a:rPr b="0" i="1" lang="en-US" sz="2000" u="none" cap="none" strike="noStrike">
                <a:solidFill>
                  <a:schemeClr val="dk1"/>
                </a:solidFill>
                <a:latin typeface="Arial"/>
                <a:ea typeface="Arial"/>
                <a:cs typeface="Arial"/>
                <a:sym typeface="Arial"/>
              </a:rPr>
              <a:t>Find a Customer</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Find a Product</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Find a Promotion </a:t>
            </a:r>
            <a:r>
              <a:rPr b="1" i="0" lang="en-US" sz="2000" u="none" cap="none" strike="noStrike">
                <a:solidFill>
                  <a:schemeClr val="dk1"/>
                </a:solidFill>
                <a:latin typeface="Arial"/>
                <a:ea typeface="Arial"/>
                <a:cs typeface="Arial"/>
                <a:sym typeface="Arial"/>
              </a:rPr>
              <a:t>differing in:</a:t>
            </a:r>
            <a:endParaRPr b="0" i="1" sz="20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68"/>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MISSING REQUIREMENTS</a:t>
            </a:r>
            <a:endParaRPr/>
          </a:p>
        </p:txBody>
      </p:sp>
      <p:sp>
        <p:nvSpPr>
          <p:cNvPr id="817" name="Google Shape;817;p68"/>
          <p:cNvSpPr txBox="1"/>
          <p:nvPr>
            <p:ph idx="1" type="body"/>
          </p:nvPr>
        </p:nvSpPr>
        <p:spPr>
          <a:xfrm>
            <a:off x="457347" y="1719263"/>
            <a:ext cx="8229307" cy="4663952"/>
          </a:xfrm>
          <a:prstGeom prst="rect">
            <a:avLst/>
          </a:prstGeom>
          <a:solidFill>
            <a:srgbClr val="F2F2F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lang="en-US" sz="2400"/>
              <a:t>UC is only „third chapter of SRS“ – it doesn’t contain – </a:t>
            </a:r>
            <a:endParaRPr/>
          </a:p>
          <a:p>
            <a:pPr indent="-285750" lvl="1" marL="742950" rtl="0" algn="l">
              <a:spcBef>
                <a:spcPts val="320"/>
              </a:spcBef>
              <a:spcAft>
                <a:spcPts val="0"/>
              </a:spcAft>
              <a:buClr>
                <a:schemeClr val="dk1"/>
              </a:buClr>
              <a:buSzPts val="1600"/>
              <a:buFont typeface="Arial"/>
              <a:buChar char="–"/>
            </a:pPr>
            <a:r>
              <a:rPr lang="en-US" sz="1600"/>
              <a:t>contain performance requirements, </a:t>
            </a:r>
            <a:endParaRPr/>
          </a:p>
          <a:p>
            <a:pPr indent="-285750" lvl="1" marL="742950" rtl="0" algn="l">
              <a:spcBef>
                <a:spcPts val="320"/>
              </a:spcBef>
              <a:spcAft>
                <a:spcPts val="0"/>
              </a:spcAft>
              <a:buClr>
                <a:schemeClr val="dk1"/>
              </a:buClr>
              <a:buSzPts val="1600"/>
              <a:buFont typeface="Arial"/>
              <a:buChar char="–"/>
            </a:pPr>
            <a:r>
              <a:rPr lang="en-US" sz="1600"/>
              <a:t>business rules, </a:t>
            </a:r>
            <a:endParaRPr/>
          </a:p>
          <a:p>
            <a:pPr indent="-285750" lvl="1" marL="742950" rtl="0" algn="l">
              <a:spcBef>
                <a:spcPts val="320"/>
              </a:spcBef>
              <a:spcAft>
                <a:spcPts val="0"/>
              </a:spcAft>
              <a:buClr>
                <a:schemeClr val="dk1"/>
              </a:buClr>
              <a:buSzPts val="1600"/>
              <a:buFont typeface="Arial"/>
              <a:buChar char="–"/>
            </a:pPr>
            <a:r>
              <a:rPr lang="en-US" sz="1600"/>
              <a:t>user interface design, </a:t>
            </a:r>
            <a:endParaRPr/>
          </a:p>
          <a:p>
            <a:pPr indent="-285750" lvl="1" marL="742950" rtl="0" algn="l">
              <a:spcBef>
                <a:spcPts val="320"/>
              </a:spcBef>
              <a:spcAft>
                <a:spcPts val="0"/>
              </a:spcAft>
              <a:buClr>
                <a:schemeClr val="dk1"/>
              </a:buClr>
              <a:buSzPts val="1600"/>
              <a:buFont typeface="Arial"/>
              <a:buChar char="–"/>
            </a:pPr>
            <a:r>
              <a:rPr lang="en-US" sz="1600"/>
              <a:t>data descriptions, </a:t>
            </a:r>
            <a:endParaRPr/>
          </a:p>
          <a:p>
            <a:pPr indent="-285750" lvl="1" marL="742950" rtl="0" algn="l">
              <a:spcBef>
                <a:spcPts val="320"/>
              </a:spcBef>
              <a:spcAft>
                <a:spcPts val="0"/>
              </a:spcAft>
              <a:buClr>
                <a:schemeClr val="dk1"/>
              </a:buClr>
              <a:buSzPts val="1600"/>
              <a:buFont typeface="Arial"/>
              <a:buChar char="–"/>
            </a:pPr>
            <a:r>
              <a:rPr lang="en-US" sz="1600"/>
              <a:t>finite state machine behavior, </a:t>
            </a:r>
            <a:endParaRPr/>
          </a:p>
          <a:p>
            <a:pPr indent="-285750" lvl="1" marL="742950" rtl="0" algn="l">
              <a:spcBef>
                <a:spcPts val="320"/>
              </a:spcBef>
              <a:spcAft>
                <a:spcPts val="0"/>
              </a:spcAft>
              <a:buClr>
                <a:schemeClr val="dk1"/>
              </a:buClr>
              <a:buSzPts val="1600"/>
              <a:buFont typeface="Arial"/>
              <a:buChar char="–"/>
            </a:pPr>
            <a:r>
              <a:rPr lang="en-US" sz="1600"/>
              <a:t>priority, etc.</a:t>
            </a:r>
            <a:endParaRPr/>
          </a:p>
          <a:p>
            <a:pPr indent="-342900" lvl="0" marL="342900" rtl="0" algn="l">
              <a:spcBef>
                <a:spcPts val="400"/>
              </a:spcBef>
              <a:spcAft>
                <a:spcPts val="0"/>
              </a:spcAft>
              <a:buClr>
                <a:schemeClr val="dk1"/>
              </a:buClr>
              <a:buSzPts val="2000"/>
              <a:buFont typeface="Arial"/>
              <a:buChar char="•"/>
            </a:pPr>
            <a:r>
              <a:rPr lang="en-US" sz="2000"/>
              <a:t>Could be attached:</a:t>
            </a:r>
            <a:endParaRPr/>
          </a:p>
          <a:p>
            <a:pPr indent="-285750" lvl="1" marL="742950" rtl="0" algn="l">
              <a:spcBef>
                <a:spcPts val="320"/>
              </a:spcBef>
              <a:spcAft>
                <a:spcPts val="0"/>
              </a:spcAft>
              <a:buClr>
                <a:schemeClr val="dk1"/>
              </a:buClr>
              <a:buSzPts val="1600"/>
              <a:buFont typeface="Arial"/>
              <a:buChar char="–"/>
            </a:pPr>
            <a:r>
              <a:rPr lang="en-US" sz="1600"/>
              <a:t>use case priority,</a:t>
            </a:r>
            <a:endParaRPr sz="1600"/>
          </a:p>
          <a:p>
            <a:pPr indent="-285750" lvl="1" marL="742950" rtl="0" algn="l">
              <a:spcBef>
                <a:spcPts val="320"/>
              </a:spcBef>
              <a:spcAft>
                <a:spcPts val="0"/>
              </a:spcAft>
              <a:buClr>
                <a:schemeClr val="dk1"/>
              </a:buClr>
              <a:buSzPts val="1600"/>
              <a:buFont typeface="Arial"/>
              <a:buChar char="–"/>
            </a:pPr>
            <a:r>
              <a:rPr lang="en-US" sz="1600"/>
              <a:t>expected frequency of occurrence,</a:t>
            </a:r>
            <a:endParaRPr sz="1600"/>
          </a:p>
          <a:p>
            <a:pPr indent="-285750" lvl="1" marL="742950" rtl="0" algn="l">
              <a:spcBef>
                <a:spcPts val="320"/>
              </a:spcBef>
              <a:spcAft>
                <a:spcPts val="0"/>
              </a:spcAft>
              <a:buClr>
                <a:schemeClr val="dk1"/>
              </a:buClr>
              <a:buSzPts val="1600"/>
              <a:buFont typeface="Arial"/>
              <a:buChar char="–"/>
            </a:pPr>
            <a:r>
              <a:rPr lang="en-US" sz="1600"/>
              <a:t>performance needs,</a:t>
            </a:r>
            <a:endParaRPr sz="1600"/>
          </a:p>
          <a:p>
            <a:pPr indent="-285750" lvl="1" marL="742950" rtl="0" algn="l">
              <a:spcBef>
                <a:spcPts val="320"/>
              </a:spcBef>
              <a:spcAft>
                <a:spcPts val="0"/>
              </a:spcAft>
              <a:buClr>
                <a:schemeClr val="dk1"/>
              </a:buClr>
              <a:buSzPts val="1600"/>
              <a:buFont typeface="Arial"/>
              <a:buChar char="–"/>
            </a:pPr>
            <a:r>
              <a:rPr lang="en-US" sz="1600"/>
              <a:t>delivery date,</a:t>
            </a:r>
            <a:endParaRPr sz="1600"/>
          </a:p>
          <a:p>
            <a:pPr indent="-285750" lvl="1" marL="742950" rtl="0" algn="l">
              <a:spcBef>
                <a:spcPts val="320"/>
              </a:spcBef>
              <a:spcAft>
                <a:spcPts val="0"/>
              </a:spcAft>
              <a:buClr>
                <a:schemeClr val="dk1"/>
              </a:buClr>
              <a:buSzPts val="1600"/>
              <a:buFont typeface="Arial"/>
              <a:buChar char="–"/>
            </a:pPr>
            <a:r>
              <a:rPr lang="en-US" sz="1600"/>
              <a:t>list of secondary actors,</a:t>
            </a:r>
            <a:endParaRPr sz="1600"/>
          </a:p>
          <a:p>
            <a:pPr indent="-285750" lvl="1" marL="742950" rtl="0" algn="l">
              <a:spcBef>
                <a:spcPts val="320"/>
              </a:spcBef>
              <a:spcAft>
                <a:spcPts val="0"/>
              </a:spcAft>
              <a:buClr>
                <a:schemeClr val="dk1"/>
              </a:buClr>
              <a:buSzPts val="1600"/>
              <a:buFont typeface="Arial"/>
              <a:buChar char="–"/>
            </a:pPr>
            <a:r>
              <a:rPr lang="en-US" sz="1600"/>
              <a:t>business rules (possibly),</a:t>
            </a:r>
            <a:endParaRPr sz="1600"/>
          </a:p>
          <a:p>
            <a:pPr indent="-285750" lvl="1" marL="742950" rtl="0" algn="l">
              <a:spcBef>
                <a:spcPts val="320"/>
              </a:spcBef>
              <a:spcAft>
                <a:spcPts val="0"/>
              </a:spcAft>
              <a:buClr>
                <a:schemeClr val="dk1"/>
              </a:buClr>
              <a:buSzPts val="1600"/>
              <a:buFont typeface="Arial"/>
              <a:buChar char="–"/>
            </a:pPr>
            <a:r>
              <a:rPr lang="en-US" sz="1600"/>
              <a:t>open issues.</a:t>
            </a:r>
            <a:endParaRPr/>
          </a:p>
          <a:p>
            <a:pPr indent="-215900" lvl="0" marL="342900" rtl="0" algn="l">
              <a:spcBef>
                <a:spcPts val="400"/>
              </a:spcBef>
              <a:spcAft>
                <a:spcPts val="0"/>
              </a:spcAft>
              <a:buClr>
                <a:schemeClr val="dk1"/>
              </a:buClr>
              <a:buSzPts val="2000"/>
              <a:buFont typeface="Arial"/>
              <a:buNone/>
            </a:pPr>
            <a:r>
              <a:t/>
            </a:r>
            <a:endParaRPr sz="2000"/>
          </a:p>
        </p:txBody>
      </p:sp>
      <p:sp>
        <p:nvSpPr>
          <p:cNvPr id="818" name="Google Shape;818;p68"/>
          <p:cNvSpPr txBox="1"/>
          <p:nvPr/>
        </p:nvSpPr>
        <p:spPr>
          <a:xfrm>
            <a:off x="4644008" y="3861047"/>
            <a:ext cx="4195046" cy="2674567"/>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Additional table:</a:t>
            </a:r>
            <a:endParaRPr sz="2000">
              <a:solidFill>
                <a:schemeClr val="dk1"/>
              </a:solidFill>
              <a:latin typeface="Arial"/>
              <a:ea typeface="Arial"/>
              <a:cs typeface="Arial"/>
              <a:sym typeface="Arial"/>
            </a:endParaRPr>
          </a:p>
          <a:p>
            <a:pPr indent="-285750" lvl="1" marL="742950" marR="0" rtl="0" algn="l">
              <a:lnSpc>
                <a:spcPct val="9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primary actor</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trigger</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delivery priority</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estimated complexity</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probable release</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performance requirement</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state of completion</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...and whatever else you need.</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9"/>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requirements</a:t>
            </a:r>
            <a:endParaRPr/>
          </a:p>
        </p:txBody>
      </p:sp>
      <p:sp>
        <p:nvSpPr>
          <p:cNvPr id="827" name="Google Shape;827;p69"/>
          <p:cNvSpPr txBox="1"/>
          <p:nvPr>
            <p:ph idx="1" type="body"/>
          </p:nvPr>
        </p:nvSpPr>
        <p:spPr>
          <a:xfrm>
            <a:off x="457347" y="1719263"/>
            <a:ext cx="8229307" cy="466395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Char char="•"/>
            </a:pPr>
            <a:r>
              <a:rPr lang="en-US" sz="2000"/>
              <a:t>Required by programmers – includes field check</a:t>
            </a:r>
            <a:endParaRPr/>
          </a:p>
          <a:p>
            <a:pPr indent="-342900" lvl="0" marL="342900" rtl="0" algn="l">
              <a:spcBef>
                <a:spcPts val="400"/>
              </a:spcBef>
              <a:spcAft>
                <a:spcPts val="0"/>
              </a:spcAft>
              <a:buClr>
                <a:schemeClr val="dk1"/>
              </a:buClr>
              <a:buSzPts val="2000"/>
              <a:buFont typeface="Arial"/>
              <a:buChar char="•"/>
            </a:pPr>
            <a:r>
              <a:rPr lang="en-US" sz="2000"/>
              <a:t>Three level of precision:</a:t>
            </a:r>
            <a:endParaRPr/>
          </a:p>
          <a:p>
            <a:pPr indent="-285750" lvl="1" marL="742950" rtl="0" algn="l">
              <a:spcBef>
                <a:spcPts val="400"/>
              </a:spcBef>
              <a:spcAft>
                <a:spcPts val="0"/>
              </a:spcAft>
              <a:buClr>
                <a:schemeClr val="dk1"/>
              </a:buClr>
              <a:buSzPts val="2000"/>
              <a:buFont typeface="Arial"/>
              <a:buChar char="–"/>
            </a:pPr>
            <a:r>
              <a:rPr b="1" lang="en-US" sz="2000"/>
              <a:t>Information nicknames,</a:t>
            </a:r>
            <a:endParaRPr b="1" sz="2000"/>
          </a:p>
          <a:p>
            <a:pPr indent="-285750" lvl="1" marL="742950" rtl="0" algn="l">
              <a:spcBef>
                <a:spcPts val="400"/>
              </a:spcBef>
              <a:spcAft>
                <a:spcPts val="0"/>
              </a:spcAft>
              <a:buClr>
                <a:schemeClr val="dk1"/>
              </a:buClr>
              <a:buSzPts val="2000"/>
              <a:buFont typeface="Arial"/>
              <a:buChar char="–"/>
            </a:pPr>
            <a:r>
              <a:rPr lang="en-US" sz="2000"/>
              <a:t>Field lists, or data descriptions,</a:t>
            </a:r>
            <a:endParaRPr sz="2000"/>
          </a:p>
          <a:p>
            <a:pPr indent="-285750" lvl="1" marL="742950" rtl="0" algn="l">
              <a:spcBef>
                <a:spcPts val="400"/>
              </a:spcBef>
              <a:spcAft>
                <a:spcPts val="0"/>
              </a:spcAft>
              <a:buClr>
                <a:schemeClr val="dk1"/>
              </a:buClr>
              <a:buSzPts val="2000"/>
              <a:buFont typeface="Arial"/>
              <a:buChar char="–"/>
            </a:pPr>
            <a:r>
              <a:rPr lang="en-US" sz="2000"/>
              <a:t>Field details &amp; checks.</a:t>
            </a:r>
            <a:endParaRPr sz="2000"/>
          </a:p>
          <a:p>
            <a:pPr indent="-215900" lvl="0" marL="342900" rtl="0" algn="l">
              <a:spcBef>
                <a:spcPts val="400"/>
              </a:spcBef>
              <a:spcAft>
                <a:spcPts val="0"/>
              </a:spcAft>
              <a:buClr>
                <a:schemeClr val="dk1"/>
              </a:buClr>
              <a:buSzPts val="2000"/>
              <a:buFont typeface="Arial"/>
              <a:buNone/>
            </a:pPr>
            <a:r>
              <a:t/>
            </a:r>
            <a:endParaRPr b="1" sz="2000"/>
          </a:p>
          <a:p>
            <a:pPr indent="-342900" lvl="0" marL="342900" rtl="0" algn="l">
              <a:spcBef>
                <a:spcPts val="400"/>
              </a:spcBef>
              <a:spcAft>
                <a:spcPts val="0"/>
              </a:spcAft>
              <a:buClr>
                <a:schemeClr val="dk1"/>
              </a:buClr>
              <a:buSzPts val="2000"/>
              <a:buFont typeface="Arial"/>
              <a:buChar char="•"/>
            </a:pPr>
            <a:r>
              <a:rPr b="1" lang="en-US" sz="2000"/>
              <a:t>Information nicknames will:</a:t>
            </a:r>
            <a:endParaRPr/>
          </a:p>
          <a:p>
            <a:pPr indent="-285750" lvl="1" marL="742950" rtl="0" algn="l">
              <a:spcBef>
                <a:spcPts val="320"/>
              </a:spcBef>
              <a:spcAft>
                <a:spcPts val="0"/>
              </a:spcAft>
              <a:buClr>
                <a:schemeClr val="dk1"/>
              </a:buClr>
              <a:buSzPts val="1600"/>
              <a:buFont typeface="Arial"/>
              <a:buChar char="–"/>
            </a:pPr>
            <a:r>
              <a:rPr lang="en-US" sz="1600"/>
              <a:t>speed up the requirement gathering</a:t>
            </a:r>
            <a:endParaRPr/>
          </a:p>
          <a:p>
            <a:pPr indent="-285750" lvl="1" marL="742950" rtl="0" algn="l">
              <a:spcBef>
                <a:spcPts val="320"/>
              </a:spcBef>
              <a:spcAft>
                <a:spcPts val="0"/>
              </a:spcAft>
              <a:buClr>
                <a:schemeClr val="dk1"/>
              </a:buClr>
              <a:buSzPts val="1600"/>
              <a:buFont typeface="Arial"/>
              <a:buChar char="–"/>
            </a:pPr>
            <a:r>
              <a:rPr lang="en-US" sz="1600"/>
              <a:t>make use cases shorter and easier to read</a:t>
            </a:r>
            <a:endParaRPr/>
          </a:p>
          <a:p>
            <a:pPr indent="-285750" lvl="1" marL="742950" rtl="0" algn="l">
              <a:spcBef>
                <a:spcPts val="320"/>
              </a:spcBef>
              <a:spcAft>
                <a:spcPts val="0"/>
              </a:spcAft>
              <a:buClr>
                <a:schemeClr val="dk1"/>
              </a:buClr>
              <a:buSzPts val="1600"/>
              <a:buFont typeface="Arial"/>
              <a:buChar char="–"/>
            </a:pPr>
            <a:r>
              <a:rPr lang="en-US" sz="1600"/>
              <a:t>make use case more durable</a:t>
            </a:r>
            <a:endParaRPr/>
          </a:p>
          <a:p>
            <a:pPr indent="-285750" lvl="1" marL="742950" rtl="0" algn="l">
              <a:spcBef>
                <a:spcPts val="320"/>
              </a:spcBef>
              <a:spcAft>
                <a:spcPts val="0"/>
              </a:spcAft>
              <a:buClr>
                <a:schemeClr val="dk1"/>
              </a:buClr>
              <a:buSzPts val="1600"/>
              <a:buFont typeface="Arial"/>
              <a:buChar char="–"/>
            </a:pPr>
            <a:r>
              <a:rPr lang="en-US" sz="1600"/>
              <a:t>Enable to refer the same information to other use cases.</a:t>
            </a:r>
            <a:endParaRPr/>
          </a:p>
          <a:p>
            <a:pPr indent="-215900" lvl="0" marL="342900" rtl="0" algn="l">
              <a:spcBef>
                <a:spcPts val="400"/>
              </a:spcBef>
              <a:spcAft>
                <a:spcPts val="0"/>
              </a:spcAft>
              <a:buClr>
                <a:schemeClr val="dk1"/>
              </a:buClr>
              <a:buSzPts val="2000"/>
              <a:buFont typeface="Arial"/>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Requirements</a:t>
            </a:r>
            <a:endParaRPr/>
          </a:p>
        </p:txBody>
      </p:sp>
      <p:sp>
        <p:nvSpPr>
          <p:cNvPr id="157" name="Google Shape;157;p7"/>
          <p:cNvSpPr/>
          <p:nvPr/>
        </p:nvSpPr>
        <p:spPr>
          <a:xfrm>
            <a:off x="539552" y="1268760"/>
            <a:ext cx="8136904" cy="2880320"/>
          </a:xfrm>
          <a:prstGeom prst="rect">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Requirement is</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A condition or capability needed by a user to solve a problem or achieve an objective.</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A condition or capability that must be met or possessed by a system or system component to satisfy a contact, standard, specification, or other formally imposed documents.</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A document representation of a condition or capability as in (1) or (2).</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Requirement artifact is a documented requirement.</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7"/>
          <p:cNvSpPr txBox="1"/>
          <p:nvPr/>
        </p:nvSpPr>
        <p:spPr>
          <a:xfrm>
            <a:off x="554743" y="4437112"/>
            <a:ext cx="322395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Requirement types: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Functional requirements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Quality requirements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Constraints.</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rgbClr val="0000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500"/>
                                        <p:tgtEl>
                                          <p:spTgt spid="15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500"/>
                                        <p:tgtEl>
                                          <p:spTgt spid="15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 calcmode="lin" valueType="num">
                                      <p:cBhvr additive="base">
                                        <p:cTn dur="500"/>
                                        <p:tgtEl>
                                          <p:spTgt spid="15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 calcmode="lin" valueType="num">
                                      <p:cBhvr additive="base">
                                        <p:cTn dur="500"/>
                                        <p:tgtEl>
                                          <p:spTgt spid="15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 calcmode="lin" valueType="num">
                                      <p:cBhvr additive="base">
                                        <p:cTn dur="500"/>
                                        <p:tgtEl>
                                          <p:spTgt spid="15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70"/>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requirements: </a:t>
            </a:r>
            <a:br>
              <a:rPr lang="en-US"/>
            </a:br>
            <a:r>
              <a:rPr lang="en-US" sz="2400"/>
              <a:t>information nicknames</a:t>
            </a:r>
            <a:endParaRPr/>
          </a:p>
        </p:txBody>
      </p:sp>
      <p:sp>
        <p:nvSpPr>
          <p:cNvPr id="836" name="Google Shape;836;p70"/>
          <p:cNvSpPr txBox="1"/>
          <p:nvPr>
            <p:ph idx="1" type="body"/>
          </p:nvPr>
        </p:nvSpPr>
        <p:spPr>
          <a:xfrm>
            <a:off x="457347" y="1719263"/>
            <a:ext cx="8229307" cy="25018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Font typeface="Arial"/>
              <a:buChar char="•"/>
            </a:pPr>
            <a:r>
              <a:rPr lang="en-US" sz="2600"/>
              <a:t>only a nickname is used in UC, </a:t>
            </a:r>
            <a:endParaRPr/>
          </a:p>
          <a:p>
            <a:pPr indent="-342900" lvl="0" marL="342900" rtl="0" algn="l">
              <a:spcBef>
                <a:spcPts val="520"/>
              </a:spcBef>
              <a:spcAft>
                <a:spcPts val="0"/>
              </a:spcAft>
              <a:buClr>
                <a:schemeClr val="dk1"/>
              </a:buClr>
              <a:buSzPts val="2600"/>
              <a:buFont typeface="Arial"/>
              <a:buChar char="•"/>
            </a:pPr>
            <a:r>
              <a:rPr lang="en-US" sz="2600"/>
              <a:t>it will enable</a:t>
            </a:r>
            <a:endParaRPr/>
          </a:p>
          <a:p>
            <a:pPr indent="-285750" lvl="1" marL="742950" rtl="0" algn="l">
              <a:spcBef>
                <a:spcPts val="380"/>
              </a:spcBef>
              <a:spcAft>
                <a:spcPts val="0"/>
              </a:spcAft>
              <a:buClr>
                <a:schemeClr val="dk1"/>
              </a:buClr>
              <a:buSzPts val="1900"/>
              <a:buFont typeface="Arial"/>
              <a:buChar char="–"/>
            </a:pPr>
            <a:r>
              <a:rPr lang="en-US" sz="1900"/>
              <a:t>speed up the requirement gathering,</a:t>
            </a:r>
            <a:endParaRPr/>
          </a:p>
          <a:p>
            <a:pPr indent="-285750" lvl="1" marL="742950" rtl="0" algn="l">
              <a:spcBef>
                <a:spcPts val="380"/>
              </a:spcBef>
              <a:spcAft>
                <a:spcPts val="0"/>
              </a:spcAft>
              <a:buClr>
                <a:schemeClr val="dk1"/>
              </a:buClr>
              <a:buSzPts val="1900"/>
              <a:buFont typeface="Arial"/>
              <a:buChar char="–"/>
            </a:pPr>
            <a:r>
              <a:rPr lang="en-US" sz="1900"/>
              <a:t>make use cases shorter and easier to read,</a:t>
            </a:r>
            <a:endParaRPr/>
          </a:p>
          <a:p>
            <a:pPr indent="-285750" lvl="1" marL="742950" rtl="0" algn="l">
              <a:spcBef>
                <a:spcPts val="380"/>
              </a:spcBef>
              <a:spcAft>
                <a:spcPts val="0"/>
              </a:spcAft>
              <a:buClr>
                <a:schemeClr val="dk1"/>
              </a:buClr>
              <a:buSzPts val="1900"/>
              <a:buFont typeface="Arial"/>
              <a:buChar char="–"/>
            </a:pPr>
            <a:r>
              <a:rPr lang="en-US" sz="1900"/>
              <a:t>make use case more durable</a:t>
            </a:r>
            <a:endParaRPr/>
          </a:p>
          <a:p>
            <a:pPr indent="-285750" lvl="1" marL="742950" rtl="0" algn="l">
              <a:spcBef>
                <a:spcPts val="400"/>
              </a:spcBef>
              <a:spcAft>
                <a:spcPts val="0"/>
              </a:spcAft>
              <a:buClr>
                <a:schemeClr val="dk1"/>
              </a:buClr>
              <a:buSzPts val="1900"/>
              <a:buFont typeface="Arial"/>
              <a:buChar char="–"/>
            </a:pPr>
            <a:r>
              <a:rPr lang="en-US" sz="1900"/>
              <a:t>enable </a:t>
            </a:r>
            <a:r>
              <a:rPr lang="en-US" sz="2000"/>
              <a:t>to refer the same information to other use cases.</a:t>
            </a:r>
            <a:endParaRPr/>
          </a:p>
          <a:p>
            <a:pPr indent="-215900" lvl="0" marL="342900" rtl="0" algn="l">
              <a:spcBef>
                <a:spcPts val="400"/>
              </a:spcBef>
              <a:spcAft>
                <a:spcPts val="0"/>
              </a:spcAft>
              <a:buClr>
                <a:schemeClr val="dk1"/>
              </a:buClr>
              <a:buSzPts val="2000"/>
              <a:buFont typeface="Arial"/>
              <a:buNone/>
            </a:pPr>
            <a:r>
              <a:t/>
            </a: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71"/>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requirements:</a:t>
            </a:r>
            <a:br>
              <a:rPr lang="en-US"/>
            </a:br>
            <a:r>
              <a:rPr lang="en-US"/>
              <a:t> </a:t>
            </a:r>
            <a:r>
              <a:rPr lang="en-US" sz="2400"/>
              <a:t>field list</a:t>
            </a:r>
            <a:endParaRPr/>
          </a:p>
        </p:txBody>
      </p:sp>
      <p:sp>
        <p:nvSpPr>
          <p:cNvPr id="845" name="Google Shape;845;p71"/>
          <p:cNvSpPr txBox="1"/>
          <p:nvPr>
            <p:ph idx="1" type="body"/>
          </p:nvPr>
        </p:nvSpPr>
        <p:spPr>
          <a:xfrm>
            <a:off x="457347" y="1719263"/>
            <a:ext cx="8229307" cy="466395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Font typeface="Arial"/>
              <a:buChar char="•"/>
            </a:pPr>
            <a:r>
              <a:rPr b="1" lang="en-US" sz="2800"/>
              <a:t>describes what fields </a:t>
            </a:r>
            <a:r>
              <a:rPr b="1" i="1" lang="en-US" sz="2800"/>
              <a:t>information links </a:t>
            </a:r>
            <a:r>
              <a:rPr b="1" lang="en-US" sz="2800"/>
              <a:t>contain. </a:t>
            </a:r>
            <a:endParaRPr/>
          </a:p>
          <a:p>
            <a:pPr indent="-342900" lvl="0" marL="342900" rtl="0" algn="l">
              <a:spcBef>
                <a:spcPts val="560"/>
              </a:spcBef>
              <a:spcAft>
                <a:spcPts val="0"/>
              </a:spcAft>
              <a:buClr>
                <a:schemeClr val="dk1"/>
              </a:buClr>
              <a:buSzPts val="2800"/>
              <a:buFont typeface="Arial"/>
              <a:buChar char="•"/>
            </a:pPr>
            <a:r>
              <a:rPr b="1" lang="en-US" sz="2800"/>
              <a:t>many strategies for dealing with this level of precision:</a:t>
            </a:r>
            <a:endParaRPr/>
          </a:p>
          <a:p>
            <a:pPr indent="-285750" lvl="1" marL="742950" rtl="0" algn="l">
              <a:spcBef>
                <a:spcPts val="400"/>
              </a:spcBef>
              <a:spcAft>
                <a:spcPts val="0"/>
              </a:spcAft>
              <a:buClr>
                <a:schemeClr val="dk1"/>
              </a:buClr>
              <a:buSzPts val="2000"/>
              <a:buFont typeface="Arial"/>
              <a:buChar char="–"/>
            </a:pPr>
            <a:r>
              <a:rPr lang="en-US" sz="2000"/>
              <a:t>a separate entry for each entry </a:t>
            </a:r>
            <a:endParaRPr/>
          </a:p>
          <a:p>
            <a:pPr indent="-285750" lvl="1" marL="742950" rtl="0" algn="l">
              <a:spcBef>
                <a:spcPts val="400"/>
              </a:spcBef>
              <a:spcAft>
                <a:spcPts val="0"/>
              </a:spcAft>
              <a:buClr>
                <a:schemeClr val="dk1"/>
              </a:buClr>
              <a:buSzPts val="2000"/>
              <a:buFont typeface="Arial"/>
              <a:buChar char="–"/>
            </a:pPr>
            <a:r>
              <a:rPr lang="en-US" sz="2000"/>
              <a:t>a single entry for a parcel of information that arrives in a single UC step together (name, address, phone number)</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72"/>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Data length specifications &amp; data restrictions</a:t>
            </a:r>
            <a:endParaRPr/>
          </a:p>
          <a:p>
            <a:pPr indent="-342900" lvl="0" marL="342900" rtl="0" algn="l">
              <a:spcBef>
                <a:spcPts val="640"/>
              </a:spcBef>
              <a:spcAft>
                <a:spcPts val="0"/>
              </a:spcAft>
              <a:buClr>
                <a:schemeClr val="dk1"/>
              </a:buClr>
              <a:buSzPts val="3200"/>
              <a:buFont typeface="Arial"/>
              <a:buChar char="•"/>
            </a:pPr>
            <a:r>
              <a:rPr lang="en-US"/>
              <a:t>Let‘s note:</a:t>
            </a:r>
            <a:endParaRPr/>
          </a:p>
          <a:p>
            <a:pPr indent="-285750" lvl="1" marL="742950" rtl="0" algn="l">
              <a:spcBef>
                <a:spcPts val="560"/>
              </a:spcBef>
              <a:spcAft>
                <a:spcPts val="0"/>
              </a:spcAft>
              <a:buClr>
                <a:schemeClr val="dk1"/>
              </a:buClr>
              <a:buSzPts val="2800"/>
              <a:buFont typeface="Arial"/>
              <a:buChar char="–"/>
            </a:pPr>
            <a:r>
              <a:rPr lang="en-US"/>
              <a:t>Field details need to be expanded and checked</a:t>
            </a:r>
            <a:endParaRPr/>
          </a:p>
          <a:p>
            <a:pPr indent="-285750" lvl="1" marL="742950" rtl="0" algn="l">
              <a:spcBef>
                <a:spcPts val="560"/>
              </a:spcBef>
              <a:spcAft>
                <a:spcPts val="0"/>
              </a:spcAft>
              <a:buClr>
                <a:schemeClr val="dk1"/>
              </a:buClr>
              <a:buSzPts val="2800"/>
              <a:buFont typeface="Arial"/>
              <a:buChar char="–"/>
            </a:pPr>
            <a:r>
              <a:rPr lang="en-US"/>
              <a:t>Use case is </a:t>
            </a:r>
            <a:r>
              <a:rPr b="1" lang="en-US">
                <a:solidFill>
                  <a:srgbClr val="FF0000"/>
                </a:solidFill>
              </a:rPr>
              <a:t>not</a:t>
            </a:r>
            <a:r>
              <a:rPr b="1" lang="en-US"/>
              <a:t> </a:t>
            </a:r>
            <a:r>
              <a:rPr lang="en-US"/>
              <a:t>a</a:t>
            </a:r>
            <a:r>
              <a:rPr b="1" lang="en-US"/>
              <a:t> </a:t>
            </a:r>
            <a:r>
              <a:rPr lang="en-US"/>
              <a:t>place for expansion</a:t>
            </a:r>
            <a:endParaRPr/>
          </a:p>
          <a:p>
            <a:pPr indent="-285750" lvl="1" marL="742950" rtl="0" algn="l">
              <a:spcBef>
                <a:spcPts val="560"/>
              </a:spcBef>
              <a:spcAft>
                <a:spcPts val="0"/>
              </a:spcAft>
              <a:buClr>
                <a:schemeClr val="dk1"/>
              </a:buClr>
              <a:buSzPts val="2800"/>
              <a:buFont typeface="Arial"/>
              <a:buChar char="–"/>
            </a:pPr>
            <a:r>
              <a:rPr lang="en-US"/>
              <a:t>Use case should link to the expansion</a:t>
            </a:r>
            <a:endParaRPr/>
          </a:p>
          <a:p>
            <a:pPr indent="-285750" lvl="1" marL="742950" rtl="0" algn="l">
              <a:spcBef>
                <a:spcPts val="560"/>
              </a:spcBef>
              <a:spcAft>
                <a:spcPts val="0"/>
              </a:spcAft>
              <a:buClr>
                <a:schemeClr val="dk1"/>
              </a:buClr>
              <a:buSzPts val="2800"/>
              <a:buFont typeface="Arial"/>
              <a:buChar char="–"/>
            </a:pPr>
            <a:r>
              <a:rPr lang="en-US"/>
              <a:t>The fields details usually change in time independently from use cases</a:t>
            </a:r>
            <a:endParaRPr/>
          </a:p>
          <a:p>
            <a:pPr indent="-107950" lvl="1" marL="742950" rtl="0" algn="l">
              <a:spcBef>
                <a:spcPts val="560"/>
              </a:spcBef>
              <a:spcAft>
                <a:spcPts val="0"/>
              </a:spcAft>
              <a:buClr>
                <a:schemeClr val="dk1"/>
              </a:buClr>
              <a:buSzPts val="2800"/>
              <a:buFont typeface="Arial"/>
              <a:buNone/>
            </a:pPr>
            <a:r>
              <a:t/>
            </a:r>
            <a:endParaRPr/>
          </a:p>
        </p:txBody>
      </p:sp>
      <p:sp>
        <p:nvSpPr>
          <p:cNvPr id="854" name="Google Shape;854;p72"/>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requirements:</a:t>
            </a:r>
            <a:br>
              <a:rPr lang="en-US"/>
            </a:br>
            <a:r>
              <a:rPr lang="en-US" sz="2400"/>
              <a:t>Field details &amp; checks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73"/>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Use Cases In Project Organization:</a:t>
            </a:r>
            <a:br>
              <a:rPr lang="en-US"/>
            </a:br>
            <a:r>
              <a:rPr lang="en-US" sz="2800"/>
              <a:t>Organization of use cases</a:t>
            </a:r>
            <a:endParaRPr/>
          </a:p>
        </p:txBody>
      </p:sp>
      <p:sp>
        <p:nvSpPr>
          <p:cNvPr id="863" name="Google Shape;863;p73"/>
          <p:cNvSpPr txBox="1"/>
          <p:nvPr>
            <p:ph idx="1" type="body"/>
          </p:nvPr>
        </p:nvSpPr>
        <p:spPr>
          <a:xfrm>
            <a:off x="522297" y="1684093"/>
            <a:ext cx="4841791" cy="4411662"/>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200"/>
              <a:buFont typeface="Arial"/>
              <a:buAutoNum type="arabicPeriod"/>
            </a:pPr>
            <a:r>
              <a:rPr b="1" lang="en-US"/>
              <a:t>Analytic: </a:t>
            </a:r>
            <a:r>
              <a:rPr lang="en-US"/>
              <a:t>names of use cases with names of primary actors</a:t>
            </a:r>
            <a:endParaRPr/>
          </a:p>
          <a:p>
            <a:pPr indent="-514350" lvl="0" marL="514350" rtl="0" algn="l">
              <a:spcBef>
                <a:spcPts val="640"/>
              </a:spcBef>
              <a:spcAft>
                <a:spcPts val="0"/>
              </a:spcAft>
              <a:buClr>
                <a:schemeClr val="dk1"/>
              </a:buClr>
              <a:buSzPts val="3200"/>
              <a:buFont typeface="Arial"/>
              <a:buAutoNum type="arabicPeriod"/>
            </a:pPr>
            <a:r>
              <a:rPr b="1" lang="en-US"/>
              <a:t>Sponsor: </a:t>
            </a:r>
            <a:r>
              <a:rPr lang="en-US"/>
              <a:t>priority of business need</a:t>
            </a:r>
            <a:endParaRPr/>
          </a:p>
          <a:p>
            <a:pPr indent="-514350" lvl="0" marL="514350" rtl="0" algn="l">
              <a:spcBef>
                <a:spcPts val="640"/>
              </a:spcBef>
              <a:spcAft>
                <a:spcPts val="0"/>
              </a:spcAft>
              <a:buClr>
                <a:schemeClr val="dk1"/>
              </a:buClr>
              <a:buSzPts val="3200"/>
              <a:buFont typeface="Arial"/>
              <a:buAutoNum type="arabicPeriod"/>
            </a:pPr>
            <a:r>
              <a:rPr b="1" lang="en-US"/>
              <a:t>Developer: </a:t>
            </a:r>
            <a:r>
              <a:rPr lang="en-US"/>
              <a:t>technical difficulty</a:t>
            </a:r>
            <a:endParaRPr/>
          </a:p>
          <a:p>
            <a:pPr indent="-311150" lvl="0" marL="514350" rtl="0" algn="l">
              <a:spcBef>
                <a:spcPts val="640"/>
              </a:spcBef>
              <a:spcAft>
                <a:spcPts val="0"/>
              </a:spcAft>
              <a:buClr>
                <a:schemeClr val="dk1"/>
              </a:buClr>
              <a:buSzPts val="3200"/>
              <a:buFont typeface="Arial"/>
              <a:buNone/>
            </a:pPr>
            <a:r>
              <a:t/>
            </a:r>
            <a:endParaRPr/>
          </a:p>
        </p:txBody>
      </p:sp>
      <p:pic>
        <p:nvPicPr>
          <p:cNvPr id="864" name="Google Shape;864;p73"/>
          <p:cNvPicPr preferRelativeResize="0"/>
          <p:nvPr/>
        </p:nvPicPr>
        <p:blipFill rotWithShape="1">
          <a:blip r:embed="rId3">
            <a:alphaModFix/>
          </a:blip>
          <a:srcRect b="0" l="0" r="0" t="0"/>
          <a:stretch/>
        </p:blipFill>
        <p:spPr>
          <a:xfrm>
            <a:off x="5650530" y="3859113"/>
            <a:ext cx="3223425" cy="2682364"/>
          </a:xfrm>
          <a:prstGeom prst="rect">
            <a:avLst/>
          </a:prstGeom>
          <a:noFill/>
          <a:ln>
            <a:noFill/>
          </a:ln>
        </p:spPr>
      </p:pic>
      <p:sp>
        <p:nvSpPr>
          <p:cNvPr id="865" name="Google Shape;865;p73"/>
          <p:cNvSpPr/>
          <p:nvPr/>
        </p:nvSpPr>
        <p:spPr>
          <a:xfrm rot="5400000">
            <a:off x="6343446" y="1180573"/>
            <a:ext cx="1837590" cy="2987637"/>
          </a:xfrm>
          <a:prstGeom prst="bentArrow">
            <a:avLst>
              <a:gd fmla="val 25000" name="adj1"/>
              <a:gd fmla="val 25000" name="adj2"/>
              <a:gd fmla="val 25000" name="adj3"/>
              <a:gd fmla="val 40851" name="adj4"/>
            </a:avLst>
          </a:prstGeom>
          <a:solidFill>
            <a:schemeClr val="accen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74"/>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Use Cases In Project Organization:</a:t>
            </a:r>
            <a:br>
              <a:rPr lang="en-US"/>
            </a:br>
            <a:r>
              <a:rPr lang="en-US" sz="2800"/>
              <a:t>Use cases cross releases</a:t>
            </a:r>
            <a:endParaRPr/>
          </a:p>
        </p:txBody>
      </p:sp>
      <p:sp>
        <p:nvSpPr>
          <p:cNvPr id="874" name="Google Shape;874;p74"/>
          <p:cNvSpPr txBox="1"/>
          <p:nvPr>
            <p:ph idx="1" type="body"/>
          </p:nvPr>
        </p:nvSpPr>
        <p:spPr>
          <a:xfrm>
            <a:off x="522296" y="1684093"/>
            <a:ext cx="8229307" cy="4411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 complete use case is delivered in one release </a:t>
            </a:r>
            <a:r>
              <a:rPr b="1" lang="en-US"/>
              <a:t>very occasionally. More often:</a:t>
            </a:r>
            <a:endParaRPr/>
          </a:p>
          <a:p>
            <a:pPr indent="-285750" lvl="1" marL="742950" rtl="0" algn="l">
              <a:spcBef>
                <a:spcPts val="560"/>
              </a:spcBef>
              <a:spcAft>
                <a:spcPts val="0"/>
              </a:spcAft>
              <a:buClr>
                <a:schemeClr val="dk1"/>
              </a:buClr>
              <a:buSzPts val="2800"/>
              <a:buFont typeface="Arial"/>
              <a:buChar char="–"/>
            </a:pPr>
            <a:r>
              <a:rPr lang="en-US"/>
              <a:t>Deliver the simple case in release 1</a:t>
            </a:r>
            <a:endParaRPr/>
          </a:p>
          <a:p>
            <a:pPr indent="-285750" lvl="1" marL="742950" rtl="0" algn="l">
              <a:spcBef>
                <a:spcPts val="560"/>
              </a:spcBef>
              <a:spcAft>
                <a:spcPts val="0"/>
              </a:spcAft>
              <a:buClr>
                <a:schemeClr val="dk1"/>
              </a:buClr>
              <a:buSzPts val="2800"/>
              <a:buFont typeface="Arial"/>
              <a:buChar char="–"/>
            </a:pPr>
            <a:r>
              <a:rPr lang="en-US"/>
              <a:t>Add high-risk handling in release 2</a:t>
            </a:r>
            <a:endParaRPr/>
          </a:p>
          <a:p>
            <a:pPr indent="-285750" lvl="1" marL="742950" rtl="0" algn="l">
              <a:spcBef>
                <a:spcPts val="560"/>
              </a:spcBef>
              <a:spcAft>
                <a:spcPts val="0"/>
              </a:spcAft>
              <a:buClr>
                <a:schemeClr val="dk1"/>
              </a:buClr>
              <a:buSzPts val="2800"/>
              <a:buFont typeface="Arial"/>
              <a:buChar char="–"/>
            </a:pPr>
            <a:r>
              <a:rPr lang="en-US"/>
              <a:t>Put preferred customer handling in release 3</a:t>
            </a:r>
            <a:endParaRPr/>
          </a:p>
          <a:p>
            <a:pPr indent="-342900" lvl="0" marL="342900" rtl="0" algn="l">
              <a:spcBef>
                <a:spcPts val="640"/>
              </a:spcBef>
              <a:spcAft>
                <a:spcPts val="0"/>
              </a:spcAft>
              <a:buClr>
                <a:schemeClr val="dk1"/>
              </a:buClr>
              <a:buSzPts val="3200"/>
              <a:buFont typeface="Arial"/>
              <a:buChar char="•"/>
            </a:pPr>
            <a:r>
              <a:rPr b="1" lang="en-US"/>
              <a:t>Deliver complete scenario.</a:t>
            </a:r>
            <a:endParaRPr/>
          </a:p>
          <a:p>
            <a:pPr indent="-3429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75"/>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Use cases to design - I</a:t>
            </a:r>
            <a:endParaRPr/>
          </a:p>
        </p:txBody>
      </p:sp>
      <p:sp>
        <p:nvSpPr>
          <p:cNvPr id="883" name="Google Shape;883;p75"/>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3200"/>
              <a:buFont typeface="Arial"/>
              <a:buChar char="•"/>
            </a:pPr>
            <a:r>
              <a:rPr lang="en-US">
                <a:solidFill>
                  <a:srgbClr val="FF0000"/>
                </a:solidFill>
              </a:rPr>
              <a:t>Design doesn’t cluster by use case – parts of business  logic or mechanism occur in several use cases.</a:t>
            </a:r>
            <a:endParaRPr/>
          </a:p>
          <a:p>
            <a:pPr indent="-342900" lvl="0" marL="342900" rtl="0" algn="l">
              <a:spcBef>
                <a:spcPts val="640"/>
              </a:spcBef>
              <a:spcAft>
                <a:spcPts val="0"/>
              </a:spcAft>
              <a:buClr>
                <a:srgbClr val="FF0000"/>
              </a:buClr>
              <a:buSzPts val="3200"/>
              <a:buFont typeface="Arial"/>
              <a:buChar char="•"/>
            </a:pPr>
            <a:r>
              <a:rPr lang="en-US">
                <a:solidFill>
                  <a:srgbClr val="FF0000"/>
                </a:solidFill>
              </a:rPr>
              <a:t>During OO design - don’t mirror functional decomposition by classes.</a:t>
            </a:r>
            <a:endParaRPr/>
          </a:p>
          <a:p>
            <a:pPr indent="-107950" lvl="1" marL="742950" rtl="0" algn="l">
              <a:spcBef>
                <a:spcPts val="560"/>
              </a:spcBef>
              <a:spcAft>
                <a:spcPts val="0"/>
              </a:spcAft>
              <a:buClr>
                <a:schemeClr val="dk1"/>
              </a:buClr>
              <a:buSzPts val="2800"/>
              <a:buFont typeface="Arial"/>
              <a:buNone/>
            </a:pPr>
            <a:r>
              <a:t/>
            </a:r>
            <a:endParaRPr>
              <a:solidFill>
                <a:srgbClr val="FF0000"/>
              </a:solidFill>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76"/>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Use cases to design - II</a:t>
            </a:r>
            <a:endParaRPr/>
          </a:p>
        </p:txBody>
      </p:sp>
      <p:sp>
        <p:nvSpPr>
          <p:cNvPr id="892" name="Google Shape;892;p76"/>
          <p:cNvSpPr txBox="1"/>
          <p:nvPr>
            <p:ph idx="1" type="body"/>
          </p:nvPr>
        </p:nvSpPr>
        <p:spPr>
          <a:xfrm>
            <a:off x="285720" y="1285860"/>
            <a:ext cx="8572560" cy="50720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39A9"/>
              </a:buClr>
              <a:buSzPts val="4000"/>
              <a:buFont typeface="Arial"/>
              <a:buChar char="•"/>
            </a:pPr>
            <a:r>
              <a:rPr lang="en-US" sz="4000">
                <a:solidFill>
                  <a:srgbClr val="0039A9"/>
                </a:solidFill>
              </a:rPr>
              <a:t>Design makes use of scenarios</a:t>
            </a:r>
            <a:endParaRPr/>
          </a:p>
          <a:p>
            <a:pPr indent="-342900" lvl="0" marL="342900" rtl="0" algn="l">
              <a:spcBef>
                <a:spcPts val="800"/>
              </a:spcBef>
              <a:spcAft>
                <a:spcPts val="0"/>
              </a:spcAft>
              <a:buClr>
                <a:srgbClr val="0039A9"/>
              </a:buClr>
              <a:buSzPts val="4000"/>
              <a:buFont typeface="Arial"/>
              <a:buChar char="•"/>
            </a:pPr>
            <a:r>
              <a:rPr lang="en-US" sz="4000">
                <a:solidFill>
                  <a:srgbClr val="0039A9"/>
                </a:solidFill>
              </a:rPr>
              <a:t>Use cases name domain concepts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77"/>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UML diagrams limitations</a:t>
            </a:r>
            <a:endParaRPr sz="2880"/>
          </a:p>
        </p:txBody>
      </p:sp>
      <p:sp>
        <p:nvSpPr>
          <p:cNvPr id="901" name="Google Shape;901;p77"/>
          <p:cNvSpPr txBox="1"/>
          <p:nvPr>
            <p:ph idx="1" type="body"/>
          </p:nvPr>
        </p:nvSpPr>
        <p:spPr>
          <a:xfrm>
            <a:off x="1142977" y="1600202"/>
            <a:ext cx="7543824"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lang="en-US"/>
              <a:t>Information conveyed by such diagrams has a tendency to be incomplete, imprecise and even inconsistent.</a:t>
            </a:r>
            <a:endParaRPr/>
          </a:p>
          <a:p>
            <a:pPr indent="-342900" lvl="0" marL="342900" rtl="0" algn="l">
              <a:spcBef>
                <a:spcPts val="480"/>
              </a:spcBef>
              <a:spcAft>
                <a:spcPts val="0"/>
              </a:spcAft>
              <a:buClr>
                <a:schemeClr val="dk1"/>
              </a:buClr>
              <a:buSzPts val="2400"/>
              <a:buFont typeface="Arial"/>
              <a:buChar char="•"/>
            </a:pPr>
            <a:r>
              <a:rPr lang="en-US"/>
              <a:t>Diagrams cannot express the statements that should be a part of a specification.</a:t>
            </a:r>
            <a:endParaRPr/>
          </a:p>
          <a:p>
            <a:pPr indent="-342900" lvl="0" marL="342900" rtl="0" algn="l">
              <a:spcBef>
                <a:spcPts val="480"/>
              </a:spcBef>
              <a:spcAft>
                <a:spcPts val="0"/>
              </a:spcAft>
              <a:buClr>
                <a:schemeClr val="dk1"/>
              </a:buClr>
              <a:buSzPts val="2400"/>
              <a:buFont typeface="Arial"/>
              <a:buChar char="•"/>
            </a:pPr>
            <a:r>
              <a:rPr lang="en-US"/>
              <a:t>Interpretation of a diagram can be ambiguous.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78"/>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UML Limitations: Example</a:t>
            </a:r>
            <a:endParaRPr sz="2880"/>
          </a:p>
        </p:txBody>
      </p:sp>
      <p:graphicFrame>
        <p:nvGraphicFramePr>
          <p:cNvPr id="910" name="Google Shape;910;p78"/>
          <p:cNvGraphicFramePr/>
          <p:nvPr/>
        </p:nvGraphicFramePr>
        <p:xfrm>
          <a:off x="787822" y="2065284"/>
          <a:ext cx="6459363" cy="2813105"/>
        </p:xfrm>
        <a:graphic>
          <a:graphicData uri="http://schemas.openxmlformats.org/presentationml/2006/ole">
            <mc:AlternateContent>
              <mc:Choice Requires="v">
                <p:oleObj r:id="rId4" imgH="2813105" imgW="6459363" progId="" spid="_x0000_s1">
                  <p:embed/>
                </p:oleObj>
              </mc:Choice>
              <mc:Fallback>
                <p:oleObj r:id="rId5" imgH="2813105" imgW="6459363" progId="">
                  <p:embed/>
                  <p:pic>
                    <p:nvPicPr>
                      <p:cNvPr id="910" name="Google Shape;910;p78"/>
                      <p:cNvPicPr preferRelativeResize="0"/>
                      <p:nvPr/>
                    </p:nvPicPr>
                    <p:blipFill rotWithShape="1">
                      <a:blip r:embed="rId6">
                        <a:alphaModFix/>
                      </a:blip>
                      <a:srcRect b="0" l="0" r="0" t="0"/>
                      <a:stretch/>
                    </p:blipFill>
                    <p:spPr>
                      <a:xfrm>
                        <a:off x="787822" y="2065284"/>
                        <a:ext cx="6459363" cy="2813105"/>
                      </a:xfrm>
                      <a:prstGeom prst="rect">
                        <a:avLst/>
                      </a:prstGeom>
                      <a:noFill/>
                      <a:ln>
                        <a:noFill/>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79"/>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Correct Interpretation of Model</a:t>
            </a:r>
            <a:endParaRPr sz="2880"/>
          </a:p>
        </p:txBody>
      </p:sp>
      <p:graphicFrame>
        <p:nvGraphicFramePr>
          <p:cNvPr id="919" name="Google Shape;919;p79"/>
          <p:cNvGraphicFramePr/>
          <p:nvPr/>
        </p:nvGraphicFramePr>
        <p:xfrm>
          <a:off x="1068608" y="2178050"/>
          <a:ext cx="6964274" cy="2947988"/>
        </p:xfrm>
        <a:graphic>
          <a:graphicData uri="http://schemas.openxmlformats.org/presentationml/2006/ole">
            <mc:AlternateContent>
              <mc:Choice Requires="v">
                <p:oleObj r:id="rId4" imgH="2947988" imgW="6964274" progId="" spid="_x0000_s1">
                  <p:embed/>
                </p:oleObj>
              </mc:Choice>
              <mc:Fallback>
                <p:oleObj r:id="rId5" imgH="2947988" imgW="6964274" progId="">
                  <p:embed/>
                  <p:pic>
                    <p:nvPicPr>
                      <p:cNvPr id="919" name="Google Shape;919;p79"/>
                      <p:cNvPicPr preferRelativeResize="0"/>
                      <p:nvPr/>
                    </p:nvPicPr>
                    <p:blipFill rotWithShape="1">
                      <a:blip r:embed="rId6">
                        <a:alphaModFix/>
                      </a:blip>
                      <a:srcRect b="0" l="0" r="0" t="0"/>
                      <a:stretch/>
                    </p:blipFill>
                    <p:spPr>
                      <a:xfrm>
                        <a:off x="1068608" y="2178050"/>
                        <a:ext cx="6964274" cy="2947988"/>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SRS should be</a:t>
            </a:r>
            <a:endParaRPr/>
          </a:p>
        </p:txBody>
      </p:sp>
      <p:sp>
        <p:nvSpPr>
          <p:cNvPr id="164" name="Google Shape;164;p8"/>
          <p:cNvSpPr/>
          <p:nvPr/>
        </p:nvSpPr>
        <p:spPr>
          <a:xfrm>
            <a:off x="611560" y="1124744"/>
            <a:ext cx="8064896" cy="563231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Correct</a:t>
            </a:r>
            <a:endParaRPr/>
          </a:p>
          <a:p>
            <a:pPr indent="-285750" lvl="0" marL="285750" marR="0" rtl="0" algn="l">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Unambiguous</a:t>
            </a:r>
            <a:endParaRPr/>
          </a:p>
          <a:p>
            <a:pPr indent="-285750" lvl="0" marL="285750" marR="0" rtl="0" algn="l">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Complete</a:t>
            </a:r>
            <a:endParaRPr/>
          </a:p>
          <a:p>
            <a:pPr indent="-285750" lvl="0" marL="285750" marR="0" rtl="0" algn="l">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Consistent</a:t>
            </a:r>
            <a:endParaRPr/>
          </a:p>
          <a:p>
            <a:pPr indent="-285750" lvl="0" marL="285750" marR="0" rtl="0" algn="l">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Ranked for importance and/or stability</a:t>
            </a:r>
            <a:endParaRPr/>
          </a:p>
          <a:p>
            <a:pPr indent="-285750" lvl="0" marL="285750" marR="0" rtl="0" algn="l">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Verifiable</a:t>
            </a:r>
            <a:endParaRPr/>
          </a:p>
          <a:p>
            <a:pPr indent="-285750" lvl="0" marL="285750" marR="0" rtl="0" algn="l">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Modifiable</a:t>
            </a:r>
            <a:endParaRPr/>
          </a:p>
          <a:p>
            <a:pPr indent="-285750" lvl="0" marL="285750" marR="0" rtl="0" algn="l">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Traceable</a:t>
            </a:r>
            <a:endParaRPr sz="36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80"/>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Mistaken Interpretation</a:t>
            </a:r>
            <a:endParaRPr sz="2880"/>
          </a:p>
        </p:txBody>
      </p:sp>
      <p:graphicFrame>
        <p:nvGraphicFramePr>
          <p:cNvPr id="928" name="Google Shape;928;p80"/>
          <p:cNvGraphicFramePr/>
          <p:nvPr/>
        </p:nvGraphicFramePr>
        <p:xfrm>
          <a:off x="815016" y="1519239"/>
          <a:ext cx="6575823" cy="4079875"/>
        </p:xfrm>
        <a:graphic>
          <a:graphicData uri="http://schemas.openxmlformats.org/presentationml/2006/ole">
            <mc:AlternateContent>
              <mc:Choice Requires="v">
                <p:oleObj r:id="rId4" imgH="4079875" imgW="6575823" progId="" spid="_x0000_s1">
                  <p:embed/>
                </p:oleObj>
              </mc:Choice>
              <mc:Fallback>
                <p:oleObj r:id="rId5" imgH="4079875" imgW="6575823" progId="">
                  <p:embed/>
                  <p:pic>
                    <p:nvPicPr>
                      <p:cNvPr id="928" name="Google Shape;928;p80"/>
                      <p:cNvPicPr preferRelativeResize="0"/>
                      <p:nvPr/>
                    </p:nvPicPr>
                    <p:blipFill rotWithShape="1">
                      <a:blip r:embed="rId6">
                        <a:alphaModFix/>
                      </a:blip>
                      <a:srcRect b="0" l="0" r="0" t="0"/>
                      <a:stretch/>
                    </p:blipFill>
                    <p:spPr>
                      <a:xfrm>
                        <a:off x="815016" y="1519239"/>
                        <a:ext cx="6575823" cy="4079875"/>
                      </a:xfrm>
                      <a:prstGeom prst="rect">
                        <a:avLst/>
                      </a:prstGeom>
                      <a:noFill/>
                      <a:ln>
                        <a:noFill/>
                      </a:ln>
                    </p:spPr>
                  </p:pic>
                </p:oleObj>
              </mc:Fallback>
            </mc:AlternateContent>
          </a:graphicData>
        </a:graphic>
      </p:graphicFrame>
      <p:sp>
        <p:nvSpPr>
          <p:cNvPr id="929" name="Google Shape;929;p80"/>
          <p:cNvSpPr/>
          <p:nvPr/>
        </p:nvSpPr>
        <p:spPr>
          <a:xfrm>
            <a:off x="208152" y="5681664"/>
            <a:ext cx="8635349" cy="1323439"/>
          </a:xfrm>
          <a:prstGeom prst="wedgeRectCallout">
            <a:avLst>
              <a:gd fmla="val 5847" name="adj1"/>
              <a:gd fmla="val -70565" name="adj2"/>
            </a:avLst>
          </a:prstGeom>
          <a:solidFill>
            <a:srgbClr val="F2F2F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Object </a:t>
            </a:r>
            <a:r>
              <a:rPr b="1" lang="en-US" sz="2000">
                <a:solidFill>
                  <a:schemeClr val="dk1"/>
                </a:solidFill>
                <a:latin typeface="Arial"/>
                <a:ea typeface="Arial"/>
                <a:cs typeface="Arial"/>
                <a:sym typeface="Arial"/>
              </a:rPr>
              <a:t>vondrak</a:t>
            </a:r>
            <a:r>
              <a:rPr lang="en-US" sz="2000">
                <a:solidFill>
                  <a:schemeClr val="dk1"/>
                </a:solidFill>
                <a:latin typeface="Arial"/>
                <a:ea typeface="Arial"/>
                <a:cs typeface="Arial"/>
                <a:sym typeface="Arial"/>
              </a:rPr>
              <a:t> should pay his products and the amount that has to be paid is given by the sum of both product.  This interpretation is not valid but it is correct from the point of view of the class diagram.  The class diagram is ambiguous!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81"/>
          <p:cNvSpPr txBox="1"/>
          <p:nvPr>
            <p:ph type="title"/>
          </p:nvPr>
        </p:nvSpPr>
        <p:spPr>
          <a:xfrm>
            <a:off x="1152162" y="723900"/>
            <a:ext cx="7991838" cy="5524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OCL – Object Constraint Language</a:t>
            </a:r>
            <a:endParaRPr sz="2880"/>
          </a:p>
        </p:txBody>
      </p:sp>
      <p:sp>
        <p:nvSpPr>
          <p:cNvPr id="938" name="Google Shape;938;p81"/>
          <p:cNvSpPr txBox="1"/>
          <p:nvPr>
            <p:ph idx="1" type="body"/>
          </p:nvPr>
        </p:nvSpPr>
        <p:spPr>
          <a:xfrm>
            <a:off x="228674" y="3144839"/>
            <a:ext cx="8457980" cy="2986087"/>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000"/>
              <a:buFont typeface="Arial"/>
              <a:buChar char="•"/>
            </a:pPr>
            <a:r>
              <a:rPr lang="en-US" sz="2000"/>
              <a:t>OCL is precise, unambiguous language that is easy for people who are not mathematicians or computer scientists to understand.  It does not use any mathematical symbols, while maintaining rigor in its definition.</a:t>
            </a:r>
            <a:endParaRPr/>
          </a:p>
          <a:p>
            <a:pPr indent="-342900" lvl="0" marL="342900" rtl="0" algn="l">
              <a:lnSpc>
                <a:spcPct val="80000"/>
              </a:lnSpc>
              <a:spcBef>
                <a:spcPts val="400"/>
              </a:spcBef>
              <a:spcAft>
                <a:spcPts val="0"/>
              </a:spcAft>
              <a:buClr>
                <a:schemeClr val="dk1"/>
              </a:buClr>
              <a:buSzPts val="2000"/>
              <a:buFont typeface="Arial"/>
              <a:buChar char="•"/>
            </a:pPr>
            <a:r>
              <a:rPr lang="en-US" sz="2000"/>
              <a:t>OCL is a typed language, because it must be possible to check an expression included in the specification without having to produce an executable version of the model.</a:t>
            </a:r>
            <a:endParaRPr/>
          </a:p>
          <a:p>
            <a:pPr indent="-342900" lvl="0" marL="342900" rtl="0" algn="l">
              <a:lnSpc>
                <a:spcPct val="80000"/>
              </a:lnSpc>
              <a:spcBef>
                <a:spcPts val="400"/>
              </a:spcBef>
              <a:spcAft>
                <a:spcPts val="0"/>
              </a:spcAft>
              <a:buClr>
                <a:schemeClr val="dk1"/>
              </a:buClr>
              <a:buSzPts val="2000"/>
              <a:buFont typeface="Arial"/>
              <a:buChar char="•"/>
            </a:pPr>
            <a:r>
              <a:rPr lang="en-US" sz="2000"/>
              <a:t>OCL is a declarative, side-effects-free language; that is the state of a system does not change because of an OCL expression.</a:t>
            </a:r>
            <a:endParaRPr/>
          </a:p>
          <a:p>
            <a:pPr indent="-342900" lvl="0" marL="342900" rtl="0" algn="l">
              <a:lnSpc>
                <a:spcPct val="80000"/>
              </a:lnSpc>
              <a:spcBef>
                <a:spcPts val="400"/>
              </a:spcBef>
              <a:spcAft>
                <a:spcPts val="0"/>
              </a:spcAft>
              <a:buClr>
                <a:schemeClr val="dk1"/>
              </a:buClr>
              <a:buSzPts val="2000"/>
              <a:buFont typeface="Arial"/>
              <a:buChar char="•"/>
            </a:pPr>
            <a:r>
              <a:rPr lang="en-US" sz="2000"/>
              <a:t>UML/OCL enables to build models completely platform-independent. </a:t>
            </a:r>
            <a:endParaRPr sz="2000"/>
          </a:p>
        </p:txBody>
      </p:sp>
      <p:sp>
        <p:nvSpPr>
          <p:cNvPr id="939" name="Google Shape;939;p81"/>
          <p:cNvSpPr/>
          <p:nvPr/>
        </p:nvSpPr>
        <p:spPr>
          <a:xfrm>
            <a:off x="310761" y="1443038"/>
            <a:ext cx="7832061" cy="993092"/>
          </a:xfrm>
          <a:prstGeom prst="rect">
            <a:avLst/>
          </a:prstGeom>
          <a:solidFill>
            <a:schemeClr val="lt1"/>
          </a:solidFill>
          <a:ln cap="flat" cmpd="sng" w="12700">
            <a:solidFill>
              <a:schemeClr val="dk1"/>
            </a:solidFill>
            <a:prstDash val="solid"/>
            <a:miter lim="800000"/>
            <a:headEnd len="sm" w="sm" type="none"/>
            <a:tailEnd len="sm" w="sm" type="none"/>
          </a:ln>
          <a:effectLst>
            <a:outerShdw rotWithShape="0" algn="ctr" dir="2700000" dist="107763">
              <a:schemeClr val="lt2"/>
            </a:outerShdw>
          </a:effectLst>
        </p:spPr>
        <p:txBody>
          <a:bodyPr anchorCtr="0" anchor="t" bIns="25400" lIns="63500" spcFirstLastPara="1" rIns="63500" wrap="square" tIns="25400">
            <a:spAutoFit/>
          </a:bodyPr>
          <a:lstStyle/>
          <a:p>
            <a:pPr indent="0" lvl="0" marL="0" marR="0" rtl="0" algn="l">
              <a:lnSpc>
                <a:spcPct val="85000"/>
              </a:lnSpc>
              <a:spcBef>
                <a:spcPts val="0"/>
              </a:spcBef>
              <a:spcAft>
                <a:spcPts val="0"/>
              </a:spcAft>
              <a:buNone/>
            </a:pPr>
            <a:r>
              <a:rPr b="1" lang="en-US" sz="1800">
                <a:solidFill>
                  <a:schemeClr val="dk1"/>
                </a:solidFill>
                <a:latin typeface="Arial"/>
                <a:ea typeface="Arial"/>
                <a:cs typeface="Arial"/>
                <a:sym typeface="Arial"/>
              </a:rPr>
              <a:t>OCL is a language that can express additional and necessary information about models and other artifacts used in object-oriented modeling, and should be used in conjunction with UML diagrammatic models.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82"/>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How to Combine UML and OCL</a:t>
            </a:r>
            <a:endParaRPr sz="2880"/>
          </a:p>
        </p:txBody>
      </p:sp>
      <p:sp>
        <p:nvSpPr>
          <p:cNvPr id="948" name="Google Shape;948;p82"/>
          <p:cNvSpPr txBox="1"/>
          <p:nvPr>
            <p:ph idx="1" type="body"/>
          </p:nvPr>
        </p:nvSpPr>
        <p:spPr>
          <a:xfrm>
            <a:off x="0" y="1663264"/>
            <a:ext cx="3544524"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040"/>
              <a:buFont typeface="Arial"/>
              <a:buChar char="•"/>
            </a:pPr>
            <a:r>
              <a:rPr lang="en-US" sz="2040"/>
              <a:t>Rules related to the class diagram of an e-shop:</a:t>
            </a:r>
            <a:endParaRPr/>
          </a:p>
          <a:p>
            <a:pPr indent="-285750" lvl="1" marL="742950" rtl="0" algn="l">
              <a:lnSpc>
                <a:spcPct val="80000"/>
              </a:lnSpc>
              <a:spcBef>
                <a:spcPts val="374"/>
              </a:spcBef>
              <a:spcAft>
                <a:spcPts val="0"/>
              </a:spcAft>
              <a:buClr>
                <a:schemeClr val="dk1"/>
              </a:buClr>
              <a:buSzPts val="1870"/>
              <a:buFont typeface="Arial"/>
              <a:buChar char="–"/>
            </a:pPr>
            <a:r>
              <a:rPr lang="en-US" sz="1870"/>
              <a:t>A payment is valid only when the products ordered by a customer are paid by the same customer.</a:t>
            </a:r>
            <a:endParaRPr/>
          </a:p>
          <a:p>
            <a:pPr indent="-285750" lvl="1" marL="742950" rtl="0" algn="l">
              <a:lnSpc>
                <a:spcPct val="80000"/>
              </a:lnSpc>
              <a:spcBef>
                <a:spcPts val="374"/>
              </a:spcBef>
              <a:spcAft>
                <a:spcPts val="0"/>
              </a:spcAft>
              <a:buClr>
                <a:schemeClr val="dk1"/>
              </a:buClr>
              <a:buSzPts val="1870"/>
              <a:buFont typeface="Arial"/>
              <a:buChar char="–"/>
            </a:pPr>
            <a:r>
              <a:rPr lang="en-US" sz="1870"/>
              <a:t>The e-mail address has to be unique.</a:t>
            </a:r>
            <a:endParaRPr/>
          </a:p>
          <a:p>
            <a:pPr indent="-285750" lvl="1" marL="742950" rtl="0" algn="l">
              <a:lnSpc>
                <a:spcPct val="80000"/>
              </a:lnSpc>
              <a:spcBef>
                <a:spcPts val="374"/>
              </a:spcBef>
              <a:spcAft>
                <a:spcPts val="0"/>
              </a:spcAft>
              <a:buClr>
                <a:schemeClr val="dk1"/>
              </a:buClr>
              <a:buSzPts val="1870"/>
              <a:buFont typeface="Arial"/>
              <a:buChar char="–"/>
            </a:pPr>
            <a:r>
              <a:rPr lang="en-US" sz="1870"/>
              <a:t>The payment sum is given by the sum of all ordered products’ prices.</a:t>
            </a:r>
            <a:endParaRPr/>
          </a:p>
          <a:p>
            <a:pPr indent="-285750" lvl="1" marL="742950" rtl="0" algn="l">
              <a:lnSpc>
                <a:spcPct val="80000"/>
              </a:lnSpc>
              <a:spcBef>
                <a:spcPts val="374"/>
              </a:spcBef>
              <a:spcAft>
                <a:spcPts val="0"/>
              </a:spcAft>
              <a:buClr>
                <a:schemeClr val="dk1"/>
              </a:buClr>
              <a:buSzPts val="1870"/>
              <a:buFont typeface="Arial"/>
              <a:buChar char="–"/>
            </a:pPr>
            <a:r>
              <a:rPr lang="en-US" sz="1870"/>
              <a:t>The customer has to pay the amount of money equal to the payment sum.</a:t>
            </a:r>
            <a:endParaRPr sz="1870"/>
          </a:p>
        </p:txBody>
      </p:sp>
      <p:graphicFrame>
        <p:nvGraphicFramePr>
          <p:cNvPr id="949" name="Google Shape;949;p82"/>
          <p:cNvGraphicFramePr/>
          <p:nvPr/>
        </p:nvGraphicFramePr>
        <p:xfrm>
          <a:off x="3126568" y="2436484"/>
          <a:ext cx="5663708" cy="2466591"/>
        </p:xfrm>
        <a:graphic>
          <a:graphicData uri="http://schemas.openxmlformats.org/presentationml/2006/ole">
            <mc:AlternateContent>
              <mc:Choice Requires="v">
                <p:oleObj r:id="rId4" imgH="2466591" imgW="5663708" progId="" spid="_x0000_s1">
                  <p:embed/>
                </p:oleObj>
              </mc:Choice>
              <mc:Fallback>
                <p:oleObj r:id="rId5" imgH="2466591" imgW="5663708" progId="">
                  <p:embed/>
                  <p:pic>
                    <p:nvPicPr>
                      <p:cNvPr id="949" name="Google Shape;949;p82"/>
                      <p:cNvPicPr preferRelativeResize="0"/>
                      <p:nvPr/>
                    </p:nvPicPr>
                    <p:blipFill rotWithShape="1">
                      <a:blip r:embed="rId6">
                        <a:alphaModFix/>
                      </a:blip>
                      <a:srcRect b="0" l="0" r="0" t="0"/>
                      <a:stretch/>
                    </p:blipFill>
                    <p:spPr>
                      <a:xfrm>
                        <a:off x="3126568" y="2436484"/>
                        <a:ext cx="5663708" cy="2466591"/>
                      </a:xfrm>
                      <a:prstGeom prst="rect">
                        <a:avLst/>
                      </a:prstGeom>
                      <a:noFill/>
                      <a:ln>
                        <a:noFill/>
                      </a:ln>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83"/>
          <p:cNvSpPr txBox="1"/>
          <p:nvPr>
            <p:ph type="title"/>
          </p:nvPr>
        </p:nvSpPr>
        <p:spPr>
          <a:xfrm>
            <a:off x="457347" y="122238"/>
            <a:ext cx="7719189" cy="1295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OCL Expressions</a:t>
            </a:r>
            <a:endParaRPr/>
          </a:p>
        </p:txBody>
      </p:sp>
      <p:graphicFrame>
        <p:nvGraphicFramePr>
          <p:cNvPr id="958" name="Google Shape;958;p83"/>
          <p:cNvGraphicFramePr/>
          <p:nvPr/>
        </p:nvGraphicFramePr>
        <p:xfrm>
          <a:off x="294941" y="1233708"/>
          <a:ext cx="5087980" cy="2124075"/>
        </p:xfrm>
        <a:graphic>
          <a:graphicData uri="http://schemas.openxmlformats.org/presentationml/2006/ole">
            <mc:AlternateContent>
              <mc:Choice Requires="v">
                <p:oleObj r:id="rId4" imgH="2124075" imgW="5087980" progId="" spid="_x0000_s1">
                  <p:embed/>
                </p:oleObj>
              </mc:Choice>
              <mc:Fallback>
                <p:oleObj r:id="rId5" imgH="2124075" imgW="5087980" progId="">
                  <p:embed/>
                  <p:pic>
                    <p:nvPicPr>
                      <p:cNvPr id="958" name="Google Shape;958;p83"/>
                      <p:cNvPicPr preferRelativeResize="0"/>
                      <p:nvPr/>
                    </p:nvPicPr>
                    <p:blipFill rotWithShape="1">
                      <a:blip r:embed="rId6">
                        <a:alphaModFix/>
                      </a:blip>
                      <a:srcRect b="0" l="0" r="0" t="0"/>
                      <a:stretch/>
                    </p:blipFill>
                    <p:spPr>
                      <a:xfrm>
                        <a:off x="294941" y="1233708"/>
                        <a:ext cx="5087980" cy="2124075"/>
                      </a:xfrm>
                      <a:prstGeom prst="rect">
                        <a:avLst/>
                      </a:prstGeom>
                      <a:noFill/>
                      <a:ln>
                        <a:noFill/>
                      </a:ln>
                    </p:spPr>
                  </p:pic>
                </p:oleObj>
              </mc:Fallback>
            </mc:AlternateContent>
          </a:graphicData>
        </a:graphic>
      </p:graphicFrame>
      <p:sp>
        <p:nvSpPr>
          <p:cNvPr id="959" name="Google Shape;959;p83"/>
          <p:cNvSpPr txBox="1"/>
          <p:nvPr>
            <p:ph idx="2" type="body"/>
          </p:nvPr>
        </p:nvSpPr>
        <p:spPr>
          <a:xfrm>
            <a:off x="457347" y="4000501"/>
            <a:ext cx="5016255" cy="21304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Arial"/>
              <a:buChar char="•"/>
            </a:pPr>
            <a:r>
              <a:rPr b="1" i="1" lang="en-US" sz="1800"/>
              <a:t>context</a:t>
            </a:r>
            <a:r>
              <a:rPr i="1" lang="en-US" sz="1800"/>
              <a:t> Payment</a:t>
            </a:r>
            <a:br>
              <a:rPr i="1" lang="en-US" sz="1800"/>
            </a:br>
            <a:r>
              <a:rPr b="1" i="1" lang="en-US" sz="1800"/>
              <a:t>inv:</a:t>
            </a:r>
            <a:r>
              <a:rPr i="1" lang="en-US" sz="1800"/>
              <a:t> self.items-&gt;forAll (item | item.buyer = payer)</a:t>
            </a:r>
            <a:endParaRPr/>
          </a:p>
          <a:p>
            <a:pPr indent="-342900" lvl="0" marL="342900" rtl="0" algn="l">
              <a:lnSpc>
                <a:spcPct val="80000"/>
              </a:lnSpc>
              <a:spcBef>
                <a:spcPts val="360"/>
              </a:spcBef>
              <a:spcAft>
                <a:spcPts val="0"/>
              </a:spcAft>
              <a:buClr>
                <a:schemeClr val="dk1"/>
              </a:buClr>
              <a:buSzPts val="1800"/>
              <a:buFont typeface="Arial"/>
              <a:buChar char="•"/>
            </a:pPr>
            <a:r>
              <a:rPr b="1" i="1" lang="en-US" sz="1800"/>
              <a:t>context</a:t>
            </a:r>
            <a:r>
              <a:rPr i="1" lang="en-US" sz="1800"/>
              <a:t> Customer</a:t>
            </a:r>
            <a:br>
              <a:rPr i="1" lang="en-US" sz="1800"/>
            </a:br>
            <a:r>
              <a:rPr b="1" i="1" lang="en-US" sz="1800"/>
              <a:t>inv:</a:t>
            </a:r>
            <a:r>
              <a:rPr i="1" lang="en-US" sz="1800"/>
              <a:t> Customer::allInstances()-&gt;isUnique(e-mail)</a:t>
            </a:r>
            <a:endParaRPr/>
          </a:p>
          <a:p>
            <a:pPr indent="-342900" lvl="0" marL="342900" rtl="0" algn="l">
              <a:lnSpc>
                <a:spcPct val="80000"/>
              </a:lnSpc>
              <a:spcBef>
                <a:spcPts val="360"/>
              </a:spcBef>
              <a:spcAft>
                <a:spcPts val="0"/>
              </a:spcAft>
              <a:buClr>
                <a:schemeClr val="dk1"/>
              </a:buClr>
              <a:buSzPts val="1800"/>
              <a:buFont typeface="Arial"/>
              <a:buChar char="•"/>
            </a:pPr>
            <a:r>
              <a:rPr b="1" i="1" lang="en-US" sz="1800"/>
              <a:t>context</a:t>
            </a:r>
            <a:r>
              <a:rPr i="1" lang="en-US" sz="1800"/>
              <a:t> Payment</a:t>
            </a:r>
            <a:br>
              <a:rPr i="1" lang="en-US" sz="1800"/>
            </a:br>
            <a:r>
              <a:rPr b="1" i="1" lang="en-US" sz="1800"/>
              <a:t>inv:</a:t>
            </a:r>
            <a:r>
              <a:rPr i="1" lang="en-US" sz="1800"/>
              <a:t> self.items.price-&gt;sum() = self.sum</a:t>
            </a:r>
            <a:endParaRPr/>
          </a:p>
          <a:p>
            <a:pPr indent="-342900" lvl="0" marL="342900" rtl="0" algn="l">
              <a:lnSpc>
                <a:spcPct val="80000"/>
              </a:lnSpc>
              <a:spcBef>
                <a:spcPts val="360"/>
              </a:spcBef>
              <a:spcAft>
                <a:spcPts val="0"/>
              </a:spcAft>
              <a:buClr>
                <a:schemeClr val="dk1"/>
              </a:buClr>
              <a:buSzPts val="1800"/>
              <a:buFont typeface="Arial"/>
              <a:buChar char="•"/>
            </a:pPr>
            <a:r>
              <a:rPr b="1" i="1" lang="en-US" sz="1800"/>
              <a:t>context</a:t>
            </a:r>
            <a:r>
              <a:rPr i="1" lang="en-US" sz="1800"/>
              <a:t> Customer::pay(amount: float)</a:t>
            </a:r>
            <a:br>
              <a:rPr i="1" lang="en-US" sz="1800"/>
            </a:br>
            <a:r>
              <a:rPr b="1" i="1" lang="en-US" sz="1800"/>
              <a:t>pre:</a:t>
            </a:r>
            <a:r>
              <a:rPr i="1" lang="en-US" sz="1800"/>
              <a:t> self.remittance.sum = amount</a:t>
            </a:r>
            <a:endParaRPr/>
          </a:p>
          <a:p>
            <a:pPr indent="-228600" lvl="0" marL="342900" rtl="0" algn="l">
              <a:lnSpc>
                <a:spcPct val="80000"/>
              </a:lnSpc>
              <a:spcBef>
                <a:spcPts val="360"/>
              </a:spcBef>
              <a:spcAft>
                <a:spcPts val="0"/>
              </a:spcAft>
              <a:buClr>
                <a:schemeClr val="dk1"/>
              </a:buClr>
              <a:buSzPts val="1800"/>
              <a:buFont typeface="Arial"/>
              <a:buNone/>
            </a:pPr>
            <a:r>
              <a:t/>
            </a:r>
            <a:endParaRPr i="1" sz="1800"/>
          </a:p>
          <a:p>
            <a:pPr indent="-228600" lvl="0" marL="342900" rtl="0" algn="l">
              <a:lnSpc>
                <a:spcPct val="80000"/>
              </a:lnSpc>
              <a:spcBef>
                <a:spcPts val="360"/>
              </a:spcBef>
              <a:spcAft>
                <a:spcPts val="0"/>
              </a:spcAft>
              <a:buClr>
                <a:schemeClr val="dk1"/>
              </a:buClr>
              <a:buSzPts val="1800"/>
              <a:buFont typeface="Arial"/>
              <a:buNone/>
            </a:pPr>
            <a:r>
              <a:t/>
            </a:r>
            <a:endParaRPr sz="1800"/>
          </a:p>
        </p:txBody>
      </p:sp>
      <p:sp>
        <p:nvSpPr>
          <p:cNvPr id="960" name="Google Shape;960;p83"/>
          <p:cNvSpPr txBox="1"/>
          <p:nvPr/>
        </p:nvSpPr>
        <p:spPr>
          <a:xfrm>
            <a:off x="5386256" y="1852449"/>
            <a:ext cx="3544524"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Rules related to the class diagram of an e-shop:</a:t>
            </a:r>
            <a:endParaRPr/>
          </a:p>
          <a:p>
            <a:pPr indent="-285750" lvl="1" marL="742950" marR="0" rtl="0" algn="l">
              <a:lnSpc>
                <a:spcPct val="80000"/>
              </a:lnSpc>
              <a:spcBef>
                <a:spcPts val="350"/>
              </a:spcBef>
              <a:spcAft>
                <a:spcPts val="0"/>
              </a:spcAft>
              <a:buClr>
                <a:schemeClr val="dk1"/>
              </a:buClr>
              <a:buSzPts val="1750"/>
              <a:buFont typeface="Arial"/>
              <a:buChar char="–"/>
            </a:pPr>
            <a:r>
              <a:rPr b="0" i="0" lang="en-US" sz="1750" u="none" cap="none" strike="noStrike">
                <a:solidFill>
                  <a:schemeClr val="dk1"/>
                </a:solidFill>
                <a:latin typeface="Arial"/>
                <a:ea typeface="Arial"/>
                <a:cs typeface="Arial"/>
                <a:sym typeface="Arial"/>
              </a:rPr>
              <a:t>A payment is valid only when the products ordered by a customer are paid by the same customer.</a:t>
            </a:r>
            <a:endParaRPr/>
          </a:p>
          <a:p>
            <a:pPr indent="-285750" lvl="1" marL="742950" marR="0" rtl="0" algn="l">
              <a:lnSpc>
                <a:spcPct val="80000"/>
              </a:lnSpc>
              <a:spcBef>
                <a:spcPts val="350"/>
              </a:spcBef>
              <a:spcAft>
                <a:spcPts val="0"/>
              </a:spcAft>
              <a:buClr>
                <a:schemeClr val="dk1"/>
              </a:buClr>
              <a:buSzPts val="1750"/>
              <a:buFont typeface="Arial"/>
              <a:buChar char="–"/>
            </a:pPr>
            <a:r>
              <a:rPr b="0" i="0" lang="en-US" sz="1750" u="none" cap="none" strike="noStrike">
                <a:solidFill>
                  <a:schemeClr val="dk1"/>
                </a:solidFill>
                <a:latin typeface="Arial"/>
                <a:ea typeface="Arial"/>
                <a:cs typeface="Arial"/>
                <a:sym typeface="Arial"/>
              </a:rPr>
              <a:t>The e-mail address has to be unique.</a:t>
            </a:r>
            <a:endParaRPr/>
          </a:p>
          <a:p>
            <a:pPr indent="-285750" lvl="1" marL="742950" marR="0" rtl="0" algn="l">
              <a:lnSpc>
                <a:spcPct val="80000"/>
              </a:lnSpc>
              <a:spcBef>
                <a:spcPts val="350"/>
              </a:spcBef>
              <a:spcAft>
                <a:spcPts val="0"/>
              </a:spcAft>
              <a:buClr>
                <a:schemeClr val="dk1"/>
              </a:buClr>
              <a:buSzPts val="1750"/>
              <a:buFont typeface="Arial"/>
              <a:buChar char="–"/>
            </a:pPr>
            <a:r>
              <a:rPr b="0" i="0" lang="en-US" sz="1750" u="none" cap="none" strike="noStrike">
                <a:solidFill>
                  <a:schemeClr val="dk1"/>
                </a:solidFill>
                <a:latin typeface="Arial"/>
                <a:ea typeface="Arial"/>
                <a:cs typeface="Arial"/>
                <a:sym typeface="Arial"/>
              </a:rPr>
              <a:t>The payment sum is given by the sum of all ordered products’ prices.</a:t>
            </a:r>
            <a:endParaRPr/>
          </a:p>
          <a:p>
            <a:pPr indent="-285750" lvl="1" marL="742950" marR="0" rtl="0" algn="l">
              <a:lnSpc>
                <a:spcPct val="80000"/>
              </a:lnSpc>
              <a:spcBef>
                <a:spcPts val="350"/>
              </a:spcBef>
              <a:spcAft>
                <a:spcPts val="0"/>
              </a:spcAft>
              <a:buClr>
                <a:schemeClr val="dk1"/>
              </a:buClr>
              <a:buSzPts val="1750"/>
              <a:buFont typeface="Arial"/>
              <a:buChar char="–"/>
            </a:pPr>
            <a:r>
              <a:rPr b="0" i="0" lang="en-US" sz="1750" u="none" cap="none" strike="noStrike">
                <a:solidFill>
                  <a:schemeClr val="dk1"/>
                </a:solidFill>
                <a:latin typeface="Arial"/>
                <a:ea typeface="Arial"/>
                <a:cs typeface="Arial"/>
                <a:sym typeface="Arial"/>
              </a:rPr>
              <a:t>The customer has to pay the amount of money equal to the payment sum.</a:t>
            </a:r>
            <a:endParaRPr b="0" i="0" sz="1750" u="none" cap="none" strike="noStrik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84"/>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OCL anatomy</a:t>
            </a:r>
            <a:endParaRPr sz="2880"/>
          </a:p>
        </p:txBody>
      </p:sp>
      <p:sp>
        <p:nvSpPr>
          <p:cNvPr id="966" name="Google Shape;966;p84"/>
          <p:cNvSpPr txBox="1"/>
          <p:nvPr>
            <p:ph idx="1" type="body"/>
          </p:nvPr>
        </p:nvSpPr>
        <p:spPr>
          <a:xfrm>
            <a:off x="1142977" y="1600202"/>
            <a:ext cx="7543824"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960"/>
              <a:buFont typeface="Arial"/>
              <a:buNone/>
            </a:pPr>
            <a:r>
              <a:rPr b="1" lang="en-US" sz="2960"/>
              <a:t>context </a:t>
            </a:r>
            <a:r>
              <a:rPr lang="en-US" sz="2960"/>
              <a:t>&lt;Context for expressions&gt;</a:t>
            </a:r>
            <a:endParaRPr/>
          </a:p>
          <a:p>
            <a:pPr indent="-342900" lvl="0" marL="342900" rtl="0" algn="l">
              <a:lnSpc>
                <a:spcPct val="80000"/>
              </a:lnSpc>
              <a:spcBef>
                <a:spcPts val="592"/>
              </a:spcBef>
              <a:spcAft>
                <a:spcPts val="0"/>
              </a:spcAft>
              <a:buClr>
                <a:schemeClr val="dk1"/>
              </a:buClr>
              <a:buSzPts val="2960"/>
              <a:buFont typeface="Arial"/>
              <a:buNone/>
            </a:pPr>
            <a:r>
              <a:rPr b="1" lang="en-US" sz="2960"/>
              <a:t>&lt;type of OCL&gt;: </a:t>
            </a:r>
            <a:r>
              <a:rPr b="1" i="1" lang="en-US" sz="2960"/>
              <a:t>&lt;expressions&gt;</a:t>
            </a:r>
            <a:endParaRPr/>
          </a:p>
          <a:p>
            <a:pPr indent="-342900" lvl="0" marL="342900" rtl="0" algn="l">
              <a:lnSpc>
                <a:spcPct val="80000"/>
              </a:lnSpc>
              <a:spcBef>
                <a:spcPts val="592"/>
              </a:spcBef>
              <a:spcAft>
                <a:spcPts val="0"/>
              </a:spcAft>
              <a:buClr>
                <a:schemeClr val="dk1"/>
              </a:buClr>
              <a:buSzPts val="2960"/>
              <a:buFont typeface="Arial"/>
              <a:buNone/>
            </a:pPr>
            <a:r>
              <a:t/>
            </a:r>
            <a:endParaRPr b="1" sz="2960"/>
          </a:p>
          <a:p>
            <a:pPr indent="-342900" lvl="0" marL="342900" rtl="0" algn="l">
              <a:lnSpc>
                <a:spcPct val="80000"/>
              </a:lnSpc>
              <a:spcBef>
                <a:spcPts val="592"/>
              </a:spcBef>
              <a:spcAft>
                <a:spcPts val="0"/>
              </a:spcAft>
              <a:buClr>
                <a:schemeClr val="dk1"/>
              </a:buClr>
              <a:buSzPts val="2960"/>
              <a:buFont typeface="Arial"/>
              <a:buNone/>
            </a:pPr>
            <a:r>
              <a:rPr b="1" lang="en-US" sz="2960" u="sng"/>
              <a:t>Types of OCL constructions:</a:t>
            </a:r>
            <a:endParaRPr/>
          </a:p>
          <a:p>
            <a:pPr indent="-342900" lvl="0" marL="342900" rtl="0" algn="l">
              <a:lnSpc>
                <a:spcPct val="80000"/>
              </a:lnSpc>
              <a:spcBef>
                <a:spcPts val="592"/>
              </a:spcBef>
              <a:spcAft>
                <a:spcPts val="0"/>
              </a:spcAft>
              <a:buClr>
                <a:schemeClr val="dk1"/>
              </a:buClr>
              <a:buSzPts val="2960"/>
              <a:buFont typeface="Arial"/>
              <a:buChar char="•"/>
            </a:pPr>
            <a:r>
              <a:rPr b="1" lang="en-US" sz="2960"/>
              <a:t>inv 		</a:t>
            </a:r>
            <a:r>
              <a:rPr lang="en-US" sz="2960"/>
              <a:t>– invariants</a:t>
            </a:r>
            <a:endParaRPr/>
          </a:p>
          <a:p>
            <a:pPr indent="-342900" lvl="0" marL="342900" rtl="0" algn="l">
              <a:lnSpc>
                <a:spcPct val="80000"/>
              </a:lnSpc>
              <a:spcBef>
                <a:spcPts val="592"/>
              </a:spcBef>
              <a:spcAft>
                <a:spcPts val="0"/>
              </a:spcAft>
              <a:buClr>
                <a:schemeClr val="dk1"/>
              </a:buClr>
              <a:buSzPts val="2960"/>
              <a:buFont typeface="Arial"/>
              <a:buChar char="•"/>
            </a:pPr>
            <a:r>
              <a:rPr b="1" lang="en-US" sz="2960"/>
              <a:t>pre, post 	</a:t>
            </a:r>
            <a:r>
              <a:rPr lang="en-US" sz="2960"/>
              <a:t>– pre and post condition</a:t>
            </a:r>
            <a:endParaRPr/>
          </a:p>
          <a:p>
            <a:pPr indent="-342900" lvl="0" marL="342900" rtl="0" algn="l">
              <a:lnSpc>
                <a:spcPct val="80000"/>
              </a:lnSpc>
              <a:spcBef>
                <a:spcPts val="592"/>
              </a:spcBef>
              <a:spcAft>
                <a:spcPts val="0"/>
              </a:spcAft>
              <a:buClr>
                <a:schemeClr val="dk1"/>
              </a:buClr>
              <a:buSzPts val="2960"/>
              <a:buFont typeface="Arial"/>
              <a:buChar char="•"/>
            </a:pPr>
            <a:r>
              <a:rPr b="1" lang="en-US" sz="2960"/>
              <a:t>derive 		</a:t>
            </a:r>
            <a:r>
              <a:rPr lang="en-US" sz="2960"/>
              <a:t>– derived attribute</a:t>
            </a:r>
            <a:endParaRPr/>
          </a:p>
          <a:p>
            <a:pPr indent="-342900" lvl="0" marL="342900" rtl="0" algn="l">
              <a:lnSpc>
                <a:spcPct val="80000"/>
              </a:lnSpc>
              <a:spcBef>
                <a:spcPts val="592"/>
              </a:spcBef>
              <a:spcAft>
                <a:spcPts val="0"/>
              </a:spcAft>
              <a:buClr>
                <a:schemeClr val="dk1"/>
              </a:buClr>
              <a:buSzPts val="2960"/>
              <a:buFont typeface="Arial"/>
              <a:buChar char="•"/>
            </a:pPr>
            <a:r>
              <a:rPr b="1" lang="en-US" sz="2960"/>
              <a:t>body 		</a:t>
            </a:r>
            <a:r>
              <a:rPr lang="en-US" sz="2960"/>
              <a:t>– query functions</a:t>
            </a:r>
            <a:endParaRPr/>
          </a:p>
          <a:p>
            <a:pPr indent="-342900" lvl="0" marL="342900" rtl="0" algn="l">
              <a:lnSpc>
                <a:spcPct val="80000"/>
              </a:lnSpc>
              <a:spcBef>
                <a:spcPts val="592"/>
              </a:spcBef>
              <a:spcAft>
                <a:spcPts val="0"/>
              </a:spcAft>
              <a:buClr>
                <a:schemeClr val="dk1"/>
              </a:buClr>
              <a:buSzPts val="2960"/>
              <a:buFont typeface="Arial"/>
              <a:buChar char="•"/>
            </a:pPr>
            <a:r>
              <a:rPr b="1" lang="en-US" sz="2960"/>
              <a:t>Init 		</a:t>
            </a:r>
            <a:r>
              <a:rPr lang="en-US" sz="2960"/>
              <a:t>– initial value</a:t>
            </a:r>
            <a:endParaRPr sz="296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85"/>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Types in OCL</a:t>
            </a:r>
            <a:endParaRPr/>
          </a:p>
        </p:txBody>
      </p:sp>
      <p:sp>
        <p:nvSpPr>
          <p:cNvPr id="972" name="Google Shape;972;p85"/>
          <p:cNvSpPr txBox="1"/>
          <p:nvPr>
            <p:ph idx="1" type="body"/>
          </p:nvPr>
        </p:nvSpPr>
        <p:spPr>
          <a:xfrm>
            <a:off x="1142977" y="1600202"/>
            <a:ext cx="7543824"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i="1" lang="en-US"/>
              <a:t>Boolean</a:t>
            </a:r>
            <a:endParaRPr/>
          </a:p>
          <a:p>
            <a:pPr indent="-342900" lvl="0" marL="342900" rtl="0" algn="l">
              <a:spcBef>
                <a:spcPts val="480"/>
              </a:spcBef>
              <a:spcAft>
                <a:spcPts val="0"/>
              </a:spcAft>
              <a:buClr>
                <a:schemeClr val="dk1"/>
              </a:buClr>
              <a:buSzPts val="2400"/>
              <a:buFont typeface="Arial"/>
              <a:buChar char="•"/>
            </a:pPr>
            <a:r>
              <a:rPr i="1" lang="en-US"/>
              <a:t>Integer</a:t>
            </a:r>
            <a:endParaRPr/>
          </a:p>
          <a:p>
            <a:pPr indent="-342900" lvl="0" marL="342900" rtl="0" algn="l">
              <a:spcBef>
                <a:spcPts val="480"/>
              </a:spcBef>
              <a:spcAft>
                <a:spcPts val="0"/>
              </a:spcAft>
              <a:buClr>
                <a:schemeClr val="dk1"/>
              </a:buClr>
              <a:buSzPts val="2400"/>
              <a:buFont typeface="Arial"/>
              <a:buChar char="•"/>
            </a:pPr>
            <a:r>
              <a:rPr i="1" lang="en-US"/>
              <a:t>Real</a:t>
            </a:r>
            <a:endParaRPr/>
          </a:p>
          <a:p>
            <a:pPr indent="-342900" lvl="0" marL="342900" rtl="0" algn="l">
              <a:spcBef>
                <a:spcPts val="480"/>
              </a:spcBef>
              <a:spcAft>
                <a:spcPts val="0"/>
              </a:spcAft>
              <a:buClr>
                <a:schemeClr val="dk1"/>
              </a:buClr>
              <a:buSzPts val="2400"/>
              <a:buFont typeface="Arial"/>
              <a:buChar char="•"/>
            </a:pPr>
            <a:r>
              <a:rPr i="1" lang="en-US"/>
              <a:t>String</a:t>
            </a:r>
            <a:endParaRPr/>
          </a:p>
          <a:p>
            <a:pPr indent="-342900" lvl="0" marL="342900" rtl="0" algn="l">
              <a:spcBef>
                <a:spcPts val="480"/>
              </a:spcBef>
              <a:spcAft>
                <a:spcPts val="0"/>
              </a:spcAft>
              <a:buClr>
                <a:schemeClr val="dk1"/>
              </a:buClr>
              <a:buSzPts val="2400"/>
              <a:buFont typeface="Arial"/>
              <a:buChar char="•"/>
            </a:pPr>
            <a:r>
              <a:rPr lang="en-US"/>
              <a:t>User defined – classes, enumeration</a:t>
            </a:r>
            <a:endParaRPr/>
          </a:p>
          <a:p>
            <a:pPr indent="-342900" lvl="0" marL="342900" rtl="0" algn="l">
              <a:spcBef>
                <a:spcPts val="480"/>
              </a:spcBef>
              <a:spcAft>
                <a:spcPts val="0"/>
              </a:spcAft>
              <a:buClr>
                <a:schemeClr val="dk1"/>
              </a:buClr>
              <a:buSzPts val="2400"/>
              <a:buFont typeface="Arial"/>
              <a:buChar char="•"/>
            </a:pPr>
            <a:r>
              <a:rPr lang="en-US"/>
              <a:t>Collection</a:t>
            </a:r>
            <a:endParaRPr/>
          </a:p>
          <a:p>
            <a:pPr indent="-190500" lvl="0" marL="342900" rtl="0" algn="l">
              <a:spcBef>
                <a:spcPts val="480"/>
              </a:spcBef>
              <a:spcAft>
                <a:spcPts val="0"/>
              </a:spcAft>
              <a:buClr>
                <a:schemeClr val="dk1"/>
              </a:buClr>
              <a:buSzPts val="2400"/>
              <a:buFont typeface="Arial"/>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86"/>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i="1" lang="en-US" sz="2880"/>
              <a:t>Boolean </a:t>
            </a:r>
            <a:r>
              <a:rPr lang="en-US" sz="2880"/>
              <a:t>operators</a:t>
            </a:r>
            <a:endParaRPr i="1" sz="2880"/>
          </a:p>
        </p:txBody>
      </p:sp>
      <p:sp>
        <p:nvSpPr>
          <p:cNvPr id="978" name="Google Shape;978;p86"/>
          <p:cNvSpPr txBox="1"/>
          <p:nvPr>
            <p:ph idx="1" type="body"/>
          </p:nvPr>
        </p:nvSpPr>
        <p:spPr>
          <a:xfrm>
            <a:off x="457347" y="1719263"/>
            <a:ext cx="8229307" cy="48702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20"/>
              <a:buFont typeface="Arial"/>
              <a:buChar char="•"/>
            </a:pPr>
            <a:r>
              <a:rPr lang="en-US" sz="2220"/>
              <a:t>Simple operators</a:t>
            </a:r>
            <a:endParaRPr/>
          </a:p>
          <a:p>
            <a:pPr indent="-285750" lvl="1" marL="742950" rtl="0" algn="l">
              <a:spcBef>
                <a:spcPts val="407"/>
              </a:spcBef>
              <a:spcAft>
                <a:spcPts val="0"/>
              </a:spcAft>
              <a:buClr>
                <a:schemeClr val="dk1"/>
              </a:buClr>
              <a:buSzPts val="2035"/>
              <a:buFont typeface="Arial"/>
              <a:buChar char="–"/>
            </a:pPr>
            <a:r>
              <a:rPr lang="en-US" sz="2035"/>
              <a:t>a or b</a:t>
            </a:r>
            <a:endParaRPr sz="2035"/>
          </a:p>
          <a:p>
            <a:pPr indent="-285750" lvl="1" marL="742950" rtl="0" algn="l">
              <a:spcBef>
                <a:spcPts val="407"/>
              </a:spcBef>
              <a:spcAft>
                <a:spcPts val="0"/>
              </a:spcAft>
              <a:buClr>
                <a:schemeClr val="dk1"/>
              </a:buClr>
              <a:buSzPts val="2035"/>
              <a:buFont typeface="Arial"/>
              <a:buChar char="–"/>
            </a:pPr>
            <a:r>
              <a:rPr lang="en-US" sz="2035"/>
              <a:t>a and b</a:t>
            </a:r>
            <a:endParaRPr/>
          </a:p>
          <a:p>
            <a:pPr indent="-285750" lvl="1" marL="742950" rtl="0" algn="l">
              <a:spcBef>
                <a:spcPts val="407"/>
              </a:spcBef>
              <a:spcAft>
                <a:spcPts val="0"/>
              </a:spcAft>
              <a:buClr>
                <a:schemeClr val="dk1"/>
              </a:buClr>
              <a:buSzPts val="2035"/>
              <a:buFont typeface="Arial"/>
              <a:buChar char="–"/>
            </a:pPr>
            <a:r>
              <a:rPr lang="en-US" sz="2035"/>
              <a:t>a xor b</a:t>
            </a:r>
            <a:endParaRPr/>
          </a:p>
          <a:p>
            <a:pPr indent="-285750" lvl="1" marL="742950" rtl="0" algn="l">
              <a:spcBef>
                <a:spcPts val="407"/>
              </a:spcBef>
              <a:spcAft>
                <a:spcPts val="0"/>
              </a:spcAft>
              <a:buClr>
                <a:schemeClr val="dk1"/>
              </a:buClr>
              <a:buSzPts val="2035"/>
              <a:buFont typeface="Arial"/>
              <a:buChar char="–"/>
            </a:pPr>
            <a:r>
              <a:rPr lang="en-US" sz="2035"/>
              <a:t>not a</a:t>
            </a:r>
            <a:endParaRPr sz="2035"/>
          </a:p>
          <a:p>
            <a:pPr indent="-285750" lvl="1" marL="742950" rtl="0" algn="l">
              <a:spcBef>
                <a:spcPts val="407"/>
              </a:spcBef>
              <a:spcAft>
                <a:spcPts val="0"/>
              </a:spcAft>
              <a:buClr>
                <a:schemeClr val="dk1"/>
              </a:buClr>
              <a:buSzPts val="2035"/>
              <a:buFont typeface="Arial"/>
              <a:buChar char="–"/>
            </a:pPr>
            <a:r>
              <a:rPr lang="en-US" sz="2035"/>
              <a:t>a implies b</a:t>
            </a:r>
            <a:endParaRPr sz="2035"/>
          </a:p>
          <a:p>
            <a:pPr indent="-285750" lvl="1" marL="742950" rtl="0" algn="l">
              <a:spcBef>
                <a:spcPts val="407"/>
              </a:spcBef>
              <a:spcAft>
                <a:spcPts val="0"/>
              </a:spcAft>
              <a:buClr>
                <a:schemeClr val="dk1"/>
              </a:buClr>
              <a:buSzPts val="2035"/>
              <a:buFont typeface="Arial"/>
              <a:buChar char="–"/>
            </a:pPr>
            <a:r>
              <a:rPr lang="en-US" sz="2035"/>
              <a:t>a = b</a:t>
            </a:r>
            <a:endParaRPr/>
          </a:p>
          <a:p>
            <a:pPr indent="-285750" lvl="1" marL="742950" rtl="0" algn="l">
              <a:spcBef>
                <a:spcPts val="407"/>
              </a:spcBef>
              <a:spcAft>
                <a:spcPts val="0"/>
              </a:spcAft>
              <a:buClr>
                <a:schemeClr val="dk1"/>
              </a:buClr>
              <a:buSzPts val="2035"/>
              <a:buFont typeface="Arial"/>
              <a:buChar char="–"/>
            </a:pPr>
            <a:r>
              <a:rPr lang="en-US" sz="2035"/>
              <a:t>a &lt;&gt; b</a:t>
            </a:r>
            <a:endParaRPr/>
          </a:p>
          <a:p>
            <a:pPr indent="-342900" lvl="0" marL="342900" rtl="0" algn="l">
              <a:spcBef>
                <a:spcPts val="444"/>
              </a:spcBef>
              <a:spcAft>
                <a:spcPts val="0"/>
              </a:spcAft>
              <a:buClr>
                <a:schemeClr val="dk1"/>
              </a:buClr>
              <a:buSzPts val="2220"/>
              <a:buFont typeface="Arial"/>
              <a:buChar char="•"/>
            </a:pPr>
            <a:r>
              <a:rPr lang="en-US" sz="2220"/>
              <a:t>Ternary operatory</a:t>
            </a:r>
            <a:endParaRPr/>
          </a:p>
          <a:p>
            <a:pPr indent="-285750" lvl="1" marL="742950" rtl="0" algn="l">
              <a:spcBef>
                <a:spcPts val="407"/>
              </a:spcBef>
              <a:spcAft>
                <a:spcPts val="0"/>
              </a:spcAft>
              <a:buClr>
                <a:schemeClr val="dk1"/>
              </a:buClr>
              <a:buSzPts val="2035"/>
              <a:buFont typeface="Arial"/>
              <a:buChar char="–"/>
            </a:pPr>
            <a:r>
              <a:rPr lang="en-US" sz="2035"/>
              <a:t>if &lt;boolean OCL expression&gt; </a:t>
            </a:r>
            <a:endParaRPr/>
          </a:p>
          <a:p>
            <a:pPr indent="-285750" lvl="1" marL="742950" rtl="0" algn="l">
              <a:spcBef>
                <a:spcPts val="407"/>
              </a:spcBef>
              <a:spcAft>
                <a:spcPts val="0"/>
              </a:spcAft>
              <a:buClr>
                <a:schemeClr val="dk1"/>
              </a:buClr>
              <a:buSzPts val="2035"/>
              <a:buFont typeface="Arial"/>
              <a:buNone/>
            </a:pPr>
            <a:r>
              <a:rPr lang="en-US" sz="2035"/>
              <a:t>	then &lt;OCL expression&gt; </a:t>
            </a:r>
            <a:endParaRPr/>
          </a:p>
          <a:p>
            <a:pPr indent="-285750" lvl="1" marL="742950" rtl="0" algn="l">
              <a:spcBef>
                <a:spcPts val="407"/>
              </a:spcBef>
              <a:spcAft>
                <a:spcPts val="0"/>
              </a:spcAft>
              <a:buClr>
                <a:schemeClr val="dk1"/>
              </a:buClr>
              <a:buSzPts val="2035"/>
              <a:buFont typeface="Arial"/>
              <a:buNone/>
            </a:pPr>
            <a:r>
              <a:rPr lang="en-US" sz="2035"/>
              <a:t>    else &lt;OCL expression&gt; </a:t>
            </a:r>
            <a:endParaRPr/>
          </a:p>
          <a:p>
            <a:pPr indent="-285750" lvl="1" marL="742950" rtl="0" algn="l">
              <a:spcBef>
                <a:spcPts val="407"/>
              </a:spcBef>
              <a:spcAft>
                <a:spcPts val="0"/>
              </a:spcAft>
              <a:buClr>
                <a:schemeClr val="dk1"/>
              </a:buClr>
              <a:buSzPts val="2035"/>
              <a:buFont typeface="Arial"/>
              <a:buNone/>
            </a:pPr>
            <a:r>
              <a:rPr lang="en-US" sz="2035"/>
              <a:t>    endif</a:t>
            </a:r>
            <a:endParaRPr sz="2035"/>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87"/>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Integer and Real  operators</a:t>
            </a:r>
            <a:endParaRPr sz="2880"/>
          </a:p>
        </p:txBody>
      </p:sp>
      <p:sp>
        <p:nvSpPr>
          <p:cNvPr id="984" name="Google Shape;984;p87"/>
          <p:cNvSpPr txBox="1"/>
          <p:nvPr>
            <p:ph idx="1" type="body"/>
          </p:nvPr>
        </p:nvSpPr>
        <p:spPr>
          <a:xfrm>
            <a:off x="457347" y="1719263"/>
            <a:ext cx="8229307" cy="48702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lang="en-US"/>
              <a:t>=,&lt;&gt;, &lt;, &gt;, &lt;=, &gt;=, +, -, *, /</a:t>
            </a:r>
            <a:endParaRPr/>
          </a:p>
          <a:p>
            <a:pPr indent="-342900" lvl="0" marL="342900" rtl="0" algn="l">
              <a:spcBef>
                <a:spcPts val="480"/>
              </a:spcBef>
              <a:spcAft>
                <a:spcPts val="0"/>
              </a:spcAft>
              <a:buClr>
                <a:schemeClr val="dk1"/>
              </a:buClr>
              <a:buSzPts val="2400"/>
              <a:buFont typeface="Arial"/>
              <a:buChar char="•"/>
            </a:pPr>
            <a:r>
              <a:rPr lang="en-US"/>
              <a:t>a.mod(b), a.div(b) , a.abs(), a.max(b), a.min(b), a.round(), a.floor(), </a:t>
            </a:r>
            <a:endParaRPr/>
          </a:p>
          <a:p>
            <a:pPr indent="-285750" lvl="1" marL="742950" rtl="0" algn="l">
              <a:spcBef>
                <a:spcPts val="260"/>
              </a:spcBef>
              <a:spcAft>
                <a:spcPts val="0"/>
              </a:spcAft>
              <a:buClr>
                <a:schemeClr val="dk1"/>
              </a:buClr>
              <a:buSzPts val="1300"/>
              <a:buFont typeface="Arial"/>
              <a:buNone/>
            </a:pPr>
            <a:r>
              <a:t/>
            </a:r>
            <a:endParaRPr sz="1300"/>
          </a:p>
          <a:p>
            <a:pPr indent="-285750" lvl="1" marL="742950" rtl="0" algn="l">
              <a:spcBef>
                <a:spcPts val="320"/>
              </a:spcBef>
              <a:spcAft>
                <a:spcPts val="0"/>
              </a:spcAft>
              <a:buClr>
                <a:srgbClr val="960000"/>
              </a:buClr>
              <a:buSzPts val="1600"/>
              <a:buFont typeface="Arial"/>
              <a:buNone/>
            </a:pPr>
            <a:r>
              <a:rPr b="1" lang="en-US" sz="1600">
                <a:solidFill>
                  <a:srgbClr val="960000"/>
                </a:solidFill>
              </a:rPr>
              <a:t>2654 * 4.3 + 101 = 11513.2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(3.2).floor() / 3 = 1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1.175 * (-8.9).abs() - 10 = 0.4575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12 &gt; 22.7 = false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12.max(33) = 33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33.min(12) = 12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13.mod(2) = 1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13.div(2) = 6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33.7.min(12) = 12.0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-24.abs() = 24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(-2.4).floor() = -3</a:t>
            </a:r>
            <a:endParaRPr b="1" sz="1600">
              <a:solidFill>
                <a:srgbClr val="96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88"/>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String operators</a:t>
            </a:r>
            <a:endParaRPr sz="2880"/>
          </a:p>
        </p:txBody>
      </p:sp>
      <p:sp>
        <p:nvSpPr>
          <p:cNvPr id="990" name="Google Shape;990;p88"/>
          <p:cNvSpPr txBox="1"/>
          <p:nvPr>
            <p:ph idx="1" type="body"/>
          </p:nvPr>
        </p:nvSpPr>
        <p:spPr>
          <a:xfrm>
            <a:off x="1142977" y="1600202"/>
            <a:ext cx="7543824"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lang="en-US"/>
              <a:t>string1.concat(string2), string.size(), string.toLower(), string.toUpper(), string.substring(int1, int2), string1 = string2, string1 &lt;&gt; string2</a:t>
            </a:r>
            <a:endParaRPr/>
          </a:p>
          <a:p>
            <a:pPr indent="-190500" lvl="0" marL="342900" rtl="0" algn="l">
              <a:spcBef>
                <a:spcPts val="480"/>
              </a:spcBef>
              <a:spcAft>
                <a:spcPts val="0"/>
              </a:spcAft>
              <a:buClr>
                <a:schemeClr val="dk1"/>
              </a:buClr>
              <a:buSzPts val="2400"/>
              <a:buFont typeface="Arial"/>
              <a:buNone/>
            </a:pPr>
            <a:r>
              <a:t/>
            </a:r>
            <a:endParaRPr/>
          </a:p>
          <a:p>
            <a:pPr indent="-190500" lvl="0" marL="342900" rtl="0" algn="l">
              <a:spcBef>
                <a:spcPts val="480"/>
              </a:spcBef>
              <a:spcAft>
                <a:spcPts val="0"/>
              </a:spcAft>
              <a:buClr>
                <a:schemeClr val="dk1"/>
              </a:buClr>
              <a:buSzPts val="2400"/>
              <a:buFont typeface="Arial"/>
              <a:buNone/>
            </a:pPr>
            <a:r>
              <a:t/>
            </a:r>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'Anneke'.size() = 6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('Anneke' = 'Jos') = false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'Anneke '.concat('and Jos') = 'Anneke and Jos'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'Anneke'.toUpper() = 'ANNEKE'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'Anneke'.toLower() = 'anneke' </a:t>
            </a:r>
            <a:endParaRPr b="1" sz="1600">
              <a:solidFill>
                <a:srgbClr val="960000"/>
              </a:solidFill>
            </a:endParaRPr>
          </a:p>
          <a:p>
            <a:pPr indent="-285750" lvl="1" marL="742950" rtl="0" algn="l">
              <a:spcBef>
                <a:spcPts val="320"/>
              </a:spcBef>
              <a:spcAft>
                <a:spcPts val="0"/>
              </a:spcAft>
              <a:buClr>
                <a:srgbClr val="960000"/>
              </a:buClr>
              <a:buSzPts val="1600"/>
              <a:buFont typeface="Arial"/>
              <a:buNone/>
            </a:pPr>
            <a:r>
              <a:rPr b="1" lang="en-US" sz="1600">
                <a:solidFill>
                  <a:srgbClr val="960000"/>
                </a:solidFill>
              </a:rPr>
              <a:t>'Anneke and Jos'.substring(12, 14) = 'Jos'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89"/>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Invariants</a:t>
            </a:r>
            <a:endParaRPr sz="2880"/>
          </a:p>
        </p:txBody>
      </p:sp>
      <p:sp>
        <p:nvSpPr>
          <p:cNvPr id="999" name="Google Shape;999;p89"/>
          <p:cNvSpPr txBox="1"/>
          <p:nvPr>
            <p:ph idx="1" type="body"/>
          </p:nvPr>
        </p:nvSpPr>
        <p:spPr>
          <a:xfrm>
            <a:off x="457347" y="2432051"/>
            <a:ext cx="8229307" cy="36988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lang="en-US"/>
              <a:t>Invariants on attributes</a:t>
            </a:r>
            <a:br>
              <a:rPr lang="en-US"/>
            </a:br>
            <a:r>
              <a:rPr b="1" i="1" lang="en-US"/>
              <a:t>context</a:t>
            </a:r>
            <a:r>
              <a:rPr i="1" lang="en-US"/>
              <a:t> Product</a:t>
            </a:r>
            <a:br>
              <a:rPr i="1" lang="en-US"/>
            </a:br>
            <a:r>
              <a:rPr b="1" i="1" lang="en-US"/>
              <a:t>inv</a:t>
            </a:r>
            <a:r>
              <a:rPr i="1" lang="en-US"/>
              <a:t> ofPrice: </a:t>
            </a:r>
            <a:r>
              <a:rPr b="1" i="1" lang="en-US"/>
              <a:t>self.</a:t>
            </a:r>
            <a:r>
              <a:rPr i="1" lang="en-US"/>
              <a:t>price &gt;= 0</a:t>
            </a:r>
            <a:br>
              <a:rPr i="1" lang="en-US"/>
            </a:br>
            <a:endParaRPr i="1"/>
          </a:p>
          <a:p>
            <a:pPr indent="-342900" lvl="0" marL="342900" rtl="0" algn="l">
              <a:spcBef>
                <a:spcPts val="480"/>
              </a:spcBef>
              <a:spcAft>
                <a:spcPts val="0"/>
              </a:spcAft>
              <a:buClr>
                <a:schemeClr val="dk1"/>
              </a:buClr>
              <a:buSzPts val="2400"/>
              <a:buFont typeface="Arial"/>
              <a:buChar char="•"/>
            </a:pPr>
            <a:r>
              <a:rPr lang="en-US"/>
              <a:t>Invariants on associated objects</a:t>
            </a:r>
            <a:br>
              <a:rPr lang="en-US"/>
            </a:br>
            <a:r>
              <a:rPr b="1" i="1" lang="en-US"/>
              <a:t>context</a:t>
            </a:r>
            <a:r>
              <a:rPr i="1" lang="en-US"/>
              <a:t> Payment</a:t>
            </a:r>
            <a:br>
              <a:rPr i="1" lang="en-US"/>
            </a:br>
            <a:r>
              <a:rPr b="1" i="1" lang="en-US"/>
              <a:t>inv</a:t>
            </a:r>
            <a:r>
              <a:rPr i="1" lang="en-US"/>
              <a:t> ofAge: payer.age &gt;= 18</a:t>
            </a:r>
            <a:endParaRPr i="1"/>
          </a:p>
          <a:p>
            <a:pPr indent="-342900" lvl="0" marL="342900" rtl="0" algn="l">
              <a:spcBef>
                <a:spcPts val="480"/>
              </a:spcBef>
              <a:spcAft>
                <a:spcPts val="0"/>
              </a:spcAft>
              <a:buClr>
                <a:schemeClr val="dk1"/>
              </a:buClr>
              <a:buSzPts val="2400"/>
              <a:buFont typeface="Arial"/>
              <a:buNone/>
            </a:pPr>
            <a:r>
              <a:t/>
            </a:r>
            <a:endParaRPr i="1"/>
          </a:p>
          <a:p>
            <a:pPr indent="-190500" lvl="0" marL="342900" rtl="0" algn="l">
              <a:spcBef>
                <a:spcPts val="480"/>
              </a:spcBef>
              <a:spcAft>
                <a:spcPts val="0"/>
              </a:spcAft>
              <a:buClr>
                <a:schemeClr val="dk1"/>
              </a:buClr>
              <a:buSzPts val="2400"/>
              <a:buFont typeface="Arial"/>
              <a:buNone/>
            </a:pPr>
            <a:r>
              <a:t/>
            </a:r>
            <a:endParaRPr/>
          </a:p>
        </p:txBody>
      </p:sp>
      <p:sp>
        <p:nvSpPr>
          <p:cNvPr id="1000" name="Google Shape;1000;p89"/>
          <p:cNvSpPr/>
          <p:nvPr/>
        </p:nvSpPr>
        <p:spPr>
          <a:xfrm>
            <a:off x="583410" y="1443038"/>
            <a:ext cx="7559412" cy="522194"/>
          </a:xfrm>
          <a:prstGeom prst="rect">
            <a:avLst/>
          </a:prstGeom>
          <a:solidFill>
            <a:schemeClr val="lt1"/>
          </a:solidFill>
          <a:ln cap="flat" cmpd="sng" w="12700">
            <a:solidFill>
              <a:schemeClr val="dk1"/>
            </a:solidFill>
            <a:prstDash val="solid"/>
            <a:miter lim="800000"/>
            <a:headEnd len="sm" w="sm" type="none"/>
            <a:tailEnd len="sm" w="sm" type="none"/>
          </a:ln>
          <a:effectLst>
            <a:outerShdw rotWithShape="0" algn="ctr" dir="2700000" dist="107763">
              <a:schemeClr val="lt2"/>
            </a:outerShdw>
          </a:effectLst>
        </p:spPr>
        <p:txBody>
          <a:bodyPr anchorCtr="0" anchor="t" bIns="25400" lIns="63500" spcFirstLastPara="1" rIns="63500" wrap="square" tIns="25400">
            <a:spAutoFit/>
          </a:bodyPr>
          <a:lstStyle/>
          <a:p>
            <a:pPr indent="0" lvl="0" marL="0" marR="0" rtl="0" algn="l">
              <a:lnSpc>
                <a:spcPct val="85000"/>
              </a:lnSpc>
              <a:spcBef>
                <a:spcPts val="0"/>
              </a:spcBef>
              <a:spcAft>
                <a:spcPts val="0"/>
              </a:spcAft>
              <a:buNone/>
            </a:pPr>
            <a:r>
              <a:rPr b="1" lang="en-US" sz="1800">
                <a:solidFill>
                  <a:schemeClr val="dk1"/>
                </a:solidFill>
                <a:latin typeface="Arial"/>
                <a:ea typeface="Arial"/>
                <a:cs typeface="Arial"/>
                <a:sym typeface="Arial"/>
              </a:rPr>
              <a:t>An invariant is a constraint – a boolean expression - that should be true for an object during its complete lifetime.</a:t>
            </a:r>
            <a:endParaRPr/>
          </a:p>
        </p:txBody>
      </p:sp>
      <p:sp>
        <p:nvSpPr>
          <p:cNvPr id="1001" name="Google Shape;1001;p89"/>
          <p:cNvSpPr/>
          <p:nvPr/>
        </p:nvSpPr>
        <p:spPr>
          <a:xfrm>
            <a:off x="6004140" y="3236686"/>
            <a:ext cx="2626811" cy="1538514"/>
          </a:xfrm>
          <a:prstGeom prst="wedgeRectCallout">
            <a:avLst>
              <a:gd fmla="val -168792" name="adj1"/>
              <a:gd fmla="val -27123" name="adj2"/>
            </a:avLst>
          </a:prstGeom>
          <a:solidFill>
            <a:srgbClr val="D8D8E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Keyword </a:t>
            </a:r>
            <a:r>
              <a:rPr b="1" lang="en-US" sz="1800">
                <a:solidFill>
                  <a:schemeClr val="dk1"/>
                </a:solidFill>
                <a:latin typeface="Arial"/>
                <a:ea typeface="Arial"/>
                <a:cs typeface="Arial"/>
                <a:sym typeface="Arial"/>
              </a:rPr>
              <a:t>self </a:t>
            </a:r>
            <a:r>
              <a:rPr lang="en-US" sz="1800">
                <a:solidFill>
                  <a:schemeClr val="dk1"/>
                </a:solidFill>
                <a:latin typeface="Arial"/>
                <a:ea typeface="Arial"/>
                <a:cs typeface="Arial"/>
                <a:sym typeface="Arial"/>
              </a:rPr>
              <a:t>means reference to a given instance. Its use is mandatory in the case of ambiguity only.</a:t>
            </a:r>
            <a:endParaRPr b="1"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928662" y="142852"/>
            <a:ext cx="8001056" cy="10001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Functional requirements</a:t>
            </a:r>
            <a:endParaRPr/>
          </a:p>
        </p:txBody>
      </p:sp>
      <p:sp>
        <p:nvSpPr>
          <p:cNvPr id="170" name="Google Shape;170;p9"/>
          <p:cNvSpPr txBox="1"/>
          <p:nvPr>
            <p:ph idx="1" type="body"/>
          </p:nvPr>
        </p:nvSpPr>
        <p:spPr>
          <a:xfrm>
            <a:off x="248482" y="3068960"/>
            <a:ext cx="8643998" cy="14401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Example: If a sensor detects that a glass pane is damaged or broken, the system shall inform the security company,</a:t>
            </a:r>
            <a:endParaRPr/>
          </a:p>
          <a:p>
            <a:pPr indent="0" lvl="0" marL="0" rtl="0" algn="l">
              <a:spcBef>
                <a:spcPts val="360"/>
              </a:spcBef>
              <a:spcAft>
                <a:spcPts val="0"/>
              </a:spcAft>
              <a:buClr>
                <a:schemeClr val="dk1"/>
              </a:buClr>
              <a:buSzPts val="1800"/>
              <a:buFont typeface="Arial"/>
              <a:buNone/>
            </a:pPr>
            <a:r>
              <a:t/>
            </a:r>
            <a:endParaRPr sz="1800"/>
          </a:p>
          <a:p>
            <a:pPr indent="0" lvl="0" marL="0" rtl="0" algn="l">
              <a:spcBef>
                <a:spcPts val="360"/>
              </a:spcBef>
              <a:spcAft>
                <a:spcPts val="0"/>
              </a:spcAft>
              <a:buClr>
                <a:schemeClr val="dk1"/>
              </a:buClr>
              <a:buSzPts val="1800"/>
              <a:buFont typeface="Arial"/>
              <a:buNone/>
            </a:pPr>
            <a:r>
              <a:rPr lang="en-US" sz="1800"/>
              <a:t>Mainly defines: data, functions, and behavior.</a:t>
            </a:r>
            <a:endParaRPr sz="1800"/>
          </a:p>
        </p:txBody>
      </p:sp>
      <p:sp>
        <p:nvSpPr>
          <p:cNvPr id="171" name="Google Shape;171;p9"/>
          <p:cNvSpPr/>
          <p:nvPr/>
        </p:nvSpPr>
        <p:spPr>
          <a:xfrm>
            <a:off x="251520" y="1268760"/>
            <a:ext cx="8640960" cy="1584176"/>
          </a:xfrm>
          <a:prstGeom prst="rect">
            <a:avLst/>
          </a:prstGeom>
          <a:solidFill>
            <a:srgbClr val="FAFAFA"/>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Arial"/>
                <a:ea typeface="Arial"/>
                <a:cs typeface="Arial"/>
                <a:sym typeface="Arial"/>
              </a:rPr>
              <a:t>Functional requirements are statements of services that a system should provide, how the system should react to particular inputs and how the system should behave in a particular situation. In some cases, functional requirements may also state what the system should not do.</a:t>
            </a:r>
            <a:endParaRPr sz="2000">
              <a:solidFill>
                <a:schemeClr val="dk1"/>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90"/>
          <p:cNvSpPr txBox="1"/>
          <p:nvPr>
            <p:ph type="title"/>
          </p:nvPr>
        </p:nvSpPr>
        <p:spPr>
          <a:xfrm>
            <a:off x="4017858" y="3641836"/>
            <a:ext cx="4745728" cy="2648606"/>
          </a:xfrm>
          <a:prstGeom prst="rect">
            <a:avLst/>
          </a:prstGeom>
          <a:noFill/>
          <a:ln>
            <a:noFill/>
          </a:ln>
        </p:spPr>
        <p:txBody>
          <a:bodyPr anchorCtr="0" anchor="ctr" bIns="45700" lIns="91425" spcFirstLastPara="1" rIns="91425" wrap="square" tIns="45700">
            <a:noAutofit/>
          </a:bodyPr>
          <a:lstStyle/>
          <a:p>
            <a:pPr indent="-457200" lvl="0" marL="457200" rtl="0" algn="l">
              <a:spcBef>
                <a:spcPts val="0"/>
              </a:spcBef>
              <a:spcAft>
                <a:spcPts val="0"/>
              </a:spcAft>
              <a:buClr>
                <a:srgbClr val="FF6600"/>
              </a:buClr>
              <a:buSzPts val="2000"/>
              <a:buFont typeface="Arial"/>
              <a:buAutoNum type="arabicPeriod"/>
            </a:pPr>
            <a:r>
              <a:rPr lang="en-US" sz="2000"/>
              <a:t>Attribute </a:t>
            </a:r>
            <a:r>
              <a:rPr i="1" lang="en-US" sz="2000"/>
              <a:t>age</a:t>
            </a:r>
            <a:r>
              <a:rPr lang="en-US" sz="2000"/>
              <a:t> of every customer object must be equal to or greater than 18.</a:t>
            </a:r>
            <a:endParaRPr sz="2000"/>
          </a:p>
        </p:txBody>
      </p:sp>
      <p:sp>
        <p:nvSpPr>
          <p:cNvPr id="1007" name="Google Shape;1007;p90"/>
          <p:cNvSpPr txBox="1"/>
          <p:nvPr/>
        </p:nvSpPr>
        <p:spPr>
          <a:xfrm>
            <a:off x="4119759" y="2017987"/>
            <a:ext cx="289693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context </a:t>
            </a:r>
            <a:r>
              <a:rPr lang="en-US" sz="1800">
                <a:solidFill>
                  <a:schemeClr val="dk1"/>
                </a:solidFill>
                <a:latin typeface="Arial"/>
                <a:ea typeface="Arial"/>
                <a:cs typeface="Arial"/>
                <a:sym typeface="Arial"/>
              </a:rPr>
              <a:t>Customer</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inv </a:t>
            </a:r>
            <a:r>
              <a:rPr lang="en-US" sz="1800">
                <a:solidFill>
                  <a:schemeClr val="dk1"/>
                </a:solidFill>
                <a:latin typeface="Arial"/>
                <a:ea typeface="Arial"/>
                <a:cs typeface="Arial"/>
                <a:sym typeface="Arial"/>
              </a:rPr>
              <a:t>ofAge: age &gt;= 18</a:t>
            </a:r>
            <a:endParaRPr sz="1800">
              <a:solidFill>
                <a:schemeClr val="dk1"/>
              </a:solidFill>
              <a:latin typeface="Arial"/>
              <a:ea typeface="Arial"/>
              <a:cs typeface="Arial"/>
              <a:sym typeface="Arial"/>
            </a:endParaRPr>
          </a:p>
        </p:txBody>
      </p:sp>
      <p:pic>
        <p:nvPicPr>
          <p:cNvPr id="1008" name="Google Shape;1008;p90"/>
          <p:cNvPicPr preferRelativeResize="0"/>
          <p:nvPr/>
        </p:nvPicPr>
        <p:blipFill rotWithShape="1">
          <a:blip r:embed="rId3">
            <a:alphaModFix/>
          </a:blip>
          <a:srcRect b="0" l="0" r="0" t="0"/>
          <a:stretch/>
        </p:blipFill>
        <p:spPr>
          <a:xfrm>
            <a:off x="395536" y="1772816"/>
            <a:ext cx="3254429" cy="2629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7"/>
                                        </p:tgtEl>
                                        <p:attrNameLst>
                                          <p:attrName>style.visibility</p:attrName>
                                        </p:attrNameLst>
                                      </p:cBhvr>
                                      <p:to>
                                        <p:strVal val="visible"/>
                                      </p:to>
                                    </p:set>
                                    <p:anim calcmode="lin" valueType="num">
                                      <p:cBhvr additive="base">
                                        <p:cTn dur="500"/>
                                        <p:tgtEl>
                                          <p:spTgt spid="10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91"/>
          <p:cNvSpPr txBox="1"/>
          <p:nvPr>
            <p:ph type="title"/>
          </p:nvPr>
        </p:nvSpPr>
        <p:spPr>
          <a:xfrm>
            <a:off x="3980599" y="4293096"/>
            <a:ext cx="4614712" cy="1087820"/>
          </a:xfrm>
          <a:prstGeom prst="rect">
            <a:avLst/>
          </a:prstGeom>
          <a:noFill/>
          <a:ln>
            <a:noFill/>
          </a:ln>
        </p:spPr>
        <p:txBody>
          <a:bodyPr anchorCtr="0" anchor="ctr" bIns="45700" lIns="91425" spcFirstLastPara="1" rIns="91425" wrap="square" tIns="45700">
            <a:noAutofit/>
          </a:bodyPr>
          <a:lstStyle/>
          <a:p>
            <a:pPr indent="-457200" lvl="0" marL="457200" rtl="0" algn="l">
              <a:spcBef>
                <a:spcPts val="0"/>
              </a:spcBef>
              <a:spcAft>
                <a:spcPts val="0"/>
              </a:spcAft>
              <a:buClr>
                <a:srgbClr val="FF6600"/>
              </a:buClr>
              <a:buSzPts val="2000"/>
              <a:buFont typeface="Arial"/>
              <a:buAutoNum type="arabicPeriod" startAt="2"/>
            </a:pPr>
            <a:r>
              <a:rPr i="1" lang="en-US" sz="2000"/>
              <a:t>validFrom</a:t>
            </a:r>
            <a:r>
              <a:rPr lang="en-US" sz="2000"/>
              <a:t> should be earlier than </a:t>
            </a:r>
            <a:r>
              <a:rPr i="1" lang="en-US" sz="2000"/>
              <a:t>goodThru.</a:t>
            </a:r>
            <a:endParaRPr i="1" sz="2000"/>
          </a:p>
        </p:txBody>
      </p:sp>
      <p:sp>
        <p:nvSpPr>
          <p:cNvPr id="1014" name="Google Shape;1014;p91"/>
          <p:cNvSpPr txBox="1"/>
          <p:nvPr/>
        </p:nvSpPr>
        <p:spPr>
          <a:xfrm>
            <a:off x="4067944" y="2653483"/>
            <a:ext cx="458559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context </a:t>
            </a:r>
            <a:r>
              <a:rPr lang="en-US" sz="1800">
                <a:solidFill>
                  <a:schemeClr val="dk1"/>
                </a:solidFill>
                <a:latin typeface="Arial"/>
                <a:ea typeface="Arial"/>
                <a:cs typeface="Arial"/>
                <a:sym typeface="Arial"/>
              </a:rPr>
              <a:t>CustomerCard </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inv </a:t>
            </a:r>
            <a:r>
              <a:rPr lang="en-US" sz="1800">
                <a:solidFill>
                  <a:schemeClr val="dk1"/>
                </a:solidFill>
                <a:latin typeface="Arial"/>
                <a:ea typeface="Arial"/>
                <a:cs typeface="Arial"/>
                <a:sym typeface="Arial"/>
              </a:rPr>
              <a:t>checkDates: validFrom.isBefore(goodThru)</a:t>
            </a:r>
            <a:endParaRPr sz="1800">
              <a:solidFill>
                <a:schemeClr val="dk1"/>
              </a:solidFill>
              <a:latin typeface="Arial"/>
              <a:ea typeface="Arial"/>
              <a:cs typeface="Arial"/>
              <a:sym typeface="Arial"/>
            </a:endParaRPr>
          </a:p>
        </p:txBody>
      </p:sp>
      <p:pic>
        <p:nvPicPr>
          <p:cNvPr id="1015" name="Google Shape;1015;p91"/>
          <p:cNvPicPr preferRelativeResize="0"/>
          <p:nvPr/>
        </p:nvPicPr>
        <p:blipFill rotWithShape="1">
          <a:blip r:embed="rId3">
            <a:alphaModFix/>
          </a:blip>
          <a:srcRect b="0" l="0" r="0" t="0"/>
          <a:stretch/>
        </p:blipFill>
        <p:spPr>
          <a:xfrm>
            <a:off x="-2340768" y="1556792"/>
            <a:ext cx="6192544" cy="50043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4"/>
                                        </p:tgtEl>
                                        <p:attrNameLst>
                                          <p:attrName>style.visibility</p:attrName>
                                        </p:attrNameLst>
                                      </p:cBhvr>
                                      <p:to>
                                        <p:strVal val="visible"/>
                                      </p:to>
                                    </p:set>
                                    <p:anim calcmode="lin" valueType="num">
                                      <p:cBhvr additive="base">
                                        <p:cTn dur="500"/>
                                        <p:tgtEl>
                                          <p:spTgt spid="10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92"/>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3600"/>
              <a:t>Working with association I.</a:t>
            </a:r>
            <a:endParaRPr sz="2880"/>
          </a:p>
        </p:txBody>
      </p:sp>
      <p:sp>
        <p:nvSpPr>
          <p:cNvPr id="1021" name="Google Shape;1021;p92"/>
          <p:cNvSpPr txBox="1"/>
          <p:nvPr>
            <p:ph idx="1" type="body"/>
          </p:nvPr>
        </p:nvSpPr>
        <p:spPr>
          <a:xfrm>
            <a:off x="457347" y="1719264"/>
            <a:ext cx="8229307" cy="20254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lang="en-US"/>
              <a:t>Multiplicity at least one enables direct access to object.</a:t>
            </a:r>
            <a:endParaRPr/>
          </a:p>
          <a:p>
            <a:pPr indent="-285750" lvl="1" marL="742950" rtl="0" algn="l">
              <a:spcBef>
                <a:spcPts val="440"/>
              </a:spcBef>
              <a:spcAft>
                <a:spcPts val="0"/>
              </a:spcAft>
              <a:buClr>
                <a:schemeClr val="dk1"/>
              </a:buClr>
              <a:buSzPts val="2200"/>
              <a:buFont typeface="Arial"/>
              <a:buChar char="–"/>
            </a:pPr>
            <a:r>
              <a:rPr lang="en-US"/>
              <a:t>result of expression “</a:t>
            </a:r>
            <a:r>
              <a:rPr b="1" lang="en-US"/>
              <a:t>self</a:t>
            </a:r>
            <a:r>
              <a:rPr lang="en-US"/>
              <a:t>.</a:t>
            </a:r>
            <a:r>
              <a:rPr lang="en-US">
                <a:solidFill>
                  <a:srgbClr val="00B0F0"/>
                </a:solidFill>
              </a:rPr>
              <a:t>payer</a:t>
            </a:r>
            <a:r>
              <a:rPr lang="en-US"/>
              <a:t>.name” in context of Payment is the name of </a:t>
            </a:r>
            <a:r>
              <a:rPr i="1" lang="en-US"/>
              <a:t>Customer</a:t>
            </a:r>
            <a:r>
              <a:rPr lang="en-US"/>
              <a:t> associated with </a:t>
            </a:r>
            <a:r>
              <a:rPr i="1" lang="en-US"/>
              <a:t>Payment</a:t>
            </a:r>
            <a:endParaRPr/>
          </a:p>
        </p:txBody>
      </p:sp>
      <p:graphicFrame>
        <p:nvGraphicFramePr>
          <p:cNvPr id="1022" name="Google Shape;1022;p92"/>
          <p:cNvGraphicFramePr/>
          <p:nvPr/>
        </p:nvGraphicFramePr>
        <p:xfrm>
          <a:off x="1992935" y="4127955"/>
          <a:ext cx="4888624" cy="2041525"/>
        </p:xfrm>
        <a:graphic>
          <a:graphicData uri="http://schemas.openxmlformats.org/presentationml/2006/ole">
            <mc:AlternateContent>
              <mc:Choice Requires="v">
                <p:oleObj r:id="rId4" imgH="2041525" imgW="4888624" progId="" spid="_x0000_s1">
                  <p:embed/>
                </p:oleObj>
              </mc:Choice>
              <mc:Fallback>
                <p:oleObj r:id="rId5" imgH="2041525" imgW="4888624" progId="">
                  <p:embed/>
                  <p:pic>
                    <p:nvPicPr>
                      <p:cNvPr id="1022" name="Google Shape;1022;p92"/>
                      <p:cNvPicPr preferRelativeResize="0"/>
                      <p:nvPr/>
                    </p:nvPicPr>
                    <p:blipFill rotWithShape="1">
                      <a:blip r:embed="rId6">
                        <a:alphaModFix/>
                      </a:blip>
                      <a:srcRect b="0" l="0" r="0" t="0"/>
                      <a:stretch/>
                    </p:blipFill>
                    <p:spPr>
                      <a:xfrm>
                        <a:off x="1992935" y="4127955"/>
                        <a:ext cx="4888624" cy="2041525"/>
                      </a:xfrm>
                      <a:prstGeom prst="rect">
                        <a:avLst/>
                      </a:prstGeom>
                      <a:noFill/>
                      <a:ln>
                        <a:noFill/>
                      </a:ln>
                    </p:spPr>
                  </p:pic>
                </p:oleObj>
              </mc:Fallback>
            </mc:AlternateContent>
          </a:graphicData>
        </a:graphic>
      </p:graphicFrame>
      <p:cxnSp>
        <p:nvCxnSpPr>
          <p:cNvPr id="1023" name="Google Shape;1023;p92"/>
          <p:cNvCxnSpPr/>
          <p:nvPr/>
        </p:nvCxnSpPr>
        <p:spPr>
          <a:xfrm flipH="1" rot="-5400000">
            <a:off x="3771442" y="3230345"/>
            <a:ext cx="2656115" cy="1246395"/>
          </a:xfrm>
          <a:prstGeom prst="straightConnector1">
            <a:avLst/>
          </a:prstGeom>
          <a:solidFill>
            <a:schemeClr val="accent1"/>
          </a:solidFill>
          <a:ln cap="flat" cmpd="sng" w="63500">
            <a:solidFill>
              <a:srgbClr val="00B0F0">
                <a:alpha val="41960"/>
              </a:srgbClr>
            </a:solidFill>
            <a:prstDash val="solid"/>
            <a:round/>
            <a:headEnd len="sm" w="sm" type="none"/>
            <a:tailEnd len="med" w="med" type="stealth"/>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93"/>
          <p:cNvSpPr txBox="1"/>
          <p:nvPr>
            <p:ph type="title"/>
          </p:nvPr>
        </p:nvSpPr>
        <p:spPr>
          <a:xfrm>
            <a:off x="3779912" y="3657601"/>
            <a:ext cx="4852657" cy="1087820"/>
          </a:xfrm>
          <a:prstGeom prst="rect">
            <a:avLst/>
          </a:prstGeom>
          <a:noFill/>
          <a:ln>
            <a:noFill/>
          </a:ln>
        </p:spPr>
        <p:txBody>
          <a:bodyPr anchorCtr="0" anchor="ctr" bIns="45700" lIns="91425" spcFirstLastPara="1" rIns="91425" wrap="square" tIns="45700">
            <a:noAutofit/>
          </a:bodyPr>
          <a:lstStyle/>
          <a:p>
            <a:pPr indent="-457200" lvl="0" marL="457200" rtl="0" algn="l">
              <a:spcBef>
                <a:spcPts val="0"/>
              </a:spcBef>
              <a:spcAft>
                <a:spcPts val="0"/>
              </a:spcAft>
              <a:buClr>
                <a:srgbClr val="FF6600"/>
              </a:buClr>
              <a:buSzPts val="2000"/>
              <a:buFont typeface="Arial"/>
              <a:buAutoNum type="arabicPeriod" startAt="3"/>
            </a:pPr>
            <a:r>
              <a:rPr lang="en-US" sz="2000"/>
              <a:t>Every owner of </a:t>
            </a:r>
            <a:r>
              <a:rPr i="1" lang="en-US" sz="2000"/>
              <a:t>CustomerCard</a:t>
            </a:r>
            <a:r>
              <a:rPr lang="en-US" sz="2000"/>
              <a:t> has </a:t>
            </a:r>
            <a:r>
              <a:rPr i="1" lang="en-US" sz="2000"/>
              <a:t>age </a:t>
            </a:r>
            <a:r>
              <a:rPr lang="en-US" sz="2000"/>
              <a:t>greater than or equal to 18.</a:t>
            </a:r>
            <a:endParaRPr sz="2000"/>
          </a:p>
        </p:txBody>
      </p:sp>
      <p:sp>
        <p:nvSpPr>
          <p:cNvPr id="1029" name="Google Shape;1029;p93"/>
          <p:cNvSpPr txBox="1"/>
          <p:nvPr/>
        </p:nvSpPr>
        <p:spPr>
          <a:xfrm>
            <a:off x="4105202" y="2017988"/>
            <a:ext cx="4585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context </a:t>
            </a:r>
            <a:r>
              <a:rPr lang="en-US" sz="1800">
                <a:solidFill>
                  <a:schemeClr val="dk1"/>
                </a:solidFill>
                <a:latin typeface="Arial"/>
                <a:ea typeface="Arial"/>
                <a:cs typeface="Arial"/>
                <a:sym typeface="Arial"/>
              </a:rPr>
              <a:t>CustomerCard </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inv </a:t>
            </a:r>
            <a:r>
              <a:rPr lang="en-US" sz="1800">
                <a:solidFill>
                  <a:schemeClr val="dk1"/>
                </a:solidFill>
                <a:latin typeface="Arial"/>
                <a:ea typeface="Arial"/>
                <a:cs typeface="Arial"/>
                <a:sym typeface="Arial"/>
              </a:rPr>
              <a:t>ofAge: owner.age &gt;= 18</a:t>
            </a:r>
            <a:endParaRPr/>
          </a:p>
        </p:txBody>
      </p:sp>
      <p:pic>
        <p:nvPicPr>
          <p:cNvPr id="1030" name="Google Shape;1030;p93"/>
          <p:cNvPicPr preferRelativeResize="0"/>
          <p:nvPr/>
        </p:nvPicPr>
        <p:blipFill rotWithShape="1">
          <a:blip r:embed="rId3">
            <a:alphaModFix/>
          </a:blip>
          <a:srcRect b="0" l="0" r="0" t="0"/>
          <a:stretch/>
        </p:blipFill>
        <p:spPr>
          <a:xfrm>
            <a:off x="391285" y="1484784"/>
            <a:ext cx="3254429" cy="2629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500"/>
                                        <p:tgtEl>
                                          <p:spTgt spid="10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94"/>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3240"/>
              <a:t>Working with association II.</a:t>
            </a:r>
            <a:endParaRPr sz="3240"/>
          </a:p>
        </p:txBody>
      </p:sp>
      <p:sp>
        <p:nvSpPr>
          <p:cNvPr id="1039" name="Google Shape;1039;p94"/>
          <p:cNvSpPr txBox="1"/>
          <p:nvPr>
            <p:ph idx="1" type="body"/>
          </p:nvPr>
        </p:nvSpPr>
        <p:spPr>
          <a:xfrm>
            <a:off x="457347" y="1719263"/>
            <a:ext cx="8229307" cy="491376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Arial"/>
              <a:buChar char="•"/>
            </a:pPr>
            <a:r>
              <a:rPr lang="en-US" sz="3200"/>
              <a:t>When the multiplicity of an association is greater than 1, OCL provides a wide range of collection operations:</a:t>
            </a:r>
            <a:endParaRPr/>
          </a:p>
          <a:p>
            <a:pPr indent="-285750" lvl="1" marL="742950" rtl="0" algn="l">
              <a:spcBef>
                <a:spcPts val="640"/>
              </a:spcBef>
              <a:spcAft>
                <a:spcPts val="0"/>
              </a:spcAft>
              <a:buClr>
                <a:schemeClr val="dk1"/>
              </a:buClr>
              <a:buSzPts val="3200"/>
              <a:buFont typeface="Arial"/>
              <a:buChar char="–"/>
            </a:pPr>
            <a:r>
              <a:rPr lang="en-US" sz="3200"/>
              <a:t>basic operations</a:t>
            </a:r>
            <a:endParaRPr/>
          </a:p>
          <a:p>
            <a:pPr indent="-285750" lvl="1" marL="742950" rtl="0" algn="l">
              <a:spcBef>
                <a:spcPts val="640"/>
              </a:spcBef>
              <a:spcAft>
                <a:spcPts val="0"/>
              </a:spcAft>
              <a:buClr>
                <a:schemeClr val="dk1"/>
              </a:buClr>
              <a:buSzPts val="3200"/>
              <a:buFont typeface="Arial"/>
              <a:buChar char="–"/>
            </a:pPr>
            <a:r>
              <a:rPr lang="en-US" sz="3200"/>
              <a:t>loop operations.</a:t>
            </a:r>
            <a:endParaRPr/>
          </a:p>
          <a:p>
            <a:pPr indent="-342900" lvl="0" marL="342900" rtl="0" algn="l">
              <a:spcBef>
                <a:spcPts val="640"/>
              </a:spcBef>
              <a:spcAft>
                <a:spcPts val="0"/>
              </a:spcAft>
              <a:buClr>
                <a:schemeClr val="dk1"/>
              </a:buClr>
              <a:buSzPts val="3200"/>
              <a:buFont typeface="Arial"/>
              <a:buChar char="•"/>
            </a:pPr>
            <a:r>
              <a:rPr lang="en-US" sz="3200"/>
              <a:t>These operations are accessible in the following way: </a:t>
            </a:r>
            <a:endParaRPr/>
          </a:p>
          <a:p>
            <a:pPr indent="-285750" lvl="1" marL="742950" rtl="0" algn="ctr">
              <a:spcBef>
                <a:spcPts val="640"/>
              </a:spcBef>
              <a:spcAft>
                <a:spcPts val="0"/>
              </a:spcAft>
              <a:buClr>
                <a:schemeClr val="dk1"/>
              </a:buClr>
              <a:buSzPts val="3200"/>
              <a:buFont typeface="Arial"/>
              <a:buNone/>
            </a:pPr>
            <a:r>
              <a:rPr b="1" i="1" lang="en-US" sz="3200"/>
              <a:t>		collection-&gt;operation()</a:t>
            </a:r>
            <a:endParaRPr/>
          </a:p>
          <a:p>
            <a:pPr indent="-285750" lvl="1" marL="742950" rtl="0" algn="l">
              <a:spcBef>
                <a:spcPts val="640"/>
              </a:spcBef>
              <a:spcAft>
                <a:spcPts val="0"/>
              </a:spcAft>
              <a:buClr>
                <a:schemeClr val="dk1"/>
              </a:buClr>
              <a:buSzPts val="3200"/>
              <a:buFont typeface="Arial"/>
              <a:buNone/>
            </a:pPr>
            <a:r>
              <a:t/>
            </a:r>
            <a:endParaRPr i="1" sz="32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95"/>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Standard collection operators</a:t>
            </a:r>
            <a:endParaRPr sz="2880"/>
          </a:p>
        </p:txBody>
      </p:sp>
      <p:sp>
        <p:nvSpPr>
          <p:cNvPr id="1045" name="Google Shape;1045;p95"/>
          <p:cNvSpPr txBox="1"/>
          <p:nvPr>
            <p:ph idx="1" type="body"/>
          </p:nvPr>
        </p:nvSpPr>
        <p:spPr>
          <a:xfrm>
            <a:off x="457347" y="1719263"/>
            <a:ext cx="8229307" cy="485570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40"/>
              <a:buFont typeface="Arial"/>
              <a:buChar char="•"/>
            </a:pPr>
            <a:r>
              <a:rPr b="1" lang="en-US" sz="2040"/>
              <a:t>count( object ) </a:t>
            </a:r>
            <a:r>
              <a:rPr lang="en-US" sz="2040"/>
              <a:t>-The number of occurrences of the object in the collection</a:t>
            </a:r>
            <a:endParaRPr/>
          </a:p>
          <a:p>
            <a:pPr indent="-342900" lvl="0" marL="342900" rtl="0" algn="l">
              <a:lnSpc>
                <a:spcPct val="90000"/>
              </a:lnSpc>
              <a:spcBef>
                <a:spcPts val="408"/>
              </a:spcBef>
              <a:spcAft>
                <a:spcPts val="0"/>
              </a:spcAft>
              <a:buClr>
                <a:schemeClr val="dk1"/>
              </a:buClr>
              <a:buSzPts val="2040"/>
              <a:buFont typeface="Arial"/>
              <a:buChar char="•"/>
            </a:pPr>
            <a:r>
              <a:rPr b="1" lang="en-US" sz="2040"/>
              <a:t>excludes( object ) </a:t>
            </a:r>
            <a:r>
              <a:rPr lang="en-US" sz="2040"/>
              <a:t>-True if the object is not an element of the collection</a:t>
            </a:r>
            <a:endParaRPr/>
          </a:p>
          <a:p>
            <a:pPr indent="-342900" lvl="0" marL="342900" rtl="0" algn="l">
              <a:lnSpc>
                <a:spcPct val="90000"/>
              </a:lnSpc>
              <a:spcBef>
                <a:spcPts val="408"/>
              </a:spcBef>
              <a:spcAft>
                <a:spcPts val="0"/>
              </a:spcAft>
              <a:buClr>
                <a:schemeClr val="dk1"/>
              </a:buClr>
              <a:buSzPts val="2040"/>
              <a:buFont typeface="Arial"/>
              <a:buChar char="•"/>
            </a:pPr>
            <a:r>
              <a:rPr b="1" lang="en-US" sz="2040"/>
              <a:t>excludesAll( collection) </a:t>
            </a:r>
            <a:r>
              <a:rPr lang="en-US" sz="2040"/>
              <a:t>-True if all elements of the parameter collection are not present in the current collection</a:t>
            </a:r>
            <a:endParaRPr/>
          </a:p>
          <a:p>
            <a:pPr indent="-342900" lvl="0" marL="342900" rtl="0" algn="l">
              <a:lnSpc>
                <a:spcPct val="90000"/>
              </a:lnSpc>
              <a:spcBef>
                <a:spcPts val="408"/>
              </a:spcBef>
              <a:spcAft>
                <a:spcPts val="0"/>
              </a:spcAft>
              <a:buClr>
                <a:schemeClr val="dk1"/>
              </a:buClr>
              <a:buSzPts val="2040"/>
              <a:buFont typeface="Arial"/>
              <a:buChar char="•"/>
            </a:pPr>
            <a:r>
              <a:rPr b="1" lang="en-US" sz="2040"/>
              <a:t>includes( object ) </a:t>
            </a:r>
            <a:r>
              <a:rPr lang="en-US" sz="2040"/>
              <a:t>- True if the object is an element of the collection</a:t>
            </a:r>
            <a:endParaRPr/>
          </a:p>
          <a:p>
            <a:pPr indent="-342900" lvl="0" marL="342900" rtl="0" algn="l">
              <a:lnSpc>
                <a:spcPct val="90000"/>
              </a:lnSpc>
              <a:spcBef>
                <a:spcPts val="408"/>
              </a:spcBef>
              <a:spcAft>
                <a:spcPts val="0"/>
              </a:spcAft>
              <a:buClr>
                <a:schemeClr val="dk1"/>
              </a:buClr>
              <a:buSzPts val="2040"/>
              <a:buFont typeface="Arial"/>
              <a:buChar char="•"/>
            </a:pPr>
            <a:r>
              <a:rPr b="1" lang="en-US" sz="2040"/>
              <a:t>includesAll( collection) </a:t>
            </a:r>
            <a:r>
              <a:rPr lang="en-US" sz="2040"/>
              <a:t>- True if all elements of the parameter collection are present in the current collection</a:t>
            </a:r>
            <a:endParaRPr/>
          </a:p>
          <a:p>
            <a:pPr indent="-342900" lvl="0" marL="342900" rtl="0" algn="l">
              <a:lnSpc>
                <a:spcPct val="90000"/>
              </a:lnSpc>
              <a:spcBef>
                <a:spcPts val="408"/>
              </a:spcBef>
              <a:spcAft>
                <a:spcPts val="0"/>
              </a:spcAft>
              <a:buClr>
                <a:schemeClr val="dk1"/>
              </a:buClr>
              <a:buSzPts val="2040"/>
              <a:buFont typeface="Arial"/>
              <a:buChar char="•"/>
            </a:pPr>
            <a:r>
              <a:rPr b="1" lang="en-US" sz="2040"/>
              <a:t>isEmpty() </a:t>
            </a:r>
            <a:r>
              <a:rPr lang="en-US" sz="2040"/>
              <a:t>- True if the collection contains no elements</a:t>
            </a:r>
            <a:endParaRPr/>
          </a:p>
          <a:p>
            <a:pPr indent="-342900" lvl="0" marL="342900" rtl="0" algn="l">
              <a:lnSpc>
                <a:spcPct val="90000"/>
              </a:lnSpc>
              <a:spcBef>
                <a:spcPts val="408"/>
              </a:spcBef>
              <a:spcAft>
                <a:spcPts val="0"/>
              </a:spcAft>
              <a:buClr>
                <a:schemeClr val="dk1"/>
              </a:buClr>
              <a:buSzPts val="2040"/>
              <a:buFont typeface="Arial"/>
              <a:buChar char="•"/>
            </a:pPr>
            <a:r>
              <a:rPr b="1" lang="en-US" sz="2040"/>
              <a:t>notEmpty() </a:t>
            </a:r>
            <a:r>
              <a:rPr lang="en-US" sz="2040"/>
              <a:t>- True if the collection contains one or more elements</a:t>
            </a:r>
            <a:endParaRPr/>
          </a:p>
          <a:p>
            <a:pPr indent="-342900" lvl="0" marL="342900" rtl="0" algn="l">
              <a:lnSpc>
                <a:spcPct val="90000"/>
              </a:lnSpc>
              <a:spcBef>
                <a:spcPts val="408"/>
              </a:spcBef>
              <a:spcAft>
                <a:spcPts val="0"/>
              </a:spcAft>
              <a:buClr>
                <a:schemeClr val="dk1"/>
              </a:buClr>
              <a:buSzPts val="2040"/>
              <a:buFont typeface="Arial"/>
              <a:buChar char="•"/>
            </a:pPr>
            <a:r>
              <a:rPr b="1" lang="en-US" sz="2040"/>
              <a:t>size() </a:t>
            </a:r>
            <a:r>
              <a:rPr lang="en-US" sz="2040"/>
              <a:t>- The number of elements in the collection</a:t>
            </a:r>
            <a:endParaRPr/>
          </a:p>
          <a:p>
            <a:pPr indent="-342900" lvl="0" marL="342900" rtl="0" algn="l">
              <a:lnSpc>
                <a:spcPct val="90000"/>
              </a:lnSpc>
              <a:spcBef>
                <a:spcPts val="408"/>
              </a:spcBef>
              <a:spcAft>
                <a:spcPts val="0"/>
              </a:spcAft>
              <a:buClr>
                <a:schemeClr val="dk1"/>
              </a:buClr>
              <a:buSzPts val="2040"/>
              <a:buFont typeface="Arial"/>
              <a:buChar char="•"/>
            </a:pPr>
            <a:r>
              <a:rPr b="1" lang="en-US" sz="2040"/>
              <a:t>sum() </a:t>
            </a:r>
            <a:r>
              <a:rPr lang="en-US" sz="2040"/>
              <a:t>- The addition of all elements in the collection. The elements must be of a type supporting addition (such as Real or Integer).</a:t>
            </a:r>
            <a:endParaRPr/>
          </a:p>
          <a:p>
            <a:pPr indent="-213359" lvl="0" marL="342900" rtl="0" algn="l">
              <a:lnSpc>
                <a:spcPct val="90000"/>
              </a:lnSpc>
              <a:spcBef>
                <a:spcPts val="408"/>
              </a:spcBef>
              <a:spcAft>
                <a:spcPts val="0"/>
              </a:spcAft>
              <a:buClr>
                <a:schemeClr val="dk1"/>
              </a:buClr>
              <a:buSzPts val="2040"/>
              <a:buFont typeface="Arial"/>
              <a:buNone/>
            </a:pPr>
            <a:r>
              <a:t/>
            </a:r>
            <a:endParaRPr sz="204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96"/>
          <p:cNvSpPr txBox="1"/>
          <p:nvPr>
            <p:ph type="title"/>
          </p:nvPr>
        </p:nvSpPr>
        <p:spPr>
          <a:xfrm>
            <a:off x="4017857" y="3657601"/>
            <a:ext cx="4614712" cy="1576551"/>
          </a:xfrm>
          <a:prstGeom prst="rect">
            <a:avLst/>
          </a:prstGeom>
          <a:noFill/>
          <a:ln>
            <a:noFill/>
          </a:ln>
        </p:spPr>
        <p:txBody>
          <a:bodyPr anchorCtr="0" anchor="ctr" bIns="45700" lIns="91425" spcFirstLastPara="1" rIns="91425" wrap="square" tIns="45700">
            <a:noAutofit/>
          </a:bodyPr>
          <a:lstStyle/>
          <a:p>
            <a:pPr indent="-457200" lvl="0" marL="457200" rtl="0" algn="l">
              <a:spcBef>
                <a:spcPts val="0"/>
              </a:spcBef>
              <a:spcAft>
                <a:spcPts val="0"/>
              </a:spcAft>
              <a:buClr>
                <a:srgbClr val="FF6600"/>
              </a:buClr>
              <a:buSzPts val="2000"/>
              <a:buFont typeface="Arial"/>
              <a:buAutoNum type="arabicPeriod" startAt="4"/>
            </a:pPr>
            <a:r>
              <a:rPr lang="en-US" sz="2000"/>
              <a:t>Only a customer associated to some programs could have some cards – every customer with at least one card is associated to some program</a:t>
            </a:r>
            <a:endParaRPr sz="2000"/>
          </a:p>
        </p:txBody>
      </p:sp>
      <p:sp>
        <p:nvSpPr>
          <p:cNvPr id="1051" name="Google Shape;1051;p96"/>
          <p:cNvSpPr txBox="1"/>
          <p:nvPr/>
        </p:nvSpPr>
        <p:spPr>
          <a:xfrm>
            <a:off x="4105202" y="2017988"/>
            <a:ext cx="503879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context </a:t>
            </a:r>
            <a:r>
              <a:rPr lang="en-US" sz="1600">
                <a:solidFill>
                  <a:schemeClr val="dk1"/>
                </a:solidFill>
                <a:latin typeface="Arial"/>
                <a:ea typeface="Arial"/>
                <a:cs typeface="Arial"/>
                <a:sym typeface="Arial"/>
              </a:rPr>
              <a:t>Customer</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inv </a:t>
            </a:r>
            <a:r>
              <a:rPr lang="en-US" sz="1600">
                <a:solidFill>
                  <a:schemeClr val="dk1"/>
                </a:solidFill>
                <a:latin typeface="Arial"/>
                <a:ea typeface="Arial"/>
                <a:cs typeface="Arial"/>
                <a:sym typeface="Arial"/>
              </a:rPr>
              <a:t>minServices: </a:t>
            </a:r>
            <a:r>
              <a:rPr b="1" lang="en-US" sz="1600">
                <a:solidFill>
                  <a:schemeClr val="dk1"/>
                </a:solidFill>
                <a:latin typeface="Arial"/>
                <a:ea typeface="Arial"/>
                <a:cs typeface="Arial"/>
                <a:sym typeface="Arial"/>
              </a:rPr>
              <a:t>self</a:t>
            </a:r>
            <a:r>
              <a:rPr lang="en-US" sz="1600">
                <a:solidFill>
                  <a:schemeClr val="dk1"/>
                </a:solidFill>
                <a:latin typeface="Arial"/>
                <a:ea typeface="Arial"/>
                <a:cs typeface="Arial"/>
                <a:sym typeface="Arial"/>
              </a:rPr>
              <a:t>.cards-&gt;size() &gt; 1 </a:t>
            </a:r>
            <a:r>
              <a:rPr b="1" lang="en-US" sz="1600">
                <a:solidFill>
                  <a:schemeClr val="dk1"/>
                </a:solidFill>
                <a:latin typeface="Arial"/>
                <a:ea typeface="Arial"/>
                <a:cs typeface="Arial"/>
                <a:sym typeface="Arial"/>
              </a:rPr>
              <a:t>implies self</a:t>
            </a:r>
            <a:r>
              <a:rPr lang="en-US" sz="1600">
                <a:solidFill>
                  <a:schemeClr val="dk1"/>
                </a:solidFill>
                <a:latin typeface="Arial"/>
                <a:ea typeface="Arial"/>
                <a:cs typeface="Arial"/>
                <a:sym typeface="Arial"/>
              </a:rPr>
              <a:t>.programs-&gt;size() &gt; 1 </a:t>
            </a:r>
            <a:endParaRPr sz="1600">
              <a:solidFill>
                <a:schemeClr val="dk1"/>
              </a:solidFill>
              <a:latin typeface="Arial"/>
              <a:ea typeface="Arial"/>
              <a:cs typeface="Arial"/>
              <a:sym typeface="Arial"/>
            </a:endParaRPr>
          </a:p>
        </p:txBody>
      </p:sp>
      <p:pic>
        <p:nvPicPr>
          <p:cNvPr id="1052" name="Google Shape;1052;p96"/>
          <p:cNvPicPr preferRelativeResize="0"/>
          <p:nvPr/>
        </p:nvPicPr>
        <p:blipFill rotWithShape="1">
          <a:blip r:embed="rId3">
            <a:alphaModFix/>
          </a:blip>
          <a:srcRect b="0" l="0" r="0" t="0"/>
          <a:stretch/>
        </p:blipFill>
        <p:spPr>
          <a:xfrm>
            <a:off x="395536" y="1772816"/>
            <a:ext cx="3254429" cy="2629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1"/>
                                        </p:tgtEl>
                                        <p:attrNameLst>
                                          <p:attrName>style.visibility</p:attrName>
                                        </p:attrNameLst>
                                      </p:cBhvr>
                                      <p:to>
                                        <p:strVal val="visible"/>
                                      </p:to>
                                    </p:set>
                                    <p:anim calcmode="lin" valueType="num">
                                      <p:cBhvr additive="base">
                                        <p:cTn dur="500"/>
                                        <p:tgtEl>
                                          <p:spTgt spid="10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97"/>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Loop operations</a:t>
            </a:r>
            <a:endParaRPr sz="2880"/>
          </a:p>
        </p:txBody>
      </p:sp>
      <p:sp>
        <p:nvSpPr>
          <p:cNvPr id="1058" name="Google Shape;1058;p97"/>
          <p:cNvSpPr txBox="1"/>
          <p:nvPr>
            <p:ph idx="1" type="body"/>
          </p:nvPr>
        </p:nvSpPr>
        <p:spPr>
          <a:xfrm>
            <a:off x="457347" y="1719263"/>
            <a:ext cx="8229307" cy="481216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Arial"/>
              <a:buChar char="•"/>
            </a:pPr>
            <a:r>
              <a:rPr b="1" lang="en-US"/>
              <a:t>collect(expr)…</a:t>
            </a:r>
            <a:r>
              <a:rPr lang="en-US"/>
              <a:t>collection of objects that result from evaluating expr for each element in the source collection</a:t>
            </a:r>
            <a:endParaRPr/>
          </a:p>
          <a:p>
            <a:pPr indent="-342900" lvl="0" marL="342900" rtl="0" algn="l">
              <a:lnSpc>
                <a:spcPct val="90000"/>
              </a:lnSpc>
              <a:spcBef>
                <a:spcPts val="480"/>
              </a:spcBef>
              <a:spcAft>
                <a:spcPts val="0"/>
              </a:spcAft>
              <a:buClr>
                <a:schemeClr val="dk1"/>
              </a:buClr>
              <a:buSzPts val="2400"/>
              <a:buFont typeface="Arial"/>
              <a:buChar char="•"/>
            </a:pPr>
            <a:r>
              <a:rPr b="1" lang="en-US"/>
              <a:t>exists(expr</a:t>
            </a:r>
            <a:r>
              <a:rPr lang="en-US"/>
              <a:t>)…true if there is at least one element in the source collection for which expr is true</a:t>
            </a:r>
            <a:endParaRPr/>
          </a:p>
          <a:p>
            <a:pPr indent="-342900" lvl="0" marL="342900" rtl="0" algn="l">
              <a:lnSpc>
                <a:spcPct val="90000"/>
              </a:lnSpc>
              <a:spcBef>
                <a:spcPts val="480"/>
              </a:spcBef>
              <a:spcAft>
                <a:spcPts val="0"/>
              </a:spcAft>
              <a:buClr>
                <a:schemeClr val="dk1"/>
              </a:buClr>
              <a:buSzPts val="2400"/>
              <a:buFont typeface="Arial"/>
              <a:buChar char="•"/>
            </a:pPr>
            <a:r>
              <a:rPr b="1" lang="en-US"/>
              <a:t>forAll( expr )…</a:t>
            </a:r>
            <a:r>
              <a:rPr lang="en-US"/>
              <a:t>true if expr is true for all elements in the source collection</a:t>
            </a:r>
            <a:endParaRPr/>
          </a:p>
          <a:p>
            <a:pPr indent="-342900" lvl="0" marL="342900" rtl="0" algn="l">
              <a:lnSpc>
                <a:spcPct val="90000"/>
              </a:lnSpc>
              <a:spcBef>
                <a:spcPts val="480"/>
              </a:spcBef>
              <a:spcAft>
                <a:spcPts val="0"/>
              </a:spcAft>
              <a:buClr>
                <a:schemeClr val="dk1"/>
              </a:buClr>
              <a:buSzPts val="2400"/>
              <a:buFont typeface="Arial"/>
              <a:buChar char="•"/>
            </a:pPr>
            <a:r>
              <a:rPr b="1" lang="en-US"/>
              <a:t>isUnique( expr )…</a:t>
            </a:r>
            <a:r>
              <a:rPr lang="en-US"/>
              <a:t>true if expr has a unique value for all elements in the source collection</a:t>
            </a:r>
            <a:endParaRPr/>
          </a:p>
          <a:p>
            <a:pPr indent="-342900" lvl="0" marL="342900" rtl="0" algn="l">
              <a:lnSpc>
                <a:spcPct val="90000"/>
              </a:lnSpc>
              <a:spcBef>
                <a:spcPts val="480"/>
              </a:spcBef>
              <a:spcAft>
                <a:spcPts val="0"/>
              </a:spcAft>
              <a:buClr>
                <a:schemeClr val="dk1"/>
              </a:buClr>
              <a:buSzPts val="2400"/>
              <a:buFont typeface="Arial"/>
              <a:buChar char="•"/>
            </a:pPr>
            <a:r>
              <a:rPr b="1" lang="en-US"/>
              <a:t>one( expr) </a:t>
            </a:r>
            <a:r>
              <a:rPr lang="en-US"/>
              <a:t>… true if there is exactly one element in the source collection for which expr is true</a:t>
            </a:r>
            <a:endParaRPr/>
          </a:p>
          <a:p>
            <a:pPr indent="-342900" lvl="0" marL="342900" rtl="0" algn="l">
              <a:lnSpc>
                <a:spcPct val="90000"/>
              </a:lnSpc>
              <a:spcBef>
                <a:spcPts val="480"/>
              </a:spcBef>
              <a:spcAft>
                <a:spcPts val="0"/>
              </a:spcAft>
              <a:buClr>
                <a:schemeClr val="dk1"/>
              </a:buClr>
              <a:buSzPts val="2400"/>
              <a:buFont typeface="Arial"/>
              <a:buChar char="•"/>
            </a:pPr>
            <a:r>
              <a:rPr b="1" lang="en-US"/>
              <a:t>select(expr)…</a:t>
            </a:r>
            <a:r>
              <a:rPr lang="en-US"/>
              <a:t>subcollection of the source collection containing all elements for which expr is true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98"/>
          <p:cNvSpPr txBox="1"/>
          <p:nvPr>
            <p:ph type="title"/>
          </p:nvPr>
        </p:nvSpPr>
        <p:spPr>
          <a:xfrm>
            <a:off x="4017857" y="3657601"/>
            <a:ext cx="4614712" cy="1576551"/>
          </a:xfrm>
          <a:prstGeom prst="rect">
            <a:avLst/>
          </a:prstGeom>
          <a:noFill/>
          <a:ln>
            <a:noFill/>
          </a:ln>
        </p:spPr>
        <p:txBody>
          <a:bodyPr anchorCtr="0" anchor="ctr" bIns="45700" lIns="91425" spcFirstLastPara="1" rIns="91425" wrap="square" tIns="45700">
            <a:noAutofit/>
          </a:bodyPr>
          <a:lstStyle/>
          <a:p>
            <a:pPr indent="-457200" lvl="0" marL="457200" rtl="0" algn="l">
              <a:spcBef>
                <a:spcPts val="0"/>
              </a:spcBef>
              <a:spcAft>
                <a:spcPts val="0"/>
              </a:spcAft>
              <a:buClr>
                <a:srgbClr val="FF6600"/>
              </a:buClr>
              <a:buSzPts val="2000"/>
              <a:buFont typeface="Arial"/>
              <a:buAutoNum type="arabicPeriod" startAt="5"/>
            </a:pPr>
            <a:r>
              <a:rPr lang="en-US" sz="2000"/>
              <a:t>The number of valid cards for every customer must be equal to the number of programs in which the customer participates.</a:t>
            </a:r>
            <a:endParaRPr sz="2000"/>
          </a:p>
        </p:txBody>
      </p:sp>
      <p:sp>
        <p:nvSpPr>
          <p:cNvPr id="1064" name="Google Shape;1064;p98"/>
          <p:cNvSpPr txBox="1"/>
          <p:nvPr/>
        </p:nvSpPr>
        <p:spPr>
          <a:xfrm>
            <a:off x="4105202" y="2017988"/>
            <a:ext cx="5038799"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context </a:t>
            </a:r>
            <a:r>
              <a:rPr lang="en-US" sz="1600">
                <a:solidFill>
                  <a:schemeClr val="dk1"/>
                </a:solidFill>
                <a:latin typeface="Arial"/>
                <a:ea typeface="Arial"/>
                <a:cs typeface="Arial"/>
                <a:sym typeface="Arial"/>
              </a:rPr>
              <a:t>Customer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inv </a:t>
            </a:r>
            <a:r>
              <a:rPr lang="en-US" sz="1600">
                <a:solidFill>
                  <a:schemeClr val="dk1"/>
                </a:solidFill>
                <a:latin typeface="Arial"/>
                <a:ea typeface="Arial"/>
                <a:cs typeface="Arial"/>
                <a:sym typeface="Arial"/>
              </a:rPr>
              <a:t>sizesAgree: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    programs-&gt;size() = cards-&gt;select( valid = true )-&gt;size()</a:t>
            </a:r>
            <a:endParaRPr sz="1600">
              <a:solidFill>
                <a:schemeClr val="dk1"/>
              </a:solidFill>
              <a:latin typeface="Arial"/>
              <a:ea typeface="Arial"/>
              <a:cs typeface="Arial"/>
              <a:sym typeface="Arial"/>
            </a:endParaRPr>
          </a:p>
        </p:txBody>
      </p:sp>
      <p:pic>
        <p:nvPicPr>
          <p:cNvPr id="1065" name="Google Shape;1065;p98"/>
          <p:cNvPicPr preferRelativeResize="0"/>
          <p:nvPr/>
        </p:nvPicPr>
        <p:blipFill rotWithShape="1">
          <a:blip r:embed="rId3">
            <a:alphaModFix/>
          </a:blip>
          <a:srcRect b="0" l="0" r="0" t="0"/>
          <a:stretch/>
        </p:blipFill>
        <p:spPr>
          <a:xfrm>
            <a:off x="395536" y="1772816"/>
            <a:ext cx="3254429" cy="2629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4"/>
                                        </p:tgtEl>
                                        <p:attrNameLst>
                                          <p:attrName>style.visibility</p:attrName>
                                        </p:attrNameLst>
                                      </p:cBhvr>
                                      <p:to>
                                        <p:strVal val="visible"/>
                                      </p:to>
                                    </p:set>
                                    <p:anim calcmode="lin" valueType="num">
                                      <p:cBhvr additive="base">
                                        <p:cTn dur="500"/>
                                        <p:tgtEl>
                                          <p:spTgt spid="10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99"/>
          <p:cNvSpPr txBox="1"/>
          <p:nvPr>
            <p:ph type="title"/>
          </p:nvPr>
        </p:nvSpPr>
        <p:spPr>
          <a:xfrm>
            <a:off x="1142977" y="714356"/>
            <a:ext cx="7543824" cy="5715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880"/>
              <a:t>Iterator Variables</a:t>
            </a:r>
            <a:endParaRPr sz="2880"/>
          </a:p>
        </p:txBody>
      </p:sp>
      <p:sp>
        <p:nvSpPr>
          <p:cNvPr id="1071" name="Google Shape;1071;p99"/>
          <p:cNvSpPr txBox="1"/>
          <p:nvPr>
            <p:ph idx="1" type="body"/>
          </p:nvPr>
        </p:nvSpPr>
        <p:spPr>
          <a:xfrm>
            <a:off x="457347" y="3367315"/>
            <a:ext cx="8229307" cy="3207656"/>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chemeClr val="dk1"/>
              </a:buClr>
              <a:buSzPts val="2400"/>
              <a:buFont typeface="Arial"/>
              <a:buNone/>
            </a:pPr>
            <a:r>
              <a:t/>
            </a:r>
            <a:endParaRPr b="1" i="1"/>
          </a:p>
          <a:p>
            <a:pPr indent="-342900" lvl="0" marL="342900" rtl="0" algn="l">
              <a:lnSpc>
                <a:spcPct val="70000"/>
              </a:lnSpc>
              <a:spcBef>
                <a:spcPts val="480"/>
              </a:spcBef>
              <a:spcAft>
                <a:spcPts val="0"/>
              </a:spcAft>
              <a:buClr>
                <a:schemeClr val="dk1"/>
              </a:buClr>
              <a:buSzPts val="2400"/>
              <a:buFont typeface="Arial"/>
              <a:buNone/>
            </a:pPr>
            <a:r>
              <a:rPr b="1" i="1" lang="en-US"/>
              <a:t>context</a:t>
            </a:r>
            <a:r>
              <a:rPr i="1" lang="en-US"/>
              <a:t> Customer</a:t>
            </a:r>
            <a:br>
              <a:rPr i="1" lang="en-US"/>
            </a:br>
            <a:r>
              <a:rPr b="1" i="1" lang="en-US"/>
              <a:t>inv:</a:t>
            </a:r>
            <a:r>
              <a:rPr i="1" lang="en-US"/>
              <a:t> Customer::allInstances()-&gt;isUnique(e-mail)</a:t>
            </a:r>
            <a:endParaRPr/>
          </a:p>
          <a:p>
            <a:pPr indent="-342900" lvl="0" marL="342900" rtl="0" algn="l">
              <a:lnSpc>
                <a:spcPct val="90000"/>
              </a:lnSpc>
              <a:spcBef>
                <a:spcPts val="480"/>
              </a:spcBef>
              <a:spcAft>
                <a:spcPts val="0"/>
              </a:spcAft>
              <a:buClr>
                <a:schemeClr val="dk1"/>
              </a:buClr>
              <a:buSzPts val="2400"/>
              <a:buFont typeface="Arial"/>
              <a:buNone/>
            </a:pPr>
            <a:r>
              <a:rPr lang="en-US"/>
              <a:t>or</a:t>
            </a:r>
            <a:endParaRPr/>
          </a:p>
          <a:p>
            <a:pPr indent="-342900" lvl="0" marL="342900" rtl="0" algn="l">
              <a:lnSpc>
                <a:spcPct val="70000"/>
              </a:lnSpc>
              <a:spcBef>
                <a:spcPts val="480"/>
              </a:spcBef>
              <a:spcAft>
                <a:spcPts val="0"/>
              </a:spcAft>
              <a:buClr>
                <a:schemeClr val="dk1"/>
              </a:buClr>
              <a:buSzPts val="2400"/>
              <a:buFont typeface="Arial"/>
              <a:buNone/>
            </a:pPr>
            <a:r>
              <a:rPr b="1" i="1" lang="en-US"/>
              <a:t>context</a:t>
            </a:r>
            <a:r>
              <a:rPr i="1" lang="en-US"/>
              <a:t> Customer</a:t>
            </a:r>
            <a:br>
              <a:rPr i="1" lang="en-US"/>
            </a:br>
            <a:r>
              <a:rPr b="1" i="1" lang="en-US"/>
              <a:t>inv:</a:t>
            </a:r>
            <a:r>
              <a:rPr i="1" lang="en-US"/>
              <a:t> Customer::allInstances()-&gt;isUnique(c | c.e-mail)</a:t>
            </a:r>
            <a:endParaRPr/>
          </a:p>
          <a:p>
            <a:pPr indent="-342900" lvl="0" marL="342900" rtl="0" algn="l">
              <a:lnSpc>
                <a:spcPct val="70000"/>
              </a:lnSpc>
              <a:spcBef>
                <a:spcPts val="480"/>
              </a:spcBef>
              <a:spcAft>
                <a:spcPts val="0"/>
              </a:spcAft>
              <a:buClr>
                <a:schemeClr val="dk1"/>
              </a:buClr>
              <a:buSzPts val="2400"/>
              <a:buFont typeface="Arial"/>
              <a:buNone/>
            </a:pPr>
            <a:r>
              <a:rPr lang="en-US"/>
              <a:t>or</a:t>
            </a:r>
            <a:endParaRPr/>
          </a:p>
          <a:p>
            <a:pPr indent="-342900" lvl="0" marL="342900" rtl="0" algn="l">
              <a:lnSpc>
                <a:spcPct val="70000"/>
              </a:lnSpc>
              <a:spcBef>
                <a:spcPts val="480"/>
              </a:spcBef>
              <a:spcAft>
                <a:spcPts val="0"/>
              </a:spcAft>
              <a:buClr>
                <a:schemeClr val="dk1"/>
              </a:buClr>
              <a:buSzPts val="2400"/>
              <a:buFont typeface="Arial"/>
              <a:buNone/>
            </a:pPr>
            <a:r>
              <a:rPr b="1" i="1" lang="en-US"/>
              <a:t>context</a:t>
            </a:r>
            <a:r>
              <a:rPr i="1" lang="en-US"/>
              <a:t> Customer</a:t>
            </a:r>
            <a:br>
              <a:rPr i="1" lang="en-US"/>
            </a:br>
            <a:r>
              <a:rPr b="1" i="1" lang="en-US"/>
              <a:t>inv:</a:t>
            </a:r>
            <a:r>
              <a:rPr i="1" lang="en-US"/>
              <a:t> Customer::allInstances()-&gt;isUnique(c:Customer                						       | c.e-mail)</a:t>
            </a:r>
            <a:endParaRPr/>
          </a:p>
          <a:p>
            <a:pPr indent="-342900" lvl="0" marL="342900" rtl="0" algn="l">
              <a:lnSpc>
                <a:spcPct val="70000"/>
              </a:lnSpc>
              <a:spcBef>
                <a:spcPts val="480"/>
              </a:spcBef>
              <a:spcAft>
                <a:spcPts val="0"/>
              </a:spcAft>
              <a:buClr>
                <a:schemeClr val="dk1"/>
              </a:buClr>
              <a:buSzPts val="2400"/>
              <a:buFont typeface="Arial"/>
              <a:buNone/>
            </a:pPr>
            <a:r>
              <a:t/>
            </a:r>
            <a:endParaRPr/>
          </a:p>
          <a:p>
            <a:pPr indent="-342900" lvl="0" marL="342900" rtl="0" algn="l">
              <a:lnSpc>
                <a:spcPct val="70000"/>
              </a:lnSpc>
              <a:spcBef>
                <a:spcPts val="480"/>
              </a:spcBef>
              <a:spcAft>
                <a:spcPts val="0"/>
              </a:spcAft>
              <a:buClr>
                <a:schemeClr val="dk1"/>
              </a:buClr>
              <a:buSzPts val="2400"/>
              <a:buFont typeface="Arial"/>
              <a:buNone/>
            </a:pPr>
            <a:r>
              <a:t/>
            </a:r>
            <a:endParaRPr/>
          </a:p>
          <a:p>
            <a:pPr indent="-342900" lvl="0" marL="342900" rtl="0" algn="l">
              <a:lnSpc>
                <a:spcPct val="90000"/>
              </a:lnSpc>
              <a:spcBef>
                <a:spcPts val="480"/>
              </a:spcBef>
              <a:spcAft>
                <a:spcPts val="0"/>
              </a:spcAft>
              <a:buClr>
                <a:schemeClr val="dk1"/>
              </a:buClr>
              <a:buSzPts val="2400"/>
              <a:buFont typeface="Arial"/>
              <a:buNone/>
            </a:pPr>
            <a:r>
              <a:t/>
            </a:r>
            <a:endParaRPr i="1"/>
          </a:p>
          <a:p>
            <a:pPr indent="-190500" lvl="0" marL="342900" rtl="0" algn="l">
              <a:lnSpc>
                <a:spcPct val="90000"/>
              </a:lnSpc>
              <a:spcBef>
                <a:spcPts val="480"/>
              </a:spcBef>
              <a:spcAft>
                <a:spcPts val="0"/>
              </a:spcAft>
              <a:buClr>
                <a:schemeClr val="dk1"/>
              </a:buClr>
              <a:buSzPts val="2400"/>
              <a:buFont typeface="Arial"/>
              <a:buNone/>
            </a:pPr>
            <a:r>
              <a:t/>
            </a:r>
            <a:endParaRPr/>
          </a:p>
        </p:txBody>
      </p:sp>
      <p:sp>
        <p:nvSpPr>
          <p:cNvPr id="1072" name="Google Shape;1072;p99"/>
          <p:cNvSpPr/>
          <p:nvPr/>
        </p:nvSpPr>
        <p:spPr>
          <a:xfrm>
            <a:off x="583410" y="1443040"/>
            <a:ext cx="7559412" cy="1228541"/>
          </a:xfrm>
          <a:prstGeom prst="rect">
            <a:avLst/>
          </a:prstGeom>
          <a:solidFill>
            <a:schemeClr val="lt1"/>
          </a:solidFill>
          <a:ln cap="flat" cmpd="sng" w="12700">
            <a:solidFill>
              <a:schemeClr val="dk1"/>
            </a:solidFill>
            <a:prstDash val="solid"/>
            <a:miter lim="800000"/>
            <a:headEnd len="sm" w="sm" type="none"/>
            <a:tailEnd len="sm" w="sm" type="none"/>
          </a:ln>
          <a:effectLst>
            <a:outerShdw rotWithShape="0" algn="ctr" dir="2700000" dist="107763">
              <a:schemeClr val="lt2"/>
            </a:outerShdw>
          </a:effectLst>
        </p:spPr>
        <p:txBody>
          <a:bodyPr anchorCtr="0" anchor="t" bIns="25400" lIns="63500" spcFirstLastPara="1" rIns="63500" wrap="square" tIns="25400">
            <a:spAutoFit/>
          </a:bodyPr>
          <a:lstStyle/>
          <a:p>
            <a:pPr indent="0" lvl="0" marL="0" marR="0" rtl="0" algn="just">
              <a:lnSpc>
                <a:spcPct val="85000"/>
              </a:lnSpc>
              <a:spcBef>
                <a:spcPts val="0"/>
              </a:spcBef>
              <a:spcAft>
                <a:spcPts val="0"/>
              </a:spcAft>
              <a:buNone/>
            </a:pPr>
            <a:r>
              <a:rPr b="1" lang="en-US" sz="1800">
                <a:solidFill>
                  <a:schemeClr val="dk1"/>
                </a:solidFill>
                <a:latin typeface="Arial"/>
                <a:ea typeface="Arial"/>
                <a:cs typeface="Arial"/>
                <a:sym typeface="Arial"/>
              </a:rPr>
              <a:t>Every iterator operation may have an extra (optional) parameter, an iterator variable. An iterator variable is a variable that is used within the body parameter to indicate the element of the collection for which the body parameter is being calculated.</a:t>
            </a:r>
            <a:endParaRPr/>
          </a:p>
          <a:p>
            <a:pPr indent="0" lvl="0" marL="0" marR="0" rtl="0" algn="l">
              <a:lnSpc>
                <a:spcPct val="85000"/>
              </a:lnSpc>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JAVA_template">
  <a:themeElements>
    <a:clrScheme name="FEI - Upravena">
      <a:dk1>
        <a:srgbClr val="000000"/>
      </a:dk1>
      <a:lt1>
        <a:srgbClr val="FFFFFF"/>
      </a:lt1>
      <a:dk2>
        <a:srgbClr val="FF6600"/>
      </a:dk2>
      <a:lt2>
        <a:srgbClr val="808080"/>
      </a:lt2>
      <a:accent1>
        <a:srgbClr val="004CE2"/>
      </a:accent1>
      <a:accent2>
        <a:srgbClr val="2F75FF"/>
      </a:accent2>
      <a:accent3>
        <a:srgbClr val="000000"/>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tiv sady Office">
  <a:themeElements>
    <a:clrScheme name="Kancelář">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2010-09-13T11:06:17Z</dcterms:created>
  <dc:creator>koz01</dc:creator>
</cp:coreProperties>
</file>