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15" y="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6134" y="633475"/>
            <a:ext cx="4866131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F606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0460" y="1383282"/>
            <a:ext cx="7777479" cy="2336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59392" y="7112402"/>
            <a:ext cx="17716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16408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8932" y="1435099"/>
            <a:ext cx="37788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2805" algn="l"/>
              </a:tabLst>
            </a:pPr>
            <a:r>
              <a:rPr sz="3200" spc="-5" dirty="0">
                <a:solidFill>
                  <a:srgbClr val="0048AA"/>
                </a:solidFill>
              </a:rPr>
              <a:t>4.8	Huffman</a:t>
            </a:r>
            <a:r>
              <a:rPr sz="3200" spc="-60" dirty="0">
                <a:solidFill>
                  <a:srgbClr val="0048AA"/>
                </a:solidFill>
              </a:rPr>
              <a:t> </a:t>
            </a:r>
            <a:r>
              <a:rPr sz="3200" spc="-5" dirty="0">
                <a:solidFill>
                  <a:srgbClr val="0048AA"/>
                </a:solidFill>
              </a:rPr>
              <a:t>Codes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517139" y="4062475"/>
            <a:ext cx="52355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5F6061"/>
                </a:solidFill>
                <a:latin typeface="Comic Sans MS"/>
                <a:cs typeface="Comic Sans MS"/>
              </a:rPr>
              <a:t>These lecture slides are supplied by </a:t>
            </a:r>
            <a:r>
              <a:rPr sz="1600" spc="-5" dirty="0">
                <a:solidFill>
                  <a:srgbClr val="5F6061"/>
                </a:solidFill>
                <a:latin typeface="Comic Sans MS"/>
                <a:cs typeface="Comic Sans MS"/>
              </a:rPr>
              <a:t>Mathijs </a:t>
            </a:r>
            <a:r>
              <a:rPr sz="1600" spc="10" dirty="0">
                <a:solidFill>
                  <a:srgbClr val="5F6061"/>
                </a:solidFill>
                <a:latin typeface="Comic Sans MS"/>
                <a:cs typeface="Comic Sans MS"/>
              </a:rPr>
              <a:t>de</a:t>
            </a:r>
            <a:r>
              <a:rPr sz="1600" spc="-13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solidFill>
                  <a:srgbClr val="5F6061"/>
                </a:solidFill>
                <a:latin typeface="Comic Sans MS"/>
                <a:cs typeface="Comic Sans MS"/>
              </a:rPr>
              <a:t>Weerd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00" y="4572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1383282"/>
            <a:ext cx="3274695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meaning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111010001111101000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7211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“simpel”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5729731"/>
            <a:ext cx="578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How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this </a:t>
            </a:r>
            <a:r>
              <a:rPr sz="1800" dirty="0">
                <a:latin typeface="Comic Sans MS"/>
                <a:cs typeface="Comic Sans MS"/>
              </a:rPr>
              <a:t>prefix code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made more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6579" y="2506979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547" y="2705100"/>
            <a:ext cx="295910" cy="777240"/>
          </a:xfrm>
          <a:custGeom>
            <a:avLst/>
            <a:gdLst/>
            <a:ahLst/>
            <a:cxnLst/>
            <a:rect l="l" t="t" r="r" b="b"/>
            <a:pathLst>
              <a:path w="295909" h="777239">
                <a:moveTo>
                  <a:pt x="295655" y="0"/>
                </a:moveTo>
                <a:lnTo>
                  <a:pt x="0" y="77723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18731" y="346100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15240" y="131063"/>
                </a:lnTo>
                <a:lnTo>
                  <a:pt x="106679" y="396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8603" y="2705100"/>
            <a:ext cx="460375" cy="786765"/>
          </a:xfrm>
          <a:custGeom>
            <a:avLst/>
            <a:gdLst/>
            <a:ahLst/>
            <a:cxnLst/>
            <a:rect l="l" t="t" r="r" b="b"/>
            <a:pathLst>
              <a:path w="460375" h="786764">
                <a:moveTo>
                  <a:pt x="0" y="0"/>
                </a:moveTo>
                <a:lnTo>
                  <a:pt x="460247" y="78638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0083" y="3461003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4" h="131445">
                <a:moveTo>
                  <a:pt x="100584" y="0"/>
                </a:moveTo>
                <a:lnTo>
                  <a:pt x="0" y="57912"/>
                </a:lnTo>
                <a:lnTo>
                  <a:pt x="109727" y="131063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30039" y="462991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2308" y="4638547"/>
            <a:ext cx="81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827" y="3787139"/>
            <a:ext cx="402590" cy="741045"/>
          </a:xfrm>
          <a:custGeom>
            <a:avLst/>
            <a:gdLst/>
            <a:ahLst/>
            <a:cxnLst/>
            <a:rect l="l" t="t" r="r" b="b"/>
            <a:pathLst>
              <a:path w="402589" h="741045">
                <a:moveTo>
                  <a:pt x="402335" y="0"/>
                </a:moveTo>
                <a:lnTo>
                  <a:pt x="0" y="74066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7011" y="4497323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39" h="131445">
                <a:moveTo>
                  <a:pt x="3048" y="0"/>
                </a:moveTo>
                <a:lnTo>
                  <a:pt x="0" y="131063"/>
                </a:lnTo>
                <a:lnTo>
                  <a:pt x="103632" y="548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03619" y="1650491"/>
            <a:ext cx="228599" cy="23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220" y="2574035"/>
            <a:ext cx="228599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1539" y="3585971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30239" y="359359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15076" y="3602227"/>
            <a:ext cx="137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9179" y="2775203"/>
            <a:ext cx="360045" cy="713740"/>
          </a:xfrm>
          <a:custGeom>
            <a:avLst/>
            <a:gdLst/>
            <a:ahLst/>
            <a:cxnLst/>
            <a:rect l="l" t="t" r="r" b="b"/>
            <a:pathLst>
              <a:path w="360045" h="713739">
                <a:moveTo>
                  <a:pt x="359663" y="0"/>
                </a:moveTo>
                <a:lnTo>
                  <a:pt x="0" y="71323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7364" y="346100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0" y="131063"/>
                </a:lnTo>
                <a:lnTo>
                  <a:pt x="106680" y="51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1244" y="2775203"/>
            <a:ext cx="445134" cy="719455"/>
          </a:xfrm>
          <a:custGeom>
            <a:avLst/>
            <a:gdLst/>
            <a:ahLst/>
            <a:cxnLst/>
            <a:rect l="l" t="t" r="r" b="b"/>
            <a:pathLst>
              <a:path w="445135" h="719454">
                <a:moveTo>
                  <a:pt x="0" y="0"/>
                </a:moveTo>
                <a:lnTo>
                  <a:pt x="445007" y="71932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74435" y="3461003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4" h="131445">
                <a:moveTo>
                  <a:pt x="97536" y="0"/>
                </a:moveTo>
                <a:lnTo>
                  <a:pt x="0" y="60960"/>
                </a:lnTo>
                <a:lnTo>
                  <a:pt x="109727" y="13106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0388" y="1851660"/>
            <a:ext cx="753110" cy="652780"/>
          </a:xfrm>
          <a:custGeom>
            <a:avLst/>
            <a:gdLst/>
            <a:ahLst/>
            <a:cxnLst/>
            <a:rect l="l" t="t" r="r" b="b"/>
            <a:pathLst>
              <a:path w="753110" h="652780">
                <a:moveTo>
                  <a:pt x="752855" y="0"/>
                </a:moveTo>
                <a:lnTo>
                  <a:pt x="0" y="65227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05044" y="2458211"/>
            <a:ext cx="128270" cy="121920"/>
          </a:xfrm>
          <a:custGeom>
            <a:avLst/>
            <a:gdLst/>
            <a:ahLst/>
            <a:cxnLst/>
            <a:rect l="l" t="t" r="r" b="b"/>
            <a:pathLst>
              <a:path w="128270" h="121919">
                <a:moveTo>
                  <a:pt x="51815" y="0"/>
                </a:moveTo>
                <a:lnTo>
                  <a:pt x="0" y="121920"/>
                </a:lnTo>
                <a:lnTo>
                  <a:pt x="128015" y="88391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95644" y="1851660"/>
            <a:ext cx="661670" cy="582295"/>
          </a:xfrm>
          <a:custGeom>
            <a:avLst/>
            <a:gdLst/>
            <a:ahLst/>
            <a:cxnLst/>
            <a:rect l="l" t="t" r="r" b="b"/>
            <a:pathLst>
              <a:path w="661670" h="582294">
                <a:moveTo>
                  <a:pt x="0" y="0"/>
                </a:moveTo>
                <a:lnTo>
                  <a:pt x="661415" y="58216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7435" y="2388107"/>
            <a:ext cx="125095" cy="119380"/>
          </a:xfrm>
          <a:custGeom>
            <a:avLst/>
            <a:gdLst/>
            <a:ahLst/>
            <a:cxnLst/>
            <a:rect l="l" t="t" r="r" b="b"/>
            <a:pathLst>
              <a:path w="125095" h="119380">
                <a:moveTo>
                  <a:pt x="76200" y="0"/>
                </a:moveTo>
                <a:lnTo>
                  <a:pt x="0" y="88391"/>
                </a:lnTo>
                <a:lnTo>
                  <a:pt x="124968" y="11887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2559" y="461467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03011" y="4620259"/>
            <a:ext cx="1841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Comic Sans MS"/>
                <a:cs typeface="Comic Sans MS"/>
              </a:rPr>
              <a:t>m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36235" y="3793235"/>
            <a:ext cx="402590" cy="716280"/>
          </a:xfrm>
          <a:custGeom>
            <a:avLst/>
            <a:gdLst/>
            <a:ahLst/>
            <a:cxnLst/>
            <a:rect l="l" t="t" r="r" b="b"/>
            <a:pathLst>
              <a:path w="402589" h="716279">
                <a:moveTo>
                  <a:pt x="0" y="0"/>
                </a:moveTo>
                <a:lnTo>
                  <a:pt x="402335" y="71627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89803" y="4479035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100584" y="0"/>
                </a:moveTo>
                <a:lnTo>
                  <a:pt x="0" y="57912"/>
                </a:lnTo>
                <a:lnTo>
                  <a:pt x="106680" y="131063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641340" y="19288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79340" y="29956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9740" y="4062474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1940" y="29194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31940" y="19288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93940" y="29194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07811" y="29956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84140" y="4062474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686800" y="56540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71635" y="5659627"/>
            <a:ext cx="1346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p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261603" y="4841747"/>
            <a:ext cx="515620" cy="713740"/>
          </a:xfrm>
          <a:custGeom>
            <a:avLst/>
            <a:gdLst/>
            <a:ahLst/>
            <a:cxnLst/>
            <a:rect l="l" t="t" r="r" b="b"/>
            <a:pathLst>
              <a:path w="515620" h="713739">
                <a:moveTo>
                  <a:pt x="0" y="0"/>
                </a:moveTo>
                <a:lnTo>
                  <a:pt x="515111" y="71323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27947" y="5518403"/>
            <a:ext cx="113030" cy="128270"/>
          </a:xfrm>
          <a:custGeom>
            <a:avLst/>
            <a:gdLst/>
            <a:ahLst/>
            <a:cxnLst/>
            <a:rect l="l" t="t" r="r" b="b"/>
            <a:pathLst>
              <a:path w="113029" h="128270">
                <a:moveTo>
                  <a:pt x="94487" y="0"/>
                </a:moveTo>
                <a:lnTo>
                  <a:pt x="0" y="67056"/>
                </a:lnTo>
                <a:lnTo>
                  <a:pt x="112775" y="128016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20940" y="3585971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12964" y="3787139"/>
            <a:ext cx="384175" cy="680085"/>
          </a:xfrm>
          <a:custGeom>
            <a:avLst/>
            <a:gdLst/>
            <a:ahLst/>
            <a:cxnLst/>
            <a:rect l="l" t="t" r="r" b="b"/>
            <a:pathLst>
              <a:path w="384175" h="680085">
                <a:moveTo>
                  <a:pt x="0" y="0"/>
                </a:moveTo>
                <a:lnTo>
                  <a:pt x="384047" y="67970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48243" y="4436364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4" h="131445">
                <a:moveTo>
                  <a:pt x="100583" y="0"/>
                </a:moveTo>
                <a:lnTo>
                  <a:pt x="0" y="57912"/>
                </a:lnTo>
                <a:lnTo>
                  <a:pt x="109727" y="13106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970011" y="3986274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77000" y="359359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589268" y="3602227"/>
            <a:ext cx="831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i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816595" y="4878323"/>
            <a:ext cx="292735" cy="725805"/>
          </a:xfrm>
          <a:custGeom>
            <a:avLst/>
            <a:gdLst/>
            <a:ahLst/>
            <a:cxnLst/>
            <a:rect l="l" t="t" r="r" b="b"/>
            <a:pathLst>
              <a:path w="292734" h="725804">
                <a:moveTo>
                  <a:pt x="292607" y="0"/>
                </a:moveTo>
                <a:lnTo>
                  <a:pt x="0" y="72542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64780" y="5579364"/>
            <a:ext cx="106680" cy="128270"/>
          </a:xfrm>
          <a:custGeom>
            <a:avLst/>
            <a:gdLst/>
            <a:ahLst/>
            <a:cxnLst/>
            <a:rect l="l" t="t" r="r" b="b"/>
            <a:pathLst>
              <a:path w="106679" h="128270">
                <a:moveTo>
                  <a:pt x="0" y="0"/>
                </a:moveTo>
                <a:lnTo>
                  <a:pt x="9144" y="128016"/>
                </a:lnTo>
                <a:lnTo>
                  <a:pt x="106679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774940" y="5040883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200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29" y="200565"/>
                </a:lnTo>
                <a:lnTo>
                  <a:pt x="275391" y="242399"/>
                </a:lnTo>
                <a:lnTo>
                  <a:pt x="242399" y="275391"/>
                </a:lnTo>
                <a:lnTo>
                  <a:pt x="200565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65" y="7770"/>
                </a:lnTo>
                <a:lnTo>
                  <a:pt x="242399" y="29408"/>
                </a:lnTo>
                <a:lnTo>
                  <a:pt x="275391" y="62400"/>
                </a:lnTo>
                <a:lnTo>
                  <a:pt x="297029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710931" y="5720587"/>
            <a:ext cx="125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36940" y="49768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66800" y="3124200"/>
            <a:ext cx="3030220" cy="615950"/>
          </a:xfrm>
          <a:custGeom>
            <a:avLst/>
            <a:gdLst/>
            <a:ahLst/>
            <a:cxnLst/>
            <a:rect l="l" t="t" r="r" b="b"/>
            <a:pathLst>
              <a:path w="3030220" h="615950">
                <a:moveTo>
                  <a:pt x="0" y="615696"/>
                </a:moveTo>
                <a:lnTo>
                  <a:pt x="3029712" y="615696"/>
                </a:lnTo>
                <a:lnTo>
                  <a:pt x="3029712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270999" y="3509388"/>
            <a:ext cx="26543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spc="-55" dirty="0">
                <a:latin typeface="Times New Roman"/>
                <a:cs typeface="Times New Roman"/>
              </a:rPr>
              <a:t>x</a:t>
            </a:r>
            <a:r>
              <a:rPr sz="1250" spc="340" dirty="0">
                <a:latin typeface="Symbol"/>
                <a:cs typeface="Symbol"/>
              </a:rPr>
              <a:t></a:t>
            </a:r>
            <a:r>
              <a:rPr sz="1250" i="1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8" name="object 58"/>
          <p:cNvSpPr txBox="1"/>
          <p:nvPr/>
        </p:nvSpPr>
        <p:spPr>
          <a:xfrm>
            <a:off x="1129429" y="2997614"/>
            <a:ext cx="29425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ABL</a:t>
            </a:r>
            <a:r>
              <a:rPr sz="2150" spc="-10" dirty="0">
                <a:latin typeface="Times New Roman"/>
                <a:cs typeface="Times New Roman"/>
              </a:rPr>
              <a:t>(</a:t>
            </a:r>
            <a:r>
              <a:rPr sz="2150" i="1" spc="-10" dirty="0">
                <a:latin typeface="Times New Roman"/>
                <a:cs typeface="Times New Roman"/>
              </a:rPr>
              <a:t>T</a:t>
            </a:r>
            <a:r>
              <a:rPr sz="2150" i="1" spc="-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4800" spc="1852" baseline="-8680" dirty="0">
                <a:latin typeface="Symbol"/>
                <a:cs typeface="Symbol"/>
              </a:rPr>
              <a:t></a:t>
            </a:r>
            <a:r>
              <a:rPr sz="4800" spc="-179" baseline="-868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-355" dirty="0">
                <a:latin typeface="Times New Roman"/>
                <a:cs typeface="Times New Roman"/>
              </a:rPr>
              <a:t> </a:t>
            </a:r>
            <a:r>
              <a:rPr sz="1875" i="1" baseline="-24444" dirty="0">
                <a:latin typeface="Times New Roman"/>
                <a:cs typeface="Times New Roman"/>
              </a:rPr>
              <a:t>x</a:t>
            </a:r>
            <a:r>
              <a:rPr sz="1875" i="1" spc="-37" baseline="-24444" dirty="0">
                <a:latin typeface="Times New Roman"/>
                <a:cs typeface="Times New Roman"/>
              </a:rPr>
              <a:t> </a:t>
            </a:r>
            <a:r>
              <a:rPr sz="2150" spc="-540" dirty="0">
                <a:latin typeface="Symbol"/>
                <a:cs typeface="Symbol"/>
              </a:rPr>
              <a:t>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depth</a:t>
            </a:r>
            <a:r>
              <a:rPr sz="1875" i="1" spc="22" baseline="-24444" dirty="0">
                <a:latin typeface="Times New Roman"/>
                <a:cs typeface="Times New Roman"/>
              </a:rPr>
              <a:t>T</a:t>
            </a:r>
            <a:r>
              <a:rPr sz="1875" i="1" spc="-127" baseline="-2444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65" dirty="0">
                <a:latin typeface="Times New Roman"/>
                <a:cs typeface="Times New Roman"/>
              </a:rPr>
              <a:t>x</a:t>
            </a:r>
            <a:r>
              <a:rPr sz="2150" spc="6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1383282"/>
            <a:ext cx="3274695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meaning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111010001111101000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7211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“simpel”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5671819"/>
            <a:ext cx="5782945" cy="10191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How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this </a:t>
            </a:r>
            <a:r>
              <a:rPr sz="1800" dirty="0">
                <a:latin typeface="Comic Sans MS"/>
                <a:cs typeface="Comic Sans MS"/>
              </a:rPr>
              <a:t>prefix code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made more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efficient?</a:t>
            </a:r>
            <a:endParaRPr sz="1800">
              <a:latin typeface="Comic Sans MS"/>
              <a:cs typeface="Comic Sans MS"/>
            </a:endParaRPr>
          </a:p>
          <a:p>
            <a:pPr marL="12700" marR="680720">
              <a:lnSpc>
                <a:spcPct val="120000"/>
              </a:lnSpc>
              <a:spcBef>
                <a:spcPts val="25"/>
              </a:spcBef>
              <a:tabLst>
                <a:tab pos="37592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Change encoding of p and s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a shorter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one.  This </a:t>
            </a:r>
            <a:r>
              <a:rPr sz="1800" spc="-5" dirty="0">
                <a:latin typeface="Comic Sans MS"/>
                <a:cs typeface="Comic Sans MS"/>
              </a:rPr>
              <a:t>tree is now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full</a:t>
            </a:r>
            <a:r>
              <a:rPr sz="180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420234" y="1626868"/>
            <a:ext cx="4861561" cy="4369309"/>
            <a:chOff x="4130039" y="1650491"/>
            <a:chExt cx="4861561" cy="4369309"/>
          </a:xfrm>
        </p:grpSpPr>
        <p:sp>
          <p:nvSpPr>
            <p:cNvPr id="2" name="object 2"/>
            <p:cNvSpPr/>
            <p:nvPr/>
          </p:nvSpPr>
          <p:spPr>
            <a:xfrm>
              <a:off x="8001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6579" y="2506979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70547" y="2705100"/>
              <a:ext cx="295910" cy="777240"/>
            </a:xfrm>
            <a:custGeom>
              <a:avLst/>
              <a:gdLst/>
              <a:ahLst/>
              <a:cxnLst/>
              <a:rect l="l" t="t" r="r" b="b"/>
              <a:pathLst>
                <a:path w="295909" h="777239">
                  <a:moveTo>
                    <a:pt x="295655" y="0"/>
                  </a:moveTo>
                  <a:lnTo>
                    <a:pt x="0" y="77723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18731" y="3461003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0" y="0"/>
                  </a:moveTo>
                  <a:lnTo>
                    <a:pt x="15240" y="131063"/>
                  </a:lnTo>
                  <a:lnTo>
                    <a:pt x="106679" y="3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8603" y="2705100"/>
              <a:ext cx="460375" cy="786765"/>
            </a:xfrm>
            <a:custGeom>
              <a:avLst/>
              <a:gdLst/>
              <a:ahLst/>
              <a:cxnLst/>
              <a:rect l="l" t="t" r="r" b="b"/>
              <a:pathLst>
                <a:path w="460375" h="786764">
                  <a:moveTo>
                    <a:pt x="0" y="0"/>
                  </a:moveTo>
                  <a:lnTo>
                    <a:pt x="460247" y="78638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30083" y="3461003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100584" y="0"/>
                  </a:moveTo>
                  <a:lnTo>
                    <a:pt x="0" y="57912"/>
                  </a:lnTo>
                  <a:lnTo>
                    <a:pt x="109727" y="13106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0039" y="46299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242308" y="4638547"/>
              <a:ext cx="8191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l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38827" y="3787139"/>
              <a:ext cx="402590" cy="741045"/>
            </a:xfrm>
            <a:custGeom>
              <a:avLst/>
              <a:gdLst/>
              <a:ahLst/>
              <a:cxnLst/>
              <a:rect l="l" t="t" r="r" b="b"/>
              <a:pathLst>
                <a:path w="402589" h="741045">
                  <a:moveTo>
                    <a:pt x="402335" y="0"/>
                  </a:moveTo>
                  <a:lnTo>
                    <a:pt x="0" y="74066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7011" y="4497323"/>
              <a:ext cx="104139" cy="131445"/>
            </a:xfrm>
            <a:custGeom>
              <a:avLst/>
              <a:gdLst/>
              <a:ahLst/>
              <a:cxnLst/>
              <a:rect l="l" t="t" r="r" b="b"/>
              <a:pathLst>
                <a:path w="104139" h="131445">
                  <a:moveTo>
                    <a:pt x="3048" y="0"/>
                  </a:moveTo>
                  <a:lnTo>
                    <a:pt x="0" y="131063"/>
                  </a:lnTo>
                  <a:lnTo>
                    <a:pt x="103632" y="5486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3619" y="1650491"/>
              <a:ext cx="228599" cy="231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9220" y="2574035"/>
              <a:ext cx="228599" cy="23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1539" y="3585971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0239" y="3593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815076" y="3602227"/>
              <a:ext cx="13779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e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869179" y="2775203"/>
              <a:ext cx="360045" cy="713740"/>
            </a:xfrm>
            <a:custGeom>
              <a:avLst/>
              <a:gdLst/>
              <a:ahLst/>
              <a:cxnLst/>
              <a:rect l="l" t="t" r="r" b="b"/>
              <a:pathLst>
                <a:path w="360045" h="713739">
                  <a:moveTo>
                    <a:pt x="359663" y="0"/>
                  </a:moveTo>
                  <a:lnTo>
                    <a:pt x="0" y="71323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7364" y="3461003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0" y="0"/>
                  </a:moveTo>
                  <a:lnTo>
                    <a:pt x="0" y="131063"/>
                  </a:lnTo>
                  <a:lnTo>
                    <a:pt x="106680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1244" y="2775203"/>
              <a:ext cx="445134" cy="719455"/>
            </a:xfrm>
            <a:custGeom>
              <a:avLst/>
              <a:gdLst/>
              <a:ahLst/>
              <a:cxnLst/>
              <a:rect l="l" t="t" r="r" b="b"/>
              <a:pathLst>
                <a:path w="445135" h="719454">
                  <a:moveTo>
                    <a:pt x="0" y="0"/>
                  </a:moveTo>
                  <a:lnTo>
                    <a:pt x="445007" y="71932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4435" y="3461003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97536" y="0"/>
                  </a:moveTo>
                  <a:lnTo>
                    <a:pt x="0" y="60960"/>
                  </a:lnTo>
                  <a:lnTo>
                    <a:pt x="109727" y="131063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90388" y="1851660"/>
              <a:ext cx="753110" cy="652780"/>
            </a:xfrm>
            <a:custGeom>
              <a:avLst/>
              <a:gdLst/>
              <a:ahLst/>
              <a:cxnLst/>
              <a:rect l="l" t="t" r="r" b="b"/>
              <a:pathLst>
                <a:path w="753110" h="652780">
                  <a:moveTo>
                    <a:pt x="752855" y="0"/>
                  </a:moveTo>
                  <a:lnTo>
                    <a:pt x="0" y="65227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5044" y="2458211"/>
              <a:ext cx="128270" cy="121920"/>
            </a:xfrm>
            <a:custGeom>
              <a:avLst/>
              <a:gdLst/>
              <a:ahLst/>
              <a:cxnLst/>
              <a:rect l="l" t="t" r="r" b="b"/>
              <a:pathLst>
                <a:path w="128270" h="121919">
                  <a:moveTo>
                    <a:pt x="51815" y="0"/>
                  </a:moveTo>
                  <a:lnTo>
                    <a:pt x="0" y="121920"/>
                  </a:lnTo>
                  <a:lnTo>
                    <a:pt x="128015" y="883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95644" y="1851660"/>
              <a:ext cx="661670" cy="582295"/>
            </a:xfrm>
            <a:custGeom>
              <a:avLst/>
              <a:gdLst/>
              <a:ahLst/>
              <a:cxnLst/>
              <a:rect l="l" t="t" r="r" b="b"/>
              <a:pathLst>
                <a:path w="661670" h="582294">
                  <a:moveTo>
                    <a:pt x="0" y="0"/>
                  </a:moveTo>
                  <a:lnTo>
                    <a:pt x="661415" y="58216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17435" y="2388107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80">
                  <a:moveTo>
                    <a:pt x="76200" y="0"/>
                  </a:moveTo>
                  <a:lnTo>
                    <a:pt x="0" y="88391"/>
                  </a:lnTo>
                  <a:lnTo>
                    <a:pt x="124968" y="11887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2559" y="461467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303011" y="4620259"/>
              <a:ext cx="184150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5" dirty="0">
                  <a:latin typeface="Comic Sans MS"/>
                  <a:cs typeface="Comic Sans MS"/>
                </a:rPr>
                <a:t>m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936235" y="3793235"/>
              <a:ext cx="402590" cy="716280"/>
            </a:xfrm>
            <a:custGeom>
              <a:avLst/>
              <a:gdLst/>
              <a:ahLst/>
              <a:cxnLst/>
              <a:rect l="l" t="t" r="r" b="b"/>
              <a:pathLst>
                <a:path w="402589" h="716279">
                  <a:moveTo>
                    <a:pt x="0" y="0"/>
                  </a:moveTo>
                  <a:lnTo>
                    <a:pt x="402335" y="71627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89803" y="4479035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100584" y="0"/>
                  </a:moveTo>
                  <a:lnTo>
                    <a:pt x="0" y="57912"/>
                  </a:lnTo>
                  <a:lnTo>
                    <a:pt x="106680" y="13106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5641340" y="19288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879340" y="29956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269740" y="4062474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631940" y="29194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6631940" y="19288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7393940" y="29194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607811" y="29956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184140" y="4062474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686800" y="5654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771635" y="5659627"/>
              <a:ext cx="134620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p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261603" y="4841747"/>
              <a:ext cx="515620" cy="713740"/>
            </a:xfrm>
            <a:custGeom>
              <a:avLst/>
              <a:gdLst/>
              <a:ahLst/>
              <a:cxnLst/>
              <a:rect l="l" t="t" r="r" b="b"/>
              <a:pathLst>
                <a:path w="515620" h="713739">
                  <a:moveTo>
                    <a:pt x="0" y="0"/>
                  </a:moveTo>
                  <a:lnTo>
                    <a:pt x="515111" y="71323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27947" y="5518403"/>
              <a:ext cx="113030" cy="128270"/>
            </a:xfrm>
            <a:custGeom>
              <a:avLst/>
              <a:gdLst/>
              <a:ahLst/>
              <a:cxnLst/>
              <a:rect l="l" t="t" r="r" b="b"/>
              <a:pathLst>
                <a:path w="113029" h="128270">
                  <a:moveTo>
                    <a:pt x="94487" y="0"/>
                  </a:moveTo>
                  <a:lnTo>
                    <a:pt x="0" y="67056"/>
                  </a:lnTo>
                  <a:lnTo>
                    <a:pt x="112775" y="128016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20940" y="3585971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12964" y="3787139"/>
              <a:ext cx="384175" cy="680085"/>
            </a:xfrm>
            <a:custGeom>
              <a:avLst/>
              <a:gdLst/>
              <a:ahLst/>
              <a:cxnLst/>
              <a:rect l="l" t="t" r="r" b="b"/>
              <a:pathLst>
                <a:path w="384175" h="680085">
                  <a:moveTo>
                    <a:pt x="0" y="0"/>
                  </a:moveTo>
                  <a:lnTo>
                    <a:pt x="384047" y="67970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48243" y="4436364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100583" y="0"/>
                  </a:moveTo>
                  <a:lnTo>
                    <a:pt x="0" y="57912"/>
                  </a:lnTo>
                  <a:lnTo>
                    <a:pt x="109727" y="13106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7970011" y="3986274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477000" y="3593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6589268" y="3602227"/>
              <a:ext cx="8318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i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816595" y="4878323"/>
              <a:ext cx="292735" cy="725805"/>
            </a:xfrm>
            <a:custGeom>
              <a:avLst/>
              <a:gdLst/>
              <a:ahLst/>
              <a:cxnLst/>
              <a:rect l="l" t="t" r="r" b="b"/>
              <a:pathLst>
                <a:path w="292734" h="725804">
                  <a:moveTo>
                    <a:pt x="292607" y="0"/>
                  </a:moveTo>
                  <a:lnTo>
                    <a:pt x="0" y="72542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64780" y="5579364"/>
              <a:ext cx="106680" cy="128270"/>
            </a:xfrm>
            <a:custGeom>
              <a:avLst/>
              <a:gdLst/>
              <a:ahLst/>
              <a:cxnLst/>
              <a:rect l="l" t="t" r="r" b="b"/>
              <a:pathLst>
                <a:path w="106679" h="128270">
                  <a:moveTo>
                    <a:pt x="0" y="0"/>
                  </a:moveTo>
                  <a:lnTo>
                    <a:pt x="9144" y="128016"/>
                  </a:lnTo>
                  <a:lnTo>
                    <a:pt x="106679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7774940" y="5040883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620000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7710931" y="5720587"/>
              <a:ext cx="12509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s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55" name="object 55"/>
            <p:cNvSpPr txBox="1"/>
            <p:nvPr/>
          </p:nvSpPr>
          <p:spPr>
            <a:xfrm>
              <a:off x="8536940" y="49768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</p:grpSp>
      <p:sp>
        <p:nvSpPr>
          <p:cNvPr id="56" name="object 56"/>
          <p:cNvSpPr/>
          <p:nvPr/>
        </p:nvSpPr>
        <p:spPr>
          <a:xfrm>
            <a:off x="7255764" y="3811523"/>
            <a:ext cx="335280" cy="777240"/>
          </a:xfrm>
          <a:custGeom>
            <a:avLst/>
            <a:gdLst/>
            <a:ahLst/>
            <a:cxnLst/>
            <a:rect l="l" t="t" r="r" b="b"/>
            <a:pathLst>
              <a:path w="335279" h="777239">
                <a:moveTo>
                  <a:pt x="335279" y="0"/>
                </a:moveTo>
                <a:lnTo>
                  <a:pt x="0" y="777239"/>
                </a:lnTo>
              </a:path>
            </a:pathLst>
          </a:custGeom>
          <a:ln w="15239">
            <a:solidFill>
              <a:srgbClr val="D81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03947" y="4564379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9144" y="131064"/>
                </a:lnTo>
                <a:lnTo>
                  <a:pt x="10667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D81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56119" y="470001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152399"/>
                </a:moveTo>
                <a:lnTo>
                  <a:pt x="297032" y="200565"/>
                </a:lnTo>
                <a:lnTo>
                  <a:pt x="275400" y="242399"/>
                </a:lnTo>
                <a:lnTo>
                  <a:pt x="242413" y="275391"/>
                </a:lnTo>
                <a:lnTo>
                  <a:pt x="200576" y="297029"/>
                </a:lnTo>
                <a:lnTo>
                  <a:pt x="152399" y="304799"/>
                </a:lnTo>
                <a:lnTo>
                  <a:pt x="104234" y="297029"/>
                </a:lnTo>
                <a:lnTo>
                  <a:pt x="62400" y="275391"/>
                </a:lnTo>
                <a:lnTo>
                  <a:pt x="29408" y="242399"/>
                </a:lnTo>
                <a:lnTo>
                  <a:pt x="7770" y="200565"/>
                </a:lnTo>
                <a:lnTo>
                  <a:pt x="0" y="152399"/>
                </a:lnTo>
                <a:lnTo>
                  <a:pt x="7770" y="104234"/>
                </a:lnTo>
                <a:lnTo>
                  <a:pt x="29408" y="62400"/>
                </a:lnTo>
                <a:lnTo>
                  <a:pt x="62400" y="29408"/>
                </a:lnTo>
                <a:lnTo>
                  <a:pt x="104234" y="7770"/>
                </a:lnTo>
                <a:lnTo>
                  <a:pt x="152399" y="0"/>
                </a:lnTo>
                <a:lnTo>
                  <a:pt x="200576" y="7770"/>
                </a:lnTo>
                <a:lnTo>
                  <a:pt x="242413" y="29408"/>
                </a:lnTo>
                <a:lnTo>
                  <a:pt x="275400" y="62400"/>
                </a:lnTo>
                <a:lnTo>
                  <a:pt x="297032" y="104234"/>
                </a:lnTo>
                <a:lnTo>
                  <a:pt x="304799" y="152399"/>
                </a:lnTo>
                <a:close/>
              </a:path>
            </a:pathLst>
          </a:custGeom>
          <a:ln w="15239">
            <a:solidFill>
              <a:srgbClr val="D81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147052" y="4705603"/>
            <a:ext cx="125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D81F00"/>
                </a:solidFill>
                <a:latin typeface="Comic Sans MS"/>
                <a:cs typeface="Comic Sans MS"/>
              </a:rPr>
              <a:t>s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65340" y="4062474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D81F00"/>
                </a:solidFill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66800" y="3124200"/>
            <a:ext cx="3030220" cy="615950"/>
          </a:xfrm>
          <a:custGeom>
            <a:avLst/>
            <a:gdLst/>
            <a:ahLst/>
            <a:cxnLst/>
            <a:rect l="l" t="t" r="r" b="b"/>
            <a:pathLst>
              <a:path w="3030220" h="615950">
                <a:moveTo>
                  <a:pt x="0" y="615696"/>
                </a:moveTo>
                <a:lnTo>
                  <a:pt x="3029712" y="615696"/>
                </a:lnTo>
                <a:lnTo>
                  <a:pt x="3029712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270999" y="3509388"/>
            <a:ext cx="26543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spc="-55" dirty="0">
                <a:latin typeface="Times New Roman"/>
                <a:cs typeface="Times New Roman"/>
              </a:rPr>
              <a:t>x</a:t>
            </a:r>
            <a:r>
              <a:rPr sz="1250" spc="340" dirty="0">
                <a:latin typeface="Symbol"/>
                <a:cs typeface="Symbol"/>
              </a:rPr>
              <a:t></a:t>
            </a:r>
            <a:r>
              <a:rPr sz="1250" i="1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3" name="object 63"/>
          <p:cNvSpPr txBox="1"/>
          <p:nvPr/>
        </p:nvSpPr>
        <p:spPr>
          <a:xfrm>
            <a:off x="1129429" y="2997614"/>
            <a:ext cx="29425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ABL</a:t>
            </a:r>
            <a:r>
              <a:rPr sz="2150" spc="-10" dirty="0">
                <a:latin typeface="Times New Roman"/>
                <a:cs typeface="Times New Roman"/>
              </a:rPr>
              <a:t>(</a:t>
            </a:r>
            <a:r>
              <a:rPr sz="2150" i="1" spc="-10" dirty="0">
                <a:latin typeface="Times New Roman"/>
                <a:cs typeface="Times New Roman"/>
              </a:rPr>
              <a:t>T</a:t>
            </a:r>
            <a:r>
              <a:rPr sz="2150" i="1" spc="-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4800" spc="1852" baseline="-8680" dirty="0">
                <a:latin typeface="Symbol"/>
                <a:cs typeface="Symbol"/>
              </a:rPr>
              <a:t></a:t>
            </a:r>
            <a:r>
              <a:rPr sz="4800" spc="-179" baseline="-868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-355" dirty="0">
                <a:latin typeface="Times New Roman"/>
                <a:cs typeface="Times New Roman"/>
              </a:rPr>
              <a:t> </a:t>
            </a:r>
            <a:r>
              <a:rPr sz="1875" i="1" baseline="-24444" dirty="0">
                <a:latin typeface="Times New Roman"/>
                <a:cs typeface="Times New Roman"/>
              </a:rPr>
              <a:t>x</a:t>
            </a:r>
            <a:r>
              <a:rPr sz="1875" i="1" spc="-37" baseline="-24444" dirty="0">
                <a:latin typeface="Times New Roman"/>
                <a:cs typeface="Times New Roman"/>
              </a:rPr>
              <a:t> </a:t>
            </a:r>
            <a:r>
              <a:rPr sz="2150" spc="-540" dirty="0">
                <a:latin typeface="Symbol"/>
                <a:cs typeface="Symbol"/>
              </a:rPr>
              <a:t>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depth</a:t>
            </a:r>
            <a:r>
              <a:rPr sz="1875" i="1" spc="22" baseline="-24444" dirty="0">
                <a:latin typeface="Times New Roman"/>
                <a:cs typeface="Times New Roman"/>
              </a:rPr>
              <a:t>T</a:t>
            </a:r>
            <a:r>
              <a:rPr sz="1875" i="1" spc="-127" baseline="-2444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65" dirty="0">
                <a:latin typeface="Times New Roman"/>
                <a:cs typeface="Times New Roman"/>
              </a:rPr>
              <a:t>x</a:t>
            </a:r>
            <a:r>
              <a:rPr sz="2150" spc="6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8755379" y="5631179"/>
            <a:ext cx="24383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4307" y="5607811"/>
            <a:ext cx="125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v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8579" y="3573779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5539" y="1383282"/>
            <a:ext cx="7639050" cy="241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7555">
              <a:lnSpc>
                <a:spcPct val="120000"/>
              </a:lnSpc>
              <a:spcBef>
                <a:spcPts val="100"/>
              </a:spcBef>
              <a:tabLst>
                <a:tab pos="12719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Definition.	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tree is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full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every </a:t>
            </a:r>
            <a:r>
              <a:rPr sz="1800" spc="-5" dirty="0">
                <a:latin typeface="Comic Sans MS"/>
                <a:cs typeface="Comic Sans MS"/>
              </a:rPr>
              <a:t>node that is not </a:t>
            </a:r>
            <a:r>
              <a:rPr sz="1800" dirty="0">
                <a:latin typeface="Comic Sans MS"/>
                <a:cs typeface="Comic Sans MS"/>
              </a:rPr>
              <a:t>a leaf has </a:t>
            </a:r>
            <a:r>
              <a:rPr sz="1800" spc="-5" dirty="0">
                <a:latin typeface="Comic Sans MS"/>
                <a:cs typeface="Comic Sans MS"/>
              </a:rPr>
              <a:t>two  </a:t>
            </a:r>
            <a:r>
              <a:rPr sz="1800" dirty="0">
                <a:latin typeface="Comic Sans MS"/>
                <a:cs typeface="Comic Sans MS"/>
              </a:rPr>
              <a:t>children.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5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binary tree </a:t>
            </a:r>
            <a:r>
              <a:rPr sz="1800" dirty="0">
                <a:latin typeface="Comic Sans MS"/>
                <a:cs typeface="Comic Sans MS"/>
              </a:rPr>
              <a:t>corresponding </a:t>
            </a:r>
            <a:r>
              <a:rPr sz="1800" spc="-5" dirty="0">
                <a:latin typeface="Comic Sans MS"/>
                <a:cs typeface="Comic Sans MS"/>
              </a:rPr>
              <a:t>to the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optimal </a:t>
            </a:r>
            <a:r>
              <a:rPr sz="1800" dirty="0">
                <a:latin typeface="Comic Sans MS"/>
                <a:cs typeface="Comic Sans MS"/>
              </a:rPr>
              <a:t>prefix code </a:t>
            </a:r>
            <a:r>
              <a:rPr sz="1800" spc="-5" dirty="0">
                <a:latin typeface="Comic Sans MS"/>
                <a:cs typeface="Comic Sans MS"/>
              </a:rPr>
              <a:t>is full. 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R="913765" algn="r">
              <a:lnSpc>
                <a:spcPct val="100000"/>
              </a:lnSpc>
            </a:pPr>
            <a:r>
              <a:rPr sz="1400" spc="-10" dirty="0">
                <a:latin typeface="Comic Sans MS"/>
                <a:cs typeface="Comic Sans MS"/>
              </a:rPr>
              <a:t>w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9019" y="3771900"/>
            <a:ext cx="329565" cy="780415"/>
          </a:xfrm>
          <a:custGeom>
            <a:avLst/>
            <a:gdLst/>
            <a:ahLst/>
            <a:cxnLst/>
            <a:rect l="l" t="t" r="r" b="b"/>
            <a:pathLst>
              <a:path w="329565" h="780414">
                <a:moveTo>
                  <a:pt x="329183" y="0"/>
                </a:moveTo>
                <a:lnTo>
                  <a:pt x="0" y="78028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47204" y="452780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6096" y="131064"/>
                </a:lnTo>
                <a:lnTo>
                  <a:pt x="10667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0603" y="3771900"/>
            <a:ext cx="460375" cy="786765"/>
          </a:xfrm>
          <a:custGeom>
            <a:avLst/>
            <a:gdLst/>
            <a:ahLst/>
            <a:cxnLst/>
            <a:rect l="l" t="t" r="r" b="b"/>
            <a:pathLst>
              <a:path w="460375" h="786764">
                <a:moveTo>
                  <a:pt x="0" y="0"/>
                </a:moveTo>
                <a:lnTo>
                  <a:pt x="460247" y="78638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2940" y="4527803"/>
            <a:ext cx="228599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38819" y="4641595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74964" y="4853939"/>
            <a:ext cx="350520" cy="676910"/>
          </a:xfrm>
          <a:custGeom>
            <a:avLst/>
            <a:gdLst/>
            <a:ahLst/>
            <a:cxnLst/>
            <a:rect l="l" t="t" r="r" b="b"/>
            <a:pathLst>
              <a:path w="350520" h="676910">
                <a:moveTo>
                  <a:pt x="0" y="0"/>
                </a:moveTo>
                <a:lnTo>
                  <a:pt x="350519" y="67665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3668" y="5503164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40" h="131445">
                <a:moveTo>
                  <a:pt x="103631" y="0"/>
                </a:moveTo>
                <a:lnTo>
                  <a:pt x="0" y="51816"/>
                </a:lnTo>
                <a:lnTo>
                  <a:pt x="103631" y="13106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1379" y="4652771"/>
            <a:ext cx="243839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1383282"/>
            <a:ext cx="763905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7555">
              <a:lnSpc>
                <a:spcPct val="120000"/>
              </a:lnSpc>
              <a:spcBef>
                <a:spcPts val="100"/>
              </a:spcBef>
              <a:tabLst>
                <a:tab pos="127190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Definition.	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tree is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full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every </a:t>
            </a:r>
            <a:r>
              <a:rPr sz="1800" spc="-5" dirty="0">
                <a:latin typeface="Comic Sans MS"/>
                <a:cs typeface="Comic Sans MS"/>
              </a:rPr>
              <a:t>node that is not </a:t>
            </a:r>
            <a:r>
              <a:rPr sz="1800" dirty="0">
                <a:latin typeface="Comic Sans MS"/>
                <a:cs typeface="Comic Sans MS"/>
              </a:rPr>
              <a:t>a leaf has </a:t>
            </a:r>
            <a:r>
              <a:rPr sz="1800" spc="-5" dirty="0">
                <a:latin typeface="Comic Sans MS"/>
                <a:cs typeface="Comic Sans MS"/>
              </a:rPr>
              <a:t>two  </a:t>
            </a:r>
            <a:r>
              <a:rPr sz="1800" dirty="0">
                <a:latin typeface="Comic Sans MS"/>
                <a:cs typeface="Comic Sans MS"/>
              </a:rPr>
              <a:t>children.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441959" algn="l"/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5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binary tree </a:t>
            </a:r>
            <a:r>
              <a:rPr sz="1800" dirty="0">
                <a:latin typeface="Comic Sans MS"/>
                <a:cs typeface="Comic Sans MS"/>
              </a:rPr>
              <a:t>corresponding </a:t>
            </a:r>
            <a:r>
              <a:rPr sz="1800" spc="-5" dirty="0">
                <a:latin typeface="Comic Sans MS"/>
                <a:cs typeface="Comic Sans MS"/>
              </a:rPr>
              <a:t>to the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optimal </a:t>
            </a:r>
            <a:r>
              <a:rPr sz="1800" dirty="0">
                <a:latin typeface="Comic Sans MS"/>
                <a:cs typeface="Comic Sans MS"/>
              </a:rPr>
              <a:t>prefix code </a:t>
            </a:r>
            <a:r>
              <a:rPr sz="1800" spc="-5" dirty="0">
                <a:latin typeface="Comic Sans MS"/>
                <a:cs typeface="Comic Sans MS"/>
              </a:rPr>
              <a:t>is full. 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128270">
              <a:lnSpc>
                <a:spcPct val="100000"/>
              </a:lnSpc>
              <a:spcBef>
                <a:spcPts val="459"/>
              </a:spcBef>
            </a:pPr>
            <a:r>
              <a:rPr sz="600" spc="5" dirty="0">
                <a:latin typeface="Arial"/>
                <a:cs typeface="Arial"/>
              </a:rPr>
              <a:t> </a:t>
            </a:r>
            <a:r>
              <a:rPr sz="1800" spc="-5" dirty="0">
                <a:latin typeface="Comic Sans MS"/>
                <a:cs typeface="Comic Sans MS"/>
              </a:rPr>
              <a:t>Suppose </a:t>
            </a:r>
            <a:r>
              <a:rPr sz="1800" dirty="0">
                <a:latin typeface="Comic Sans MS"/>
                <a:cs typeface="Comic Sans MS"/>
              </a:rPr>
              <a:t>T </a:t>
            </a:r>
            <a:r>
              <a:rPr sz="1800" spc="-5" dirty="0">
                <a:latin typeface="Comic Sans MS"/>
                <a:cs typeface="Comic Sans MS"/>
              </a:rPr>
              <a:t>is binary tree </a:t>
            </a:r>
            <a:r>
              <a:rPr sz="1800" dirty="0">
                <a:latin typeface="Comic Sans MS"/>
                <a:cs typeface="Comic Sans MS"/>
              </a:rPr>
              <a:t>of optimal prefix code and </a:t>
            </a:r>
            <a:r>
              <a:rPr sz="1800" spc="-5" dirty="0">
                <a:latin typeface="Comic Sans MS"/>
                <a:cs typeface="Comic Sans MS"/>
              </a:rPr>
              <a:t>is not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full.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363" y="3364483"/>
            <a:ext cx="567944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30"/>
              </a:spcBef>
              <a:buSzPct val="33333"/>
              <a:buFont typeface="Arial"/>
              <a:buChar char=""/>
              <a:tabLst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This means </a:t>
            </a:r>
            <a:r>
              <a:rPr sz="1800" spc="-5" dirty="0">
                <a:latin typeface="Comic Sans MS"/>
                <a:cs typeface="Comic Sans MS"/>
              </a:rPr>
              <a:t>there 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node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only one child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v.</a:t>
            </a:r>
            <a:endParaRPr sz="1800">
              <a:latin typeface="Comic Sans MS"/>
              <a:cs typeface="Comic Sans MS"/>
            </a:endParaRPr>
          </a:p>
          <a:p>
            <a:pPr marL="243840" indent="-231140">
              <a:lnSpc>
                <a:spcPct val="100000"/>
              </a:lnSpc>
              <a:spcBef>
                <a:spcPts val="434"/>
              </a:spcBef>
              <a:buSzPct val="33333"/>
              <a:buFont typeface="Arial"/>
              <a:buChar char=""/>
              <a:tabLst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1: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" dirty="0">
                <a:latin typeface="Comic Sans MS"/>
                <a:cs typeface="Comic Sans MS"/>
              </a:rPr>
              <a:t>is the root; delete </a:t>
            </a:r>
            <a:r>
              <a:rPr sz="1800" dirty="0">
                <a:latin typeface="Comic Sans MS"/>
                <a:cs typeface="Comic Sans MS"/>
              </a:rPr>
              <a:t>u and </a:t>
            </a:r>
            <a:r>
              <a:rPr sz="1800" spc="-5" dirty="0">
                <a:latin typeface="Comic Sans MS"/>
                <a:cs typeface="Comic Sans MS"/>
              </a:rPr>
              <a:t>use </a:t>
            </a:r>
            <a:r>
              <a:rPr sz="1800" dirty="0">
                <a:latin typeface="Comic Sans MS"/>
                <a:cs typeface="Comic Sans MS"/>
              </a:rPr>
              <a:t>v as </a:t>
            </a: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root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363" y="4355083"/>
            <a:ext cx="5615940" cy="10160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30"/>
              </a:spcBef>
              <a:buSzPct val="33333"/>
              <a:buFont typeface="Arial"/>
              <a:buChar char=""/>
              <a:tabLst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Case </a:t>
            </a:r>
            <a:r>
              <a:rPr sz="1800" spc="-5" dirty="0">
                <a:latin typeface="Comic Sans MS"/>
                <a:cs typeface="Comic Sans MS"/>
              </a:rPr>
              <a:t>2: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5" dirty="0">
                <a:latin typeface="Comic Sans MS"/>
                <a:cs typeface="Comic Sans MS"/>
              </a:rPr>
              <a:t>is not 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root</a:t>
            </a:r>
            <a:endParaRPr sz="1800">
              <a:latin typeface="Comic Sans MS"/>
              <a:cs typeface="Comic Sans MS"/>
            </a:endParaRPr>
          </a:p>
          <a:p>
            <a:pPr marL="524510" lvl="1" indent="-167640">
              <a:lnSpc>
                <a:spcPct val="100000"/>
              </a:lnSpc>
              <a:spcBef>
                <a:spcPts val="430"/>
              </a:spcBef>
              <a:buSzPct val="77777"/>
              <a:buChar char="–"/>
              <a:tabLst>
                <a:tab pos="525145" algn="l"/>
              </a:tabLst>
            </a:pPr>
            <a:r>
              <a:rPr sz="1800" dirty="0">
                <a:latin typeface="Comic Sans MS"/>
                <a:cs typeface="Comic Sans MS"/>
              </a:rPr>
              <a:t>let w </a:t>
            </a:r>
            <a:r>
              <a:rPr sz="1800" spc="-5" dirty="0">
                <a:latin typeface="Comic Sans MS"/>
                <a:cs typeface="Comic Sans MS"/>
              </a:rPr>
              <a:t>be the </a:t>
            </a:r>
            <a:r>
              <a:rPr sz="1800" dirty="0">
                <a:latin typeface="Comic Sans MS"/>
                <a:cs typeface="Comic Sans MS"/>
              </a:rPr>
              <a:t>parent of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  <a:p>
            <a:pPr marL="524510" lvl="1" indent="-167640">
              <a:lnSpc>
                <a:spcPct val="100000"/>
              </a:lnSpc>
              <a:spcBef>
                <a:spcPts val="459"/>
              </a:spcBef>
              <a:buSzPct val="77777"/>
              <a:buChar char="–"/>
              <a:tabLst>
                <a:tab pos="525145" algn="l"/>
              </a:tabLst>
            </a:pPr>
            <a:r>
              <a:rPr sz="1800" spc="-5" dirty="0">
                <a:latin typeface="Comic Sans MS"/>
                <a:cs typeface="Comic Sans MS"/>
              </a:rPr>
              <a:t>delete </a:t>
            </a:r>
            <a:r>
              <a:rPr sz="1800" dirty="0">
                <a:latin typeface="Comic Sans MS"/>
                <a:cs typeface="Comic Sans MS"/>
              </a:rPr>
              <a:t>u and make v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 child of w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place of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u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363" y="5671819"/>
            <a:ext cx="7331709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5080" indent="-231140">
              <a:lnSpc>
                <a:spcPct val="121100"/>
              </a:lnSpc>
              <a:spcBef>
                <a:spcPts val="100"/>
              </a:spcBef>
              <a:buSzPct val="33333"/>
              <a:buFont typeface="Arial"/>
              <a:buChar char=""/>
              <a:tabLst>
                <a:tab pos="244475" algn="l"/>
              </a:tabLst>
            </a:pPr>
            <a:r>
              <a:rPr sz="1800" spc="-5" dirty="0">
                <a:latin typeface="Comic Sans MS"/>
                <a:cs typeface="Comic Sans MS"/>
              </a:rPr>
              <a:t>In both </a:t>
            </a:r>
            <a:r>
              <a:rPr sz="1800" dirty="0">
                <a:latin typeface="Comic Sans MS"/>
                <a:cs typeface="Comic Sans MS"/>
              </a:rPr>
              <a:t>cases </a:t>
            </a:r>
            <a:r>
              <a:rPr sz="1800" spc="-5" dirty="0">
                <a:latin typeface="Comic Sans MS"/>
                <a:cs typeface="Comic Sans MS"/>
              </a:rPr>
              <a:t>the number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bits needed to </a:t>
            </a:r>
            <a:r>
              <a:rPr sz="1800" dirty="0">
                <a:latin typeface="Comic Sans MS"/>
                <a:cs typeface="Comic Sans MS"/>
              </a:rPr>
              <a:t>encode any leaf </a:t>
            </a:r>
            <a:r>
              <a:rPr sz="1800" spc="-5" dirty="0">
                <a:latin typeface="Comic Sans MS"/>
                <a:cs typeface="Comic Sans MS"/>
              </a:rPr>
              <a:t>in the  </a:t>
            </a:r>
            <a:r>
              <a:rPr sz="1800" dirty="0">
                <a:latin typeface="Comic Sans MS"/>
                <a:cs typeface="Comic Sans MS"/>
              </a:rPr>
              <a:t>subtree of v </a:t>
            </a:r>
            <a:r>
              <a:rPr sz="1800" spc="-5" dirty="0">
                <a:latin typeface="Comic Sans MS"/>
                <a:cs typeface="Comic Sans MS"/>
              </a:rPr>
              <a:t>is decreased.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rest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the tree is not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affected.</a:t>
            </a:r>
            <a:endParaRPr sz="1800">
              <a:latin typeface="Comic Sans MS"/>
              <a:cs typeface="Comic Sans MS"/>
            </a:endParaRPr>
          </a:p>
          <a:p>
            <a:pPr marL="243840" indent="-231140">
              <a:lnSpc>
                <a:spcPct val="100000"/>
              </a:lnSpc>
              <a:spcBef>
                <a:spcPts val="430"/>
              </a:spcBef>
              <a:buSzPct val="33333"/>
              <a:buFont typeface="Arial"/>
              <a:buChar char=""/>
              <a:tabLst>
                <a:tab pos="244475" algn="l"/>
              </a:tabLst>
            </a:pPr>
            <a:r>
              <a:rPr sz="1800" dirty="0">
                <a:latin typeface="Comic Sans MS"/>
                <a:cs typeface="Comic Sans MS"/>
              </a:rPr>
              <a:t>Clearly </a:t>
            </a:r>
            <a:r>
              <a:rPr sz="1800" spc="-5" dirty="0">
                <a:latin typeface="Comic Sans MS"/>
                <a:cs typeface="Comic Sans MS"/>
              </a:rPr>
              <a:t>this new tree </a:t>
            </a:r>
            <a:r>
              <a:rPr sz="1800" dirty="0">
                <a:latin typeface="Comic Sans MS"/>
                <a:cs typeface="Comic Sans MS"/>
              </a:rPr>
              <a:t>T’ has a smaller </a:t>
            </a:r>
            <a:r>
              <a:rPr sz="1800" spc="-5" dirty="0">
                <a:latin typeface="Comic Sans MS"/>
                <a:cs typeface="Comic Sans MS"/>
              </a:rPr>
              <a:t>ABL than </a:t>
            </a:r>
            <a:r>
              <a:rPr sz="1800" dirty="0">
                <a:latin typeface="Comic Sans MS"/>
                <a:cs typeface="Comic Sans MS"/>
              </a:rPr>
              <a:t>T.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Contradiction.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7" name="object 7"/>
          <p:cNvSpPr/>
          <p:nvPr/>
        </p:nvSpPr>
        <p:spPr>
          <a:xfrm>
            <a:off x="8755379" y="5631179"/>
            <a:ext cx="243839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14307" y="5607811"/>
            <a:ext cx="1250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v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8579" y="3573779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29219" y="3562603"/>
            <a:ext cx="146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Comic Sans MS"/>
                <a:cs typeface="Comic Sans MS"/>
              </a:rPr>
              <a:t>w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9019" y="3771900"/>
            <a:ext cx="329565" cy="780415"/>
          </a:xfrm>
          <a:custGeom>
            <a:avLst/>
            <a:gdLst/>
            <a:ahLst/>
            <a:cxnLst/>
            <a:rect l="l" t="t" r="r" b="b"/>
            <a:pathLst>
              <a:path w="329565" h="780414">
                <a:moveTo>
                  <a:pt x="329183" y="0"/>
                </a:moveTo>
                <a:lnTo>
                  <a:pt x="0" y="78028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7204" y="452780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6096" y="131064"/>
                </a:lnTo>
                <a:lnTo>
                  <a:pt x="106679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80603" y="3771900"/>
            <a:ext cx="460375" cy="786765"/>
          </a:xfrm>
          <a:custGeom>
            <a:avLst/>
            <a:gdLst/>
            <a:ahLst/>
            <a:cxnLst/>
            <a:rect l="l" t="t" r="r" b="b"/>
            <a:pathLst>
              <a:path w="460375" h="786764">
                <a:moveTo>
                  <a:pt x="0" y="0"/>
                </a:moveTo>
                <a:lnTo>
                  <a:pt x="460247" y="78638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82940" y="4527803"/>
            <a:ext cx="228599" cy="35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38819" y="4641595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u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74964" y="4853939"/>
            <a:ext cx="350520" cy="676910"/>
          </a:xfrm>
          <a:custGeom>
            <a:avLst/>
            <a:gdLst/>
            <a:ahLst/>
            <a:cxnLst/>
            <a:rect l="l" t="t" r="r" b="b"/>
            <a:pathLst>
              <a:path w="350520" h="676910">
                <a:moveTo>
                  <a:pt x="0" y="0"/>
                </a:moveTo>
                <a:lnTo>
                  <a:pt x="350519" y="67665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668" y="5503164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40" h="131445">
                <a:moveTo>
                  <a:pt x="103631" y="0"/>
                </a:moveTo>
                <a:lnTo>
                  <a:pt x="0" y="51816"/>
                </a:lnTo>
                <a:lnTo>
                  <a:pt x="103631" y="13106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1379" y="4652771"/>
            <a:ext cx="243839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148" y="633475"/>
            <a:ext cx="41332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0345" algn="l"/>
              </a:tabLst>
            </a:pPr>
            <a:r>
              <a:rPr spc="-5" dirty="0"/>
              <a:t>Optimal</a:t>
            </a:r>
            <a:r>
              <a:rPr spc="5" dirty="0"/>
              <a:t> </a:t>
            </a:r>
            <a:r>
              <a:rPr spc="-5" dirty="0"/>
              <a:t>Prefix</a:t>
            </a:r>
            <a:r>
              <a:rPr spc="15" dirty="0"/>
              <a:t> </a:t>
            </a:r>
            <a:r>
              <a:rPr spc="-5" dirty="0"/>
              <a:t>Codes:	False</a:t>
            </a:r>
            <a:r>
              <a:rPr spc="-70" dirty="0"/>
              <a:t> </a:t>
            </a:r>
            <a:r>
              <a:rPr spc="-5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7724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Where </a:t>
            </a:r>
            <a:r>
              <a:rPr sz="1800" spc="-5" dirty="0">
                <a:latin typeface="Comic Sans MS"/>
                <a:cs typeface="Comic Sans MS"/>
              </a:rPr>
              <a:t>in the tree </a:t>
            </a:r>
            <a:r>
              <a:rPr sz="1800" dirty="0">
                <a:latin typeface="Comic Sans MS"/>
                <a:cs typeface="Comic Sans MS"/>
              </a:rPr>
              <a:t>of an optimal prefix code should letters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placed 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a high </a:t>
            </a:r>
            <a:r>
              <a:rPr sz="1800" spc="-5" dirty="0">
                <a:latin typeface="Comic Sans MS"/>
                <a:cs typeface="Comic Sans MS"/>
              </a:rPr>
              <a:t>frequency?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148" y="633475"/>
            <a:ext cx="41332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0345" algn="l"/>
              </a:tabLst>
            </a:pPr>
            <a:r>
              <a:rPr spc="-5" dirty="0"/>
              <a:t>Optimal</a:t>
            </a:r>
            <a:r>
              <a:rPr spc="5" dirty="0"/>
              <a:t> </a:t>
            </a:r>
            <a:r>
              <a:rPr spc="-5" dirty="0"/>
              <a:t>Prefix</a:t>
            </a:r>
            <a:r>
              <a:rPr spc="15" dirty="0"/>
              <a:t> </a:t>
            </a:r>
            <a:r>
              <a:rPr spc="-5" dirty="0"/>
              <a:t>Codes:	False</a:t>
            </a:r>
            <a:r>
              <a:rPr spc="-70" dirty="0"/>
              <a:t> </a:t>
            </a:r>
            <a:r>
              <a:rPr spc="-5" dirty="0"/>
              <a:t>Start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5080">
              <a:lnSpc>
                <a:spcPct val="120000"/>
              </a:lnSpc>
              <a:spcBef>
                <a:spcPts val="100"/>
              </a:spcBef>
              <a:tabLst>
                <a:tab pos="410845" algn="l"/>
              </a:tabLst>
            </a:pPr>
            <a:r>
              <a:rPr spc="-5" dirty="0">
                <a:solidFill>
                  <a:srgbClr val="0048AA"/>
                </a:solidFill>
              </a:rPr>
              <a:t>Q.	</a:t>
            </a:r>
            <a:r>
              <a:rPr dirty="0"/>
              <a:t>Where </a:t>
            </a:r>
            <a:r>
              <a:rPr spc="-5" dirty="0"/>
              <a:t>in the tree </a:t>
            </a:r>
            <a:r>
              <a:rPr dirty="0"/>
              <a:t>of an optimal prefix code should letters </a:t>
            </a:r>
            <a:r>
              <a:rPr spc="-5" dirty="0"/>
              <a:t>be </a:t>
            </a:r>
            <a:r>
              <a:rPr dirty="0"/>
              <a:t>placed  </a:t>
            </a:r>
            <a:r>
              <a:rPr spc="-5" dirty="0"/>
              <a:t>with </a:t>
            </a:r>
            <a:r>
              <a:rPr dirty="0"/>
              <a:t>a high </a:t>
            </a:r>
            <a:r>
              <a:rPr spc="-5" dirty="0"/>
              <a:t>frequency?</a:t>
            </a:r>
          </a:p>
          <a:p>
            <a:pPr marL="17780">
              <a:lnSpc>
                <a:spcPct val="100000"/>
              </a:lnSpc>
              <a:spcBef>
                <a:spcPts val="455"/>
              </a:spcBef>
              <a:tabLst>
                <a:tab pos="377190" algn="l"/>
              </a:tabLst>
            </a:pPr>
            <a:r>
              <a:rPr spc="-5" dirty="0">
                <a:solidFill>
                  <a:srgbClr val="0048AA"/>
                </a:solidFill>
              </a:rPr>
              <a:t>A.	</a:t>
            </a:r>
            <a:r>
              <a:rPr dirty="0"/>
              <a:t>Near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top.</a:t>
            </a:r>
          </a:p>
          <a:p>
            <a:pPr marL="5080"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7780" marR="66040">
              <a:lnSpc>
                <a:spcPct val="120600"/>
              </a:lnSpc>
              <a:tabLst>
                <a:tab pos="1992630" algn="l"/>
                <a:tab pos="3007360" algn="l"/>
                <a:tab pos="3532504" algn="l"/>
                <a:tab pos="3997960" algn="l"/>
                <a:tab pos="4998085" algn="l"/>
                <a:tab pos="5998845" algn="l"/>
                <a:tab pos="6915150" algn="l"/>
              </a:tabLst>
            </a:pPr>
            <a:r>
              <a:rPr dirty="0">
                <a:solidFill>
                  <a:srgbClr val="0048AA"/>
                </a:solidFill>
              </a:rPr>
              <a:t>Greedy </a:t>
            </a:r>
            <a:r>
              <a:rPr spc="-5" dirty="0">
                <a:solidFill>
                  <a:srgbClr val="0048AA"/>
                </a:solidFill>
              </a:rPr>
              <a:t>template.	</a:t>
            </a:r>
            <a:r>
              <a:rPr spc="-5" dirty="0"/>
              <a:t>Create tree </a:t>
            </a:r>
            <a:r>
              <a:rPr dirty="0">
                <a:solidFill>
                  <a:srgbClr val="D81F00"/>
                </a:solidFill>
              </a:rPr>
              <a:t>top-down</a:t>
            </a:r>
            <a:r>
              <a:rPr dirty="0"/>
              <a:t>, split S </a:t>
            </a:r>
            <a:r>
              <a:rPr spc="-5" dirty="0"/>
              <a:t>into two </a:t>
            </a:r>
            <a:r>
              <a:rPr dirty="0"/>
              <a:t>sets </a:t>
            </a:r>
            <a:r>
              <a:rPr spc="-5" dirty="0"/>
              <a:t>S</a:t>
            </a:r>
            <a:r>
              <a:rPr sz="1800" spc="-7" baseline="-23148" dirty="0"/>
              <a:t>1 </a:t>
            </a:r>
            <a:r>
              <a:rPr sz="1800" dirty="0"/>
              <a:t>and </a:t>
            </a:r>
            <a:r>
              <a:rPr sz="1800" spc="-10" dirty="0"/>
              <a:t>S</a:t>
            </a:r>
            <a:r>
              <a:rPr sz="1800" spc="-15" baseline="-23148" dirty="0"/>
              <a:t>2  </a:t>
            </a:r>
            <a:r>
              <a:rPr sz="1800" spc="-5" dirty="0"/>
              <a:t>with (almost)</a:t>
            </a:r>
            <a:r>
              <a:rPr sz="1800" spc="5" dirty="0"/>
              <a:t> </a:t>
            </a:r>
            <a:r>
              <a:rPr sz="1800" dirty="0"/>
              <a:t>equal </a:t>
            </a:r>
            <a:r>
              <a:rPr sz="1800" spc="-5" dirty="0"/>
              <a:t>frequencies.	Recursively build tree for </a:t>
            </a:r>
            <a:r>
              <a:rPr sz="1800" spc="15" dirty="0"/>
              <a:t>S</a:t>
            </a:r>
            <a:r>
              <a:rPr sz="1800" spc="22" baseline="-23148" dirty="0"/>
              <a:t>1 </a:t>
            </a:r>
            <a:r>
              <a:rPr sz="1800" dirty="0"/>
              <a:t>and </a:t>
            </a:r>
            <a:r>
              <a:rPr sz="1800" spc="-5" dirty="0"/>
              <a:t>S</a:t>
            </a:r>
            <a:r>
              <a:rPr sz="1800" spc="-7" baseline="-23148" dirty="0"/>
              <a:t>2</a:t>
            </a:r>
            <a:r>
              <a:rPr sz="1800" spc="-5" dirty="0"/>
              <a:t>.  </a:t>
            </a:r>
            <a:r>
              <a:rPr sz="1800" spc="-10" dirty="0">
                <a:solidFill>
                  <a:srgbClr val="5F6061"/>
                </a:solidFill>
              </a:rPr>
              <a:t>[</a:t>
            </a:r>
            <a:r>
              <a:rPr sz="1800" dirty="0">
                <a:solidFill>
                  <a:srgbClr val="5F6061"/>
                </a:solidFill>
              </a:rPr>
              <a:t>Shannon-Fan</a:t>
            </a:r>
            <a:r>
              <a:rPr sz="1800" spc="-10" dirty="0">
                <a:solidFill>
                  <a:srgbClr val="5F6061"/>
                </a:solidFill>
              </a:rPr>
              <a:t>o</a:t>
            </a:r>
            <a:r>
              <a:rPr sz="1800" dirty="0">
                <a:solidFill>
                  <a:srgbClr val="5F6061"/>
                </a:solidFill>
              </a:rPr>
              <a:t>,</a:t>
            </a:r>
            <a:r>
              <a:rPr sz="1800" spc="20" dirty="0">
                <a:solidFill>
                  <a:srgbClr val="5F6061"/>
                </a:solidFill>
              </a:rPr>
              <a:t> </a:t>
            </a:r>
            <a:r>
              <a:rPr sz="1800" spc="-5" dirty="0">
                <a:solidFill>
                  <a:srgbClr val="5F6061"/>
                </a:solidFill>
              </a:rPr>
              <a:t>1949</a:t>
            </a:r>
            <a:r>
              <a:rPr sz="1800" dirty="0">
                <a:solidFill>
                  <a:srgbClr val="5F6061"/>
                </a:solidFill>
              </a:rPr>
              <a:t>]	</a:t>
            </a:r>
            <a:r>
              <a:rPr sz="1800" spc="20" dirty="0"/>
              <a:t>f</a:t>
            </a:r>
            <a:r>
              <a:rPr sz="1800" spc="7" baseline="-23148" dirty="0"/>
              <a:t>a</a:t>
            </a:r>
            <a:r>
              <a:rPr sz="1800" spc="5" dirty="0"/>
              <a:t>=</a:t>
            </a:r>
            <a:r>
              <a:rPr sz="1800" spc="-10" dirty="0"/>
              <a:t>0</a:t>
            </a:r>
            <a:r>
              <a:rPr sz="1800" spc="5" dirty="0"/>
              <a:t>.</a:t>
            </a:r>
            <a:r>
              <a:rPr sz="1800" spc="-5" dirty="0"/>
              <a:t>32</a:t>
            </a:r>
            <a:r>
              <a:rPr sz="1800" dirty="0"/>
              <a:t>,	</a:t>
            </a:r>
            <a:r>
              <a:rPr sz="1800" spc="-5" dirty="0"/>
              <a:t>f</a:t>
            </a:r>
            <a:r>
              <a:rPr sz="1800" spc="7" baseline="-23148" dirty="0"/>
              <a:t>e</a:t>
            </a:r>
            <a:r>
              <a:rPr sz="1800" spc="15" dirty="0"/>
              <a:t>=</a:t>
            </a:r>
            <a:r>
              <a:rPr sz="1800" spc="5" dirty="0"/>
              <a:t>0</a:t>
            </a:r>
            <a:r>
              <a:rPr sz="1800" spc="15" dirty="0"/>
              <a:t>.</a:t>
            </a:r>
            <a:r>
              <a:rPr sz="1800" spc="-5" dirty="0"/>
              <a:t>25</a:t>
            </a:r>
            <a:r>
              <a:rPr sz="1800" dirty="0"/>
              <a:t>,	</a:t>
            </a:r>
            <a:r>
              <a:rPr sz="1800" spc="20" dirty="0"/>
              <a:t>f</a:t>
            </a:r>
            <a:r>
              <a:rPr sz="1800" spc="22" baseline="-23148" dirty="0"/>
              <a:t>k</a:t>
            </a:r>
            <a:r>
              <a:rPr sz="1800" spc="15" dirty="0"/>
              <a:t>=</a:t>
            </a:r>
            <a:r>
              <a:rPr sz="1800" spc="5" dirty="0"/>
              <a:t>0</a:t>
            </a:r>
            <a:r>
              <a:rPr sz="1800" spc="15" dirty="0"/>
              <a:t>.</a:t>
            </a:r>
            <a:r>
              <a:rPr sz="1800" spc="-5" dirty="0"/>
              <a:t>20</a:t>
            </a:r>
            <a:r>
              <a:rPr sz="1800" dirty="0"/>
              <a:t>,	</a:t>
            </a:r>
            <a:r>
              <a:rPr sz="1800" spc="10" dirty="0"/>
              <a:t>f</a:t>
            </a:r>
            <a:r>
              <a:rPr sz="1800" baseline="-23148" dirty="0"/>
              <a:t>l</a:t>
            </a:r>
            <a:r>
              <a:rPr sz="1800" spc="5" dirty="0"/>
              <a:t>=</a:t>
            </a:r>
            <a:r>
              <a:rPr sz="1800" spc="-5" dirty="0"/>
              <a:t>0.18</a:t>
            </a:r>
            <a:r>
              <a:rPr sz="1800" dirty="0"/>
              <a:t>,	</a:t>
            </a:r>
            <a:r>
              <a:rPr sz="1800" spc="-5" dirty="0"/>
              <a:t>f</a:t>
            </a:r>
            <a:r>
              <a:rPr sz="1800" baseline="-23148" dirty="0"/>
              <a:t>u</a:t>
            </a:r>
            <a:r>
              <a:rPr sz="1800" spc="5" dirty="0"/>
              <a:t>=</a:t>
            </a:r>
            <a:r>
              <a:rPr sz="1800" spc="-5" dirty="0"/>
              <a:t>0.05</a:t>
            </a:r>
            <a:endParaRPr sz="1800" dirty="0"/>
          </a:p>
        </p:txBody>
      </p:sp>
      <p:sp>
        <p:nvSpPr>
          <p:cNvPr id="4" name="object 4"/>
          <p:cNvSpPr/>
          <p:nvPr/>
        </p:nvSpPr>
        <p:spPr>
          <a:xfrm>
            <a:off x="3787139" y="4637532"/>
            <a:ext cx="231647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52800" y="55595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17" y="282177"/>
                </a:lnTo>
                <a:lnTo>
                  <a:pt x="59274" y="261622"/>
                </a:lnTo>
                <a:lnTo>
                  <a:pt x="27933" y="230280"/>
                </a:lnTo>
                <a:lnTo>
                  <a:pt x="7380" y="190537"/>
                </a:lnTo>
                <a:lnTo>
                  <a:pt x="0" y="144779"/>
                </a:lnTo>
                <a:lnTo>
                  <a:pt x="7380" y="99022"/>
                </a:lnTo>
                <a:lnTo>
                  <a:pt x="27933" y="59279"/>
                </a:lnTo>
                <a:lnTo>
                  <a:pt x="59274" y="27937"/>
                </a:lnTo>
                <a:lnTo>
                  <a:pt x="99017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9395" y="4835651"/>
            <a:ext cx="280670" cy="612775"/>
          </a:xfrm>
          <a:custGeom>
            <a:avLst/>
            <a:gdLst/>
            <a:ahLst/>
            <a:cxnLst/>
            <a:rect l="l" t="t" r="r" b="b"/>
            <a:pathLst>
              <a:path w="280670" h="612775">
                <a:moveTo>
                  <a:pt x="280415" y="0"/>
                </a:moveTo>
                <a:lnTo>
                  <a:pt x="0" y="61264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7579" y="5423915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3048" y="131063"/>
                </a:lnTo>
                <a:lnTo>
                  <a:pt x="106680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79164" y="4835651"/>
            <a:ext cx="441959" cy="551815"/>
          </a:xfrm>
          <a:custGeom>
            <a:avLst/>
            <a:gdLst/>
            <a:ahLst/>
            <a:cxnLst/>
            <a:rect l="l" t="t" r="r" b="b"/>
            <a:pathLst>
              <a:path w="441960" h="551814">
                <a:moveTo>
                  <a:pt x="0" y="0"/>
                </a:moveTo>
                <a:lnTo>
                  <a:pt x="441959" y="55168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5403" y="5350764"/>
            <a:ext cx="119380" cy="125095"/>
          </a:xfrm>
          <a:custGeom>
            <a:avLst/>
            <a:gdLst/>
            <a:ahLst/>
            <a:cxnLst/>
            <a:rect l="l" t="t" r="r" b="b"/>
            <a:pathLst>
              <a:path w="119379" h="125095">
                <a:moveTo>
                  <a:pt x="91440" y="0"/>
                </a:moveTo>
                <a:lnTo>
                  <a:pt x="0" y="73152"/>
                </a:lnTo>
                <a:lnTo>
                  <a:pt x="118872" y="124968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649223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59">
                <a:moveTo>
                  <a:pt x="289559" y="144779"/>
                </a:moveTo>
                <a:lnTo>
                  <a:pt x="282179" y="190537"/>
                </a:lnTo>
                <a:lnTo>
                  <a:pt x="261626" y="230280"/>
                </a:lnTo>
                <a:lnTo>
                  <a:pt x="230285" y="261622"/>
                </a:lnTo>
                <a:lnTo>
                  <a:pt x="190542" y="282177"/>
                </a:lnTo>
                <a:lnTo>
                  <a:pt x="144779" y="289559"/>
                </a:lnTo>
                <a:lnTo>
                  <a:pt x="99017" y="282177"/>
                </a:lnTo>
                <a:lnTo>
                  <a:pt x="59274" y="261622"/>
                </a:lnTo>
                <a:lnTo>
                  <a:pt x="27933" y="230280"/>
                </a:lnTo>
                <a:lnTo>
                  <a:pt x="7380" y="190537"/>
                </a:lnTo>
                <a:lnTo>
                  <a:pt x="0" y="144779"/>
                </a:lnTo>
                <a:lnTo>
                  <a:pt x="7380" y="99022"/>
                </a:lnTo>
                <a:lnTo>
                  <a:pt x="27933" y="59279"/>
                </a:lnTo>
                <a:lnTo>
                  <a:pt x="59274" y="27937"/>
                </a:lnTo>
                <a:lnTo>
                  <a:pt x="99017" y="7382"/>
                </a:lnTo>
                <a:lnTo>
                  <a:pt x="144779" y="0"/>
                </a:lnTo>
                <a:lnTo>
                  <a:pt x="190542" y="7382"/>
                </a:lnTo>
                <a:lnTo>
                  <a:pt x="230285" y="27937"/>
                </a:lnTo>
                <a:lnTo>
                  <a:pt x="261626" y="59279"/>
                </a:lnTo>
                <a:lnTo>
                  <a:pt x="282179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9388" y="5780532"/>
            <a:ext cx="405765" cy="609600"/>
          </a:xfrm>
          <a:custGeom>
            <a:avLst/>
            <a:gdLst/>
            <a:ahLst/>
            <a:cxnLst/>
            <a:rect l="l" t="t" r="r" b="b"/>
            <a:pathLst>
              <a:path w="405765" h="609600">
                <a:moveTo>
                  <a:pt x="405383" y="0"/>
                </a:moveTo>
                <a:lnTo>
                  <a:pt x="0" y="6095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1475" y="6356603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5" h="131445">
                <a:moveTo>
                  <a:pt x="12192" y="0"/>
                </a:moveTo>
                <a:lnTo>
                  <a:pt x="0" y="131064"/>
                </a:lnTo>
                <a:lnTo>
                  <a:pt x="109728" y="64008"/>
                </a:lnTo>
                <a:lnTo>
                  <a:pt x="12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54833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64179" y="4043171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49779" y="4704588"/>
            <a:ext cx="228599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2100" y="5582411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5590032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559" y="144779"/>
                </a:moveTo>
                <a:lnTo>
                  <a:pt x="282179" y="190537"/>
                </a:lnTo>
                <a:lnTo>
                  <a:pt x="261626" y="230280"/>
                </a:lnTo>
                <a:lnTo>
                  <a:pt x="230285" y="261622"/>
                </a:lnTo>
                <a:lnTo>
                  <a:pt x="190542" y="282177"/>
                </a:lnTo>
                <a:lnTo>
                  <a:pt x="144779" y="289559"/>
                </a:lnTo>
                <a:lnTo>
                  <a:pt x="99017" y="282177"/>
                </a:lnTo>
                <a:lnTo>
                  <a:pt x="59274" y="261622"/>
                </a:lnTo>
                <a:lnTo>
                  <a:pt x="27933" y="230280"/>
                </a:lnTo>
                <a:lnTo>
                  <a:pt x="7380" y="190537"/>
                </a:lnTo>
                <a:lnTo>
                  <a:pt x="0" y="144779"/>
                </a:lnTo>
                <a:lnTo>
                  <a:pt x="7380" y="99022"/>
                </a:lnTo>
                <a:lnTo>
                  <a:pt x="27933" y="59279"/>
                </a:lnTo>
                <a:lnTo>
                  <a:pt x="59274" y="27937"/>
                </a:lnTo>
                <a:lnTo>
                  <a:pt x="99017" y="7382"/>
                </a:lnTo>
                <a:lnTo>
                  <a:pt x="144779" y="0"/>
                </a:lnTo>
                <a:lnTo>
                  <a:pt x="190542" y="7382"/>
                </a:lnTo>
                <a:lnTo>
                  <a:pt x="230285" y="27937"/>
                </a:lnTo>
                <a:lnTo>
                  <a:pt x="261626" y="59279"/>
                </a:lnTo>
                <a:lnTo>
                  <a:pt x="282179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8883" y="4905755"/>
            <a:ext cx="350520" cy="579120"/>
          </a:xfrm>
          <a:custGeom>
            <a:avLst/>
            <a:gdLst/>
            <a:ahLst/>
            <a:cxnLst/>
            <a:rect l="l" t="t" r="r" b="b"/>
            <a:pathLst>
              <a:path w="350519" h="579120">
                <a:moveTo>
                  <a:pt x="350519" y="0"/>
                </a:moveTo>
                <a:lnTo>
                  <a:pt x="0" y="57911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4020" y="5454396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80" h="131445">
                <a:moveTo>
                  <a:pt x="9143" y="0"/>
                </a:moveTo>
                <a:lnTo>
                  <a:pt x="0" y="131063"/>
                </a:lnTo>
                <a:lnTo>
                  <a:pt x="106680" y="60959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41804" y="4905755"/>
            <a:ext cx="433070" cy="585470"/>
          </a:xfrm>
          <a:custGeom>
            <a:avLst/>
            <a:gdLst/>
            <a:ahLst/>
            <a:cxnLst/>
            <a:rect l="l" t="t" r="r" b="b"/>
            <a:pathLst>
              <a:path w="433069" h="585470">
                <a:moveTo>
                  <a:pt x="0" y="0"/>
                </a:moveTo>
                <a:lnTo>
                  <a:pt x="432815" y="58521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5851" y="5454396"/>
            <a:ext cx="113030" cy="131445"/>
          </a:xfrm>
          <a:custGeom>
            <a:avLst/>
            <a:gdLst/>
            <a:ahLst/>
            <a:cxnLst/>
            <a:rect l="l" t="t" r="r" b="b"/>
            <a:pathLst>
              <a:path w="113030" h="131445">
                <a:moveTo>
                  <a:pt x="94487" y="0"/>
                </a:moveTo>
                <a:lnTo>
                  <a:pt x="0" y="67055"/>
                </a:lnTo>
                <a:lnTo>
                  <a:pt x="112775" y="131063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63139" y="4241291"/>
            <a:ext cx="741045" cy="411480"/>
          </a:xfrm>
          <a:custGeom>
            <a:avLst/>
            <a:gdLst/>
            <a:ahLst/>
            <a:cxnLst/>
            <a:rect l="l" t="t" r="r" b="b"/>
            <a:pathLst>
              <a:path w="741044" h="411479">
                <a:moveTo>
                  <a:pt x="740663" y="0"/>
                </a:moveTo>
                <a:lnTo>
                  <a:pt x="0" y="41147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65604" y="4604003"/>
            <a:ext cx="131445" cy="104139"/>
          </a:xfrm>
          <a:custGeom>
            <a:avLst/>
            <a:gdLst/>
            <a:ahLst/>
            <a:cxnLst/>
            <a:rect l="l" t="t" r="r" b="b"/>
            <a:pathLst>
              <a:path w="131444" h="104139">
                <a:moveTo>
                  <a:pt x="76200" y="0"/>
                </a:moveTo>
                <a:lnTo>
                  <a:pt x="0" y="103632"/>
                </a:lnTo>
                <a:lnTo>
                  <a:pt x="131063" y="10058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56203" y="4241291"/>
            <a:ext cx="649605" cy="341630"/>
          </a:xfrm>
          <a:custGeom>
            <a:avLst/>
            <a:gdLst/>
            <a:ahLst/>
            <a:cxnLst/>
            <a:rect l="l" t="t" r="r" b="b"/>
            <a:pathLst>
              <a:path w="649604" h="341629">
                <a:moveTo>
                  <a:pt x="0" y="0"/>
                </a:moveTo>
                <a:lnTo>
                  <a:pt x="649223" y="34137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7996" y="4533900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79">
                <a:moveTo>
                  <a:pt x="54863" y="0"/>
                </a:moveTo>
                <a:lnTo>
                  <a:pt x="0" y="103631"/>
                </a:lnTo>
                <a:lnTo>
                  <a:pt x="131063" y="106680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03119" y="64739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59">
                <a:moveTo>
                  <a:pt x="289559" y="144779"/>
                </a:moveTo>
                <a:lnTo>
                  <a:pt x="282179" y="190537"/>
                </a:lnTo>
                <a:lnTo>
                  <a:pt x="261626" y="230280"/>
                </a:lnTo>
                <a:lnTo>
                  <a:pt x="230285" y="261622"/>
                </a:lnTo>
                <a:lnTo>
                  <a:pt x="190542" y="282177"/>
                </a:lnTo>
                <a:lnTo>
                  <a:pt x="144779" y="289559"/>
                </a:lnTo>
                <a:lnTo>
                  <a:pt x="99017" y="282177"/>
                </a:lnTo>
                <a:lnTo>
                  <a:pt x="59274" y="261622"/>
                </a:lnTo>
                <a:lnTo>
                  <a:pt x="27933" y="230280"/>
                </a:lnTo>
                <a:lnTo>
                  <a:pt x="7380" y="190537"/>
                </a:lnTo>
                <a:lnTo>
                  <a:pt x="0" y="144779"/>
                </a:lnTo>
                <a:lnTo>
                  <a:pt x="7380" y="99022"/>
                </a:lnTo>
                <a:lnTo>
                  <a:pt x="27933" y="59279"/>
                </a:lnTo>
                <a:lnTo>
                  <a:pt x="59274" y="27937"/>
                </a:lnTo>
                <a:lnTo>
                  <a:pt x="99017" y="7382"/>
                </a:lnTo>
                <a:lnTo>
                  <a:pt x="144779" y="0"/>
                </a:lnTo>
                <a:lnTo>
                  <a:pt x="190542" y="7382"/>
                </a:lnTo>
                <a:lnTo>
                  <a:pt x="230285" y="27937"/>
                </a:lnTo>
                <a:lnTo>
                  <a:pt x="261626" y="59279"/>
                </a:lnTo>
                <a:lnTo>
                  <a:pt x="282179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4123" y="5780532"/>
            <a:ext cx="433070" cy="594360"/>
          </a:xfrm>
          <a:custGeom>
            <a:avLst/>
            <a:gdLst/>
            <a:ahLst/>
            <a:cxnLst/>
            <a:rect l="l" t="t" r="r" b="b"/>
            <a:pathLst>
              <a:path w="433069" h="594360">
                <a:moveTo>
                  <a:pt x="0" y="0"/>
                </a:moveTo>
                <a:lnTo>
                  <a:pt x="432815" y="59435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38172" y="6338315"/>
            <a:ext cx="113030" cy="131445"/>
          </a:xfrm>
          <a:custGeom>
            <a:avLst/>
            <a:gdLst/>
            <a:ahLst/>
            <a:cxnLst/>
            <a:rect l="l" t="t" r="r" b="b"/>
            <a:pathLst>
              <a:path w="113030" h="131445">
                <a:moveTo>
                  <a:pt x="94487" y="0"/>
                </a:moveTo>
                <a:lnTo>
                  <a:pt x="0" y="67056"/>
                </a:lnTo>
                <a:lnTo>
                  <a:pt x="112775" y="131064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6740" y="4637532"/>
            <a:ext cx="231647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72400" y="55595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68995" y="4835651"/>
            <a:ext cx="280670" cy="612775"/>
          </a:xfrm>
          <a:custGeom>
            <a:avLst/>
            <a:gdLst/>
            <a:ahLst/>
            <a:cxnLst/>
            <a:rect l="l" t="t" r="r" b="b"/>
            <a:pathLst>
              <a:path w="280670" h="612775">
                <a:moveTo>
                  <a:pt x="280415" y="0"/>
                </a:moveTo>
                <a:lnTo>
                  <a:pt x="0" y="61264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17180" y="5423915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3048" y="131063"/>
                </a:lnTo>
                <a:lnTo>
                  <a:pt x="106679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98764" y="4835651"/>
            <a:ext cx="441959" cy="551815"/>
          </a:xfrm>
          <a:custGeom>
            <a:avLst/>
            <a:gdLst/>
            <a:ahLst/>
            <a:cxnLst/>
            <a:rect l="l" t="t" r="r" b="b"/>
            <a:pathLst>
              <a:path w="441959" h="551814">
                <a:moveTo>
                  <a:pt x="0" y="0"/>
                </a:moveTo>
                <a:lnTo>
                  <a:pt x="441959" y="55168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95004" y="5350764"/>
            <a:ext cx="119380" cy="125095"/>
          </a:xfrm>
          <a:custGeom>
            <a:avLst/>
            <a:gdLst/>
            <a:ahLst/>
            <a:cxnLst/>
            <a:rect l="l" t="t" r="r" b="b"/>
            <a:pathLst>
              <a:path w="119379" h="125095">
                <a:moveTo>
                  <a:pt x="91440" y="0"/>
                </a:moveTo>
                <a:lnTo>
                  <a:pt x="0" y="73152"/>
                </a:lnTo>
                <a:lnTo>
                  <a:pt x="118872" y="124968"/>
                </a:lnTo>
                <a:lnTo>
                  <a:pt x="9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0200" y="6492239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59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18988" y="5780532"/>
            <a:ext cx="405765" cy="609600"/>
          </a:xfrm>
          <a:custGeom>
            <a:avLst/>
            <a:gdLst/>
            <a:ahLst/>
            <a:cxnLst/>
            <a:rect l="l" t="t" r="r" b="b"/>
            <a:pathLst>
              <a:path w="405764" h="609600">
                <a:moveTo>
                  <a:pt x="405383" y="0"/>
                </a:moveTo>
                <a:lnTo>
                  <a:pt x="0" y="60959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1076" y="6356603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4" h="131445">
                <a:moveTo>
                  <a:pt x="12191" y="0"/>
                </a:moveTo>
                <a:lnTo>
                  <a:pt x="0" y="131064"/>
                </a:lnTo>
                <a:lnTo>
                  <a:pt x="109727" y="64008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63000" y="54833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83779" y="4043171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69379" y="4704588"/>
            <a:ext cx="228599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1700" y="5582411"/>
            <a:ext cx="228599" cy="22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10400" y="5590032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58483" y="4905755"/>
            <a:ext cx="350520" cy="579120"/>
          </a:xfrm>
          <a:custGeom>
            <a:avLst/>
            <a:gdLst/>
            <a:ahLst/>
            <a:cxnLst/>
            <a:rect l="l" t="t" r="r" b="b"/>
            <a:pathLst>
              <a:path w="350520" h="579120">
                <a:moveTo>
                  <a:pt x="350519" y="0"/>
                </a:moveTo>
                <a:lnTo>
                  <a:pt x="0" y="57911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03620" y="5454396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9143" y="0"/>
                </a:moveTo>
                <a:lnTo>
                  <a:pt x="0" y="131063"/>
                </a:lnTo>
                <a:lnTo>
                  <a:pt x="106679" y="60959"/>
                </a:lnTo>
                <a:lnTo>
                  <a:pt x="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61404" y="4905755"/>
            <a:ext cx="433070" cy="585470"/>
          </a:xfrm>
          <a:custGeom>
            <a:avLst/>
            <a:gdLst/>
            <a:ahLst/>
            <a:cxnLst/>
            <a:rect l="l" t="t" r="r" b="b"/>
            <a:pathLst>
              <a:path w="433070" h="585470">
                <a:moveTo>
                  <a:pt x="0" y="0"/>
                </a:moveTo>
                <a:lnTo>
                  <a:pt x="432815" y="58521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45452" y="5454396"/>
            <a:ext cx="113030" cy="131445"/>
          </a:xfrm>
          <a:custGeom>
            <a:avLst/>
            <a:gdLst/>
            <a:ahLst/>
            <a:cxnLst/>
            <a:rect l="l" t="t" r="r" b="b"/>
            <a:pathLst>
              <a:path w="113029" h="131445">
                <a:moveTo>
                  <a:pt x="94488" y="0"/>
                </a:moveTo>
                <a:lnTo>
                  <a:pt x="0" y="67055"/>
                </a:lnTo>
                <a:lnTo>
                  <a:pt x="112775" y="131063"/>
                </a:lnTo>
                <a:lnTo>
                  <a:pt x="944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82740" y="4241291"/>
            <a:ext cx="741045" cy="411480"/>
          </a:xfrm>
          <a:custGeom>
            <a:avLst/>
            <a:gdLst/>
            <a:ahLst/>
            <a:cxnLst/>
            <a:rect l="l" t="t" r="r" b="b"/>
            <a:pathLst>
              <a:path w="741045" h="411479">
                <a:moveTo>
                  <a:pt x="740663" y="0"/>
                </a:moveTo>
                <a:lnTo>
                  <a:pt x="0" y="41147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585204" y="4604003"/>
            <a:ext cx="131445" cy="104139"/>
          </a:xfrm>
          <a:custGeom>
            <a:avLst/>
            <a:gdLst/>
            <a:ahLst/>
            <a:cxnLst/>
            <a:rect l="l" t="t" r="r" b="b"/>
            <a:pathLst>
              <a:path w="131445" h="104139">
                <a:moveTo>
                  <a:pt x="76200" y="0"/>
                </a:moveTo>
                <a:lnTo>
                  <a:pt x="0" y="103632"/>
                </a:lnTo>
                <a:lnTo>
                  <a:pt x="131064" y="100584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75803" y="4241291"/>
            <a:ext cx="649605" cy="341630"/>
          </a:xfrm>
          <a:custGeom>
            <a:avLst/>
            <a:gdLst/>
            <a:ahLst/>
            <a:cxnLst/>
            <a:rect l="l" t="t" r="r" b="b"/>
            <a:pathLst>
              <a:path w="649604" h="341629">
                <a:moveTo>
                  <a:pt x="0" y="0"/>
                </a:moveTo>
                <a:lnTo>
                  <a:pt x="649223" y="341375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197595" y="4533900"/>
            <a:ext cx="131445" cy="106680"/>
          </a:xfrm>
          <a:custGeom>
            <a:avLst/>
            <a:gdLst/>
            <a:ahLst/>
            <a:cxnLst/>
            <a:rect l="l" t="t" r="r" b="b"/>
            <a:pathLst>
              <a:path w="131445" h="106679">
                <a:moveTo>
                  <a:pt x="54863" y="0"/>
                </a:moveTo>
                <a:lnTo>
                  <a:pt x="0" y="103631"/>
                </a:lnTo>
                <a:lnTo>
                  <a:pt x="131063" y="106680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22719" y="647395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59" h="289559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3723" y="5780532"/>
            <a:ext cx="433070" cy="594360"/>
          </a:xfrm>
          <a:custGeom>
            <a:avLst/>
            <a:gdLst/>
            <a:ahLst/>
            <a:cxnLst/>
            <a:rect l="l" t="t" r="r" b="b"/>
            <a:pathLst>
              <a:path w="433070" h="594360">
                <a:moveTo>
                  <a:pt x="0" y="0"/>
                </a:moveTo>
                <a:lnTo>
                  <a:pt x="432815" y="59435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57771" y="6338315"/>
            <a:ext cx="113030" cy="131445"/>
          </a:xfrm>
          <a:custGeom>
            <a:avLst/>
            <a:gdLst/>
            <a:ahLst/>
            <a:cxnLst/>
            <a:rect l="l" t="t" r="r" b="b"/>
            <a:pathLst>
              <a:path w="113029" h="131445">
                <a:moveTo>
                  <a:pt x="94487" y="0"/>
                </a:moveTo>
                <a:lnTo>
                  <a:pt x="0" y="67056"/>
                </a:lnTo>
                <a:lnTo>
                  <a:pt x="112775" y="131064"/>
                </a:lnTo>
                <a:lnTo>
                  <a:pt x="94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345940" y="5364538"/>
            <a:ext cx="394970" cy="7035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1040"/>
              </a:spcBef>
            </a:pPr>
            <a:r>
              <a:rPr sz="1600" dirty="0"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3</a:t>
            </a:r>
            <a:r>
              <a:rPr sz="1400" spc="-5" dirty="0">
                <a:latin typeface="Comic Sans MS"/>
                <a:cs typeface="Comic Sans MS"/>
              </a:rPr>
              <a:t>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5" name="object 55"/>
          <p:cNvSpPr txBox="1"/>
          <p:nvPr/>
        </p:nvSpPr>
        <p:spPr>
          <a:xfrm>
            <a:off x="8765540" y="5382143"/>
            <a:ext cx="394970" cy="67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98425" algn="ctr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Comic Sans MS"/>
                <a:cs typeface="Comic Sans MS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3</a:t>
            </a:r>
            <a:r>
              <a:rPr sz="1400" spc="-5" dirty="0">
                <a:latin typeface="Comic Sans MS"/>
                <a:cs typeface="Comic Sans MS"/>
              </a:rPr>
              <a:t>2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79540" y="6372743"/>
            <a:ext cx="366395" cy="67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Comic Sans MS"/>
                <a:cs typeface="Comic Sans MS"/>
              </a:rPr>
              <a:t>l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.18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93339" y="5458343"/>
            <a:ext cx="1052195" cy="67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20955" algn="ctr">
              <a:lnSpc>
                <a:spcPct val="100000"/>
              </a:lnSpc>
              <a:spcBef>
                <a:spcPts val="900"/>
              </a:spcBef>
              <a:tabLst>
                <a:tab pos="789305" algn="l"/>
              </a:tabLst>
            </a:pPr>
            <a:r>
              <a:rPr sz="2400" baseline="-8680" dirty="0">
                <a:latin typeface="Comic Sans MS"/>
                <a:cs typeface="Comic Sans MS"/>
              </a:rPr>
              <a:t>e	</a:t>
            </a:r>
            <a:r>
              <a:rPr sz="1600" dirty="0">
                <a:latin typeface="Comic Sans MS"/>
                <a:cs typeface="Comic Sans MS"/>
              </a:rPr>
              <a:t>l</a:t>
            </a:r>
          </a:p>
          <a:p>
            <a:pPr algn="ctr">
              <a:lnSpc>
                <a:spcPct val="100000"/>
              </a:lnSpc>
              <a:spcBef>
                <a:spcPts val="680"/>
              </a:spcBef>
              <a:tabLst>
                <a:tab pos="685165" algn="l"/>
              </a:tabLst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2</a:t>
            </a:r>
            <a:r>
              <a:rPr sz="1400" spc="-5" dirty="0">
                <a:latin typeface="Comic Sans MS"/>
                <a:cs typeface="Comic Sans MS"/>
              </a:rPr>
              <a:t>5</a:t>
            </a:r>
            <a:r>
              <a:rPr sz="1400" dirty="0">
                <a:latin typeface="Comic Sans MS"/>
                <a:cs typeface="Comic Sans MS"/>
              </a:rPr>
              <a:t>	0</a:t>
            </a:r>
            <a:r>
              <a:rPr sz="1400" spc="-5" dirty="0">
                <a:latin typeface="Comic Sans MS"/>
                <a:cs typeface="Comic Sans MS"/>
              </a:rPr>
              <a:t>.18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059939" y="6372743"/>
            <a:ext cx="394970" cy="67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Comic Sans MS"/>
                <a:cs typeface="Comic Sans MS"/>
              </a:rPr>
              <a:t>k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2</a:t>
            </a: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12940" y="5458343"/>
            <a:ext cx="1156970" cy="670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900"/>
              </a:spcBef>
              <a:tabLst>
                <a:tab pos="761365" algn="l"/>
              </a:tabLst>
            </a:pPr>
            <a:r>
              <a:rPr sz="2400" baseline="-8680" dirty="0">
                <a:latin typeface="Comic Sans MS"/>
                <a:cs typeface="Comic Sans MS"/>
              </a:rPr>
              <a:t>k	</a:t>
            </a:r>
            <a:r>
              <a:rPr sz="1600" dirty="0">
                <a:latin typeface="Comic Sans MS"/>
                <a:cs typeface="Comic Sans MS"/>
              </a:rPr>
              <a:t>e</a:t>
            </a:r>
          </a:p>
          <a:p>
            <a:pPr algn="ctr">
              <a:lnSpc>
                <a:spcPct val="100000"/>
              </a:lnSpc>
              <a:spcBef>
                <a:spcPts val="680"/>
              </a:spcBef>
              <a:tabLst>
                <a:tab pos="761365" algn="l"/>
              </a:tabLst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2</a:t>
            </a:r>
            <a:r>
              <a:rPr sz="1400" spc="-5" dirty="0">
                <a:latin typeface="Comic Sans MS"/>
                <a:cs typeface="Comic Sans MS"/>
              </a:rPr>
              <a:t>0</a:t>
            </a:r>
            <a:r>
              <a:rPr sz="1400" dirty="0">
                <a:latin typeface="Comic Sans MS"/>
                <a:cs typeface="Comic Sans MS"/>
              </a:rPr>
              <a:t>	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2</a:t>
            </a:r>
            <a:r>
              <a:rPr sz="1400" spc="-5" dirty="0">
                <a:latin typeface="Comic Sans MS"/>
                <a:cs typeface="Comic Sans MS"/>
              </a:rPr>
              <a:t>5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93139" y="6412157"/>
            <a:ext cx="394970" cy="6311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735"/>
              </a:spcBef>
            </a:pPr>
            <a:r>
              <a:rPr sz="1600" dirty="0">
                <a:latin typeface="Comic Sans MS"/>
                <a:cs typeface="Comic Sans MS"/>
              </a:rPr>
              <a:t>u</a:t>
            </a: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5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36540" y="6412157"/>
            <a:ext cx="394970" cy="6311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735"/>
              </a:spcBef>
            </a:pPr>
            <a:r>
              <a:rPr sz="1600" dirty="0">
                <a:latin typeface="Comic Sans MS"/>
                <a:cs typeface="Comic Sans MS"/>
              </a:rPr>
              <a:t>u</a:t>
            </a:r>
            <a:endParaRPr sz="16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.</a:t>
            </a:r>
            <a:r>
              <a:rPr sz="1400" dirty="0">
                <a:latin typeface="Comic Sans MS"/>
                <a:cs typeface="Comic Sans MS"/>
              </a:rPr>
              <a:t>0</a:t>
            </a:r>
            <a:r>
              <a:rPr sz="1400" spc="-5" dirty="0">
                <a:latin typeface="Comic Sans MS"/>
                <a:cs typeface="Comic Sans MS"/>
              </a:rPr>
              <a:t>5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Optimal Prefix Codes: Huffman</a:t>
            </a:r>
            <a:r>
              <a:rPr dirty="0"/>
              <a:t> </a:t>
            </a:r>
            <a:r>
              <a:rPr spc="-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573009" cy="530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670">
              <a:lnSpc>
                <a:spcPct val="120000"/>
              </a:lnSpc>
              <a:spcBef>
                <a:spcPts val="100"/>
              </a:spcBef>
              <a:tabLst>
                <a:tab pos="150876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sz="1800" dirty="0">
                <a:latin typeface="Comic Sans MS"/>
                <a:cs typeface="Comic Sans MS"/>
              </a:rPr>
              <a:t>Lowest </a:t>
            </a:r>
            <a:r>
              <a:rPr sz="1800" spc="-5" dirty="0">
                <a:latin typeface="Comic Sans MS"/>
                <a:cs typeface="Comic Sans MS"/>
              </a:rPr>
              <a:t>frequency items </a:t>
            </a:r>
            <a:r>
              <a:rPr sz="1800" dirty="0">
                <a:latin typeface="Comic Sans MS"/>
                <a:cs typeface="Comic Sans MS"/>
              </a:rPr>
              <a:t>should </a:t>
            </a:r>
            <a:r>
              <a:rPr sz="1800" spc="-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at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lowest level </a:t>
            </a:r>
            <a:r>
              <a:rPr sz="1800" spc="-5" dirty="0">
                <a:latin typeface="Comic Sans MS"/>
                <a:cs typeface="Comic Sans MS"/>
              </a:rPr>
              <a:t>in  tree </a:t>
            </a:r>
            <a:r>
              <a:rPr sz="1800" dirty="0">
                <a:latin typeface="Comic Sans MS"/>
                <a:cs typeface="Comic Sans MS"/>
              </a:rPr>
              <a:t>of optimal prefix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code.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330200">
              <a:lnSpc>
                <a:spcPct val="120000"/>
              </a:lnSpc>
              <a:tabLst>
                <a:tab pos="150876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	</a:t>
            </a:r>
            <a:r>
              <a:rPr sz="1800" dirty="0">
                <a:latin typeface="Comic Sans MS"/>
                <a:cs typeface="Comic Sans MS"/>
              </a:rPr>
              <a:t>For n &gt; </a:t>
            </a:r>
            <a:r>
              <a:rPr sz="1800" spc="-5" dirty="0">
                <a:latin typeface="Comic Sans MS"/>
                <a:cs typeface="Comic Sans MS"/>
              </a:rPr>
              <a:t>1, the </a:t>
            </a:r>
            <a:r>
              <a:rPr sz="1800" dirty="0">
                <a:latin typeface="Comic Sans MS"/>
                <a:cs typeface="Comic Sans MS"/>
              </a:rPr>
              <a:t>lowest level always contains at least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two  </a:t>
            </a:r>
            <a:r>
              <a:rPr sz="1800" dirty="0">
                <a:latin typeface="Comic Sans MS"/>
                <a:cs typeface="Comic Sans MS"/>
              </a:rPr>
              <a:t>leaves.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716280">
              <a:lnSpc>
                <a:spcPct val="120000"/>
              </a:lnSpc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Observation. </a:t>
            </a:r>
            <a:r>
              <a:rPr sz="1800" dirty="0">
                <a:latin typeface="Comic Sans MS"/>
                <a:cs typeface="Comic Sans MS"/>
              </a:rPr>
              <a:t>The order </a:t>
            </a:r>
            <a:r>
              <a:rPr sz="1800" spc="-5" dirty="0">
                <a:latin typeface="Comic Sans MS"/>
                <a:cs typeface="Comic Sans MS"/>
              </a:rPr>
              <a:t>in which items </a:t>
            </a:r>
            <a:r>
              <a:rPr sz="1800" dirty="0">
                <a:latin typeface="Comic Sans MS"/>
                <a:cs typeface="Comic Sans MS"/>
              </a:rPr>
              <a:t>appear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 level </a:t>
            </a:r>
            <a:r>
              <a:rPr sz="1800" spc="-5" dirty="0">
                <a:latin typeface="Comic Sans MS"/>
                <a:cs typeface="Comic Sans MS"/>
              </a:rPr>
              <a:t>does not  </a:t>
            </a:r>
            <a:r>
              <a:rPr sz="1800" dirty="0">
                <a:latin typeface="Comic Sans MS"/>
                <a:cs typeface="Comic Sans MS"/>
              </a:rPr>
              <a:t>matter.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dirty="0">
                <a:latin typeface="Comic Sans MS"/>
                <a:cs typeface="Comic Sans MS"/>
              </a:rPr>
              <a:t>There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an optimal prefix code </a:t>
            </a:r>
            <a:r>
              <a:rPr sz="1800" spc="-5" dirty="0">
                <a:latin typeface="Comic Sans MS"/>
                <a:cs typeface="Comic Sans MS"/>
              </a:rPr>
              <a:t>with tree </a:t>
            </a:r>
            <a:r>
              <a:rPr sz="1800" dirty="0">
                <a:latin typeface="Comic Sans MS"/>
                <a:cs typeface="Comic Sans MS"/>
              </a:rPr>
              <a:t>T* </a:t>
            </a:r>
            <a:r>
              <a:rPr sz="1800" spc="-5" dirty="0">
                <a:latin typeface="Comic Sans MS"/>
                <a:cs typeface="Comic Sans MS"/>
              </a:rPr>
              <a:t>where the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two  lowest-frequency letters </a:t>
            </a:r>
            <a:r>
              <a:rPr sz="1800" dirty="0">
                <a:latin typeface="Comic Sans MS"/>
                <a:cs typeface="Comic Sans MS"/>
              </a:rPr>
              <a:t>are assigned </a:t>
            </a:r>
            <a:r>
              <a:rPr sz="1800" spc="-5" dirty="0">
                <a:latin typeface="Comic Sans MS"/>
                <a:cs typeface="Comic Sans MS"/>
              </a:rPr>
              <a:t>to </a:t>
            </a:r>
            <a:r>
              <a:rPr sz="1800" dirty="0">
                <a:latin typeface="Comic Sans MS"/>
                <a:cs typeface="Comic Sans MS"/>
              </a:rPr>
              <a:t>leaves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are siblings </a:t>
            </a:r>
            <a:r>
              <a:rPr sz="1800" spc="-5" dirty="0">
                <a:latin typeface="Comic Sans MS"/>
                <a:cs typeface="Comic Sans MS"/>
              </a:rPr>
              <a:t>in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T*.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951230">
              <a:lnSpc>
                <a:spcPct val="120600"/>
              </a:lnSpc>
              <a:tabLst>
                <a:tab pos="382524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Greedy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template.</a:t>
            </a:r>
            <a:r>
              <a:rPr sz="1800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[Huffman,</a:t>
            </a:r>
            <a:r>
              <a:rPr sz="1800" spc="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1952]	</a:t>
            </a:r>
            <a:r>
              <a:rPr sz="1800" spc="-5" dirty="0">
                <a:latin typeface="Comic Sans MS"/>
                <a:cs typeface="Comic Sans MS"/>
              </a:rPr>
              <a:t>Create tree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bottom-up</a:t>
            </a:r>
            <a:r>
              <a:rPr sz="1800" dirty="0">
                <a:latin typeface="Comic Sans MS"/>
                <a:cs typeface="Comic Sans MS"/>
              </a:rPr>
              <a:t>.  Make </a:t>
            </a:r>
            <a:r>
              <a:rPr sz="1800" spc="-5" dirty="0">
                <a:latin typeface="Comic Sans MS"/>
                <a:cs typeface="Comic Sans MS"/>
              </a:rPr>
              <a:t>two </a:t>
            </a:r>
            <a:r>
              <a:rPr sz="1800" dirty="0">
                <a:latin typeface="Comic Sans MS"/>
                <a:cs typeface="Comic Sans MS"/>
              </a:rPr>
              <a:t>leaves </a:t>
            </a:r>
            <a:r>
              <a:rPr sz="1800" spc="-5" dirty="0">
                <a:latin typeface="Comic Sans MS"/>
                <a:cs typeface="Comic Sans MS"/>
              </a:rPr>
              <a:t>for two </a:t>
            </a:r>
            <a:r>
              <a:rPr sz="1800" dirty="0">
                <a:latin typeface="Comic Sans MS"/>
                <a:cs typeface="Comic Sans MS"/>
              </a:rPr>
              <a:t>lowest-frequency letters y and </a:t>
            </a:r>
            <a:r>
              <a:rPr sz="1800" spc="-5" dirty="0">
                <a:latin typeface="Comic Sans MS"/>
                <a:cs typeface="Comic Sans MS"/>
              </a:rPr>
              <a:t>z.  Recursively build tree for the rest using </a:t>
            </a:r>
            <a:r>
              <a:rPr sz="1800" dirty="0">
                <a:latin typeface="Comic Sans MS"/>
                <a:cs typeface="Comic Sans MS"/>
              </a:rPr>
              <a:t>a meta-letter </a:t>
            </a:r>
            <a:r>
              <a:rPr sz="1800" spc="-5" dirty="0">
                <a:latin typeface="Comic Sans MS"/>
                <a:cs typeface="Comic Sans MS"/>
              </a:rPr>
              <a:t>for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yz.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0456" y="5410198"/>
            <a:ext cx="103632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Optimal Prefix Codes: Huffman</a:t>
            </a:r>
            <a:r>
              <a:rPr dirty="0"/>
              <a:t> </a:t>
            </a:r>
            <a:r>
              <a:rPr spc="-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5071363"/>
            <a:ext cx="35737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time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complexity?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24000"/>
            <a:ext cx="7467600" cy="33623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71120" rIns="0" bIns="0" rtlCol="0">
            <a:spAutoFit/>
          </a:bodyPr>
          <a:lstStyle/>
          <a:p>
            <a:pPr marL="548640" marR="5691505" indent="-366395">
              <a:lnSpc>
                <a:spcPct val="100000"/>
              </a:lnSpc>
              <a:spcBef>
                <a:spcPts val="560"/>
              </a:spcBef>
            </a:pPr>
            <a:r>
              <a:rPr sz="1600" b="1" dirty="0">
                <a:latin typeface="Courier New"/>
                <a:cs typeface="Courier New"/>
              </a:rPr>
              <a:t>Huffman(S) { 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|S|=2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return tree with root and 2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leaves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r>
              <a:rPr sz="1600" b="1" spc="-2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 marR="1170940">
              <a:lnSpc>
                <a:spcPts val="1939"/>
              </a:lnSpc>
              <a:spcBef>
                <a:spcPts val="45"/>
              </a:spcBef>
            </a:pPr>
            <a:r>
              <a:rPr sz="1600" b="1" dirty="0">
                <a:latin typeface="Courier New"/>
                <a:cs typeface="Courier New"/>
              </a:rPr>
              <a:t>let y and z be lowest-frequency letters in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  </a:t>
            </a:r>
            <a:r>
              <a:rPr sz="1600" b="1" spc="-5" dirty="0">
                <a:latin typeface="Courier New"/>
                <a:cs typeface="Courier New"/>
              </a:rPr>
              <a:t>S’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ts val="1855"/>
              </a:lnSpc>
            </a:pPr>
            <a:r>
              <a:rPr sz="1600" b="1" dirty="0">
                <a:latin typeface="Courier New"/>
                <a:cs typeface="Courier New"/>
              </a:rPr>
              <a:t>remove y and z from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S’</a:t>
            </a:r>
            <a:endParaRPr sz="1600">
              <a:latin typeface="Courier New"/>
              <a:cs typeface="Courier New"/>
            </a:endParaRPr>
          </a:p>
          <a:p>
            <a:pPr marL="914400" marR="1800860" indent="63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insert new letter </a:t>
            </a:r>
            <a:r>
              <a:rPr sz="1600" b="1" dirty="0">
                <a:latin typeface="Symbol"/>
                <a:cs typeface="Symbol"/>
              </a:rPr>
              <a:t>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in </a:t>
            </a:r>
            <a:r>
              <a:rPr sz="1600" b="1" dirty="0">
                <a:latin typeface="Courier New"/>
                <a:cs typeface="Courier New"/>
              </a:rPr>
              <a:t>S’ with </a:t>
            </a:r>
            <a:r>
              <a:rPr sz="1600" b="1" spc="5" dirty="0">
                <a:latin typeface="Courier New"/>
                <a:cs typeface="Courier New"/>
              </a:rPr>
              <a:t>f</a:t>
            </a:r>
            <a:r>
              <a:rPr sz="1650" b="1" spc="7" baseline="-20202" dirty="0">
                <a:latin typeface="Symbol"/>
                <a:cs typeface="Symbol"/>
              </a:rPr>
              <a:t></a:t>
            </a:r>
            <a:r>
              <a:rPr sz="1600" b="1" spc="5" dirty="0">
                <a:latin typeface="Courier New"/>
                <a:cs typeface="Courier New"/>
              </a:rPr>
              <a:t>=f</a:t>
            </a:r>
            <a:r>
              <a:rPr sz="1650" b="1" spc="7" baseline="-20202" dirty="0">
                <a:latin typeface="Courier New"/>
                <a:cs typeface="Courier New"/>
              </a:rPr>
              <a:t>y</a:t>
            </a:r>
            <a:r>
              <a:rPr sz="1600" b="1" spc="5" dirty="0">
                <a:latin typeface="Courier New"/>
                <a:cs typeface="Courier New"/>
              </a:rPr>
              <a:t>+f</a:t>
            </a:r>
            <a:r>
              <a:rPr sz="1650" b="1" spc="7" baseline="-20202" dirty="0">
                <a:latin typeface="Courier New"/>
                <a:cs typeface="Courier New"/>
              </a:rPr>
              <a:t>z  </a:t>
            </a:r>
            <a:r>
              <a:rPr sz="1600" b="1" dirty="0">
                <a:latin typeface="Courier New"/>
                <a:cs typeface="Courier New"/>
              </a:rPr>
              <a:t>T’ 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Huffman(S’)</a:t>
            </a:r>
            <a:endParaRPr sz="1600">
              <a:latin typeface="Courier New"/>
              <a:cs typeface="Courier New"/>
            </a:endParaRPr>
          </a:p>
          <a:p>
            <a:pPr marL="915035" marR="915035">
              <a:lnSpc>
                <a:spcPts val="1939"/>
              </a:lnSpc>
              <a:spcBef>
                <a:spcPts val="50"/>
              </a:spcBef>
            </a:pPr>
            <a:r>
              <a:rPr sz="1600" b="1" dirty="0">
                <a:latin typeface="Courier New"/>
                <a:cs typeface="Courier New"/>
              </a:rPr>
              <a:t>T = add two children y and z to leaf </a:t>
            </a:r>
            <a:r>
              <a:rPr sz="1600" b="1" dirty="0">
                <a:latin typeface="Symbol"/>
                <a:cs typeface="Symbol"/>
              </a:rPr>
              <a:t>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 </a:t>
            </a:r>
            <a:r>
              <a:rPr sz="1600" b="1" spc="-5" dirty="0">
                <a:latin typeface="Courier New"/>
                <a:cs typeface="Courier New"/>
              </a:rPr>
              <a:t>T’  </a:t>
            </a:r>
            <a:r>
              <a:rPr sz="1600" b="1" dirty="0">
                <a:latin typeface="Courier New"/>
                <a:cs typeface="Courier New"/>
              </a:rPr>
              <a:t>return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5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Optimal Prefix Codes: Huffman</a:t>
            </a:r>
            <a:r>
              <a:rPr dirty="0"/>
              <a:t> </a:t>
            </a:r>
            <a:r>
              <a:rPr spc="-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5016499"/>
            <a:ext cx="7185659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6960">
              <a:lnSpc>
                <a:spcPct val="120000"/>
              </a:lnSpc>
              <a:spcBef>
                <a:spcPts val="100"/>
              </a:spcBef>
              <a:tabLst>
                <a:tab pos="375920" algn="l"/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time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complexity? </a:t>
            </a: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T(n) = T(n-1) +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O(n)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so</a:t>
            </a:r>
            <a:r>
              <a:rPr sz="1800" spc="-5" dirty="0">
                <a:latin typeface="Comic Sans MS"/>
                <a:cs typeface="Comic Sans MS"/>
              </a:rPr>
              <a:t> O(n</a:t>
            </a:r>
            <a:r>
              <a:rPr sz="1800" spc="-7" baseline="23148" dirty="0">
                <a:latin typeface="Comic Sans MS"/>
                <a:cs typeface="Comic Sans MS"/>
              </a:rPr>
              <a:t>2</a:t>
            </a:r>
            <a:r>
              <a:rPr sz="1800" spc="-5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How </a:t>
            </a:r>
            <a:r>
              <a:rPr sz="1800" spc="-5" dirty="0">
                <a:latin typeface="Comic Sans MS"/>
                <a:cs typeface="Comic Sans MS"/>
              </a:rPr>
              <a:t>to implement finding </a:t>
            </a:r>
            <a:r>
              <a:rPr sz="1800" dirty="0">
                <a:latin typeface="Comic Sans MS"/>
                <a:cs typeface="Comic Sans MS"/>
              </a:rPr>
              <a:t>lowest-frequency letters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efficiently?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5920" algn="l"/>
                <a:tab pos="332549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Use priority </a:t>
            </a:r>
            <a:r>
              <a:rPr sz="1800" spc="-5" dirty="0">
                <a:latin typeface="Comic Sans MS"/>
                <a:cs typeface="Comic Sans MS"/>
              </a:rPr>
              <a:t>queue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 S:	</a:t>
            </a:r>
            <a:r>
              <a:rPr sz="1800" dirty="0">
                <a:latin typeface="Comic Sans MS"/>
                <a:cs typeface="Comic Sans MS"/>
              </a:rPr>
              <a:t>T(n) = T(n-1) + </a:t>
            </a:r>
            <a:r>
              <a:rPr sz="1800" spc="-5" dirty="0">
                <a:latin typeface="Comic Sans MS"/>
                <a:cs typeface="Comic Sans MS"/>
              </a:rPr>
              <a:t>O(log n) </a:t>
            </a:r>
            <a:r>
              <a:rPr sz="1800" dirty="0">
                <a:latin typeface="Comic Sans MS"/>
                <a:cs typeface="Comic Sans MS"/>
              </a:rPr>
              <a:t>so </a:t>
            </a:r>
            <a:r>
              <a:rPr sz="1800" spc="-5" dirty="0">
                <a:latin typeface="Comic Sans MS"/>
                <a:cs typeface="Comic Sans MS"/>
              </a:rPr>
              <a:t>O(n </a:t>
            </a:r>
            <a:r>
              <a:rPr sz="1800" dirty="0">
                <a:latin typeface="Comic Sans MS"/>
                <a:cs typeface="Comic Sans MS"/>
              </a:rPr>
              <a:t>log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1524000"/>
            <a:ext cx="7467600" cy="3362325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71120" rIns="0" bIns="0" rtlCol="0">
            <a:spAutoFit/>
          </a:bodyPr>
          <a:lstStyle/>
          <a:p>
            <a:pPr marL="548640" marR="5691505" indent="-366395">
              <a:lnSpc>
                <a:spcPct val="100000"/>
              </a:lnSpc>
              <a:spcBef>
                <a:spcPts val="560"/>
              </a:spcBef>
            </a:pPr>
            <a:r>
              <a:rPr sz="1600" b="1" spc="-5" dirty="0">
                <a:latin typeface="Courier New"/>
                <a:cs typeface="Courier New"/>
              </a:rPr>
              <a:t>Huffman(S)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if </a:t>
            </a:r>
            <a:r>
              <a:rPr sz="1600" b="1" dirty="0">
                <a:latin typeface="Courier New"/>
                <a:cs typeface="Courier New"/>
              </a:rPr>
              <a:t>|S|=2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return tree with root and 2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leaves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 </a:t>
            </a:r>
            <a:r>
              <a:rPr sz="1600" b="1" dirty="0">
                <a:solidFill>
                  <a:srgbClr val="0048AA"/>
                </a:solidFill>
                <a:latin typeface="Courier New"/>
                <a:cs typeface="Courier New"/>
              </a:rPr>
              <a:t>else</a:t>
            </a:r>
            <a:r>
              <a:rPr sz="1600" b="1" spc="-25" dirty="0">
                <a:solidFill>
                  <a:srgbClr val="0048AA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5035" marR="1170940">
              <a:lnSpc>
                <a:spcPts val="1939"/>
              </a:lnSpc>
              <a:spcBef>
                <a:spcPts val="45"/>
              </a:spcBef>
            </a:pPr>
            <a:r>
              <a:rPr sz="1600" b="1" dirty="0">
                <a:latin typeface="Courier New"/>
                <a:cs typeface="Courier New"/>
              </a:rPr>
              <a:t>let y and z be lowest-frequency letters in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  </a:t>
            </a:r>
            <a:r>
              <a:rPr sz="1600" b="1" spc="-5" dirty="0">
                <a:latin typeface="Courier New"/>
                <a:cs typeface="Courier New"/>
              </a:rPr>
              <a:t>S’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915035">
              <a:lnSpc>
                <a:spcPts val="1855"/>
              </a:lnSpc>
            </a:pPr>
            <a:r>
              <a:rPr sz="1600" b="1" dirty="0">
                <a:latin typeface="Courier New"/>
                <a:cs typeface="Courier New"/>
              </a:rPr>
              <a:t>remove y and z from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S’</a:t>
            </a:r>
            <a:endParaRPr sz="1600">
              <a:latin typeface="Courier New"/>
              <a:cs typeface="Courier New"/>
            </a:endParaRPr>
          </a:p>
          <a:p>
            <a:pPr marL="915035" marR="180403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insert new letter </a:t>
            </a:r>
            <a:r>
              <a:rPr sz="1600" b="1" dirty="0">
                <a:latin typeface="Symbol"/>
                <a:cs typeface="Symbol"/>
              </a:rPr>
              <a:t>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Courier New"/>
                <a:cs typeface="Courier New"/>
              </a:rPr>
              <a:t>in </a:t>
            </a:r>
            <a:r>
              <a:rPr sz="1600" b="1" dirty="0">
                <a:latin typeface="Courier New"/>
                <a:cs typeface="Courier New"/>
              </a:rPr>
              <a:t>S’ with f</a:t>
            </a:r>
            <a:r>
              <a:rPr sz="1650" b="1" baseline="-20202" dirty="0">
                <a:latin typeface="Symbol"/>
                <a:cs typeface="Symbol"/>
              </a:rPr>
              <a:t></a:t>
            </a:r>
            <a:r>
              <a:rPr sz="1600" b="1" dirty="0">
                <a:latin typeface="Courier New"/>
                <a:cs typeface="Courier New"/>
              </a:rPr>
              <a:t>=f</a:t>
            </a:r>
            <a:r>
              <a:rPr sz="1650" b="1" baseline="-20202" dirty="0">
                <a:latin typeface="Courier New"/>
                <a:cs typeface="Courier New"/>
              </a:rPr>
              <a:t>y</a:t>
            </a:r>
            <a:r>
              <a:rPr sz="1600" b="1" dirty="0">
                <a:latin typeface="Courier New"/>
                <a:cs typeface="Courier New"/>
              </a:rPr>
              <a:t>+f</a:t>
            </a:r>
            <a:r>
              <a:rPr sz="1650" b="1" baseline="-20202" dirty="0">
                <a:latin typeface="Courier New"/>
                <a:cs typeface="Courier New"/>
              </a:rPr>
              <a:t>z  </a:t>
            </a:r>
            <a:r>
              <a:rPr sz="1600" b="1" spc="-5" dirty="0">
                <a:latin typeface="Courier New"/>
                <a:cs typeface="Courier New"/>
              </a:rPr>
              <a:t>T’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Huffman(S’)</a:t>
            </a:r>
            <a:endParaRPr sz="1600">
              <a:latin typeface="Courier New"/>
              <a:cs typeface="Courier New"/>
            </a:endParaRPr>
          </a:p>
          <a:p>
            <a:pPr marL="915035" marR="915035">
              <a:lnSpc>
                <a:spcPts val="1939"/>
              </a:lnSpc>
              <a:spcBef>
                <a:spcPts val="50"/>
              </a:spcBef>
            </a:pPr>
            <a:r>
              <a:rPr sz="1600" b="1" dirty="0">
                <a:latin typeface="Courier New"/>
                <a:cs typeface="Courier New"/>
              </a:rPr>
              <a:t>T = add two children y and z to leaf </a:t>
            </a:r>
            <a:r>
              <a:rPr sz="1600" b="1" dirty="0">
                <a:latin typeface="Symbol"/>
                <a:cs typeface="Symbol"/>
              </a:rPr>
              <a:t>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 </a:t>
            </a:r>
            <a:r>
              <a:rPr sz="1600" b="1" spc="-5" dirty="0">
                <a:latin typeface="Courier New"/>
                <a:cs typeface="Courier New"/>
              </a:rPr>
              <a:t>T’  </a:t>
            </a:r>
            <a:r>
              <a:rPr sz="1600" b="1" dirty="0">
                <a:latin typeface="Courier New"/>
                <a:cs typeface="Courier New"/>
              </a:rPr>
              <a:t>return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548640">
              <a:lnSpc>
                <a:spcPts val="1855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8224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3" y="633475"/>
            <a:ext cx="4241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Huffman Encoding: Greedy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475220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660">
              <a:lnSpc>
                <a:spcPct val="12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35"/>
              </a:spcBef>
              <a:tabLst>
                <a:tab pos="44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by induction, based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on optimality of </a:t>
            </a:r>
            <a:r>
              <a:rPr sz="1800" spc="5" dirty="0">
                <a:solidFill>
                  <a:srgbClr val="5F6061"/>
                </a:solidFill>
                <a:latin typeface="Comic Sans MS"/>
                <a:cs typeface="Comic Sans MS"/>
              </a:rPr>
              <a:t>T’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(y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and z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removed, </a:t>
            </a:r>
            <a:r>
              <a:rPr sz="1800" dirty="0">
                <a:solidFill>
                  <a:srgbClr val="5F6061"/>
                </a:solidFill>
                <a:latin typeface="Symbol"/>
                <a:cs typeface="Symbol"/>
              </a:rPr>
              <a:t></a:t>
            </a:r>
            <a:r>
              <a:rPr sz="1800" dirty="0">
                <a:solidFill>
                  <a:srgbClr val="5F60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added) 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(see next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page)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ABL(T’)=ABL(T)-f</a:t>
            </a:r>
            <a:r>
              <a:rPr sz="1800" spc="-7" baseline="-23148" dirty="0">
                <a:latin typeface="Symbol"/>
                <a:cs typeface="Symbol"/>
              </a:rPr>
              <a:t></a:t>
            </a:r>
            <a:endParaRPr sz="1800" baseline="-23148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891" y="633475"/>
            <a:ext cx="2130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6073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Given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text that uses 32 </a:t>
            </a:r>
            <a:r>
              <a:rPr sz="1800" dirty="0">
                <a:latin typeface="Comic Sans MS"/>
                <a:cs typeface="Comic Sans MS"/>
              </a:rPr>
              <a:t>symbols </a:t>
            </a:r>
            <a:r>
              <a:rPr sz="1800" spc="-5" dirty="0">
                <a:latin typeface="Comic Sans MS"/>
                <a:cs typeface="Comic Sans MS"/>
              </a:rPr>
              <a:t>(26 different </a:t>
            </a:r>
            <a:r>
              <a:rPr sz="1800" dirty="0">
                <a:latin typeface="Comic Sans MS"/>
                <a:cs typeface="Comic Sans MS"/>
              </a:rPr>
              <a:t>letters, space, and  some punctuation characters), how can </a:t>
            </a:r>
            <a:r>
              <a:rPr sz="1800" spc="-5" dirty="0">
                <a:latin typeface="Comic Sans MS"/>
                <a:cs typeface="Comic Sans MS"/>
              </a:rPr>
              <a:t>we </a:t>
            </a:r>
            <a:r>
              <a:rPr sz="1800" dirty="0">
                <a:latin typeface="Comic Sans MS"/>
                <a:cs typeface="Comic Sans MS"/>
              </a:rPr>
              <a:t>encode </a:t>
            </a:r>
            <a:r>
              <a:rPr sz="1800" spc="-5" dirty="0">
                <a:latin typeface="Comic Sans MS"/>
                <a:cs typeface="Comic Sans MS"/>
              </a:rPr>
              <a:t>this text in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bits?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035299"/>
            <a:ext cx="74790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Some </a:t>
            </a:r>
            <a:r>
              <a:rPr sz="1800" dirty="0">
                <a:latin typeface="Comic Sans MS"/>
                <a:cs typeface="Comic Sans MS"/>
              </a:rPr>
              <a:t>symbols </a:t>
            </a:r>
            <a:r>
              <a:rPr sz="1800" spc="-5" dirty="0">
                <a:latin typeface="Comic Sans MS"/>
                <a:cs typeface="Comic Sans MS"/>
              </a:rPr>
              <a:t>(e, t, </a:t>
            </a:r>
            <a:r>
              <a:rPr sz="1800" dirty="0">
                <a:latin typeface="Comic Sans MS"/>
                <a:cs typeface="Comic Sans MS"/>
              </a:rPr>
              <a:t>a, o, </a:t>
            </a:r>
            <a:r>
              <a:rPr sz="1800" spc="-5" dirty="0">
                <a:latin typeface="Comic Sans MS"/>
                <a:cs typeface="Comic Sans MS"/>
              </a:rPr>
              <a:t>i, n) </a:t>
            </a:r>
            <a:r>
              <a:rPr sz="1800" dirty="0">
                <a:latin typeface="Comic Sans MS"/>
                <a:cs typeface="Comic Sans MS"/>
              </a:rPr>
              <a:t>are </a:t>
            </a:r>
            <a:r>
              <a:rPr sz="1800" spc="-5" dirty="0">
                <a:latin typeface="Comic Sans MS"/>
                <a:cs typeface="Comic Sans MS"/>
              </a:rPr>
              <a:t>used far </a:t>
            </a:r>
            <a:r>
              <a:rPr sz="1800" dirty="0">
                <a:latin typeface="Comic Sans MS"/>
                <a:cs typeface="Comic Sans MS"/>
              </a:rPr>
              <a:t>more often </a:t>
            </a:r>
            <a:r>
              <a:rPr sz="1800" spc="-5" dirty="0">
                <a:latin typeface="Comic Sans MS"/>
                <a:cs typeface="Comic Sans MS"/>
              </a:rPr>
              <a:t>than </a:t>
            </a:r>
            <a:r>
              <a:rPr sz="1800" dirty="0">
                <a:latin typeface="Comic Sans MS"/>
                <a:cs typeface="Comic Sans MS"/>
              </a:rPr>
              <a:t>others.  </a:t>
            </a:r>
            <a:r>
              <a:rPr sz="1800" spc="-5" dirty="0">
                <a:latin typeface="Comic Sans MS"/>
                <a:cs typeface="Comic Sans MS"/>
              </a:rPr>
              <a:t>How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we use this to reduce </a:t>
            </a:r>
            <a:r>
              <a:rPr sz="1800" dirty="0">
                <a:latin typeface="Comic Sans MS"/>
                <a:cs typeface="Comic Sans MS"/>
              </a:rPr>
              <a:t>our encoding?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4409947"/>
            <a:ext cx="538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How do we know when the next </a:t>
            </a:r>
            <a:r>
              <a:rPr sz="1800" dirty="0">
                <a:latin typeface="Comic Sans MS"/>
                <a:cs typeface="Comic Sans MS"/>
              </a:rPr>
              <a:t>symbol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begins?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7920" y="5729731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0101?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671819"/>
            <a:ext cx="1491615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21100"/>
              </a:lnSpc>
              <a:spcBef>
                <a:spcPts val="100"/>
              </a:spcBef>
              <a:tabLst>
                <a:tab pos="48640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		</a:t>
            </a:r>
            <a:r>
              <a:rPr sz="1800" dirty="0">
                <a:latin typeface="Comic Sans MS"/>
                <a:cs typeface="Comic Sans MS"/>
              </a:rPr>
              <a:t>c(a) = </a:t>
            </a:r>
            <a:r>
              <a:rPr sz="1800" spc="-5" dirty="0">
                <a:latin typeface="Comic Sans MS"/>
                <a:cs typeface="Comic Sans MS"/>
              </a:rPr>
              <a:t>01  </a:t>
            </a:r>
            <a:r>
              <a:rPr sz="1800" dirty="0">
                <a:latin typeface="Comic Sans MS"/>
                <a:cs typeface="Comic Sans MS"/>
              </a:rPr>
              <a:t>c(b) =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010</a:t>
            </a:r>
            <a:endParaRPr sz="18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633475"/>
            <a:ext cx="7475220" cy="3086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4189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Huffman Encoding: Greedy</a:t>
            </a:r>
            <a:r>
              <a:rPr sz="2000" spc="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5F6061"/>
                </a:solidFill>
                <a:latin typeface="Comic Sans MS"/>
                <a:cs typeface="Comic Sans MS"/>
              </a:rPr>
              <a:t>Analysis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200660">
              <a:lnSpc>
                <a:spcPct val="120000"/>
              </a:lnSpc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35"/>
              </a:spcBef>
              <a:tabLst>
                <a:tab pos="44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by induction, based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on optimality of </a:t>
            </a:r>
            <a:r>
              <a:rPr sz="1800" spc="5" dirty="0">
                <a:solidFill>
                  <a:srgbClr val="5F6061"/>
                </a:solidFill>
                <a:latin typeface="Comic Sans MS"/>
                <a:cs typeface="Comic Sans MS"/>
              </a:rPr>
              <a:t>T’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(y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and z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removed, </a:t>
            </a:r>
            <a:r>
              <a:rPr sz="1800" dirty="0">
                <a:solidFill>
                  <a:srgbClr val="5F6061"/>
                </a:solidFill>
                <a:latin typeface="Symbol"/>
                <a:cs typeface="Symbol"/>
              </a:rPr>
              <a:t></a:t>
            </a:r>
            <a:r>
              <a:rPr sz="1800" dirty="0">
                <a:solidFill>
                  <a:srgbClr val="5F606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added) 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(see next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page)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</a:t>
            </a:r>
            <a:r>
              <a:rPr sz="1800" spc="-2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ABL(T’)=ABL(T)-f</a:t>
            </a:r>
            <a:r>
              <a:rPr sz="1800" spc="-7" baseline="-23148" dirty="0">
                <a:latin typeface="Symbol"/>
                <a:cs typeface="Symbol"/>
              </a:rPr>
              <a:t></a:t>
            </a:r>
            <a:endParaRPr sz="1800" baseline="-23148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7879" y="3916678"/>
            <a:ext cx="6007735" cy="2819400"/>
          </a:xfrm>
          <a:custGeom>
            <a:avLst/>
            <a:gdLst/>
            <a:ahLst/>
            <a:cxnLst/>
            <a:rect l="l" t="t" r="r" b="b"/>
            <a:pathLst>
              <a:path w="6007734" h="2819400">
                <a:moveTo>
                  <a:pt x="0" y="2819400"/>
                </a:moveTo>
                <a:lnTo>
                  <a:pt x="6007608" y="2819400"/>
                </a:lnTo>
                <a:lnTo>
                  <a:pt x="6007608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3387" y="4067874"/>
            <a:ext cx="1062990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29005" algn="l"/>
              </a:tabLst>
            </a:pPr>
            <a:r>
              <a:rPr sz="1700" spc="10" dirty="0">
                <a:latin typeface="Times New Roman"/>
                <a:cs typeface="Times New Roman"/>
              </a:rPr>
              <a:t>AB</a:t>
            </a:r>
            <a:r>
              <a:rPr sz="1700" spc="105" dirty="0">
                <a:latin typeface="Times New Roman"/>
                <a:cs typeface="Times New Roman"/>
              </a:rPr>
              <a:t>L</a:t>
            </a:r>
            <a:r>
              <a:rPr sz="1700" spc="-114" dirty="0">
                <a:latin typeface="Times New Roman"/>
                <a:cs typeface="Times New Roman"/>
              </a:rPr>
              <a:t>(</a:t>
            </a:r>
            <a:r>
              <a:rPr sz="1700" i="1" spc="10" dirty="0">
                <a:latin typeface="Times New Roman"/>
                <a:cs typeface="Times New Roman"/>
              </a:rPr>
              <a:t>T</a:t>
            </a:r>
            <a:r>
              <a:rPr sz="1700" i="1" spc="-229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242843" y="3999834"/>
            <a:ext cx="3002280" cy="7670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409"/>
              </a:spcBef>
            </a:pPr>
            <a:r>
              <a:rPr sz="2925" spc="465" baseline="-4273" dirty="0">
                <a:latin typeface="Symbol"/>
                <a:cs typeface="Symbol"/>
              </a:rPr>
              <a:t></a:t>
            </a:r>
            <a:r>
              <a:rPr sz="2925" spc="-359" baseline="-4273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x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 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6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 dirty="0">
              <a:latin typeface="Times New Roman"/>
              <a:cs typeface="Times New Roman"/>
            </a:endParaRPr>
          </a:p>
          <a:p>
            <a:pPr marL="335280">
              <a:lnSpc>
                <a:spcPts val="1100"/>
              </a:lnSpc>
              <a:spcBef>
                <a:spcPts val="204"/>
              </a:spcBef>
            </a:pPr>
            <a:r>
              <a:rPr sz="1050" i="1" spc="140" dirty="0">
                <a:latin typeface="Times New Roman"/>
                <a:cs typeface="Times New Roman"/>
              </a:rPr>
              <a:t>x</a:t>
            </a:r>
            <a:r>
              <a:rPr sz="1050" spc="140" dirty="0">
                <a:latin typeface="Symbol"/>
                <a:cs typeface="Symbol"/>
              </a:rPr>
              <a:t></a:t>
            </a:r>
            <a:r>
              <a:rPr sz="1050" i="1" spc="140" dirty="0">
                <a:latin typeface="Times New Roman"/>
                <a:cs typeface="Times New Roman"/>
              </a:rPr>
              <a:t>S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ts val="1880"/>
              </a:lnSpc>
              <a:tabLst>
                <a:tab pos="355600" algn="l"/>
              </a:tabLst>
            </a:pP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y</a:t>
            </a:r>
            <a:r>
              <a:rPr sz="1575" i="1" spc="7" baseline="-23809" dirty="0">
                <a:latin typeface="Times New Roman"/>
                <a:cs typeface="Times New Roman"/>
              </a:rPr>
              <a:t>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1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</a:t>
            </a:r>
            <a:r>
              <a:rPr sz="1575" i="1" spc="-22" baseline="-23809" dirty="0">
                <a:latin typeface="Times New Roman"/>
                <a:cs typeface="Times New Roman"/>
              </a:rPr>
              <a:t> </a:t>
            </a:r>
            <a:r>
              <a:rPr sz="1700" spc="45" dirty="0">
                <a:latin typeface="Times New Roman"/>
                <a:cs typeface="Times New Roman"/>
              </a:rPr>
              <a:t>(</a:t>
            </a:r>
            <a:r>
              <a:rPr sz="1700" i="1" spc="45" dirty="0">
                <a:latin typeface="Times New Roman"/>
                <a:cs typeface="Times New Roman"/>
              </a:rPr>
              <a:t>y</a:t>
            </a:r>
            <a:r>
              <a:rPr sz="1700" spc="45" dirty="0">
                <a:latin typeface="Times New Roman"/>
                <a:cs typeface="Times New Roman"/>
              </a:rPr>
              <a:t>)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i="1" spc="50" dirty="0">
                <a:latin typeface="Times New Roman"/>
                <a:cs typeface="Times New Roman"/>
              </a:rPr>
              <a:t>f</a:t>
            </a:r>
            <a:r>
              <a:rPr sz="1575" i="1" spc="75" baseline="-23809" dirty="0">
                <a:latin typeface="Times New Roman"/>
                <a:cs typeface="Times New Roman"/>
              </a:rPr>
              <a:t>z</a:t>
            </a:r>
            <a:r>
              <a:rPr sz="1575" i="1" spc="15" baseline="-23809" dirty="0">
                <a:latin typeface="Times New Roman"/>
                <a:cs typeface="Times New Roman"/>
              </a:rPr>
              <a:t>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1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</a:t>
            </a:r>
            <a:r>
              <a:rPr sz="1575" i="1" spc="-22" baseline="-23809" dirty="0">
                <a:latin typeface="Times New Roman"/>
                <a:cs typeface="Times New Roman"/>
              </a:rPr>
              <a:t> </a:t>
            </a:r>
            <a:r>
              <a:rPr sz="1700" spc="40" dirty="0">
                <a:latin typeface="Times New Roman"/>
                <a:cs typeface="Times New Roman"/>
              </a:rPr>
              <a:t>(</a:t>
            </a:r>
            <a:r>
              <a:rPr sz="1700" i="1" spc="40" dirty="0">
                <a:latin typeface="Times New Roman"/>
                <a:cs typeface="Times New Roman"/>
              </a:rPr>
              <a:t>z</a:t>
            </a:r>
            <a:r>
              <a:rPr sz="1700" spc="40" dirty="0">
                <a:latin typeface="Times New Roman"/>
                <a:cs typeface="Times New Roman"/>
              </a:rPr>
              <a:t>)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endParaRPr sz="1700" dirty="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5084" y="4451200"/>
            <a:ext cx="140716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925" spc="465" baseline="-4273" dirty="0">
                <a:latin typeface="Symbol"/>
                <a:cs typeface="Symbol"/>
              </a:rPr>
              <a:t></a:t>
            </a:r>
            <a:r>
              <a:rPr sz="2925" spc="-405" baseline="-4273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x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 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6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843" y="4843075"/>
            <a:ext cx="262191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21310" algn="l"/>
              </a:tabLst>
            </a:pP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3750" spc="-390" baseline="-5555" dirty="0">
                <a:latin typeface="Symbol"/>
                <a:cs typeface="Symbol"/>
              </a:rPr>
              <a:t></a:t>
            </a:r>
            <a:r>
              <a:rPr sz="3750" spc="-555" baseline="-5555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y</a:t>
            </a:r>
            <a:r>
              <a:rPr sz="1575" i="1" spc="7" baseline="-23809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i="1" spc="50" dirty="0">
                <a:latin typeface="Times New Roman"/>
                <a:cs typeface="Times New Roman"/>
              </a:rPr>
              <a:t>f</a:t>
            </a:r>
            <a:r>
              <a:rPr sz="1575" i="1" spc="75" baseline="-23809" dirty="0">
                <a:latin typeface="Times New Roman"/>
                <a:cs typeface="Times New Roman"/>
              </a:rPr>
              <a:t>z</a:t>
            </a:r>
            <a:r>
              <a:rPr sz="1575" i="1" spc="-157" baseline="-23809" dirty="0">
                <a:latin typeface="Times New Roman"/>
                <a:cs typeface="Times New Roman"/>
              </a:rPr>
              <a:t> </a:t>
            </a:r>
            <a:r>
              <a:rPr sz="3750" spc="-262" baseline="-5555" dirty="0">
                <a:latin typeface="Symbol"/>
                <a:cs typeface="Symbol"/>
              </a:rPr>
              <a:t></a:t>
            </a:r>
            <a:r>
              <a:rPr sz="1700" spc="-175" dirty="0">
                <a:latin typeface="Symbol"/>
                <a:cs typeface="Symbol"/>
              </a:rPr>
              <a:t></a:t>
            </a:r>
            <a:r>
              <a:rPr sz="1700" spc="-210" dirty="0">
                <a:latin typeface="Times New Roman"/>
                <a:cs typeface="Times New Roman"/>
              </a:rPr>
              <a:t> </a:t>
            </a:r>
            <a:r>
              <a:rPr sz="3375" spc="-112" baseline="-4938" dirty="0">
                <a:latin typeface="Symbol"/>
                <a:cs typeface="Symbol"/>
              </a:rPr>
              <a:t></a:t>
            </a:r>
            <a:r>
              <a:rPr sz="1700" spc="-75" dirty="0">
                <a:latin typeface="Times New Roman"/>
                <a:cs typeface="Times New Roman"/>
              </a:rPr>
              <a:t>1</a:t>
            </a:r>
            <a:r>
              <a:rPr sz="1700" spc="-75" dirty="0">
                <a:latin typeface="Symbol"/>
                <a:cs typeface="Symbol"/>
              </a:rPr>
              <a:t>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</a:t>
            </a:r>
            <a:r>
              <a:rPr sz="1575" i="1" spc="-30" baseline="-23809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(</a:t>
            </a:r>
            <a:r>
              <a:rPr sz="1750" i="1" spc="-20" dirty="0">
                <a:latin typeface="Symbol"/>
                <a:cs typeface="Symbol"/>
              </a:rPr>
              <a:t></a:t>
            </a:r>
            <a:r>
              <a:rPr sz="1700" spc="-20" dirty="0">
                <a:latin typeface="Times New Roman"/>
                <a:cs typeface="Times New Roman"/>
              </a:rPr>
              <a:t>)</a:t>
            </a:r>
            <a:r>
              <a:rPr sz="3375" spc="-30" baseline="-4938" dirty="0">
                <a:latin typeface="Symbol"/>
                <a:cs typeface="Symbol"/>
              </a:rPr>
              <a:t></a:t>
            </a:r>
            <a:r>
              <a:rPr sz="1700" spc="-20" dirty="0">
                <a:latin typeface="Symbol"/>
                <a:cs typeface="Symbol"/>
              </a:rPr>
              <a:t>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5086" y="4769496"/>
            <a:ext cx="1407160" cy="465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0655">
              <a:lnSpc>
                <a:spcPts val="1175"/>
              </a:lnSpc>
              <a:spcBef>
                <a:spcPts val="125"/>
              </a:spcBef>
            </a:pP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</a:t>
            </a:r>
            <a:r>
              <a:rPr sz="1050" i="1" spc="55" dirty="0">
                <a:latin typeface="Times New Roman"/>
                <a:cs typeface="Times New Roman"/>
              </a:rPr>
              <a:t>S</a:t>
            </a:r>
            <a:r>
              <a:rPr sz="1050" spc="55" dirty="0">
                <a:latin typeface="Times New Roman"/>
                <a:cs typeface="Times New Roman"/>
              </a:rPr>
              <a:t>,</a:t>
            </a: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</a:t>
            </a:r>
            <a:r>
              <a:rPr sz="1050" spc="-160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y</a:t>
            </a:r>
            <a:r>
              <a:rPr sz="1050" spc="35" dirty="0">
                <a:latin typeface="Times New Roman"/>
                <a:cs typeface="Times New Roman"/>
              </a:rPr>
              <a:t>,</a:t>
            </a:r>
            <a:r>
              <a:rPr sz="1050" i="1" spc="35" dirty="0">
                <a:latin typeface="Times New Roman"/>
                <a:cs typeface="Times New Roman"/>
              </a:rPr>
              <a:t>z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2255"/>
              </a:lnSpc>
            </a:pPr>
            <a:r>
              <a:rPr sz="2925" spc="465" baseline="-4273" dirty="0">
                <a:latin typeface="Symbol"/>
                <a:cs typeface="Symbol"/>
              </a:rPr>
              <a:t></a:t>
            </a:r>
            <a:r>
              <a:rPr sz="2925" spc="-405" baseline="-4273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x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 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6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2843" y="5231540"/>
            <a:ext cx="3281045" cy="445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1250"/>
              </a:lnSpc>
              <a:spcBef>
                <a:spcPts val="125"/>
              </a:spcBef>
            </a:pPr>
            <a:r>
              <a:rPr sz="1050" i="1" spc="70" dirty="0">
                <a:latin typeface="Times New Roman"/>
                <a:cs typeface="Times New Roman"/>
              </a:rPr>
              <a:t>x</a:t>
            </a:r>
            <a:r>
              <a:rPr sz="1050" spc="330" dirty="0">
                <a:latin typeface="Symbol"/>
                <a:cs typeface="Symbol"/>
              </a:rPr>
              <a:t></a:t>
            </a:r>
            <a:r>
              <a:rPr sz="1050" i="1" spc="90" dirty="0">
                <a:latin typeface="Times New Roman"/>
                <a:cs typeface="Times New Roman"/>
              </a:rPr>
              <a:t>S</a:t>
            </a:r>
            <a:r>
              <a:rPr sz="1050" spc="55" dirty="0">
                <a:latin typeface="Times New Roman"/>
                <a:cs typeface="Times New Roman"/>
              </a:rPr>
              <a:t>,</a:t>
            </a:r>
            <a:r>
              <a:rPr sz="1050" i="1" spc="70" dirty="0">
                <a:latin typeface="Times New Roman"/>
                <a:cs typeface="Times New Roman"/>
              </a:rPr>
              <a:t>x</a:t>
            </a:r>
            <a:r>
              <a:rPr sz="1050" spc="-285" dirty="0">
                <a:latin typeface="Symbol"/>
                <a:cs typeface="Symbol"/>
              </a:rPr>
              <a:t></a:t>
            </a:r>
            <a:r>
              <a:rPr sz="1050" spc="-155" dirty="0">
                <a:latin typeface="Times New Roman"/>
                <a:cs typeface="Times New Roman"/>
              </a:rPr>
              <a:t> </a:t>
            </a:r>
            <a:r>
              <a:rPr sz="1050" i="1" spc="95" dirty="0">
                <a:latin typeface="Times New Roman"/>
                <a:cs typeface="Times New Roman"/>
              </a:rPr>
              <a:t>y</a:t>
            </a:r>
            <a:r>
              <a:rPr sz="1050" spc="5" dirty="0">
                <a:latin typeface="Times New Roman"/>
                <a:cs typeface="Times New Roman"/>
              </a:rPr>
              <a:t>,</a:t>
            </a:r>
            <a:r>
              <a:rPr sz="1050" i="1" spc="10" dirty="0">
                <a:latin typeface="Times New Roman"/>
                <a:cs typeface="Times New Roman"/>
              </a:rPr>
              <a:t>z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2030"/>
              </a:lnSpc>
            </a:pPr>
            <a:r>
              <a:rPr sz="1700" spc="1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98878" y="5322235"/>
            <a:ext cx="177673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00" i="1" spc="-40" dirty="0">
                <a:latin typeface="Times New Roman"/>
                <a:cs typeface="Times New Roman"/>
              </a:rPr>
              <a:t>f</a:t>
            </a:r>
            <a:r>
              <a:rPr sz="1650" i="1" spc="-60" baseline="-22727" dirty="0">
                <a:latin typeface="Symbol"/>
                <a:cs typeface="Symbol"/>
              </a:rPr>
              <a:t></a:t>
            </a:r>
            <a:r>
              <a:rPr sz="1650" i="1" spc="-60" baseline="-22727" dirty="0">
                <a:latin typeface="Times New Roman"/>
                <a:cs typeface="Times New Roman"/>
              </a:rPr>
              <a:t>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3375" spc="-112" baseline="-4938" dirty="0">
                <a:latin typeface="Symbol"/>
                <a:cs typeface="Symbol"/>
              </a:rPr>
              <a:t></a:t>
            </a:r>
            <a:r>
              <a:rPr sz="1700" spc="-75" dirty="0">
                <a:latin typeface="Times New Roman"/>
                <a:cs typeface="Times New Roman"/>
              </a:rPr>
              <a:t>1</a:t>
            </a:r>
            <a:r>
              <a:rPr sz="1700" spc="-75" dirty="0">
                <a:latin typeface="Symbol"/>
                <a:cs typeface="Symbol"/>
              </a:rPr>
              <a:t>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</a:t>
            </a:r>
            <a:r>
              <a:rPr sz="1575" i="1" spc="-97" baseline="-23809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(</a:t>
            </a:r>
            <a:r>
              <a:rPr sz="1750" i="1" spc="-20" dirty="0">
                <a:latin typeface="Symbol"/>
                <a:cs typeface="Symbol"/>
              </a:rPr>
              <a:t></a:t>
            </a:r>
            <a:r>
              <a:rPr sz="1700" spc="-20" dirty="0">
                <a:latin typeface="Times New Roman"/>
                <a:cs typeface="Times New Roman"/>
              </a:rPr>
              <a:t>)</a:t>
            </a:r>
            <a:r>
              <a:rPr sz="3375" spc="-30" baseline="-4938" dirty="0">
                <a:latin typeface="Symbol"/>
                <a:cs typeface="Symbol"/>
              </a:rPr>
              <a:t></a:t>
            </a:r>
            <a:r>
              <a:rPr sz="1700" spc="-20" dirty="0">
                <a:latin typeface="Symbol"/>
                <a:cs typeface="Symbol"/>
              </a:rPr>
              <a:t>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440" y="5320938"/>
            <a:ext cx="1626235" cy="548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409"/>
              </a:spcBef>
            </a:pPr>
            <a:r>
              <a:rPr sz="2925" spc="465" baseline="-4273" dirty="0">
                <a:latin typeface="Symbol"/>
                <a:cs typeface="Symbol"/>
              </a:rPr>
              <a:t></a:t>
            </a:r>
            <a:r>
              <a:rPr sz="2925" spc="-405" baseline="-4273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x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 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6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</a:t>
            </a:r>
            <a:r>
              <a:rPr sz="1050" i="1" spc="55" dirty="0">
                <a:latin typeface="Times New Roman"/>
                <a:cs typeface="Times New Roman"/>
              </a:rPr>
              <a:t>S</a:t>
            </a:r>
            <a:r>
              <a:rPr sz="1050" spc="55" dirty="0">
                <a:latin typeface="Times New Roman"/>
                <a:cs typeface="Times New Roman"/>
              </a:rPr>
              <a:t>,</a:t>
            </a:r>
            <a:r>
              <a:rPr sz="1050" i="1" spc="55" dirty="0">
                <a:latin typeface="Times New Roman"/>
                <a:cs typeface="Times New Roman"/>
              </a:rPr>
              <a:t>x</a:t>
            </a:r>
            <a:r>
              <a:rPr sz="1050" spc="55" dirty="0">
                <a:latin typeface="Symbol"/>
                <a:cs typeface="Symbol"/>
              </a:rPr>
              <a:t></a:t>
            </a:r>
            <a:r>
              <a:rPr sz="1050" spc="-160" dirty="0">
                <a:latin typeface="Times New Roman"/>
                <a:cs typeface="Times New Roman"/>
              </a:rPr>
              <a:t> </a:t>
            </a:r>
            <a:r>
              <a:rPr sz="1050" i="1" spc="35" dirty="0">
                <a:latin typeface="Times New Roman"/>
                <a:cs typeface="Times New Roman"/>
              </a:rPr>
              <a:t>y</a:t>
            </a:r>
            <a:r>
              <a:rPr sz="1050" spc="35" dirty="0">
                <a:latin typeface="Times New Roman"/>
                <a:cs typeface="Times New Roman"/>
              </a:rPr>
              <a:t>,</a:t>
            </a:r>
            <a:r>
              <a:rPr sz="1050" i="1" spc="35" dirty="0">
                <a:latin typeface="Times New Roman"/>
                <a:cs typeface="Times New Roman"/>
              </a:rPr>
              <a:t>z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2843" y="5759024"/>
            <a:ext cx="2223770" cy="7639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9"/>
              </a:spcBef>
              <a:tabLst>
                <a:tab pos="355600" algn="l"/>
              </a:tabLst>
            </a:pP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i="1" spc="-40" dirty="0">
                <a:latin typeface="Times New Roman"/>
                <a:cs typeface="Times New Roman"/>
              </a:rPr>
              <a:t>f</a:t>
            </a:r>
            <a:r>
              <a:rPr sz="1650" i="1" spc="-60" baseline="-22727" dirty="0">
                <a:latin typeface="Symbol"/>
                <a:cs typeface="Symbol"/>
              </a:rPr>
              <a:t></a:t>
            </a:r>
            <a:r>
              <a:rPr sz="1650" i="1" spc="-60" baseline="-22727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2925" spc="465" baseline="-4273" dirty="0">
                <a:latin typeface="Symbol"/>
                <a:cs typeface="Symbol"/>
              </a:rPr>
              <a:t></a:t>
            </a:r>
            <a:r>
              <a:rPr sz="2925" spc="-15" baseline="-4273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f</a:t>
            </a:r>
            <a:r>
              <a:rPr sz="1575" i="1" spc="112" baseline="-23809" dirty="0">
                <a:latin typeface="Times New Roman"/>
                <a:cs typeface="Times New Roman"/>
              </a:rPr>
              <a:t>x </a:t>
            </a:r>
            <a:r>
              <a:rPr sz="1700" spc="-270" dirty="0">
                <a:latin typeface="Symbol"/>
                <a:cs typeface="Symbol"/>
              </a:rPr>
              <a:t></a:t>
            </a:r>
            <a:r>
              <a:rPr sz="1700" spc="-2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depth</a:t>
            </a:r>
            <a:r>
              <a:rPr sz="1575" i="1" spc="22" baseline="-23809" dirty="0">
                <a:latin typeface="Times New Roman"/>
                <a:cs typeface="Times New Roman"/>
              </a:rPr>
              <a:t>T </a:t>
            </a:r>
            <a:r>
              <a:rPr sz="1575" spc="7" baseline="-23809" dirty="0">
                <a:latin typeface="Times New Roman"/>
                <a:cs typeface="Times New Roman"/>
              </a:rPr>
              <a:t>' </a:t>
            </a:r>
            <a:r>
              <a:rPr sz="1700" spc="60" dirty="0">
                <a:latin typeface="Times New Roman"/>
                <a:cs typeface="Times New Roman"/>
              </a:rPr>
              <a:t>(</a:t>
            </a:r>
            <a:r>
              <a:rPr sz="1700" i="1" spc="60" dirty="0">
                <a:latin typeface="Times New Roman"/>
                <a:cs typeface="Times New Roman"/>
              </a:rPr>
              <a:t>x</a:t>
            </a:r>
            <a:r>
              <a:rPr sz="1700" spc="6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  <a:p>
            <a:pPr marL="735965">
              <a:lnSpc>
                <a:spcPts val="1085"/>
              </a:lnSpc>
              <a:spcBef>
                <a:spcPts val="204"/>
              </a:spcBef>
            </a:pPr>
            <a:r>
              <a:rPr sz="1050" i="1" spc="125" dirty="0">
                <a:latin typeface="Times New Roman"/>
                <a:cs typeface="Times New Roman"/>
              </a:rPr>
              <a:t>x</a:t>
            </a:r>
            <a:r>
              <a:rPr sz="1050" spc="125" dirty="0">
                <a:latin typeface="Symbol"/>
                <a:cs typeface="Symbol"/>
              </a:rPr>
              <a:t></a:t>
            </a:r>
            <a:r>
              <a:rPr sz="1050" i="1" spc="125" dirty="0">
                <a:latin typeface="Times New Roman"/>
                <a:cs typeface="Times New Roman"/>
              </a:rPr>
              <a:t>S</a:t>
            </a:r>
            <a:r>
              <a:rPr sz="1050" spc="125" dirty="0">
                <a:latin typeface="Times New Roman"/>
                <a:cs typeface="Times New Roman"/>
              </a:rPr>
              <a:t>'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ts val="1864"/>
              </a:lnSpc>
              <a:tabLst>
                <a:tab pos="355600" algn="l"/>
              </a:tabLst>
            </a:pPr>
            <a:r>
              <a:rPr sz="1700" spc="10" dirty="0">
                <a:latin typeface="Symbol"/>
                <a:cs typeface="Symbol"/>
              </a:rPr>
              <a:t></a:t>
            </a:r>
            <a:r>
              <a:rPr sz="1700" spc="10" dirty="0">
                <a:latin typeface="Times New Roman"/>
                <a:cs typeface="Times New Roman"/>
              </a:rPr>
              <a:t>	</a:t>
            </a:r>
            <a:r>
              <a:rPr sz="1700" i="1" spc="-40" dirty="0">
                <a:latin typeface="Times New Roman"/>
                <a:cs typeface="Times New Roman"/>
              </a:rPr>
              <a:t>f</a:t>
            </a:r>
            <a:r>
              <a:rPr sz="1650" i="1" spc="-60" baseline="-22727" dirty="0">
                <a:latin typeface="Symbol"/>
                <a:cs typeface="Symbol"/>
              </a:rPr>
              <a:t></a:t>
            </a:r>
            <a:r>
              <a:rPr sz="1650" i="1" spc="-60" baseline="-22727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Symbol"/>
                <a:cs typeface="Symbol"/>
              </a:rPr>
              <a:t>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ABL(</a:t>
            </a:r>
            <a:r>
              <a:rPr sz="1700" i="1" spc="30" dirty="0">
                <a:latin typeface="Times New Roman"/>
                <a:cs typeface="Times New Roman"/>
              </a:rPr>
              <a:t>T</a:t>
            </a:r>
            <a:r>
              <a:rPr sz="1700" spc="30" dirty="0">
                <a:latin typeface="Times New Roman"/>
                <a:cs typeface="Times New Roman"/>
              </a:rPr>
              <a:t>'</a:t>
            </a:r>
            <a:r>
              <a:rPr sz="1700" spc="-32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3" y="633475"/>
            <a:ext cx="4241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Huffman Encoding: Greedy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2790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45134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(by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induction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over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n=|S|)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3" y="633475"/>
            <a:ext cx="4241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Huffman Encoding: Greedy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559040" cy="233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115">
              <a:lnSpc>
                <a:spcPct val="12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4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 induction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over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 n=|S|)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mic Sans MS"/>
                <a:cs typeface="Comic Sans MS"/>
              </a:rPr>
              <a:t>Base: </a:t>
            </a:r>
            <a:r>
              <a:rPr sz="1800" dirty="0">
                <a:latin typeface="Comic Sans MS"/>
                <a:cs typeface="Comic Sans MS"/>
              </a:rPr>
              <a:t>For </a:t>
            </a:r>
            <a:r>
              <a:rPr sz="1800" spc="-5" dirty="0">
                <a:latin typeface="Comic Sans MS"/>
                <a:cs typeface="Comic Sans MS"/>
              </a:rPr>
              <a:t>n=2 there is no </a:t>
            </a:r>
            <a:r>
              <a:rPr sz="1800" dirty="0">
                <a:latin typeface="Comic Sans MS"/>
                <a:cs typeface="Comic Sans MS"/>
              </a:rPr>
              <a:t>shorter code </a:t>
            </a:r>
            <a:r>
              <a:rPr sz="1800" spc="-5" dirty="0">
                <a:latin typeface="Comic Sans MS"/>
                <a:cs typeface="Comic Sans MS"/>
              </a:rPr>
              <a:t>than root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leaves.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40"/>
              </a:spcBef>
            </a:pPr>
            <a:r>
              <a:rPr sz="1800" b="1" spc="-5" dirty="0">
                <a:latin typeface="Comic Sans MS"/>
                <a:cs typeface="Comic Sans MS"/>
              </a:rPr>
              <a:t>Hypothesis: </a:t>
            </a:r>
            <a:r>
              <a:rPr sz="1800" spc="-5" dirty="0">
                <a:latin typeface="Comic Sans MS"/>
                <a:cs typeface="Comic Sans MS"/>
              </a:rPr>
              <a:t>Suppose Huffman tree </a:t>
            </a:r>
            <a:r>
              <a:rPr sz="1800" dirty="0">
                <a:latin typeface="Comic Sans MS"/>
                <a:cs typeface="Comic Sans MS"/>
              </a:rPr>
              <a:t>T’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S’ of size </a:t>
            </a:r>
            <a:r>
              <a:rPr sz="1800" spc="-5" dirty="0">
                <a:latin typeface="Comic Sans MS"/>
                <a:cs typeface="Comic Sans MS"/>
              </a:rPr>
              <a:t>n-1 with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instead  </a:t>
            </a:r>
            <a:r>
              <a:rPr sz="1800" dirty="0">
                <a:latin typeface="Comic Sans MS"/>
                <a:cs typeface="Comic Sans MS"/>
              </a:rPr>
              <a:t>of y and z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latin typeface="Comic Sans MS"/>
                <a:cs typeface="Comic Sans MS"/>
              </a:rPr>
              <a:t>Step: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31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3" y="633475"/>
            <a:ext cx="4241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Huffman Encoding: Greedy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559040" cy="365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115">
              <a:lnSpc>
                <a:spcPct val="12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4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induction)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mic Sans MS"/>
                <a:cs typeface="Comic Sans MS"/>
              </a:rPr>
              <a:t>Base: </a:t>
            </a:r>
            <a:r>
              <a:rPr sz="1800" dirty="0">
                <a:latin typeface="Comic Sans MS"/>
                <a:cs typeface="Comic Sans MS"/>
              </a:rPr>
              <a:t>For </a:t>
            </a:r>
            <a:r>
              <a:rPr sz="1800" spc="-5" dirty="0">
                <a:latin typeface="Comic Sans MS"/>
                <a:cs typeface="Comic Sans MS"/>
              </a:rPr>
              <a:t>n=2 there is no </a:t>
            </a:r>
            <a:r>
              <a:rPr sz="1800" dirty="0">
                <a:latin typeface="Comic Sans MS"/>
                <a:cs typeface="Comic Sans MS"/>
              </a:rPr>
              <a:t>shorter code </a:t>
            </a:r>
            <a:r>
              <a:rPr sz="1800" spc="-5" dirty="0">
                <a:latin typeface="Comic Sans MS"/>
                <a:cs typeface="Comic Sans MS"/>
              </a:rPr>
              <a:t>than root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leaves.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ts val="2620"/>
              </a:lnSpc>
              <a:spcBef>
                <a:spcPts val="140"/>
              </a:spcBef>
            </a:pPr>
            <a:r>
              <a:rPr sz="1800" b="1" spc="-5" dirty="0">
                <a:latin typeface="Comic Sans MS"/>
                <a:cs typeface="Comic Sans MS"/>
              </a:rPr>
              <a:t>Hypothesis: </a:t>
            </a:r>
            <a:r>
              <a:rPr sz="1800" spc="-5" dirty="0">
                <a:latin typeface="Comic Sans MS"/>
                <a:cs typeface="Comic Sans MS"/>
              </a:rPr>
              <a:t>Suppose Huffman tree </a:t>
            </a:r>
            <a:r>
              <a:rPr sz="1800" dirty="0">
                <a:latin typeface="Comic Sans MS"/>
                <a:cs typeface="Comic Sans MS"/>
              </a:rPr>
              <a:t>T’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S’ of size </a:t>
            </a:r>
            <a:r>
              <a:rPr sz="1800" spc="-5" dirty="0">
                <a:latin typeface="Comic Sans MS"/>
                <a:cs typeface="Comic Sans MS"/>
              </a:rPr>
              <a:t>n-1 with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instead  </a:t>
            </a:r>
            <a:r>
              <a:rPr sz="1800" dirty="0">
                <a:latin typeface="Comic Sans MS"/>
                <a:cs typeface="Comic Sans MS"/>
              </a:rPr>
              <a:t>of y and z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optimal.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(IH)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latin typeface="Comic Sans MS"/>
                <a:cs typeface="Comic Sans MS"/>
              </a:rPr>
              <a:t>Step: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31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marR="5530850" indent="-231775">
              <a:lnSpc>
                <a:spcPct val="100000"/>
              </a:lnSpc>
              <a:spcBef>
                <a:spcPts val="385"/>
              </a:spcBef>
              <a:buSzPct val="32432"/>
              <a:buFont typeface="Arial"/>
              <a:buChar char=""/>
              <a:tabLst>
                <a:tab pos="360680" algn="l"/>
              </a:tabLst>
            </a:pPr>
            <a:r>
              <a:rPr sz="1850" i="1" spc="-35" dirty="0">
                <a:latin typeface="Comic Sans MS"/>
                <a:cs typeface="Comic Sans MS"/>
              </a:rPr>
              <a:t>Idea </a:t>
            </a:r>
            <a:r>
              <a:rPr sz="1850" i="1" spc="-30" dirty="0">
                <a:latin typeface="Comic Sans MS"/>
                <a:cs typeface="Comic Sans MS"/>
              </a:rPr>
              <a:t>of</a:t>
            </a:r>
            <a:r>
              <a:rPr sz="1850" i="1" spc="-40" dirty="0">
                <a:latin typeface="Comic Sans MS"/>
                <a:cs typeface="Comic Sans MS"/>
              </a:rPr>
              <a:t> </a:t>
            </a:r>
            <a:r>
              <a:rPr sz="1850" i="1" spc="-25" dirty="0">
                <a:latin typeface="Comic Sans MS"/>
                <a:cs typeface="Comic Sans MS"/>
              </a:rPr>
              <a:t>proof:</a:t>
            </a:r>
            <a:endParaRPr sz="1850">
              <a:latin typeface="Comic Sans MS"/>
              <a:cs typeface="Comic Sans MS"/>
            </a:endParaRPr>
          </a:p>
          <a:p>
            <a:pPr marL="640080" lvl="1" indent="-167640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SzPct val="77777"/>
              <a:buChar char="–"/>
              <a:tabLst>
                <a:tab pos="640715" algn="l"/>
              </a:tabLst>
            </a:pP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Suppose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other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tree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Z of size n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is</a:t>
            </a:r>
            <a:r>
              <a:rPr sz="1800" spc="-3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better.</a:t>
            </a:r>
            <a:endParaRPr sz="1800">
              <a:latin typeface="Comic Sans MS"/>
              <a:cs typeface="Comic Sans MS"/>
            </a:endParaRPr>
          </a:p>
          <a:p>
            <a:pPr marL="640080" lvl="1" indent="-167640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SzPct val="77777"/>
              <a:buChar char="–"/>
              <a:tabLst>
                <a:tab pos="640715" algn="l"/>
              </a:tabLst>
            </a:pP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Delete lowest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frequency items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y and z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from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Z creating</a:t>
            </a:r>
            <a:r>
              <a:rPr sz="1800" spc="-4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Z’</a:t>
            </a:r>
            <a:endParaRPr sz="1800">
              <a:latin typeface="Comic Sans MS"/>
              <a:cs typeface="Comic Sans MS"/>
            </a:endParaRPr>
          </a:p>
          <a:p>
            <a:pPr marL="640080" lvl="1" indent="-16764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SzPct val="77777"/>
              <a:buChar char="–"/>
              <a:tabLst>
                <a:tab pos="640715" algn="l"/>
              </a:tabLst>
            </a:pP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Z’ cannot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be better than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T’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by</a:t>
            </a:r>
            <a:r>
              <a:rPr sz="1800" spc="2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IH.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7283" y="633475"/>
            <a:ext cx="4241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Huffman Encoding: Greedy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611109" cy="530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7185">
              <a:lnSpc>
                <a:spcPct val="120000"/>
              </a:lnSpc>
              <a:spcBef>
                <a:spcPts val="100"/>
              </a:spcBef>
              <a:tabLst>
                <a:tab pos="76517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Claim.	</a:t>
            </a:r>
            <a:r>
              <a:rPr sz="1800" spc="-5" dirty="0">
                <a:latin typeface="Comic Sans MS"/>
                <a:cs typeface="Comic Sans MS"/>
              </a:rPr>
              <a:t>Huffman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achieves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minimum </a:t>
            </a:r>
            <a:r>
              <a:rPr sz="1800" spc="-5" dirty="0">
                <a:latin typeface="Comic Sans MS"/>
                <a:cs typeface="Comic Sans MS"/>
              </a:rPr>
              <a:t>ABL </a:t>
            </a:r>
            <a:r>
              <a:rPr sz="1800" dirty="0">
                <a:latin typeface="Comic Sans MS"/>
                <a:cs typeface="Comic Sans MS"/>
              </a:rPr>
              <a:t>of any prefix  code.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43865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	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-10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induction)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Comic Sans MS"/>
                <a:cs typeface="Comic Sans MS"/>
              </a:rPr>
              <a:t>Base: </a:t>
            </a:r>
            <a:r>
              <a:rPr sz="1800" dirty="0">
                <a:latin typeface="Comic Sans MS"/>
                <a:cs typeface="Comic Sans MS"/>
              </a:rPr>
              <a:t>For </a:t>
            </a:r>
            <a:r>
              <a:rPr sz="1800" spc="-5" dirty="0">
                <a:latin typeface="Comic Sans MS"/>
                <a:cs typeface="Comic Sans MS"/>
              </a:rPr>
              <a:t>n=2 there is no </a:t>
            </a:r>
            <a:r>
              <a:rPr sz="1800" dirty="0">
                <a:latin typeface="Comic Sans MS"/>
                <a:cs typeface="Comic Sans MS"/>
              </a:rPr>
              <a:t>shorter code </a:t>
            </a:r>
            <a:r>
              <a:rPr sz="1800" spc="-5" dirty="0">
                <a:latin typeface="Comic Sans MS"/>
                <a:cs typeface="Comic Sans MS"/>
              </a:rPr>
              <a:t>than root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two</a:t>
            </a:r>
            <a:r>
              <a:rPr sz="1800" spc="-25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leaves.</a:t>
            </a:r>
            <a:endParaRPr sz="1800">
              <a:latin typeface="Comic Sans MS"/>
              <a:cs typeface="Comic Sans MS"/>
            </a:endParaRPr>
          </a:p>
          <a:p>
            <a:pPr marL="12700" marR="116839">
              <a:lnSpc>
                <a:spcPts val="2620"/>
              </a:lnSpc>
              <a:spcBef>
                <a:spcPts val="140"/>
              </a:spcBef>
            </a:pPr>
            <a:r>
              <a:rPr sz="1800" b="1" spc="-5" dirty="0">
                <a:latin typeface="Comic Sans MS"/>
                <a:cs typeface="Comic Sans MS"/>
              </a:rPr>
              <a:t>Hypothesis: </a:t>
            </a:r>
            <a:r>
              <a:rPr sz="1800" spc="-5" dirty="0">
                <a:latin typeface="Comic Sans MS"/>
                <a:cs typeface="Comic Sans MS"/>
              </a:rPr>
              <a:t>Suppose Huffman tree </a:t>
            </a:r>
            <a:r>
              <a:rPr sz="1800" dirty="0">
                <a:latin typeface="Comic Sans MS"/>
                <a:cs typeface="Comic Sans MS"/>
              </a:rPr>
              <a:t>T’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S’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Symbol"/>
                <a:cs typeface="Symbol"/>
              </a:rPr>
              <a:t>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instead </a:t>
            </a:r>
            <a:r>
              <a:rPr sz="1800" dirty="0">
                <a:latin typeface="Comic Sans MS"/>
                <a:cs typeface="Comic Sans MS"/>
              </a:rPr>
              <a:t>of y and z 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optimal.</a:t>
            </a:r>
            <a:r>
              <a:rPr sz="1800" spc="-5" dirty="0">
                <a:latin typeface="Comic Sans MS"/>
                <a:cs typeface="Comic Sans MS"/>
              </a:rPr>
              <a:t> (IH)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latin typeface="Comic Sans MS"/>
                <a:cs typeface="Comic Sans MS"/>
              </a:rPr>
              <a:t>Step: </a:t>
            </a:r>
            <a:r>
              <a:rPr sz="1800" spc="-5" dirty="0">
                <a:solidFill>
                  <a:srgbClr val="5F6061"/>
                </a:solidFill>
                <a:latin typeface="Comic Sans MS"/>
                <a:cs typeface="Comic Sans MS"/>
              </a:rPr>
              <a:t>(by</a:t>
            </a:r>
            <a:r>
              <a:rPr sz="1800" spc="315" dirty="0">
                <a:solidFill>
                  <a:srgbClr val="5F6061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5F6061"/>
                </a:solidFill>
                <a:latin typeface="Comic Sans MS"/>
                <a:cs typeface="Comic Sans MS"/>
              </a:rPr>
              <a:t>contradiction)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34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Huffman tree </a:t>
            </a:r>
            <a:r>
              <a:rPr sz="1800" dirty="0">
                <a:latin typeface="Comic Sans MS"/>
                <a:cs typeface="Comic Sans MS"/>
              </a:rPr>
              <a:t>T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 </a:t>
            </a:r>
            <a:r>
              <a:rPr sz="1800" spc="-5" dirty="0">
                <a:latin typeface="Comic Sans MS"/>
                <a:cs typeface="Comic Sans MS"/>
              </a:rPr>
              <a:t>is not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optimal.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55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So there is </a:t>
            </a:r>
            <a:r>
              <a:rPr sz="1800" dirty="0">
                <a:latin typeface="Comic Sans MS"/>
                <a:cs typeface="Comic Sans MS"/>
              </a:rPr>
              <a:t>some </a:t>
            </a:r>
            <a:r>
              <a:rPr sz="1800" spc="-5" dirty="0">
                <a:latin typeface="Comic Sans MS"/>
                <a:cs typeface="Comic Sans MS"/>
              </a:rPr>
              <a:t>tree </a:t>
            </a:r>
            <a:r>
              <a:rPr sz="1800" dirty="0">
                <a:latin typeface="Comic Sans MS"/>
                <a:cs typeface="Comic Sans MS"/>
              </a:rPr>
              <a:t>Z such </a:t>
            </a:r>
            <a:r>
              <a:rPr sz="1800" spc="-5" dirty="0">
                <a:latin typeface="Comic Sans MS"/>
                <a:cs typeface="Comic Sans MS"/>
              </a:rPr>
              <a:t>that ABL(Z) </a:t>
            </a:r>
            <a:r>
              <a:rPr sz="1800" dirty="0">
                <a:latin typeface="Comic Sans MS"/>
                <a:cs typeface="Comic Sans MS"/>
              </a:rPr>
              <a:t>&lt;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ABL(T).</a:t>
            </a:r>
            <a:endParaRPr sz="1800">
              <a:latin typeface="Comic Sans MS"/>
              <a:cs typeface="Comic Sans MS"/>
            </a:endParaRPr>
          </a:p>
          <a:p>
            <a:pPr marL="360045" marR="181610" indent="-231775">
              <a:lnSpc>
                <a:spcPct val="120000"/>
              </a:lnSpc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Then </a:t>
            </a:r>
            <a:r>
              <a:rPr sz="1800" spc="-5" dirty="0">
                <a:latin typeface="Comic Sans MS"/>
                <a:cs typeface="Comic Sans MS"/>
              </a:rPr>
              <a:t>there is </a:t>
            </a:r>
            <a:r>
              <a:rPr sz="1800" dirty="0">
                <a:latin typeface="Comic Sans MS"/>
                <a:cs typeface="Comic Sans MS"/>
              </a:rPr>
              <a:t>also a </a:t>
            </a:r>
            <a:r>
              <a:rPr sz="1800" spc="-5" dirty="0">
                <a:latin typeface="Comic Sans MS"/>
                <a:cs typeface="Comic Sans MS"/>
              </a:rPr>
              <a:t>tree </a:t>
            </a:r>
            <a:r>
              <a:rPr sz="1800" dirty="0">
                <a:latin typeface="Comic Sans MS"/>
                <a:cs typeface="Comic Sans MS"/>
              </a:rPr>
              <a:t>Z </a:t>
            </a:r>
            <a:r>
              <a:rPr sz="1800" spc="-5" dirty="0">
                <a:latin typeface="Comic Sans MS"/>
                <a:cs typeface="Comic Sans MS"/>
              </a:rPr>
              <a:t>for which </a:t>
            </a:r>
            <a:r>
              <a:rPr sz="1800" dirty="0">
                <a:latin typeface="Comic Sans MS"/>
                <a:cs typeface="Comic Sans MS"/>
              </a:rPr>
              <a:t>leaves y and z exist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are  siblings and have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lowest </a:t>
            </a:r>
            <a:r>
              <a:rPr sz="1800" spc="-5" dirty="0">
                <a:latin typeface="Comic Sans MS"/>
                <a:cs typeface="Comic Sans MS"/>
              </a:rPr>
              <a:t>frequency (see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observation).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30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Let </a:t>
            </a:r>
            <a:r>
              <a:rPr sz="1800" spc="-5" dirty="0">
                <a:latin typeface="Comic Sans MS"/>
                <a:cs typeface="Comic Sans MS"/>
              </a:rPr>
              <a:t>Z’ be </a:t>
            </a:r>
            <a:r>
              <a:rPr sz="1800" dirty="0">
                <a:latin typeface="Comic Sans MS"/>
                <a:cs typeface="Comic Sans MS"/>
              </a:rPr>
              <a:t>Z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y and z </a:t>
            </a:r>
            <a:r>
              <a:rPr sz="1800" spc="-5" dirty="0">
                <a:latin typeface="Comic Sans MS"/>
                <a:cs typeface="Comic Sans MS"/>
              </a:rPr>
              <a:t>deleted,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their former </a:t>
            </a:r>
            <a:r>
              <a:rPr sz="1800" dirty="0">
                <a:latin typeface="Comic Sans MS"/>
                <a:cs typeface="Comic Sans MS"/>
              </a:rPr>
              <a:t>parent labeled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Symbol"/>
                <a:cs typeface="Symbol"/>
              </a:rPr>
              <a:t></a:t>
            </a:r>
            <a:r>
              <a:rPr sz="1800" spc="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59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Similar </a:t>
            </a:r>
            <a:r>
              <a:rPr sz="1800" spc="5" dirty="0">
                <a:latin typeface="Comic Sans MS"/>
                <a:cs typeface="Comic Sans MS"/>
              </a:rPr>
              <a:t>T’ </a:t>
            </a:r>
            <a:r>
              <a:rPr sz="1800" spc="-5" dirty="0">
                <a:latin typeface="Comic Sans MS"/>
                <a:cs typeface="Comic Sans MS"/>
              </a:rPr>
              <a:t>is derived from </a:t>
            </a:r>
            <a:r>
              <a:rPr sz="1800" spc="5" dirty="0">
                <a:latin typeface="Comic Sans MS"/>
                <a:cs typeface="Comic Sans MS"/>
              </a:rPr>
              <a:t>S’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our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algorithm.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30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We </a:t>
            </a:r>
            <a:r>
              <a:rPr sz="1800" spc="-5" dirty="0">
                <a:latin typeface="Comic Sans MS"/>
                <a:cs typeface="Comic Sans MS"/>
              </a:rPr>
              <a:t>know that ABL(Z’)=ABL(Z)-f</a:t>
            </a:r>
            <a:r>
              <a:rPr sz="1800" spc="-7" baseline="-23148" dirty="0">
                <a:latin typeface="Symbol"/>
                <a:cs typeface="Symbol"/>
              </a:rPr>
              <a:t></a:t>
            </a:r>
            <a:r>
              <a:rPr sz="1800" spc="-5" dirty="0">
                <a:latin typeface="Comic Sans MS"/>
                <a:cs typeface="Comic Sans MS"/>
              </a:rPr>
              <a:t>, </a:t>
            </a:r>
            <a:r>
              <a:rPr sz="1800" dirty="0">
                <a:latin typeface="Comic Sans MS"/>
                <a:cs typeface="Comic Sans MS"/>
              </a:rPr>
              <a:t>as </a:t>
            </a:r>
            <a:r>
              <a:rPr sz="1800" spc="-5" dirty="0">
                <a:latin typeface="Comic Sans MS"/>
                <a:cs typeface="Comic Sans MS"/>
              </a:rPr>
              <a:t>well </a:t>
            </a:r>
            <a:r>
              <a:rPr sz="1800" dirty="0">
                <a:latin typeface="Comic Sans MS"/>
                <a:cs typeface="Comic Sans MS"/>
              </a:rPr>
              <a:t>as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ABL(T’)=ABL(T)-f</a:t>
            </a:r>
            <a:r>
              <a:rPr sz="1800" spc="-7" baseline="-23148" dirty="0">
                <a:latin typeface="Symbol"/>
                <a:cs typeface="Symbol"/>
              </a:rPr>
              <a:t></a:t>
            </a:r>
            <a:r>
              <a:rPr sz="1800" spc="-7" baseline="-23148" dirty="0">
                <a:latin typeface="Comic Sans MS"/>
                <a:cs typeface="Comic Sans MS"/>
              </a:rPr>
              <a:t>.</a:t>
            </a:r>
            <a:endParaRPr sz="1800" baseline="-23148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55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spc="-5" dirty="0">
                <a:latin typeface="Comic Sans MS"/>
                <a:cs typeface="Comic Sans MS"/>
              </a:rPr>
              <a:t>But </a:t>
            </a:r>
            <a:r>
              <a:rPr sz="1800" dirty="0">
                <a:latin typeface="Comic Sans MS"/>
                <a:cs typeface="Comic Sans MS"/>
              </a:rPr>
              <a:t>also </a:t>
            </a:r>
            <a:r>
              <a:rPr sz="1800" spc="-5" dirty="0">
                <a:latin typeface="Comic Sans MS"/>
                <a:cs typeface="Comic Sans MS"/>
              </a:rPr>
              <a:t>ABL(Z) </a:t>
            </a:r>
            <a:r>
              <a:rPr sz="1800" dirty="0">
                <a:latin typeface="Comic Sans MS"/>
                <a:cs typeface="Comic Sans MS"/>
              </a:rPr>
              <a:t>&lt; </a:t>
            </a:r>
            <a:r>
              <a:rPr sz="1800" spc="-5" dirty="0">
                <a:latin typeface="Comic Sans MS"/>
                <a:cs typeface="Comic Sans MS"/>
              </a:rPr>
              <a:t>ABL(T), </a:t>
            </a:r>
            <a:r>
              <a:rPr sz="1800" dirty="0">
                <a:latin typeface="Comic Sans MS"/>
                <a:cs typeface="Comic Sans MS"/>
              </a:rPr>
              <a:t>so ABL(Z’) &lt;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ABL(T’).</a:t>
            </a:r>
            <a:endParaRPr sz="1800">
              <a:latin typeface="Comic Sans MS"/>
              <a:cs typeface="Comic Sans MS"/>
            </a:endParaRPr>
          </a:p>
          <a:p>
            <a:pPr marL="360045" indent="-231775">
              <a:lnSpc>
                <a:spcPct val="100000"/>
              </a:lnSpc>
              <a:spcBef>
                <a:spcPts val="434"/>
              </a:spcBef>
              <a:buSzPct val="33333"/>
              <a:buFont typeface="Arial"/>
              <a:buChar char=""/>
              <a:tabLst>
                <a:tab pos="360680" algn="l"/>
              </a:tabLst>
            </a:pPr>
            <a:r>
              <a:rPr sz="1800" dirty="0">
                <a:latin typeface="Comic Sans MS"/>
                <a:cs typeface="Comic Sans MS"/>
              </a:rPr>
              <a:t>Contradiction </a:t>
            </a:r>
            <a:r>
              <a:rPr sz="1800" spc="-5" dirty="0">
                <a:latin typeface="Comic Sans MS"/>
                <a:cs typeface="Comic Sans MS"/>
              </a:rPr>
              <a:t>with IH.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1891" y="633475"/>
            <a:ext cx="21304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815467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50">
              <a:lnSpc>
                <a:spcPct val="12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Given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text that uses 32 </a:t>
            </a:r>
            <a:r>
              <a:rPr sz="1800" dirty="0">
                <a:latin typeface="Comic Sans MS"/>
                <a:cs typeface="Comic Sans MS"/>
              </a:rPr>
              <a:t>symbols </a:t>
            </a:r>
            <a:r>
              <a:rPr sz="1800" spc="-5" dirty="0">
                <a:latin typeface="Comic Sans MS"/>
                <a:cs typeface="Comic Sans MS"/>
              </a:rPr>
              <a:t>(26 different </a:t>
            </a:r>
            <a:r>
              <a:rPr sz="1800" dirty="0">
                <a:latin typeface="Comic Sans MS"/>
                <a:cs typeface="Comic Sans MS"/>
              </a:rPr>
              <a:t>letters, space, and  some punctuation characters), how can </a:t>
            </a:r>
            <a:r>
              <a:rPr sz="1800" spc="-5" dirty="0">
                <a:latin typeface="Comic Sans MS"/>
                <a:cs typeface="Comic Sans MS"/>
              </a:rPr>
              <a:t>we </a:t>
            </a:r>
            <a:r>
              <a:rPr sz="1800" dirty="0">
                <a:latin typeface="Comic Sans MS"/>
                <a:cs typeface="Comic Sans MS"/>
              </a:rPr>
              <a:t>encode </a:t>
            </a:r>
            <a:r>
              <a:rPr sz="1800" spc="-5" dirty="0">
                <a:latin typeface="Comic Sans MS"/>
                <a:cs typeface="Comic Sans MS"/>
              </a:rPr>
              <a:t>this text in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bits?</a:t>
            </a:r>
            <a:endParaRPr sz="1800">
              <a:latin typeface="Comic Sans MS"/>
              <a:cs typeface="Comic Sans MS"/>
            </a:endParaRPr>
          </a:p>
          <a:p>
            <a:pPr marL="12700" marR="310515">
              <a:lnSpc>
                <a:spcPct val="120000"/>
              </a:lnSpc>
              <a:spcBef>
                <a:spcPts val="25"/>
              </a:spcBef>
              <a:tabLst>
                <a:tab pos="37592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We can encode </a:t>
            </a:r>
            <a:r>
              <a:rPr sz="1800" spc="-10" dirty="0">
                <a:latin typeface="Comic Sans MS"/>
                <a:cs typeface="Comic Sans MS"/>
              </a:rPr>
              <a:t>2</a:t>
            </a:r>
            <a:r>
              <a:rPr sz="1800" spc="-15" baseline="23148" dirty="0">
                <a:latin typeface="Comic Sans MS"/>
                <a:cs typeface="Comic Sans MS"/>
              </a:rPr>
              <a:t>5 </a:t>
            </a:r>
            <a:r>
              <a:rPr sz="1800" spc="-5" dirty="0">
                <a:latin typeface="Comic Sans MS"/>
                <a:cs typeface="Comic Sans MS"/>
              </a:rPr>
              <a:t>different </a:t>
            </a:r>
            <a:r>
              <a:rPr sz="1800" dirty="0">
                <a:latin typeface="Comic Sans MS"/>
                <a:cs typeface="Comic Sans MS"/>
              </a:rPr>
              <a:t>symbols </a:t>
            </a:r>
            <a:r>
              <a:rPr sz="1800" spc="-5" dirty="0">
                <a:latin typeface="Comic Sans MS"/>
                <a:cs typeface="Comic Sans MS"/>
              </a:rPr>
              <a:t>using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fixed </a:t>
            </a:r>
            <a:r>
              <a:rPr sz="1800" dirty="0">
                <a:latin typeface="Comic Sans MS"/>
                <a:cs typeface="Comic Sans MS"/>
              </a:rPr>
              <a:t>length of 5 </a:t>
            </a:r>
            <a:r>
              <a:rPr sz="1800" spc="-5" dirty="0">
                <a:latin typeface="Comic Sans MS"/>
                <a:cs typeface="Comic Sans MS"/>
              </a:rPr>
              <a:t>bits </a:t>
            </a:r>
            <a:r>
              <a:rPr sz="1800" dirty="0">
                <a:latin typeface="Comic Sans MS"/>
                <a:cs typeface="Comic Sans MS"/>
              </a:rPr>
              <a:t>per  symbol. This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called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fixed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length</a:t>
            </a:r>
            <a:r>
              <a:rPr sz="1800" spc="-30" dirty="0">
                <a:solidFill>
                  <a:srgbClr val="D81F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encoding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680085">
              <a:lnSpc>
                <a:spcPct val="120000"/>
              </a:lnSpc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Some </a:t>
            </a:r>
            <a:r>
              <a:rPr sz="1800" dirty="0">
                <a:latin typeface="Comic Sans MS"/>
                <a:cs typeface="Comic Sans MS"/>
              </a:rPr>
              <a:t>symbols </a:t>
            </a:r>
            <a:r>
              <a:rPr sz="1800" spc="-5" dirty="0">
                <a:latin typeface="Comic Sans MS"/>
                <a:cs typeface="Comic Sans MS"/>
              </a:rPr>
              <a:t>(e, t, </a:t>
            </a:r>
            <a:r>
              <a:rPr sz="1800" dirty="0">
                <a:latin typeface="Comic Sans MS"/>
                <a:cs typeface="Comic Sans MS"/>
              </a:rPr>
              <a:t>a, o, </a:t>
            </a:r>
            <a:r>
              <a:rPr sz="1800" spc="-5" dirty="0">
                <a:latin typeface="Comic Sans MS"/>
                <a:cs typeface="Comic Sans MS"/>
              </a:rPr>
              <a:t>i, n) </a:t>
            </a:r>
            <a:r>
              <a:rPr sz="1800" dirty="0">
                <a:latin typeface="Comic Sans MS"/>
                <a:cs typeface="Comic Sans MS"/>
              </a:rPr>
              <a:t>are </a:t>
            </a:r>
            <a:r>
              <a:rPr sz="1800" spc="-5" dirty="0">
                <a:latin typeface="Comic Sans MS"/>
                <a:cs typeface="Comic Sans MS"/>
              </a:rPr>
              <a:t>used far </a:t>
            </a:r>
            <a:r>
              <a:rPr sz="1800" dirty="0">
                <a:latin typeface="Comic Sans MS"/>
                <a:cs typeface="Comic Sans MS"/>
              </a:rPr>
              <a:t>more often </a:t>
            </a:r>
            <a:r>
              <a:rPr sz="1800" spc="-5" dirty="0">
                <a:latin typeface="Comic Sans MS"/>
                <a:cs typeface="Comic Sans MS"/>
              </a:rPr>
              <a:t>than </a:t>
            </a:r>
            <a:r>
              <a:rPr sz="1800" dirty="0">
                <a:latin typeface="Comic Sans MS"/>
                <a:cs typeface="Comic Sans MS"/>
              </a:rPr>
              <a:t>others.  </a:t>
            </a:r>
            <a:r>
              <a:rPr sz="1800" spc="-5" dirty="0">
                <a:latin typeface="Comic Sans MS"/>
                <a:cs typeface="Comic Sans MS"/>
              </a:rPr>
              <a:t>How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5" dirty="0">
                <a:latin typeface="Comic Sans MS"/>
                <a:cs typeface="Comic Sans MS"/>
              </a:rPr>
              <a:t>we use this to reduce </a:t>
            </a:r>
            <a:r>
              <a:rPr sz="1800" dirty="0">
                <a:latin typeface="Comic Sans MS"/>
                <a:cs typeface="Comic Sans MS"/>
              </a:rPr>
              <a:t>our encoding?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7592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Encode </a:t>
            </a:r>
            <a:r>
              <a:rPr sz="1800" spc="-5" dirty="0">
                <a:latin typeface="Comic Sans MS"/>
                <a:cs typeface="Comic Sans MS"/>
              </a:rPr>
              <a:t>these </a:t>
            </a:r>
            <a:r>
              <a:rPr sz="1800" dirty="0">
                <a:latin typeface="Comic Sans MS"/>
                <a:cs typeface="Comic Sans MS"/>
              </a:rPr>
              <a:t>characters </a:t>
            </a:r>
            <a:r>
              <a:rPr sz="1800" spc="-5" dirty="0">
                <a:latin typeface="Comic Sans MS"/>
                <a:cs typeface="Comic Sans MS"/>
              </a:rPr>
              <a:t>with fewer bits,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others </a:t>
            </a:r>
            <a:r>
              <a:rPr sz="1800" spc="-5" dirty="0">
                <a:latin typeface="Comic Sans MS"/>
                <a:cs typeface="Comic Sans MS"/>
              </a:rPr>
              <a:t>with </a:t>
            </a:r>
            <a:r>
              <a:rPr sz="1800" dirty="0">
                <a:latin typeface="Comic Sans MS"/>
                <a:cs typeface="Comic Sans MS"/>
              </a:rPr>
              <a:t>more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bits.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spc="-5" dirty="0">
                <a:latin typeface="Comic Sans MS"/>
                <a:cs typeface="Comic Sans MS"/>
              </a:rPr>
              <a:t>How do we know when the next </a:t>
            </a:r>
            <a:r>
              <a:rPr sz="1800" dirty="0">
                <a:latin typeface="Comic Sans MS"/>
                <a:cs typeface="Comic Sans MS"/>
              </a:rPr>
              <a:t>symbol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begins?</a:t>
            </a:r>
            <a:endParaRPr sz="1800">
              <a:latin typeface="Comic Sans MS"/>
              <a:cs typeface="Comic Sans MS"/>
            </a:endParaRPr>
          </a:p>
          <a:p>
            <a:pPr marL="12700" marR="328295">
              <a:lnSpc>
                <a:spcPts val="2620"/>
              </a:lnSpc>
              <a:spcBef>
                <a:spcPts val="135"/>
              </a:spcBef>
              <a:tabLst>
                <a:tab pos="37592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dirty="0">
                <a:latin typeface="Comic Sans MS"/>
                <a:cs typeface="Comic Sans MS"/>
              </a:rPr>
              <a:t>Use a separation symbol </a:t>
            </a:r>
            <a:r>
              <a:rPr sz="1800" spc="-5" dirty="0">
                <a:latin typeface="Comic Sans MS"/>
                <a:cs typeface="Comic Sans MS"/>
              </a:rPr>
              <a:t>(like the </a:t>
            </a:r>
            <a:r>
              <a:rPr sz="1800" dirty="0">
                <a:latin typeface="Comic Sans MS"/>
                <a:cs typeface="Comic Sans MS"/>
              </a:rPr>
              <a:t>pause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Morse), or make sure </a:t>
            </a:r>
            <a:r>
              <a:rPr sz="1800" spc="-5" dirty="0">
                <a:latin typeface="Comic Sans MS"/>
                <a:cs typeface="Comic Sans MS"/>
              </a:rPr>
              <a:t>that  there is no </a:t>
            </a:r>
            <a:r>
              <a:rPr sz="1800" dirty="0">
                <a:latin typeface="Comic Sans MS"/>
                <a:cs typeface="Comic Sans MS"/>
              </a:rPr>
              <a:t>ambiguity </a:t>
            </a:r>
            <a:r>
              <a:rPr sz="1800" spc="-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ensuring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no </a:t>
            </a:r>
            <a:r>
              <a:rPr sz="1800" dirty="0">
                <a:latin typeface="Comic Sans MS"/>
                <a:cs typeface="Comic Sans MS"/>
              </a:rPr>
              <a:t>code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prefix </a:t>
            </a:r>
            <a:r>
              <a:rPr sz="1800" dirty="0">
                <a:latin typeface="Comic Sans MS"/>
                <a:cs typeface="Comic Sans MS"/>
              </a:rPr>
              <a:t>of another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7920" y="5729731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0101?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5671819"/>
            <a:ext cx="1491615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5080" indent="-410209">
              <a:lnSpc>
                <a:spcPct val="121100"/>
              </a:lnSpc>
              <a:spcBef>
                <a:spcPts val="100"/>
              </a:spcBef>
              <a:tabLst>
                <a:tab pos="486409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		</a:t>
            </a:r>
            <a:r>
              <a:rPr sz="1800" dirty="0">
                <a:latin typeface="Comic Sans MS"/>
                <a:cs typeface="Comic Sans MS"/>
              </a:rPr>
              <a:t>c(a) = </a:t>
            </a:r>
            <a:r>
              <a:rPr sz="1800" spc="-5" dirty="0">
                <a:latin typeface="Comic Sans MS"/>
                <a:cs typeface="Comic Sans MS"/>
              </a:rPr>
              <a:t>01  </a:t>
            </a:r>
            <a:r>
              <a:rPr sz="1800" dirty="0">
                <a:latin typeface="Comic Sans MS"/>
                <a:cs typeface="Comic Sans MS"/>
              </a:rPr>
              <a:t>c(b) =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010</a:t>
            </a:r>
            <a:endParaRPr sz="1800">
              <a:latin typeface="Comic Sans MS"/>
              <a:cs typeface="Comic Sans MS"/>
            </a:endParaRPr>
          </a:p>
          <a:p>
            <a:pPr marL="42227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547" y="633475"/>
            <a:ext cx="1543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Prefix</a:t>
            </a:r>
            <a:r>
              <a:rPr spc="-65" dirty="0"/>
              <a:t> </a:t>
            </a:r>
            <a:r>
              <a:rPr spc="-5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685405" cy="33267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8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Definition.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prefix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code </a:t>
            </a:r>
            <a:r>
              <a:rPr sz="1800" dirty="0">
                <a:latin typeface="Comic Sans MS"/>
                <a:cs typeface="Comic Sans MS"/>
              </a:rPr>
              <a:t>for a set 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function </a:t>
            </a:r>
            <a:r>
              <a:rPr sz="1800" dirty="0">
                <a:latin typeface="Comic Sans MS"/>
                <a:cs typeface="Comic Sans MS"/>
              </a:rPr>
              <a:t>c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maps each </a:t>
            </a:r>
            <a:r>
              <a:rPr sz="1800" spc="-5" dirty="0">
                <a:latin typeface="Comic Sans MS"/>
                <a:cs typeface="Comic Sans MS"/>
              </a:rPr>
              <a:t>x</a:t>
            </a:r>
            <a:r>
              <a:rPr sz="1800" spc="-5" dirty="0">
                <a:latin typeface="Symbol"/>
                <a:cs typeface="Symbol"/>
              </a:rPr>
              <a:t>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S </a:t>
            </a:r>
            <a:r>
              <a:rPr sz="1800" spc="-5" dirty="0">
                <a:latin typeface="Comic Sans MS"/>
                <a:cs typeface="Comic Sans MS"/>
              </a:rPr>
              <a:t>to 1s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0s in </a:t>
            </a:r>
            <a:r>
              <a:rPr sz="1800" dirty="0">
                <a:latin typeface="Comic Sans MS"/>
                <a:cs typeface="Comic Sans MS"/>
              </a:rPr>
              <a:t>such a </a:t>
            </a:r>
            <a:r>
              <a:rPr sz="1800" spc="-5" dirty="0">
                <a:latin typeface="Comic Sans MS"/>
                <a:cs typeface="Comic Sans MS"/>
              </a:rPr>
              <a:t>way that for </a:t>
            </a:r>
            <a:r>
              <a:rPr sz="1800" dirty="0">
                <a:latin typeface="Comic Sans MS"/>
                <a:cs typeface="Comic Sans MS"/>
              </a:rPr>
              <a:t>x,y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Comic Sans MS"/>
                <a:cs typeface="Comic Sans MS"/>
              </a:rPr>
              <a:t>S, </a:t>
            </a:r>
            <a:r>
              <a:rPr sz="1800" spc="-5" dirty="0">
                <a:latin typeface="Comic Sans MS"/>
                <a:cs typeface="Comic Sans MS"/>
              </a:rPr>
              <a:t>x≠ </a:t>
            </a:r>
            <a:r>
              <a:rPr sz="1800" spc="40" dirty="0">
                <a:latin typeface="Comic Sans MS"/>
                <a:cs typeface="Comic Sans MS"/>
              </a:rPr>
              <a:t>y, </a:t>
            </a:r>
            <a:r>
              <a:rPr sz="1800" dirty="0">
                <a:latin typeface="Comic Sans MS"/>
                <a:cs typeface="Comic Sans MS"/>
              </a:rPr>
              <a:t>c(x) </a:t>
            </a:r>
            <a:r>
              <a:rPr sz="1800" spc="-5" dirty="0">
                <a:latin typeface="Comic Sans MS"/>
                <a:cs typeface="Comic Sans MS"/>
              </a:rPr>
              <a:t>is not </a:t>
            </a:r>
            <a:r>
              <a:rPr sz="1800" dirty="0">
                <a:latin typeface="Comic Sans MS"/>
                <a:cs typeface="Comic Sans MS"/>
              </a:rPr>
              <a:t>a prefix of  c(y).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330" marR="6396990" indent="-342265">
              <a:lnSpc>
                <a:spcPct val="1211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 </a:t>
            </a:r>
            <a:r>
              <a:rPr sz="1800" dirty="0">
                <a:latin typeface="Comic Sans MS"/>
                <a:cs typeface="Comic Sans MS"/>
              </a:rPr>
              <a:t>c(a) =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11  </a:t>
            </a: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c(k)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c(l)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omic Sans MS"/>
                <a:cs typeface="Comic Sans MS"/>
              </a:rPr>
              <a:t>c(u)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000</a:t>
            </a:r>
            <a:endParaRPr sz="1800" dirty="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 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meaning of </a:t>
            </a:r>
            <a:r>
              <a:rPr sz="1800" spc="-5" dirty="0">
                <a:latin typeface="Comic Sans MS"/>
                <a:cs typeface="Comic Sans MS"/>
              </a:rPr>
              <a:t>1001000001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5345683"/>
            <a:ext cx="50311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865505" algn="l"/>
                <a:tab pos="1722120" algn="l"/>
                <a:tab pos="2583180" algn="l"/>
                <a:tab pos="3359785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frequencies </a:t>
            </a:r>
            <a:r>
              <a:rPr sz="1800" dirty="0">
                <a:latin typeface="Comic Sans MS"/>
                <a:cs typeface="Comic Sans MS"/>
              </a:rPr>
              <a:t>are </a:t>
            </a:r>
            <a:r>
              <a:rPr sz="1800" spc="-5" dirty="0">
                <a:latin typeface="Comic Sans MS"/>
                <a:cs typeface="Comic Sans MS"/>
              </a:rPr>
              <a:t>known in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text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1G:  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baseline="-23148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=0.4,	f</a:t>
            </a:r>
            <a:r>
              <a:rPr sz="1800" baseline="-23148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=0.2,	</a:t>
            </a:r>
            <a:r>
              <a:rPr sz="1800" spc="5" dirty="0">
                <a:latin typeface="Comic Sans MS"/>
                <a:cs typeface="Comic Sans MS"/>
              </a:rPr>
              <a:t>f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5" dirty="0">
                <a:latin typeface="Comic Sans MS"/>
                <a:cs typeface="Comic Sans MS"/>
              </a:rPr>
              <a:t>=0.2,	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baseline="-23148" dirty="0">
                <a:latin typeface="Comic Sans MS"/>
                <a:cs typeface="Comic Sans MS"/>
              </a:rPr>
              <a:t>l</a:t>
            </a:r>
            <a:r>
              <a:rPr sz="1800" dirty="0">
                <a:latin typeface="Comic Sans MS"/>
                <a:cs typeface="Comic Sans MS"/>
              </a:rPr>
              <a:t>=0.1,	f</a:t>
            </a:r>
            <a:r>
              <a:rPr sz="1800" baseline="-23148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=0.1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size 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encoded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text?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7547" y="633475"/>
            <a:ext cx="1543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Prefix</a:t>
            </a:r>
            <a:r>
              <a:rPr spc="-65" dirty="0"/>
              <a:t> </a:t>
            </a:r>
            <a:r>
              <a:rPr spc="-5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685405" cy="53079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20600"/>
              </a:lnSpc>
              <a:spcBef>
                <a:spcPts val="8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Definition.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prefix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code </a:t>
            </a:r>
            <a:r>
              <a:rPr sz="1800" dirty="0">
                <a:latin typeface="Comic Sans MS"/>
                <a:cs typeface="Comic Sans MS"/>
              </a:rPr>
              <a:t>for a set S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function </a:t>
            </a:r>
            <a:r>
              <a:rPr sz="1800" dirty="0">
                <a:latin typeface="Comic Sans MS"/>
                <a:cs typeface="Comic Sans MS"/>
              </a:rPr>
              <a:t>c </a:t>
            </a:r>
            <a:r>
              <a:rPr sz="1800" spc="-5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maps each </a:t>
            </a:r>
            <a:r>
              <a:rPr sz="1800" spc="-5" dirty="0">
                <a:latin typeface="Comic Sans MS"/>
                <a:cs typeface="Comic Sans MS"/>
              </a:rPr>
              <a:t>x</a:t>
            </a:r>
            <a:r>
              <a:rPr sz="1800" spc="-5" dirty="0">
                <a:latin typeface="Symbol"/>
                <a:cs typeface="Symbol"/>
              </a:rPr>
              <a:t>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S </a:t>
            </a:r>
            <a:r>
              <a:rPr sz="1800" spc="-5" dirty="0">
                <a:latin typeface="Comic Sans MS"/>
                <a:cs typeface="Comic Sans MS"/>
              </a:rPr>
              <a:t>to 1s </a:t>
            </a:r>
            <a:r>
              <a:rPr sz="1800" dirty="0">
                <a:latin typeface="Comic Sans MS"/>
                <a:cs typeface="Comic Sans MS"/>
              </a:rPr>
              <a:t>and </a:t>
            </a:r>
            <a:r>
              <a:rPr sz="1800" spc="-5" dirty="0">
                <a:latin typeface="Comic Sans MS"/>
                <a:cs typeface="Comic Sans MS"/>
              </a:rPr>
              <a:t>0s in </a:t>
            </a:r>
            <a:r>
              <a:rPr sz="1800" dirty="0">
                <a:latin typeface="Comic Sans MS"/>
                <a:cs typeface="Comic Sans MS"/>
              </a:rPr>
              <a:t>such a </a:t>
            </a:r>
            <a:r>
              <a:rPr sz="1800" spc="-5" dirty="0">
                <a:latin typeface="Comic Sans MS"/>
                <a:cs typeface="Comic Sans MS"/>
              </a:rPr>
              <a:t>way that for </a:t>
            </a:r>
            <a:r>
              <a:rPr sz="1800" dirty="0">
                <a:latin typeface="Comic Sans MS"/>
                <a:cs typeface="Comic Sans MS"/>
              </a:rPr>
              <a:t>x,y</a:t>
            </a:r>
            <a:r>
              <a:rPr sz="1800" dirty="0">
                <a:latin typeface="Symbol"/>
                <a:cs typeface="Symbol"/>
              </a:rPr>
              <a:t></a:t>
            </a:r>
            <a:r>
              <a:rPr sz="1800" dirty="0">
                <a:latin typeface="Comic Sans MS"/>
                <a:cs typeface="Comic Sans MS"/>
              </a:rPr>
              <a:t>S, </a:t>
            </a:r>
            <a:r>
              <a:rPr sz="1800" spc="-5" dirty="0">
                <a:latin typeface="Comic Sans MS"/>
                <a:cs typeface="Comic Sans MS"/>
              </a:rPr>
              <a:t>x≠ </a:t>
            </a:r>
            <a:r>
              <a:rPr sz="1800" spc="40" dirty="0">
                <a:latin typeface="Comic Sans MS"/>
                <a:cs typeface="Comic Sans MS"/>
              </a:rPr>
              <a:t>y, </a:t>
            </a:r>
            <a:r>
              <a:rPr sz="1800" dirty="0">
                <a:latin typeface="Comic Sans MS"/>
                <a:cs typeface="Comic Sans MS"/>
              </a:rPr>
              <a:t>c(x) </a:t>
            </a:r>
            <a:r>
              <a:rPr sz="1800" spc="-5" dirty="0">
                <a:latin typeface="Comic Sans MS"/>
                <a:cs typeface="Comic Sans MS"/>
              </a:rPr>
              <a:t>is not </a:t>
            </a:r>
            <a:r>
              <a:rPr sz="1800" dirty="0">
                <a:latin typeface="Comic Sans MS"/>
                <a:cs typeface="Comic Sans MS"/>
              </a:rPr>
              <a:t>a prefix of  c(y).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330" marR="6396990" indent="-342265">
              <a:lnSpc>
                <a:spcPct val="121100"/>
              </a:lnSpc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 </a:t>
            </a:r>
            <a:r>
              <a:rPr sz="1800" dirty="0">
                <a:latin typeface="Comic Sans MS"/>
                <a:cs typeface="Comic Sans MS"/>
              </a:rPr>
              <a:t>c(a) =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11  </a:t>
            </a: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c(k)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c(l)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omic Sans MS"/>
                <a:cs typeface="Comic Sans MS"/>
              </a:rPr>
              <a:t>c(u) 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000</a:t>
            </a:r>
            <a:endParaRPr sz="1800" dirty="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 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meaning of </a:t>
            </a:r>
            <a:r>
              <a:rPr sz="1800" spc="-5" dirty="0">
                <a:latin typeface="Comic Sans MS"/>
                <a:cs typeface="Comic Sans MS"/>
              </a:rPr>
              <a:t>1001000001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?</a:t>
            </a:r>
          </a:p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</a:t>
            </a:r>
            <a:r>
              <a:rPr sz="1800" spc="15" dirty="0">
                <a:solidFill>
                  <a:srgbClr val="0048AA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“leuk”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2659380">
              <a:lnSpc>
                <a:spcPct val="120000"/>
              </a:lnSpc>
              <a:tabLst>
                <a:tab pos="865505" algn="l"/>
                <a:tab pos="1722120" algn="l"/>
                <a:tab pos="2583180" algn="l"/>
                <a:tab pos="3359785" algn="l"/>
              </a:tabLst>
            </a:pPr>
            <a:r>
              <a:rPr sz="1800" spc="-5" dirty="0">
                <a:latin typeface="Comic Sans MS"/>
                <a:cs typeface="Comic Sans MS"/>
              </a:rPr>
              <a:t>Suppose frequencies </a:t>
            </a:r>
            <a:r>
              <a:rPr sz="1800" dirty="0">
                <a:latin typeface="Comic Sans MS"/>
                <a:cs typeface="Comic Sans MS"/>
              </a:rPr>
              <a:t>are </a:t>
            </a:r>
            <a:r>
              <a:rPr sz="1800" spc="-5" dirty="0">
                <a:latin typeface="Comic Sans MS"/>
                <a:cs typeface="Comic Sans MS"/>
              </a:rPr>
              <a:t>known in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text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1G:  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baseline="-23148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=0.4,	f</a:t>
            </a:r>
            <a:r>
              <a:rPr sz="1800" baseline="-23148" dirty="0">
                <a:latin typeface="Comic Sans MS"/>
                <a:cs typeface="Comic Sans MS"/>
              </a:rPr>
              <a:t>e</a:t>
            </a:r>
            <a:r>
              <a:rPr sz="1800" dirty="0">
                <a:latin typeface="Comic Sans MS"/>
                <a:cs typeface="Comic Sans MS"/>
              </a:rPr>
              <a:t>=0.2,	</a:t>
            </a:r>
            <a:r>
              <a:rPr sz="1800" spc="5" dirty="0">
                <a:latin typeface="Comic Sans MS"/>
                <a:cs typeface="Comic Sans MS"/>
              </a:rPr>
              <a:t>f</a:t>
            </a:r>
            <a:r>
              <a:rPr sz="1800" spc="7" baseline="-23148" dirty="0">
                <a:latin typeface="Comic Sans MS"/>
                <a:cs typeface="Comic Sans MS"/>
              </a:rPr>
              <a:t>k</a:t>
            </a:r>
            <a:r>
              <a:rPr sz="1800" spc="5" dirty="0">
                <a:latin typeface="Comic Sans MS"/>
                <a:cs typeface="Comic Sans MS"/>
              </a:rPr>
              <a:t>=0.2,	</a:t>
            </a:r>
            <a:r>
              <a:rPr sz="1800" dirty="0">
                <a:latin typeface="Comic Sans MS"/>
                <a:cs typeface="Comic Sans MS"/>
              </a:rPr>
              <a:t>f</a:t>
            </a:r>
            <a:r>
              <a:rPr sz="1800" baseline="-23148" dirty="0">
                <a:latin typeface="Comic Sans MS"/>
                <a:cs typeface="Comic Sans MS"/>
              </a:rPr>
              <a:t>l</a:t>
            </a:r>
            <a:r>
              <a:rPr sz="1800" dirty="0">
                <a:latin typeface="Comic Sans MS"/>
                <a:cs typeface="Comic Sans MS"/>
              </a:rPr>
              <a:t>=0.1,	f</a:t>
            </a:r>
            <a:r>
              <a:rPr sz="1800" baseline="-23148" dirty="0">
                <a:latin typeface="Comic Sans MS"/>
                <a:cs typeface="Comic Sans MS"/>
              </a:rPr>
              <a:t>u</a:t>
            </a:r>
            <a:r>
              <a:rPr sz="1800" dirty="0">
                <a:latin typeface="Comic Sans MS"/>
                <a:cs typeface="Comic Sans MS"/>
              </a:rPr>
              <a:t>=0.1</a:t>
            </a:r>
          </a:p>
          <a:p>
            <a:pPr marL="12700" marR="3159760">
              <a:lnSpc>
                <a:spcPct val="120000"/>
              </a:lnSpc>
              <a:spcBef>
                <a:spcPts val="25"/>
              </a:spcBef>
              <a:tabLst>
                <a:tab pos="375920" algn="l"/>
                <a:tab pos="40640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size 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encoded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text? </a:t>
            </a: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 A.	</a:t>
            </a:r>
            <a:r>
              <a:rPr sz="1800" dirty="0">
                <a:latin typeface="Comic Sans MS"/>
                <a:cs typeface="Comic Sans MS"/>
              </a:rPr>
              <a:t>2*f</a:t>
            </a:r>
            <a:r>
              <a:rPr sz="1800" baseline="-23148" dirty="0">
                <a:latin typeface="Comic Sans MS"/>
                <a:cs typeface="Comic Sans MS"/>
              </a:rPr>
              <a:t>a </a:t>
            </a:r>
            <a:r>
              <a:rPr sz="1800" dirty="0">
                <a:latin typeface="Comic Sans MS"/>
                <a:cs typeface="Comic Sans MS"/>
              </a:rPr>
              <a:t>+ 2*f</a:t>
            </a:r>
            <a:r>
              <a:rPr sz="1800" baseline="-23148" dirty="0">
                <a:latin typeface="Comic Sans MS"/>
                <a:cs typeface="Comic Sans MS"/>
              </a:rPr>
              <a:t>e </a:t>
            </a:r>
            <a:r>
              <a:rPr sz="1800" dirty="0">
                <a:latin typeface="Comic Sans MS"/>
                <a:cs typeface="Comic Sans MS"/>
              </a:rPr>
              <a:t>+ 3*f</a:t>
            </a:r>
            <a:r>
              <a:rPr sz="1800" baseline="-23148" dirty="0">
                <a:latin typeface="Comic Sans MS"/>
                <a:cs typeface="Comic Sans MS"/>
              </a:rPr>
              <a:t>k </a:t>
            </a:r>
            <a:r>
              <a:rPr sz="1800" dirty="0">
                <a:latin typeface="Comic Sans MS"/>
                <a:cs typeface="Comic Sans MS"/>
              </a:rPr>
              <a:t>+ </a:t>
            </a:r>
            <a:r>
              <a:rPr sz="1800" spc="-5" dirty="0">
                <a:latin typeface="Comic Sans MS"/>
                <a:cs typeface="Comic Sans MS"/>
              </a:rPr>
              <a:t>2*f</a:t>
            </a:r>
            <a:r>
              <a:rPr sz="1800" spc="-7" baseline="-23148" dirty="0">
                <a:latin typeface="Comic Sans MS"/>
                <a:cs typeface="Comic Sans MS"/>
              </a:rPr>
              <a:t>l </a:t>
            </a:r>
            <a:r>
              <a:rPr sz="1800" dirty="0">
                <a:latin typeface="Comic Sans MS"/>
                <a:cs typeface="Comic Sans MS"/>
              </a:rPr>
              <a:t>+ </a:t>
            </a:r>
            <a:r>
              <a:rPr sz="1800" spc="-5" dirty="0">
                <a:latin typeface="Comic Sans MS"/>
                <a:cs typeface="Comic Sans MS"/>
              </a:rPr>
              <a:t>4*f</a:t>
            </a:r>
            <a:r>
              <a:rPr sz="1800" spc="-7" baseline="-23148" dirty="0">
                <a:latin typeface="Comic Sans MS"/>
                <a:cs typeface="Comic Sans MS"/>
              </a:rPr>
              <a:t>u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2.4G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628" y="633475"/>
            <a:ext cx="25457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Optimal Prefix</a:t>
            </a:r>
            <a:r>
              <a:rPr spc="-50" dirty="0"/>
              <a:t> </a:t>
            </a:r>
            <a:r>
              <a:rPr spc="-5" dirty="0"/>
              <a:t>Codes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735203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1271270" algn="l"/>
              </a:tabLst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Definition.	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D81F00"/>
                </a:solidFill>
                <a:latin typeface="Comic Sans MS"/>
                <a:cs typeface="Comic Sans MS"/>
              </a:rPr>
              <a:t>average bits </a:t>
            </a:r>
            <a:r>
              <a:rPr sz="1800" dirty="0">
                <a:solidFill>
                  <a:srgbClr val="D81F00"/>
                </a:solidFill>
                <a:latin typeface="Comic Sans MS"/>
                <a:cs typeface="Comic Sans MS"/>
              </a:rPr>
              <a:t>per letter </a:t>
            </a:r>
            <a:r>
              <a:rPr sz="1800" dirty="0">
                <a:latin typeface="Comic Sans MS"/>
                <a:cs typeface="Comic Sans MS"/>
              </a:rPr>
              <a:t>of a prefix code c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sum  over all symbols of </a:t>
            </a:r>
            <a:r>
              <a:rPr sz="1800" spc="-5" dirty="0">
                <a:latin typeface="Comic Sans MS"/>
                <a:cs typeface="Comic Sans MS"/>
              </a:rPr>
              <a:t>its frequency times the number </a:t>
            </a:r>
            <a:r>
              <a:rPr sz="180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bits </a:t>
            </a:r>
            <a:r>
              <a:rPr sz="1800" dirty="0">
                <a:latin typeface="Comic Sans MS"/>
                <a:cs typeface="Comic Sans MS"/>
              </a:rPr>
              <a:t>of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its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099563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encoding: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690619"/>
            <a:ext cx="7096759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We </a:t>
            </a:r>
            <a:r>
              <a:rPr sz="1800" spc="-5" dirty="0">
                <a:latin typeface="Comic Sans MS"/>
                <a:cs typeface="Comic Sans MS"/>
              </a:rPr>
              <a:t>would </a:t>
            </a:r>
            <a:r>
              <a:rPr sz="1800" dirty="0">
                <a:latin typeface="Comic Sans MS"/>
                <a:cs typeface="Comic Sans MS"/>
              </a:rPr>
              <a:t>like </a:t>
            </a:r>
            <a:r>
              <a:rPr sz="1800" spc="-5" dirty="0">
                <a:latin typeface="Comic Sans MS"/>
                <a:cs typeface="Comic Sans MS"/>
              </a:rPr>
              <a:t>to find </a:t>
            </a:r>
            <a:r>
              <a:rPr sz="1800" dirty="0">
                <a:latin typeface="Comic Sans MS"/>
                <a:cs typeface="Comic Sans MS"/>
              </a:rPr>
              <a:t>a prefix code </a:t>
            </a:r>
            <a:r>
              <a:rPr sz="1800" spc="-5" dirty="0">
                <a:latin typeface="Comic Sans MS"/>
                <a:cs typeface="Comic Sans MS"/>
              </a:rPr>
              <a:t>that is </a:t>
            </a:r>
            <a:r>
              <a:rPr sz="1800" dirty="0">
                <a:latin typeface="Comic Sans MS"/>
                <a:cs typeface="Comic Sans MS"/>
              </a:rPr>
              <a:t>has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lowest possible  average </a:t>
            </a:r>
            <a:r>
              <a:rPr sz="1800" spc="-5" dirty="0">
                <a:latin typeface="Comic Sans MS"/>
                <a:cs typeface="Comic Sans MS"/>
              </a:rPr>
              <a:t>bits </a:t>
            </a:r>
            <a:r>
              <a:rPr sz="1800" dirty="0">
                <a:latin typeface="Comic Sans MS"/>
                <a:cs typeface="Comic Sans MS"/>
              </a:rPr>
              <a:t>per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letter.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5539" y="5071363"/>
            <a:ext cx="4554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Suppose we </a:t>
            </a:r>
            <a:r>
              <a:rPr sz="1800" dirty="0">
                <a:latin typeface="Comic Sans MS"/>
                <a:cs typeface="Comic Sans MS"/>
              </a:rPr>
              <a:t>model a code </a:t>
            </a:r>
            <a:r>
              <a:rPr sz="1800" spc="-5" dirty="0">
                <a:latin typeface="Comic Sans MS"/>
                <a:cs typeface="Comic Sans MS"/>
              </a:rPr>
              <a:t>in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binary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tree…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0" y="2286000"/>
            <a:ext cx="2438400" cy="615950"/>
          </a:xfrm>
          <a:custGeom>
            <a:avLst/>
            <a:gdLst/>
            <a:ahLst/>
            <a:cxnLst/>
            <a:rect l="l" t="t" r="r" b="b"/>
            <a:pathLst>
              <a:path w="2438400" h="615950">
                <a:moveTo>
                  <a:pt x="0" y="615696"/>
                </a:moveTo>
                <a:lnTo>
                  <a:pt x="2438400" y="615696"/>
                </a:lnTo>
                <a:lnTo>
                  <a:pt x="24384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79558" y="2344366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9341" y="2344366"/>
            <a:ext cx="0" cy="339090"/>
          </a:xfrm>
          <a:custGeom>
            <a:avLst/>
            <a:gdLst/>
            <a:ahLst/>
            <a:cxnLst/>
            <a:rect l="l" t="t" r="r" b="b"/>
            <a:pathLst>
              <a:path h="339089">
                <a:moveTo>
                  <a:pt x="0" y="0"/>
                </a:moveTo>
                <a:lnTo>
                  <a:pt x="0" y="338810"/>
                </a:lnTo>
              </a:path>
            </a:pathLst>
          </a:custGeom>
          <a:ln w="113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7617" y="2671188"/>
            <a:ext cx="26606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spc="-55" dirty="0">
                <a:latin typeface="Times New Roman"/>
                <a:cs typeface="Times New Roman"/>
              </a:rPr>
              <a:t>x</a:t>
            </a:r>
            <a:r>
              <a:rPr sz="1250" spc="340" dirty="0">
                <a:latin typeface="Symbol"/>
                <a:cs typeface="Symbol"/>
              </a:rPr>
              <a:t></a:t>
            </a:r>
            <a:r>
              <a:rPr sz="1250" i="1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3872650" y="2159414"/>
            <a:ext cx="23025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150" i="1" spc="15" dirty="0">
                <a:latin typeface="Times New Roman"/>
                <a:cs typeface="Times New Roman"/>
              </a:rPr>
              <a:t>ABL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c</a:t>
            </a:r>
            <a:r>
              <a:rPr sz="2150" spc="15" dirty="0">
                <a:latin typeface="Times New Roman"/>
                <a:cs typeface="Times New Roman"/>
              </a:rPr>
              <a:t>)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4800" spc="1852" baseline="-8680" dirty="0">
                <a:latin typeface="Symbol"/>
                <a:cs typeface="Symbol"/>
              </a:rPr>
              <a:t></a:t>
            </a:r>
            <a:r>
              <a:rPr sz="4800" spc="-187" baseline="-868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-355" dirty="0">
                <a:latin typeface="Times New Roman"/>
                <a:cs typeface="Times New Roman"/>
              </a:rPr>
              <a:t> </a:t>
            </a:r>
            <a:r>
              <a:rPr sz="1875" i="1" baseline="-24444" dirty="0">
                <a:latin typeface="Times New Roman"/>
                <a:cs typeface="Times New Roman"/>
              </a:rPr>
              <a:t>x</a:t>
            </a:r>
            <a:r>
              <a:rPr sz="1875" i="1" spc="-37" baseline="-24444" dirty="0">
                <a:latin typeface="Times New Roman"/>
                <a:cs typeface="Times New Roman"/>
              </a:rPr>
              <a:t> </a:t>
            </a:r>
            <a:r>
              <a:rPr sz="2150" spc="-540" dirty="0">
                <a:latin typeface="Symbol"/>
                <a:cs typeface="Symbol"/>
              </a:rPr>
              <a:t>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i="1" spc="60" dirty="0">
                <a:latin typeface="Times New Roman"/>
                <a:cs typeface="Times New Roman"/>
              </a:rPr>
              <a:t>c</a:t>
            </a:r>
            <a:r>
              <a:rPr sz="2150" spc="60" dirty="0">
                <a:latin typeface="Times New Roman"/>
                <a:cs typeface="Times New Roman"/>
              </a:rPr>
              <a:t>(</a:t>
            </a:r>
            <a:r>
              <a:rPr sz="2150" i="1" spc="60" dirty="0">
                <a:latin typeface="Times New Roman"/>
                <a:cs typeface="Times New Roman"/>
              </a:rPr>
              <a:t>x</a:t>
            </a:r>
            <a:r>
              <a:rPr sz="2150" spc="60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144335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54940" indent="-342265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 </a:t>
            </a:r>
            <a:r>
              <a:rPr sz="1800" dirty="0">
                <a:latin typeface="Comic Sans MS"/>
                <a:cs typeface="Comic Sans MS"/>
              </a:rPr>
              <a:t>c(a) =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11  </a:t>
            </a: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omic Sans MS"/>
                <a:cs typeface="Comic Sans MS"/>
              </a:rPr>
              <a:t>c(k) =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001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c(l) =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</a:t>
            </a:r>
            <a:endParaRPr sz="1800" dirty="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c(u)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000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5400547"/>
            <a:ext cx="481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How </a:t>
            </a:r>
            <a:r>
              <a:rPr sz="1800" spc="-5" dirty="0">
                <a:latin typeface="Comic Sans MS"/>
                <a:cs typeface="Comic Sans MS"/>
              </a:rPr>
              <a:t>does the tree </a:t>
            </a:r>
            <a:r>
              <a:rPr sz="1800" dirty="0">
                <a:latin typeface="Comic Sans MS"/>
                <a:cs typeface="Comic Sans MS"/>
              </a:rPr>
              <a:t>of a prefix code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look?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24847" y="1828800"/>
            <a:ext cx="3642361" cy="3272155"/>
            <a:chOff x="4130039" y="1650491"/>
            <a:chExt cx="3642361" cy="3272155"/>
          </a:xfrm>
        </p:grpSpPr>
        <p:sp>
          <p:nvSpPr>
            <p:cNvPr id="30" name="object 30"/>
            <p:cNvSpPr/>
            <p:nvPr/>
          </p:nvSpPr>
          <p:spPr>
            <a:xfrm>
              <a:off x="6917435" y="2388107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80">
                  <a:moveTo>
                    <a:pt x="76200" y="0"/>
                  </a:moveTo>
                  <a:lnTo>
                    <a:pt x="0" y="88391"/>
                  </a:lnTo>
                  <a:lnTo>
                    <a:pt x="124968" y="11887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130039" y="1650491"/>
              <a:ext cx="3642361" cy="3272155"/>
              <a:chOff x="4130039" y="1650491"/>
              <a:chExt cx="3642361" cy="3272155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6926579" y="2506979"/>
                <a:ext cx="228599" cy="22859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6492239" y="3563111"/>
                <a:ext cx="289560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289559" h="292735">
                    <a:moveTo>
                      <a:pt x="289559" y="146303"/>
                    </a:moveTo>
                    <a:lnTo>
                      <a:pt x="282177" y="192547"/>
                    </a:lnTo>
                    <a:lnTo>
                      <a:pt x="261622" y="232709"/>
                    </a:lnTo>
                    <a:lnTo>
                      <a:pt x="230280" y="264380"/>
                    </a:lnTo>
                    <a:lnTo>
                      <a:pt x="190537" y="285149"/>
                    </a:lnTo>
                    <a:lnTo>
                      <a:pt x="144779" y="292607"/>
                    </a:lnTo>
                    <a:lnTo>
                      <a:pt x="99022" y="285149"/>
                    </a:lnTo>
                    <a:lnTo>
                      <a:pt x="59279" y="264380"/>
                    </a:lnTo>
                    <a:lnTo>
                      <a:pt x="27937" y="232709"/>
                    </a:lnTo>
                    <a:lnTo>
                      <a:pt x="7382" y="192547"/>
                    </a:lnTo>
                    <a:lnTo>
                      <a:pt x="0" y="146303"/>
                    </a:lnTo>
                    <a:lnTo>
                      <a:pt x="7382" y="100060"/>
                    </a:lnTo>
                    <a:lnTo>
                      <a:pt x="27937" y="59898"/>
                    </a:lnTo>
                    <a:lnTo>
                      <a:pt x="59279" y="28227"/>
                    </a:lnTo>
                    <a:lnTo>
                      <a:pt x="99022" y="7458"/>
                    </a:lnTo>
                    <a:lnTo>
                      <a:pt x="144779" y="0"/>
                    </a:lnTo>
                    <a:lnTo>
                      <a:pt x="190537" y="7458"/>
                    </a:lnTo>
                    <a:lnTo>
                      <a:pt x="230280" y="28227"/>
                    </a:lnTo>
                    <a:lnTo>
                      <a:pt x="261622" y="59898"/>
                    </a:lnTo>
                    <a:lnTo>
                      <a:pt x="282177" y="100060"/>
                    </a:lnTo>
                    <a:lnTo>
                      <a:pt x="289559" y="146303"/>
                    </a:lnTo>
                    <a:close/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6595364" y="3565651"/>
                <a:ext cx="81915" cy="27051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dirty="0">
                    <a:latin typeface="Comic Sans MS"/>
                    <a:cs typeface="Comic Sans MS"/>
                  </a:rPr>
                  <a:t>l</a:t>
                </a:r>
                <a:endParaRPr sz="1600">
                  <a:latin typeface="Comic Sans MS"/>
                  <a:cs typeface="Comic Sans MS"/>
                </a:endParaRPr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6682740" y="2705100"/>
                <a:ext cx="283845" cy="749935"/>
              </a:xfrm>
              <a:custGeom>
                <a:avLst/>
                <a:gdLst/>
                <a:ahLst/>
                <a:cxnLst/>
                <a:rect l="l" t="t" r="r" b="b"/>
                <a:pathLst>
                  <a:path w="283845" h="749935">
                    <a:moveTo>
                      <a:pt x="283463" y="0"/>
                    </a:moveTo>
                    <a:lnTo>
                      <a:pt x="0" y="749807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6630923" y="3430523"/>
                <a:ext cx="106680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31445">
                    <a:moveTo>
                      <a:pt x="0" y="0"/>
                    </a:moveTo>
                    <a:lnTo>
                      <a:pt x="9144" y="131063"/>
                    </a:lnTo>
                    <a:lnTo>
                      <a:pt x="106679" y="426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7118603" y="2705100"/>
                <a:ext cx="451484" cy="683260"/>
              </a:xfrm>
              <a:custGeom>
                <a:avLst/>
                <a:gdLst/>
                <a:ahLst/>
                <a:cxnLst/>
                <a:rect l="l" t="t" r="r" b="b"/>
                <a:pathLst>
                  <a:path w="451484" h="683260">
                    <a:moveTo>
                      <a:pt x="0" y="0"/>
                    </a:moveTo>
                    <a:lnTo>
                      <a:pt x="451103" y="682751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7520940" y="3354323"/>
                <a:ext cx="113030" cy="128270"/>
              </a:xfrm>
              <a:custGeom>
                <a:avLst/>
                <a:gdLst/>
                <a:ahLst/>
                <a:cxnLst/>
                <a:rect l="l" t="t" r="r" b="b"/>
                <a:pathLst>
                  <a:path w="113029" h="128270">
                    <a:moveTo>
                      <a:pt x="97535" y="0"/>
                    </a:moveTo>
                    <a:lnTo>
                      <a:pt x="0" y="64008"/>
                    </a:lnTo>
                    <a:lnTo>
                      <a:pt x="112775" y="128015"/>
                    </a:lnTo>
                    <a:lnTo>
                      <a:pt x="9753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130039" y="4629911"/>
                <a:ext cx="289560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92735">
                    <a:moveTo>
                      <a:pt x="289559" y="146303"/>
                    </a:moveTo>
                    <a:lnTo>
                      <a:pt x="282177" y="192547"/>
                    </a:lnTo>
                    <a:lnTo>
                      <a:pt x="261622" y="232709"/>
                    </a:lnTo>
                    <a:lnTo>
                      <a:pt x="230280" y="264380"/>
                    </a:lnTo>
                    <a:lnTo>
                      <a:pt x="190537" y="285149"/>
                    </a:lnTo>
                    <a:lnTo>
                      <a:pt x="144779" y="292607"/>
                    </a:lnTo>
                    <a:lnTo>
                      <a:pt x="99022" y="285149"/>
                    </a:lnTo>
                    <a:lnTo>
                      <a:pt x="59279" y="264380"/>
                    </a:lnTo>
                    <a:lnTo>
                      <a:pt x="27937" y="232709"/>
                    </a:lnTo>
                    <a:lnTo>
                      <a:pt x="7382" y="192547"/>
                    </a:lnTo>
                    <a:lnTo>
                      <a:pt x="0" y="146303"/>
                    </a:lnTo>
                    <a:lnTo>
                      <a:pt x="7382" y="100060"/>
                    </a:lnTo>
                    <a:lnTo>
                      <a:pt x="27937" y="59898"/>
                    </a:lnTo>
                    <a:lnTo>
                      <a:pt x="59279" y="28227"/>
                    </a:lnTo>
                    <a:lnTo>
                      <a:pt x="99022" y="7458"/>
                    </a:lnTo>
                    <a:lnTo>
                      <a:pt x="144779" y="0"/>
                    </a:lnTo>
                    <a:lnTo>
                      <a:pt x="190537" y="7458"/>
                    </a:lnTo>
                    <a:lnTo>
                      <a:pt x="230280" y="28227"/>
                    </a:lnTo>
                    <a:lnTo>
                      <a:pt x="261622" y="59898"/>
                    </a:lnTo>
                    <a:lnTo>
                      <a:pt x="282177" y="100060"/>
                    </a:lnTo>
                    <a:lnTo>
                      <a:pt x="289559" y="146303"/>
                    </a:lnTo>
                    <a:close/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4208779" y="4632451"/>
                <a:ext cx="132080" cy="27051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dirty="0">
                    <a:latin typeface="Comic Sans MS"/>
                    <a:cs typeface="Comic Sans MS"/>
                  </a:rPr>
                  <a:t>u</a:t>
                </a:r>
                <a:endParaRPr sz="1600">
                  <a:latin typeface="Comic Sans MS"/>
                  <a:cs typeface="Comic Sans MS"/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332732" y="3787139"/>
                <a:ext cx="408940" cy="741045"/>
              </a:xfrm>
              <a:custGeom>
                <a:avLst/>
                <a:gdLst/>
                <a:ahLst/>
                <a:cxnLst/>
                <a:rect l="l" t="t" r="r" b="b"/>
                <a:pathLst>
                  <a:path w="408939" h="741045">
                    <a:moveTo>
                      <a:pt x="408431" y="0"/>
                    </a:moveTo>
                    <a:lnTo>
                      <a:pt x="0" y="740663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4280915" y="4497323"/>
                <a:ext cx="104139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104139" h="131445">
                    <a:moveTo>
                      <a:pt x="3048" y="0"/>
                    </a:moveTo>
                    <a:lnTo>
                      <a:pt x="0" y="131063"/>
                    </a:lnTo>
                    <a:lnTo>
                      <a:pt x="103632" y="54863"/>
                    </a:lnTo>
                    <a:lnTo>
                      <a:pt x="30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7482840" y="3486911"/>
                <a:ext cx="289560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289559" h="292735">
                    <a:moveTo>
                      <a:pt x="289559" y="146303"/>
                    </a:moveTo>
                    <a:lnTo>
                      <a:pt x="282177" y="192547"/>
                    </a:lnTo>
                    <a:lnTo>
                      <a:pt x="261622" y="232709"/>
                    </a:lnTo>
                    <a:lnTo>
                      <a:pt x="230280" y="264380"/>
                    </a:lnTo>
                    <a:lnTo>
                      <a:pt x="190537" y="285149"/>
                    </a:lnTo>
                    <a:lnTo>
                      <a:pt x="144779" y="292607"/>
                    </a:lnTo>
                    <a:lnTo>
                      <a:pt x="99022" y="285149"/>
                    </a:lnTo>
                    <a:lnTo>
                      <a:pt x="59279" y="264380"/>
                    </a:lnTo>
                    <a:lnTo>
                      <a:pt x="27937" y="232709"/>
                    </a:lnTo>
                    <a:lnTo>
                      <a:pt x="7382" y="192547"/>
                    </a:lnTo>
                    <a:lnTo>
                      <a:pt x="0" y="146303"/>
                    </a:lnTo>
                    <a:lnTo>
                      <a:pt x="7382" y="100060"/>
                    </a:lnTo>
                    <a:lnTo>
                      <a:pt x="27937" y="59898"/>
                    </a:lnTo>
                    <a:lnTo>
                      <a:pt x="59279" y="28227"/>
                    </a:lnTo>
                    <a:lnTo>
                      <a:pt x="99022" y="7458"/>
                    </a:lnTo>
                    <a:lnTo>
                      <a:pt x="144779" y="0"/>
                    </a:lnTo>
                    <a:lnTo>
                      <a:pt x="190537" y="7458"/>
                    </a:lnTo>
                    <a:lnTo>
                      <a:pt x="230280" y="28227"/>
                    </a:lnTo>
                    <a:lnTo>
                      <a:pt x="261622" y="59898"/>
                    </a:lnTo>
                    <a:lnTo>
                      <a:pt x="282177" y="100060"/>
                    </a:lnTo>
                    <a:lnTo>
                      <a:pt x="289559" y="146303"/>
                    </a:lnTo>
                    <a:close/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 txBox="1"/>
              <p:nvPr/>
            </p:nvSpPr>
            <p:spPr>
              <a:xfrm>
                <a:off x="7561580" y="3489451"/>
                <a:ext cx="130175" cy="27051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dirty="0">
                    <a:latin typeface="Comic Sans MS"/>
                    <a:cs typeface="Comic Sans MS"/>
                  </a:rPr>
                  <a:t>a</a:t>
                </a:r>
                <a:endParaRPr sz="1600">
                  <a:latin typeface="Comic Sans MS"/>
                  <a:cs typeface="Comic Sans MS"/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103619" y="1650491"/>
                <a:ext cx="228599" cy="231647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5189220" y="2574035"/>
                <a:ext cx="228599" cy="231647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4701539" y="3585971"/>
                <a:ext cx="228599" cy="22859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730239" y="3593591"/>
                <a:ext cx="289560" cy="289560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89560">
                    <a:moveTo>
                      <a:pt x="289559" y="144779"/>
                    </a:moveTo>
                    <a:lnTo>
                      <a:pt x="282177" y="190537"/>
                    </a:lnTo>
                    <a:lnTo>
                      <a:pt x="261622" y="230280"/>
                    </a:lnTo>
                    <a:lnTo>
                      <a:pt x="230280" y="261622"/>
                    </a:lnTo>
                    <a:lnTo>
                      <a:pt x="190537" y="282177"/>
                    </a:lnTo>
                    <a:lnTo>
                      <a:pt x="144779" y="289559"/>
                    </a:lnTo>
                    <a:lnTo>
                      <a:pt x="99022" y="282177"/>
                    </a:lnTo>
                    <a:lnTo>
                      <a:pt x="59279" y="261622"/>
                    </a:lnTo>
                    <a:lnTo>
                      <a:pt x="27937" y="230280"/>
                    </a:lnTo>
                    <a:lnTo>
                      <a:pt x="7382" y="190537"/>
                    </a:lnTo>
                    <a:lnTo>
                      <a:pt x="0" y="144779"/>
                    </a:lnTo>
                    <a:lnTo>
                      <a:pt x="7382" y="99022"/>
                    </a:lnTo>
                    <a:lnTo>
                      <a:pt x="27937" y="59279"/>
                    </a:lnTo>
                    <a:lnTo>
                      <a:pt x="59279" y="27937"/>
                    </a:lnTo>
                    <a:lnTo>
                      <a:pt x="99022" y="7382"/>
                    </a:lnTo>
                    <a:lnTo>
                      <a:pt x="144779" y="0"/>
                    </a:lnTo>
                    <a:lnTo>
                      <a:pt x="190537" y="7382"/>
                    </a:lnTo>
                    <a:lnTo>
                      <a:pt x="230280" y="27937"/>
                    </a:lnTo>
                    <a:lnTo>
                      <a:pt x="261622" y="59279"/>
                    </a:lnTo>
                    <a:lnTo>
                      <a:pt x="282177" y="99022"/>
                    </a:lnTo>
                    <a:lnTo>
                      <a:pt x="289559" y="144779"/>
                    </a:lnTo>
                    <a:close/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5805932" y="3596131"/>
                <a:ext cx="137795" cy="27051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dirty="0">
                    <a:latin typeface="Comic Sans MS"/>
                    <a:cs typeface="Comic Sans MS"/>
                  </a:rPr>
                  <a:t>e</a:t>
                </a:r>
                <a:endParaRPr sz="1600">
                  <a:latin typeface="Comic Sans MS"/>
                  <a:cs typeface="Comic Sans MS"/>
                </a:endParaRPr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4869179" y="2775203"/>
                <a:ext cx="360045" cy="713740"/>
              </a:xfrm>
              <a:custGeom>
                <a:avLst/>
                <a:gdLst/>
                <a:ahLst/>
                <a:cxnLst/>
                <a:rect l="l" t="t" r="r" b="b"/>
                <a:pathLst>
                  <a:path w="360045" h="713739">
                    <a:moveTo>
                      <a:pt x="359663" y="0"/>
                    </a:moveTo>
                    <a:lnTo>
                      <a:pt x="0" y="713231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4817364" y="3461003"/>
                <a:ext cx="106680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31445">
                    <a:moveTo>
                      <a:pt x="0" y="0"/>
                    </a:moveTo>
                    <a:lnTo>
                      <a:pt x="0" y="131063"/>
                    </a:lnTo>
                    <a:lnTo>
                      <a:pt x="106680" y="51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5381244" y="2775203"/>
                <a:ext cx="439420" cy="719455"/>
              </a:xfrm>
              <a:custGeom>
                <a:avLst/>
                <a:gdLst/>
                <a:ahLst/>
                <a:cxnLst/>
                <a:rect l="l" t="t" r="r" b="b"/>
                <a:pathLst>
                  <a:path w="439420" h="719454">
                    <a:moveTo>
                      <a:pt x="0" y="0"/>
                    </a:moveTo>
                    <a:lnTo>
                      <a:pt x="438911" y="719327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5768340" y="3461003"/>
                <a:ext cx="109855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109854" h="131445">
                    <a:moveTo>
                      <a:pt x="97536" y="0"/>
                    </a:moveTo>
                    <a:lnTo>
                      <a:pt x="0" y="60960"/>
                    </a:lnTo>
                    <a:lnTo>
                      <a:pt x="109727" y="131063"/>
                    </a:lnTo>
                    <a:lnTo>
                      <a:pt x="975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390388" y="1851660"/>
                <a:ext cx="753110" cy="652780"/>
              </a:xfrm>
              <a:custGeom>
                <a:avLst/>
                <a:gdLst/>
                <a:ahLst/>
                <a:cxnLst/>
                <a:rect l="l" t="t" r="r" b="b"/>
                <a:pathLst>
                  <a:path w="753110" h="652780">
                    <a:moveTo>
                      <a:pt x="752855" y="0"/>
                    </a:moveTo>
                    <a:lnTo>
                      <a:pt x="0" y="652271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5305044" y="2458211"/>
                <a:ext cx="128270" cy="121920"/>
              </a:xfrm>
              <a:custGeom>
                <a:avLst/>
                <a:gdLst/>
                <a:ahLst/>
                <a:cxnLst/>
                <a:rect l="l" t="t" r="r" b="b"/>
                <a:pathLst>
                  <a:path w="128270" h="121919">
                    <a:moveTo>
                      <a:pt x="51815" y="0"/>
                    </a:moveTo>
                    <a:lnTo>
                      <a:pt x="0" y="121920"/>
                    </a:lnTo>
                    <a:lnTo>
                      <a:pt x="128015" y="88391"/>
                    </a:lnTo>
                    <a:lnTo>
                      <a:pt x="5181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6295644" y="1851660"/>
                <a:ext cx="66167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582294">
                    <a:moveTo>
                      <a:pt x="0" y="0"/>
                    </a:moveTo>
                    <a:lnTo>
                      <a:pt x="661415" y="582167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5242559" y="4614671"/>
                <a:ext cx="289560" cy="289560"/>
              </a:xfrm>
              <a:custGeom>
                <a:avLst/>
                <a:gdLst/>
                <a:ahLst/>
                <a:cxnLst/>
                <a:rect l="l" t="t" r="r" b="b"/>
                <a:pathLst>
                  <a:path w="289560" h="289560">
                    <a:moveTo>
                      <a:pt x="289559" y="144779"/>
                    </a:moveTo>
                    <a:lnTo>
                      <a:pt x="282177" y="190537"/>
                    </a:lnTo>
                    <a:lnTo>
                      <a:pt x="261622" y="230280"/>
                    </a:lnTo>
                    <a:lnTo>
                      <a:pt x="230280" y="261622"/>
                    </a:lnTo>
                    <a:lnTo>
                      <a:pt x="190537" y="282177"/>
                    </a:lnTo>
                    <a:lnTo>
                      <a:pt x="144779" y="289559"/>
                    </a:lnTo>
                    <a:lnTo>
                      <a:pt x="99022" y="282177"/>
                    </a:lnTo>
                    <a:lnTo>
                      <a:pt x="59279" y="261622"/>
                    </a:lnTo>
                    <a:lnTo>
                      <a:pt x="27937" y="230280"/>
                    </a:lnTo>
                    <a:lnTo>
                      <a:pt x="7382" y="190537"/>
                    </a:lnTo>
                    <a:lnTo>
                      <a:pt x="0" y="144779"/>
                    </a:lnTo>
                    <a:lnTo>
                      <a:pt x="7382" y="99022"/>
                    </a:lnTo>
                    <a:lnTo>
                      <a:pt x="27937" y="59279"/>
                    </a:lnTo>
                    <a:lnTo>
                      <a:pt x="59279" y="27937"/>
                    </a:lnTo>
                    <a:lnTo>
                      <a:pt x="99022" y="7382"/>
                    </a:lnTo>
                    <a:lnTo>
                      <a:pt x="144779" y="0"/>
                    </a:lnTo>
                    <a:lnTo>
                      <a:pt x="190537" y="7382"/>
                    </a:lnTo>
                    <a:lnTo>
                      <a:pt x="230280" y="27937"/>
                    </a:lnTo>
                    <a:lnTo>
                      <a:pt x="261622" y="59279"/>
                    </a:lnTo>
                    <a:lnTo>
                      <a:pt x="282177" y="99022"/>
                    </a:lnTo>
                    <a:lnTo>
                      <a:pt x="289559" y="144779"/>
                    </a:lnTo>
                    <a:close/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 txBox="1"/>
              <p:nvPr/>
            </p:nvSpPr>
            <p:spPr>
              <a:xfrm>
                <a:off x="5318252" y="4614163"/>
                <a:ext cx="135890" cy="270510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600" dirty="0">
                    <a:latin typeface="Comic Sans MS"/>
                    <a:cs typeface="Comic Sans MS"/>
                  </a:rPr>
                  <a:t>k</a:t>
                </a:r>
                <a:endParaRPr sz="1600">
                  <a:latin typeface="Comic Sans MS"/>
                  <a:cs typeface="Comic Sans MS"/>
                </a:endParaRPr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4930139" y="3793235"/>
                <a:ext cx="402590" cy="716280"/>
              </a:xfrm>
              <a:custGeom>
                <a:avLst/>
                <a:gdLst/>
                <a:ahLst/>
                <a:cxnLst/>
                <a:rect l="l" t="t" r="r" b="b"/>
                <a:pathLst>
                  <a:path w="402589" h="716279">
                    <a:moveTo>
                      <a:pt x="0" y="0"/>
                    </a:moveTo>
                    <a:lnTo>
                      <a:pt x="402335" y="716279"/>
                    </a:lnTo>
                  </a:path>
                </a:pathLst>
              </a:custGeom>
              <a:ln w="1523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5283708" y="4479035"/>
                <a:ext cx="106680" cy="131445"/>
              </a:xfrm>
              <a:custGeom>
                <a:avLst/>
                <a:gdLst/>
                <a:ahLst/>
                <a:cxnLst/>
                <a:rect l="l" t="t" r="r" b="b"/>
                <a:pathLst>
                  <a:path w="106679" h="131445">
                    <a:moveTo>
                      <a:pt x="100583" y="0"/>
                    </a:moveTo>
                    <a:lnTo>
                      <a:pt x="0" y="57912"/>
                    </a:lnTo>
                    <a:lnTo>
                      <a:pt x="106679" y="131063"/>
                    </a:lnTo>
                    <a:lnTo>
                      <a:pt x="100583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 txBox="1"/>
              <p:nvPr/>
            </p:nvSpPr>
            <p:spPr>
              <a:xfrm>
                <a:off x="5641340" y="1928875"/>
                <a:ext cx="13335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0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36" name="object 36"/>
              <p:cNvSpPr txBox="1"/>
              <p:nvPr/>
            </p:nvSpPr>
            <p:spPr>
              <a:xfrm>
                <a:off x="4879340" y="2995675"/>
                <a:ext cx="13335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0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37" name="object 37"/>
              <p:cNvSpPr txBox="1"/>
              <p:nvPr/>
            </p:nvSpPr>
            <p:spPr>
              <a:xfrm>
                <a:off x="4269740" y="4062474"/>
                <a:ext cx="13335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0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38" name="object 38"/>
              <p:cNvSpPr txBox="1"/>
              <p:nvPr/>
            </p:nvSpPr>
            <p:spPr>
              <a:xfrm>
                <a:off x="6631940" y="2919475"/>
                <a:ext cx="13335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0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39" name="object 39"/>
              <p:cNvSpPr txBox="1"/>
              <p:nvPr/>
            </p:nvSpPr>
            <p:spPr>
              <a:xfrm>
                <a:off x="6631940" y="1928875"/>
                <a:ext cx="10541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1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40" name="object 40"/>
              <p:cNvSpPr txBox="1"/>
              <p:nvPr/>
            </p:nvSpPr>
            <p:spPr>
              <a:xfrm>
                <a:off x="7393940" y="2919475"/>
                <a:ext cx="10541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1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41" name="object 41"/>
              <p:cNvSpPr txBox="1"/>
              <p:nvPr/>
            </p:nvSpPr>
            <p:spPr>
              <a:xfrm>
                <a:off x="5607811" y="2995675"/>
                <a:ext cx="10541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1</a:t>
                </a:r>
                <a:endParaRPr sz="1400">
                  <a:latin typeface="Comic Sans MS"/>
                  <a:cs typeface="Comic Sans MS"/>
                </a:endParaRPr>
              </a:p>
            </p:txBody>
          </p:sp>
          <p:sp>
            <p:nvSpPr>
              <p:cNvPr id="42" name="object 42"/>
              <p:cNvSpPr txBox="1"/>
              <p:nvPr/>
            </p:nvSpPr>
            <p:spPr>
              <a:xfrm>
                <a:off x="5184140" y="4062474"/>
                <a:ext cx="105410" cy="2381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Comic Sans MS"/>
                    <a:cs typeface="Comic Sans MS"/>
                  </a:rPr>
                  <a:t>1</a:t>
                </a:r>
                <a:endParaRPr sz="1400">
                  <a:latin typeface="Comic Sans MS"/>
                  <a:cs typeface="Comic Sans M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83282"/>
            <a:ext cx="1443355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154940" indent="-342265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Ex. </a:t>
            </a:r>
            <a:r>
              <a:rPr sz="1800" dirty="0">
                <a:latin typeface="Comic Sans MS"/>
                <a:cs typeface="Comic Sans MS"/>
              </a:rPr>
              <a:t>c(a) =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11  </a:t>
            </a:r>
            <a:r>
              <a:rPr sz="1800" dirty="0">
                <a:latin typeface="Comic Sans MS"/>
                <a:cs typeface="Comic Sans MS"/>
              </a:rPr>
              <a:t>c(e)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01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latin typeface="Comic Sans MS"/>
                <a:cs typeface="Comic Sans MS"/>
              </a:rPr>
              <a:t>c(k) =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001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omic Sans MS"/>
                <a:cs typeface="Comic Sans MS"/>
              </a:rPr>
              <a:t>c(l) =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10</a:t>
            </a:r>
            <a:endParaRPr sz="1800">
              <a:latin typeface="Comic Sans MS"/>
              <a:cs typeface="Comic Sans MS"/>
            </a:endParaRPr>
          </a:p>
          <a:p>
            <a:pPr marL="35433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omic Sans MS"/>
                <a:cs typeface="Comic Sans MS"/>
              </a:rPr>
              <a:t>c(u) =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000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5345683"/>
            <a:ext cx="7298055" cy="13455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How </a:t>
            </a:r>
            <a:r>
              <a:rPr sz="1800" spc="-5" dirty="0">
                <a:latin typeface="Comic Sans MS"/>
                <a:cs typeface="Comic Sans MS"/>
              </a:rPr>
              <a:t>does the tree </a:t>
            </a:r>
            <a:r>
              <a:rPr sz="1800" dirty="0">
                <a:latin typeface="Comic Sans MS"/>
                <a:cs typeface="Comic Sans MS"/>
              </a:rPr>
              <a:t>of a prefix code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look?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372110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A.	</a:t>
            </a:r>
            <a:r>
              <a:rPr sz="1800" spc="-5" dirty="0">
                <a:latin typeface="Comic Sans MS"/>
                <a:cs typeface="Comic Sans MS"/>
              </a:rPr>
              <a:t>Only the </a:t>
            </a:r>
            <a:r>
              <a:rPr sz="1800" dirty="0">
                <a:latin typeface="Comic Sans MS"/>
                <a:cs typeface="Comic Sans MS"/>
              </a:rPr>
              <a:t>leaves have 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label.</a:t>
            </a:r>
            <a:endParaRPr sz="1800">
              <a:latin typeface="Comic Sans MS"/>
              <a:cs typeface="Comic Sans MS"/>
            </a:endParaRPr>
          </a:p>
          <a:p>
            <a:pPr marL="12700" marR="5080">
              <a:lnSpc>
                <a:spcPct val="120000"/>
              </a:lnSpc>
              <a:spcBef>
                <a:spcPts val="25"/>
              </a:spcBef>
            </a:pPr>
            <a:r>
              <a:rPr sz="1800" dirty="0">
                <a:solidFill>
                  <a:srgbClr val="0048AA"/>
                </a:solidFill>
                <a:latin typeface="Comic Sans MS"/>
                <a:cs typeface="Comic Sans MS"/>
              </a:rPr>
              <a:t>Pf. </a:t>
            </a:r>
            <a:r>
              <a:rPr sz="1800" spc="-5" dirty="0">
                <a:latin typeface="Comic Sans MS"/>
                <a:cs typeface="Comic Sans MS"/>
              </a:rPr>
              <a:t>An </a:t>
            </a:r>
            <a:r>
              <a:rPr sz="1800" dirty="0">
                <a:latin typeface="Comic Sans MS"/>
                <a:cs typeface="Comic Sans MS"/>
              </a:rPr>
              <a:t>encoding of x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prefix of an encoding of y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dirty="0">
                <a:latin typeface="Comic Sans MS"/>
                <a:cs typeface="Comic Sans MS"/>
              </a:rPr>
              <a:t>and only </a:t>
            </a:r>
            <a:r>
              <a:rPr sz="1800" spc="-5" dirty="0">
                <a:latin typeface="Comic Sans MS"/>
                <a:cs typeface="Comic Sans MS"/>
              </a:rPr>
              <a:t>if the  </a:t>
            </a:r>
            <a:r>
              <a:rPr sz="1800" dirty="0">
                <a:latin typeface="Comic Sans MS"/>
                <a:cs typeface="Comic Sans MS"/>
              </a:rPr>
              <a:t>path of x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a prefix of </a:t>
            </a: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path of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6579" y="2506979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2239" y="3563111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5">
                <a:moveTo>
                  <a:pt x="289559" y="146303"/>
                </a:moveTo>
                <a:lnTo>
                  <a:pt x="282177" y="192547"/>
                </a:lnTo>
                <a:lnTo>
                  <a:pt x="261622" y="232709"/>
                </a:lnTo>
                <a:lnTo>
                  <a:pt x="230280" y="264380"/>
                </a:lnTo>
                <a:lnTo>
                  <a:pt x="190537" y="285149"/>
                </a:lnTo>
                <a:lnTo>
                  <a:pt x="144779" y="292607"/>
                </a:lnTo>
                <a:lnTo>
                  <a:pt x="99022" y="285149"/>
                </a:lnTo>
                <a:lnTo>
                  <a:pt x="59279" y="264380"/>
                </a:lnTo>
                <a:lnTo>
                  <a:pt x="27937" y="232709"/>
                </a:lnTo>
                <a:lnTo>
                  <a:pt x="7382" y="192547"/>
                </a:lnTo>
                <a:lnTo>
                  <a:pt x="0" y="146303"/>
                </a:lnTo>
                <a:lnTo>
                  <a:pt x="7382" y="100060"/>
                </a:lnTo>
                <a:lnTo>
                  <a:pt x="27937" y="59898"/>
                </a:lnTo>
                <a:lnTo>
                  <a:pt x="59279" y="28227"/>
                </a:lnTo>
                <a:lnTo>
                  <a:pt x="99022" y="7458"/>
                </a:lnTo>
                <a:lnTo>
                  <a:pt x="144779" y="0"/>
                </a:lnTo>
                <a:lnTo>
                  <a:pt x="190537" y="7458"/>
                </a:lnTo>
                <a:lnTo>
                  <a:pt x="230280" y="28227"/>
                </a:lnTo>
                <a:lnTo>
                  <a:pt x="261622" y="59898"/>
                </a:lnTo>
                <a:lnTo>
                  <a:pt x="282177" y="100060"/>
                </a:lnTo>
                <a:lnTo>
                  <a:pt x="289559" y="14630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5364" y="3565651"/>
            <a:ext cx="819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l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82740" y="2705100"/>
            <a:ext cx="283845" cy="749935"/>
          </a:xfrm>
          <a:custGeom>
            <a:avLst/>
            <a:gdLst/>
            <a:ahLst/>
            <a:cxnLst/>
            <a:rect l="l" t="t" r="r" b="b"/>
            <a:pathLst>
              <a:path w="283845" h="749935">
                <a:moveTo>
                  <a:pt x="283463" y="0"/>
                </a:moveTo>
                <a:lnTo>
                  <a:pt x="0" y="74980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30923" y="343052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9144" y="131063"/>
                </a:lnTo>
                <a:lnTo>
                  <a:pt x="106679" y="426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8603" y="2705100"/>
            <a:ext cx="451484" cy="683260"/>
          </a:xfrm>
          <a:custGeom>
            <a:avLst/>
            <a:gdLst/>
            <a:ahLst/>
            <a:cxnLst/>
            <a:rect l="l" t="t" r="r" b="b"/>
            <a:pathLst>
              <a:path w="451484" h="683260">
                <a:moveTo>
                  <a:pt x="0" y="0"/>
                </a:moveTo>
                <a:lnTo>
                  <a:pt x="451103" y="68275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0940" y="3354323"/>
            <a:ext cx="113030" cy="128270"/>
          </a:xfrm>
          <a:custGeom>
            <a:avLst/>
            <a:gdLst/>
            <a:ahLst/>
            <a:cxnLst/>
            <a:rect l="l" t="t" r="r" b="b"/>
            <a:pathLst>
              <a:path w="113029" h="128270">
                <a:moveTo>
                  <a:pt x="97535" y="0"/>
                </a:moveTo>
                <a:lnTo>
                  <a:pt x="0" y="64008"/>
                </a:lnTo>
                <a:lnTo>
                  <a:pt x="112775" y="128015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30039" y="4629911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60" h="292735">
                <a:moveTo>
                  <a:pt x="289559" y="146303"/>
                </a:moveTo>
                <a:lnTo>
                  <a:pt x="282177" y="192547"/>
                </a:lnTo>
                <a:lnTo>
                  <a:pt x="261622" y="232709"/>
                </a:lnTo>
                <a:lnTo>
                  <a:pt x="230280" y="264380"/>
                </a:lnTo>
                <a:lnTo>
                  <a:pt x="190537" y="285149"/>
                </a:lnTo>
                <a:lnTo>
                  <a:pt x="144779" y="292607"/>
                </a:lnTo>
                <a:lnTo>
                  <a:pt x="99022" y="285149"/>
                </a:lnTo>
                <a:lnTo>
                  <a:pt x="59279" y="264380"/>
                </a:lnTo>
                <a:lnTo>
                  <a:pt x="27937" y="232709"/>
                </a:lnTo>
                <a:lnTo>
                  <a:pt x="7382" y="192547"/>
                </a:lnTo>
                <a:lnTo>
                  <a:pt x="0" y="146303"/>
                </a:lnTo>
                <a:lnTo>
                  <a:pt x="7382" y="100060"/>
                </a:lnTo>
                <a:lnTo>
                  <a:pt x="27937" y="59898"/>
                </a:lnTo>
                <a:lnTo>
                  <a:pt x="59279" y="28227"/>
                </a:lnTo>
                <a:lnTo>
                  <a:pt x="99022" y="7458"/>
                </a:lnTo>
                <a:lnTo>
                  <a:pt x="144779" y="0"/>
                </a:lnTo>
                <a:lnTo>
                  <a:pt x="190537" y="7458"/>
                </a:lnTo>
                <a:lnTo>
                  <a:pt x="230280" y="28227"/>
                </a:lnTo>
                <a:lnTo>
                  <a:pt x="261622" y="59898"/>
                </a:lnTo>
                <a:lnTo>
                  <a:pt x="282177" y="100060"/>
                </a:lnTo>
                <a:lnTo>
                  <a:pt x="289559" y="14630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08779" y="4632451"/>
            <a:ext cx="132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u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2732" y="3787139"/>
            <a:ext cx="408940" cy="741045"/>
          </a:xfrm>
          <a:custGeom>
            <a:avLst/>
            <a:gdLst/>
            <a:ahLst/>
            <a:cxnLst/>
            <a:rect l="l" t="t" r="r" b="b"/>
            <a:pathLst>
              <a:path w="408939" h="741045">
                <a:moveTo>
                  <a:pt x="408431" y="0"/>
                </a:moveTo>
                <a:lnTo>
                  <a:pt x="0" y="74066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0915" y="4497323"/>
            <a:ext cx="104139" cy="131445"/>
          </a:xfrm>
          <a:custGeom>
            <a:avLst/>
            <a:gdLst/>
            <a:ahLst/>
            <a:cxnLst/>
            <a:rect l="l" t="t" r="r" b="b"/>
            <a:pathLst>
              <a:path w="104139" h="131445">
                <a:moveTo>
                  <a:pt x="3048" y="0"/>
                </a:moveTo>
                <a:lnTo>
                  <a:pt x="0" y="131063"/>
                </a:lnTo>
                <a:lnTo>
                  <a:pt x="103632" y="54863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2840" y="3486911"/>
            <a:ext cx="289560" cy="292735"/>
          </a:xfrm>
          <a:custGeom>
            <a:avLst/>
            <a:gdLst/>
            <a:ahLst/>
            <a:cxnLst/>
            <a:rect l="l" t="t" r="r" b="b"/>
            <a:pathLst>
              <a:path w="289559" h="292735">
                <a:moveTo>
                  <a:pt x="289559" y="146303"/>
                </a:moveTo>
                <a:lnTo>
                  <a:pt x="282177" y="192547"/>
                </a:lnTo>
                <a:lnTo>
                  <a:pt x="261622" y="232709"/>
                </a:lnTo>
                <a:lnTo>
                  <a:pt x="230280" y="264380"/>
                </a:lnTo>
                <a:lnTo>
                  <a:pt x="190537" y="285149"/>
                </a:lnTo>
                <a:lnTo>
                  <a:pt x="144779" y="292607"/>
                </a:lnTo>
                <a:lnTo>
                  <a:pt x="99022" y="285149"/>
                </a:lnTo>
                <a:lnTo>
                  <a:pt x="59279" y="264380"/>
                </a:lnTo>
                <a:lnTo>
                  <a:pt x="27937" y="232709"/>
                </a:lnTo>
                <a:lnTo>
                  <a:pt x="7382" y="192547"/>
                </a:lnTo>
                <a:lnTo>
                  <a:pt x="0" y="146303"/>
                </a:lnTo>
                <a:lnTo>
                  <a:pt x="7382" y="100060"/>
                </a:lnTo>
                <a:lnTo>
                  <a:pt x="27937" y="59898"/>
                </a:lnTo>
                <a:lnTo>
                  <a:pt x="59279" y="28227"/>
                </a:lnTo>
                <a:lnTo>
                  <a:pt x="99022" y="7458"/>
                </a:lnTo>
                <a:lnTo>
                  <a:pt x="144779" y="0"/>
                </a:lnTo>
                <a:lnTo>
                  <a:pt x="190537" y="7458"/>
                </a:lnTo>
                <a:lnTo>
                  <a:pt x="230280" y="28227"/>
                </a:lnTo>
                <a:lnTo>
                  <a:pt x="261622" y="59898"/>
                </a:lnTo>
                <a:lnTo>
                  <a:pt x="282177" y="100060"/>
                </a:lnTo>
                <a:lnTo>
                  <a:pt x="289559" y="146303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61580" y="3489451"/>
            <a:ext cx="1301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a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03619" y="1650491"/>
            <a:ext cx="228599" cy="23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9220" y="2574035"/>
            <a:ext cx="228599" cy="231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1539" y="3585971"/>
            <a:ext cx="228599" cy="22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0239" y="359359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5932" y="3596131"/>
            <a:ext cx="1377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e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9179" y="2775203"/>
            <a:ext cx="360045" cy="713740"/>
          </a:xfrm>
          <a:custGeom>
            <a:avLst/>
            <a:gdLst/>
            <a:ahLst/>
            <a:cxnLst/>
            <a:rect l="l" t="t" r="r" b="b"/>
            <a:pathLst>
              <a:path w="360045" h="713739">
                <a:moveTo>
                  <a:pt x="359663" y="0"/>
                </a:moveTo>
                <a:lnTo>
                  <a:pt x="0" y="71323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7364" y="3461003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0" y="0"/>
                </a:moveTo>
                <a:lnTo>
                  <a:pt x="0" y="131063"/>
                </a:lnTo>
                <a:lnTo>
                  <a:pt x="106680" y="518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1244" y="2775203"/>
            <a:ext cx="439420" cy="719455"/>
          </a:xfrm>
          <a:custGeom>
            <a:avLst/>
            <a:gdLst/>
            <a:ahLst/>
            <a:cxnLst/>
            <a:rect l="l" t="t" r="r" b="b"/>
            <a:pathLst>
              <a:path w="439420" h="719454">
                <a:moveTo>
                  <a:pt x="0" y="0"/>
                </a:moveTo>
                <a:lnTo>
                  <a:pt x="438911" y="71932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8340" y="3461003"/>
            <a:ext cx="109855" cy="131445"/>
          </a:xfrm>
          <a:custGeom>
            <a:avLst/>
            <a:gdLst/>
            <a:ahLst/>
            <a:cxnLst/>
            <a:rect l="l" t="t" r="r" b="b"/>
            <a:pathLst>
              <a:path w="109854" h="131445">
                <a:moveTo>
                  <a:pt x="97536" y="0"/>
                </a:moveTo>
                <a:lnTo>
                  <a:pt x="0" y="60960"/>
                </a:lnTo>
                <a:lnTo>
                  <a:pt x="109727" y="131063"/>
                </a:lnTo>
                <a:lnTo>
                  <a:pt x="97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90388" y="1851660"/>
            <a:ext cx="753110" cy="652780"/>
          </a:xfrm>
          <a:custGeom>
            <a:avLst/>
            <a:gdLst/>
            <a:ahLst/>
            <a:cxnLst/>
            <a:rect l="l" t="t" r="r" b="b"/>
            <a:pathLst>
              <a:path w="753110" h="652780">
                <a:moveTo>
                  <a:pt x="752855" y="0"/>
                </a:moveTo>
                <a:lnTo>
                  <a:pt x="0" y="652271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05044" y="2458211"/>
            <a:ext cx="128270" cy="121920"/>
          </a:xfrm>
          <a:custGeom>
            <a:avLst/>
            <a:gdLst/>
            <a:ahLst/>
            <a:cxnLst/>
            <a:rect l="l" t="t" r="r" b="b"/>
            <a:pathLst>
              <a:path w="128270" h="121919">
                <a:moveTo>
                  <a:pt x="51815" y="0"/>
                </a:moveTo>
                <a:lnTo>
                  <a:pt x="0" y="121920"/>
                </a:lnTo>
                <a:lnTo>
                  <a:pt x="128015" y="88391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95644" y="1851660"/>
            <a:ext cx="661670" cy="582295"/>
          </a:xfrm>
          <a:custGeom>
            <a:avLst/>
            <a:gdLst/>
            <a:ahLst/>
            <a:cxnLst/>
            <a:rect l="l" t="t" r="r" b="b"/>
            <a:pathLst>
              <a:path w="661670" h="582294">
                <a:moveTo>
                  <a:pt x="0" y="0"/>
                </a:moveTo>
                <a:lnTo>
                  <a:pt x="661415" y="582167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7435" y="2388107"/>
            <a:ext cx="125095" cy="119380"/>
          </a:xfrm>
          <a:custGeom>
            <a:avLst/>
            <a:gdLst/>
            <a:ahLst/>
            <a:cxnLst/>
            <a:rect l="l" t="t" r="r" b="b"/>
            <a:pathLst>
              <a:path w="125095" h="119380">
                <a:moveTo>
                  <a:pt x="76200" y="0"/>
                </a:moveTo>
                <a:lnTo>
                  <a:pt x="0" y="88391"/>
                </a:lnTo>
                <a:lnTo>
                  <a:pt x="124968" y="118871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42559" y="4614671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559" y="144779"/>
                </a:moveTo>
                <a:lnTo>
                  <a:pt x="282177" y="190537"/>
                </a:lnTo>
                <a:lnTo>
                  <a:pt x="261622" y="230280"/>
                </a:lnTo>
                <a:lnTo>
                  <a:pt x="230280" y="261622"/>
                </a:lnTo>
                <a:lnTo>
                  <a:pt x="190537" y="282177"/>
                </a:lnTo>
                <a:lnTo>
                  <a:pt x="144779" y="289559"/>
                </a:lnTo>
                <a:lnTo>
                  <a:pt x="99022" y="282177"/>
                </a:lnTo>
                <a:lnTo>
                  <a:pt x="59279" y="261622"/>
                </a:lnTo>
                <a:lnTo>
                  <a:pt x="27937" y="230280"/>
                </a:lnTo>
                <a:lnTo>
                  <a:pt x="7382" y="190537"/>
                </a:lnTo>
                <a:lnTo>
                  <a:pt x="0" y="144779"/>
                </a:lnTo>
                <a:lnTo>
                  <a:pt x="7382" y="99022"/>
                </a:lnTo>
                <a:lnTo>
                  <a:pt x="27937" y="59279"/>
                </a:lnTo>
                <a:lnTo>
                  <a:pt x="59279" y="27937"/>
                </a:lnTo>
                <a:lnTo>
                  <a:pt x="99022" y="7382"/>
                </a:lnTo>
                <a:lnTo>
                  <a:pt x="144779" y="0"/>
                </a:lnTo>
                <a:lnTo>
                  <a:pt x="190537" y="7382"/>
                </a:lnTo>
                <a:lnTo>
                  <a:pt x="230280" y="27937"/>
                </a:lnTo>
                <a:lnTo>
                  <a:pt x="261622" y="59279"/>
                </a:lnTo>
                <a:lnTo>
                  <a:pt x="282177" y="99022"/>
                </a:lnTo>
                <a:lnTo>
                  <a:pt x="289559" y="144779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18252" y="4614163"/>
            <a:ext cx="1358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mic Sans MS"/>
                <a:cs typeface="Comic Sans MS"/>
              </a:rPr>
              <a:t>k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30139" y="3793235"/>
            <a:ext cx="402590" cy="716280"/>
          </a:xfrm>
          <a:custGeom>
            <a:avLst/>
            <a:gdLst/>
            <a:ahLst/>
            <a:cxnLst/>
            <a:rect l="l" t="t" r="r" b="b"/>
            <a:pathLst>
              <a:path w="402589" h="716279">
                <a:moveTo>
                  <a:pt x="0" y="0"/>
                </a:moveTo>
                <a:lnTo>
                  <a:pt x="402335" y="716279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83708" y="4479035"/>
            <a:ext cx="106680" cy="131445"/>
          </a:xfrm>
          <a:custGeom>
            <a:avLst/>
            <a:gdLst/>
            <a:ahLst/>
            <a:cxnLst/>
            <a:rect l="l" t="t" r="r" b="b"/>
            <a:pathLst>
              <a:path w="106679" h="131445">
                <a:moveTo>
                  <a:pt x="100583" y="0"/>
                </a:moveTo>
                <a:lnTo>
                  <a:pt x="0" y="57912"/>
                </a:lnTo>
                <a:lnTo>
                  <a:pt x="106679" y="131063"/>
                </a:lnTo>
                <a:lnTo>
                  <a:pt x="100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41340" y="19288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6" name="object 36"/>
          <p:cNvSpPr txBox="1"/>
          <p:nvPr/>
        </p:nvSpPr>
        <p:spPr>
          <a:xfrm>
            <a:off x="4879340" y="29956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740" y="4062474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31940" y="2919475"/>
            <a:ext cx="1333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0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31940" y="19288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93940" y="29194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07811" y="2995675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4140" y="4062474"/>
            <a:ext cx="105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omic Sans MS"/>
                <a:cs typeface="Comic Sans MS"/>
              </a:rPr>
              <a:t>1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9876" y="633475"/>
            <a:ext cx="54368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Representing Prefix Codes using Binary</a:t>
            </a:r>
            <a:r>
              <a:rPr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39" y="1383282"/>
            <a:ext cx="32746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05765" algn="l"/>
              </a:tabLst>
            </a:pPr>
            <a:r>
              <a:rPr sz="1800" spc="-5" dirty="0">
                <a:solidFill>
                  <a:srgbClr val="0048AA"/>
                </a:solidFill>
                <a:latin typeface="Comic Sans MS"/>
                <a:cs typeface="Comic Sans MS"/>
              </a:rPr>
              <a:t>Q.	</a:t>
            </a:r>
            <a:r>
              <a:rPr sz="1800" dirty="0">
                <a:latin typeface="Comic Sans MS"/>
                <a:cs typeface="Comic Sans MS"/>
              </a:rPr>
              <a:t>What </a:t>
            </a:r>
            <a:r>
              <a:rPr sz="1800" spc="-5" dirty="0">
                <a:latin typeface="Comic Sans MS"/>
                <a:cs typeface="Comic Sans MS"/>
              </a:rPr>
              <a:t>is the </a:t>
            </a:r>
            <a:r>
              <a:rPr sz="1800" dirty="0">
                <a:latin typeface="Comic Sans MS"/>
                <a:cs typeface="Comic Sans MS"/>
              </a:rPr>
              <a:t>meaning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of</a:t>
            </a: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omic Sans MS"/>
                <a:cs typeface="Comic Sans MS"/>
              </a:rPr>
              <a:t>111010001111101000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?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681923" y="2438400"/>
            <a:ext cx="4861561" cy="4369309"/>
            <a:chOff x="4130039" y="1650491"/>
            <a:chExt cx="4861561" cy="4369309"/>
          </a:xfrm>
        </p:grpSpPr>
        <p:sp>
          <p:nvSpPr>
            <p:cNvPr id="2" name="object 2"/>
            <p:cNvSpPr/>
            <p:nvPr/>
          </p:nvSpPr>
          <p:spPr>
            <a:xfrm>
              <a:off x="8001000" y="4572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26579" y="2506979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70547" y="2705100"/>
              <a:ext cx="295910" cy="777240"/>
            </a:xfrm>
            <a:custGeom>
              <a:avLst/>
              <a:gdLst/>
              <a:ahLst/>
              <a:cxnLst/>
              <a:rect l="l" t="t" r="r" b="b"/>
              <a:pathLst>
                <a:path w="295909" h="777239">
                  <a:moveTo>
                    <a:pt x="295655" y="0"/>
                  </a:moveTo>
                  <a:lnTo>
                    <a:pt x="0" y="77723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18731" y="3461003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0" y="0"/>
                  </a:moveTo>
                  <a:lnTo>
                    <a:pt x="15240" y="131063"/>
                  </a:lnTo>
                  <a:lnTo>
                    <a:pt x="106679" y="39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8603" y="2705100"/>
              <a:ext cx="460375" cy="786765"/>
            </a:xfrm>
            <a:custGeom>
              <a:avLst/>
              <a:gdLst/>
              <a:ahLst/>
              <a:cxnLst/>
              <a:rect l="l" t="t" r="r" b="b"/>
              <a:pathLst>
                <a:path w="460375" h="786764">
                  <a:moveTo>
                    <a:pt x="0" y="0"/>
                  </a:moveTo>
                  <a:lnTo>
                    <a:pt x="460247" y="78638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30083" y="3461003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100584" y="0"/>
                  </a:moveTo>
                  <a:lnTo>
                    <a:pt x="0" y="57912"/>
                  </a:lnTo>
                  <a:lnTo>
                    <a:pt x="109727" y="13106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0039" y="462991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242308" y="4638547"/>
              <a:ext cx="8191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l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38827" y="3787139"/>
              <a:ext cx="402590" cy="741045"/>
            </a:xfrm>
            <a:custGeom>
              <a:avLst/>
              <a:gdLst/>
              <a:ahLst/>
              <a:cxnLst/>
              <a:rect l="l" t="t" r="r" b="b"/>
              <a:pathLst>
                <a:path w="402589" h="741045">
                  <a:moveTo>
                    <a:pt x="402335" y="0"/>
                  </a:moveTo>
                  <a:lnTo>
                    <a:pt x="0" y="74066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7011" y="4497323"/>
              <a:ext cx="104139" cy="131445"/>
            </a:xfrm>
            <a:custGeom>
              <a:avLst/>
              <a:gdLst/>
              <a:ahLst/>
              <a:cxnLst/>
              <a:rect l="l" t="t" r="r" b="b"/>
              <a:pathLst>
                <a:path w="104139" h="131445">
                  <a:moveTo>
                    <a:pt x="3048" y="0"/>
                  </a:moveTo>
                  <a:lnTo>
                    <a:pt x="0" y="131063"/>
                  </a:lnTo>
                  <a:lnTo>
                    <a:pt x="103632" y="54863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03619" y="1650491"/>
              <a:ext cx="228599" cy="231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9220" y="2574035"/>
              <a:ext cx="228599" cy="2316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1539" y="3585971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30239" y="3593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815076" y="3602227"/>
              <a:ext cx="13779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e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869179" y="2775203"/>
              <a:ext cx="360045" cy="713740"/>
            </a:xfrm>
            <a:custGeom>
              <a:avLst/>
              <a:gdLst/>
              <a:ahLst/>
              <a:cxnLst/>
              <a:rect l="l" t="t" r="r" b="b"/>
              <a:pathLst>
                <a:path w="360045" h="713739">
                  <a:moveTo>
                    <a:pt x="359663" y="0"/>
                  </a:moveTo>
                  <a:lnTo>
                    <a:pt x="0" y="71323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7364" y="3461003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0" y="0"/>
                  </a:moveTo>
                  <a:lnTo>
                    <a:pt x="0" y="131063"/>
                  </a:lnTo>
                  <a:lnTo>
                    <a:pt x="106680" y="518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1244" y="2775203"/>
              <a:ext cx="445134" cy="719455"/>
            </a:xfrm>
            <a:custGeom>
              <a:avLst/>
              <a:gdLst/>
              <a:ahLst/>
              <a:cxnLst/>
              <a:rect l="l" t="t" r="r" b="b"/>
              <a:pathLst>
                <a:path w="445135" h="719454">
                  <a:moveTo>
                    <a:pt x="0" y="0"/>
                  </a:moveTo>
                  <a:lnTo>
                    <a:pt x="445007" y="71932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4435" y="3461003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97536" y="0"/>
                  </a:moveTo>
                  <a:lnTo>
                    <a:pt x="0" y="60960"/>
                  </a:lnTo>
                  <a:lnTo>
                    <a:pt x="109727" y="131063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90388" y="1851660"/>
              <a:ext cx="753110" cy="652780"/>
            </a:xfrm>
            <a:custGeom>
              <a:avLst/>
              <a:gdLst/>
              <a:ahLst/>
              <a:cxnLst/>
              <a:rect l="l" t="t" r="r" b="b"/>
              <a:pathLst>
                <a:path w="753110" h="652780">
                  <a:moveTo>
                    <a:pt x="752855" y="0"/>
                  </a:moveTo>
                  <a:lnTo>
                    <a:pt x="0" y="65227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05044" y="2458211"/>
              <a:ext cx="128270" cy="121920"/>
            </a:xfrm>
            <a:custGeom>
              <a:avLst/>
              <a:gdLst/>
              <a:ahLst/>
              <a:cxnLst/>
              <a:rect l="l" t="t" r="r" b="b"/>
              <a:pathLst>
                <a:path w="128270" h="121919">
                  <a:moveTo>
                    <a:pt x="51815" y="0"/>
                  </a:moveTo>
                  <a:lnTo>
                    <a:pt x="0" y="121920"/>
                  </a:lnTo>
                  <a:lnTo>
                    <a:pt x="128015" y="883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95644" y="1851660"/>
              <a:ext cx="661670" cy="582295"/>
            </a:xfrm>
            <a:custGeom>
              <a:avLst/>
              <a:gdLst/>
              <a:ahLst/>
              <a:cxnLst/>
              <a:rect l="l" t="t" r="r" b="b"/>
              <a:pathLst>
                <a:path w="661670" h="582294">
                  <a:moveTo>
                    <a:pt x="0" y="0"/>
                  </a:moveTo>
                  <a:lnTo>
                    <a:pt x="661415" y="582167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17435" y="2388107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80">
                  <a:moveTo>
                    <a:pt x="76200" y="0"/>
                  </a:moveTo>
                  <a:lnTo>
                    <a:pt x="0" y="88391"/>
                  </a:lnTo>
                  <a:lnTo>
                    <a:pt x="124968" y="11887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42559" y="461467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303011" y="4620259"/>
              <a:ext cx="184150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spc="5" dirty="0">
                  <a:latin typeface="Comic Sans MS"/>
                  <a:cs typeface="Comic Sans MS"/>
                </a:rPr>
                <a:t>m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936235" y="3793235"/>
              <a:ext cx="402590" cy="716280"/>
            </a:xfrm>
            <a:custGeom>
              <a:avLst/>
              <a:gdLst/>
              <a:ahLst/>
              <a:cxnLst/>
              <a:rect l="l" t="t" r="r" b="b"/>
              <a:pathLst>
                <a:path w="402589" h="716279">
                  <a:moveTo>
                    <a:pt x="0" y="0"/>
                  </a:moveTo>
                  <a:lnTo>
                    <a:pt x="402335" y="71627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89803" y="4479035"/>
              <a:ext cx="106680" cy="131445"/>
            </a:xfrm>
            <a:custGeom>
              <a:avLst/>
              <a:gdLst/>
              <a:ahLst/>
              <a:cxnLst/>
              <a:rect l="l" t="t" r="r" b="b"/>
              <a:pathLst>
                <a:path w="106679" h="131445">
                  <a:moveTo>
                    <a:pt x="100584" y="0"/>
                  </a:moveTo>
                  <a:lnTo>
                    <a:pt x="0" y="57912"/>
                  </a:lnTo>
                  <a:lnTo>
                    <a:pt x="106680" y="131063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5641340" y="19288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879340" y="29956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4269740" y="4062474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631940" y="2919475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631940" y="19288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7393940" y="29194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607811" y="29956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5184140" y="4062474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686800" y="565403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771635" y="5659627"/>
              <a:ext cx="134620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p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261603" y="4841747"/>
              <a:ext cx="515620" cy="713740"/>
            </a:xfrm>
            <a:custGeom>
              <a:avLst/>
              <a:gdLst/>
              <a:ahLst/>
              <a:cxnLst/>
              <a:rect l="l" t="t" r="r" b="b"/>
              <a:pathLst>
                <a:path w="515620" h="713739">
                  <a:moveTo>
                    <a:pt x="0" y="0"/>
                  </a:moveTo>
                  <a:lnTo>
                    <a:pt x="515111" y="713231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27947" y="5518403"/>
              <a:ext cx="113030" cy="128270"/>
            </a:xfrm>
            <a:custGeom>
              <a:avLst/>
              <a:gdLst/>
              <a:ahLst/>
              <a:cxnLst/>
              <a:rect l="l" t="t" r="r" b="b"/>
              <a:pathLst>
                <a:path w="113029" h="128270">
                  <a:moveTo>
                    <a:pt x="94487" y="0"/>
                  </a:moveTo>
                  <a:lnTo>
                    <a:pt x="0" y="67056"/>
                  </a:lnTo>
                  <a:lnTo>
                    <a:pt x="112775" y="128016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0940" y="3585971"/>
              <a:ext cx="228599" cy="228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12964" y="3787139"/>
              <a:ext cx="384175" cy="680085"/>
            </a:xfrm>
            <a:custGeom>
              <a:avLst/>
              <a:gdLst/>
              <a:ahLst/>
              <a:cxnLst/>
              <a:rect l="l" t="t" r="r" b="b"/>
              <a:pathLst>
                <a:path w="384175" h="680085">
                  <a:moveTo>
                    <a:pt x="0" y="0"/>
                  </a:moveTo>
                  <a:lnTo>
                    <a:pt x="384047" y="67970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48243" y="4436364"/>
              <a:ext cx="109855" cy="131445"/>
            </a:xfrm>
            <a:custGeom>
              <a:avLst/>
              <a:gdLst/>
              <a:ahLst/>
              <a:cxnLst/>
              <a:rect l="l" t="t" r="r" b="b"/>
              <a:pathLst>
                <a:path w="109854" h="131445">
                  <a:moveTo>
                    <a:pt x="100583" y="0"/>
                  </a:moveTo>
                  <a:lnTo>
                    <a:pt x="0" y="57912"/>
                  </a:lnTo>
                  <a:lnTo>
                    <a:pt x="109727" y="131063"/>
                  </a:lnTo>
                  <a:lnTo>
                    <a:pt x="1005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7970011" y="3986274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77000" y="359359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6589268" y="3602227"/>
              <a:ext cx="8318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i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816595" y="4878323"/>
              <a:ext cx="292735" cy="725805"/>
            </a:xfrm>
            <a:custGeom>
              <a:avLst/>
              <a:gdLst/>
              <a:ahLst/>
              <a:cxnLst/>
              <a:rect l="l" t="t" r="r" b="b"/>
              <a:pathLst>
                <a:path w="292734" h="725804">
                  <a:moveTo>
                    <a:pt x="292607" y="0"/>
                  </a:moveTo>
                  <a:lnTo>
                    <a:pt x="0" y="725423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764780" y="5579364"/>
              <a:ext cx="106680" cy="128270"/>
            </a:xfrm>
            <a:custGeom>
              <a:avLst/>
              <a:gdLst/>
              <a:ahLst/>
              <a:cxnLst/>
              <a:rect l="l" t="t" r="r" b="b"/>
              <a:pathLst>
                <a:path w="106679" h="128270">
                  <a:moveTo>
                    <a:pt x="0" y="0"/>
                  </a:moveTo>
                  <a:lnTo>
                    <a:pt x="9144" y="128016"/>
                  </a:lnTo>
                  <a:lnTo>
                    <a:pt x="106679" y="42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7774940" y="5040883"/>
              <a:ext cx="13335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0</a:t>
              </a:r>
              <a:endParaRPr sz="1400">
                <a:latin typeface="Comic Sans MS"/>
                <a:cs typeface="Comic Sans M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620000" y="57150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799" y="152399"/>
                  </a:moveTo>
                  <a:lnTo>
                    <a:pt x="297029" y="200565"/>
                  </a:lnTo>
                  <a:lnTo>
                    <a:pt x="275391" y="242399"/>
                  </a:lnTo>
                  <a:lnTo>
                    <a:pt x="242399" y="275391"/>
                  </a:lnTo>
                  <a:lnTo>
                    <a:pt x="200565" y="297029"/>
                  </a:lnTo>
                  <a:lnTo>
                    <a:pt x="152399" y="304799"/>
                  </a:lnTo>
                  <a:lnTo>
                    <a:pt x="104234" y="297029"/>
                  </a:lnTo>
                  <a:lnTo>
                    <a:pt x="62400" y="275391"/>
                  </a:lnTo>
                  <a:lnTo>
                    <a:pt x="29408" y="242399"/>
                  </a:lnTo>
                  <a:lnTo>
                    <a:pt x="7770" y="200565"/>
                  </a:lnTo>
                  <a:lnTo>
                    <a:pt x="0" y="152399"/>
                  </a:lnTo>
                  <a:lnTo>
                    <a:pt x="7770" y="104234"/>
                  </a:lnTo>
                  <a:lnTo>
                    <a:pt x="29408" y="62400"/>
                  </a:lnTo>
                  <a:lnTo>
                    <a:pt x="62400" y="29408"/>
                  </a:lnTo>
                  <a:lnTo>
                    <a:pt x="104234" y="7770"/>
                  </a:lnTo>
                  <a:lnTo>
                    <a:pt x="152399" y="0"/>
                  </a:lnTo>
                  <a:lnTo>
                    <a:pt x="200565" y="7770"/>
                  </a:lnTo>
                  <a:lnTo>
                    <a:pt x="242399" y="29408"/>
                  </a:lnTo>
                  <a:lnTo>
                    <a:pt x="275391" y="62400"/>
                  </a:lnTo>
                  <a:lnTo>
                    <a:pt x="297029" y="104234"/>
                  </a:lnTo>
                  <a:lnTo>
                    <a:pt x="304799" y="152399"/>
                  </a:lnTo>
                  <a:close/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7710931" y="5720587"/>
              <a:ext cx="125095" cy="27051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600" dirty="0">
                  <a:latin typeface="Comic Sans MS"/>
                  <a:cs typeface="Comic Sans MS"/>
                </a:rPr>
                <a:t>s</a:t>
              </a:r>
              <a:endParaRPr sz="1600">
                <a:latin typeface="Comic Sans MS"/>
                <a:cs typeface="Comic Sans MS"/>
              </a:endParaRPr>
            </a:p>
          </p:txBody>
        </p:sp>
        <p:sp>
          <p:nvSpPr>
            <p:cNvPr id="54" name="object 54"/>
            <p:cNvSpPr txBox="1"/>
            <p:nvPr/>
          </p:nvSpPr>
          <p:spPr>
            <a:xfrm>
              <a:off x="8536940" y="4976875"/>
              <a:ext cx="105410" cy="2381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spc="-5" dirty="0">
                  <a:latin typeface="Comic Sans MS"/>
                  <a:cs typeface="Comic Sans MS"/>
                </a:rPr>
                <a:t>1</a:t>
              </a:r>
              <a:endParaRPr sz="1400">
                <a:latin typeface="Comic Sans MS"/>
                <a:cs typeface="Comic Sans MS"/>
              </a:endParaRPr>
            </a:p>
          </p:txBody>
        </p:sp>
      </p:grpSp>
      <p:sp>
        <p:nvSpPr>
          <p:cNvPr id="55" name="object 55"/>
          <p:cNvSpPr/>
          <p:nvPr/>
        </p:nvSpPr>
        <p:spPr>
          <a:xfrm>
            <a:off x="1066800" y="3124200"/>
            <a:ext cx="3030220" cy="615950"/>
          </a:xfrm>
          <a:custGeom>
            <a:avLst/>
            <a:gdLst/>
            <a:ahLst/>
            <a:cxnLst/>
            <a:rect l="l" t="t" r="r" b="b"/>
            <a:pathLst>
              <a:path w="3030220" h="615950">
                <a:moveTo>
                  <a:pt x="0" y="615696"/>
                </a:moveTo>
                <a:lnTo>
                  <a:pt x="3029712" y="615696"/>
                </a:lnTo>
                <a:lnTo>
                  <a:pt x="3029712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270999" y="3509388"/>
            <a:ext cx="26543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50" i="1" spc="-55" dirty="0">
                <a:latin typeface="Times New Roman"/>
                <a:cs typeface="Times New Roman"/>
              </a:rPr>
              <a:t>x</a:t>
            </a:r>
            <a:r>
              <a:rPr sz="1250" spc="340" dirty="0">
                <a:latin typeface="Symbol"/>
                <a:cs typeface="Symbol"/>
              </a:rPr>
              <a:t></a:t>
            </a:r>
            <a:r>
              <a:rPr sz="1250" i="1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7" name="object 57"/>
          <p:cNvSpPr txBox="1"/>
          <p:nvPr/>
        </p:nvSpPr>
        <p:spPr>
          <a:xfrm>
            <a:off x="1129429" y="2997614"/>
            <a:ext cx="29425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150" i="1" spc="-10" dirty="0">
                <a:latin typeface="Times New Roman"/>
                <a:cs typeface="Times New Roman"/>
              </a:rPr>
              <a:t>ABL</a:t>
            </a:r>
            <a:r>
              <a:rPr sz="2150" spc="-10" dirty="0">
                <a:latin typeface="Times New Roman"/>
                <a:cs typeface="Times New Roman"/>
              </a:rPr>
              <a:t>(</a:t>
            </a:r>
            <a:r>
              <a:rPr sz="2150" i="1" spc="-10" dirty="0">
                <a:latin typeface="Times New Roman"/>
                <a:cs typeface="Times New Roman"/>
              </a:rPr>
              <a:t>T</a:t>
            </a:r>
            <a:r>
              <a:rPr sz="2150" i="1" spc="-26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)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4800" spc="1852" baseline="-8680" dirty="0">
                <a:latin typeface="Symbol"/>
                <a:cs typeface="Symbol"/>
              </a:rPr>
              <a:t></a:t>
            </a:r>
            <a:r>
              <a:rPr sz="4800" spc="-179" baseline="-868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f</a:t>
            </a:r>
            <a:r>
              <a:rPr sz="2150" i="1" spc="-355" dirty="0">
                <a:latin typeface="Times New Roman"/>
                <a:cs typeface="Times New Roman"/>
              </a:rPr>
              <a:t> </a:t>
            </a:r>
            <a:r>
              <a:rPr sz="1875" i="1" baseline="-24444" dirty="0">
                <a:latin typeface="Times New Roman"/>
                <a:cs typeface="Times New Roman"/>
              </a:rPr>
              <a:t>x</a:t>
            </a:r>
            <a:r>
              <a:rPr sz="1875" i="1" spc="-37" baseline="-24444" dirty="0">
                <a:latin typeface="Times New Roman"/>
                <a:cs typeface="Times New Roman"/>
              </a:rPr>
              <a:t> </a:t>
            </a:r>
            <a:r>
              <a:rPr sz="2150" spc="-540" dirty="0">
                <a:latin typeface="Symbol"/>
                <a:cs typeface="Symbol"/>
              </a:rPr>
              <a:t></a:t>
            </a:r>
            <a:r>
              <a:rPr sz="2150" spc="-31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depth</a:t>
            </a:r>
            <a:r>
              <a:rPr sz="1875" i="1" spc="22" baseline="-24444" dirty="0">
                <a:latin typeface="Times New Roman"/>
                <a:cs typeface="Times New Roman"/>
              </a:rPr>
              <a:t>T</a:t>
            </a:r>
            <a:r>
              <a:rPr sz="1875" i="1" spc="-127" baseline="-24444" dirty="0">
                <a:latin typeface="Times New Roman"/>
                <a:cs typeface="Times New Roman"/>
              </a:rPr>
              <a:t> </a:t>
            </a:r>
            <a:r>
              <a:rPr sz="2150" spc="65" dirty="0">
                <a:latin typeface="Times New Roman"/>
                <a:cs typeface="Times New Roman"/>
              </a:rPr>
              <a:t>(</a:t>
            </a:r>
            <a:r>
              <a:rPr sz="2150" i="1" spc="65" dirty="0">
                <a:latin typeface="Times New Roman"/>
                <a:cs typeface="Times New Roman"/>
              </a:rPr>
              <a:t>x</a:t>
            </a:r>
            <a:r>
              <a:rPr sz="2150" spc="6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927</Words>
  <Application>Microsoft Office PowerPoint</Application>
  <PresentationFormat>Custom</PresentationFormat>
  <Paragraphs>330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Comic Sans MS</vt:lpstr>
      <vt:lpstr>Courier New</vt:lpstr>
      <vt:lpstr>Symbol</vt:lpstr>
      <vt:lpstr>Times New Roman</vt:lpstr>
      <vt:lpstr>Office Theme</vt:lpstr>
      <vt:lpstr>4.8 Huffman Codes</vt:lpstr>
      <vt:lpstr>Data Compression</vt:lpstr>
      <vt:lpstr>Data Compression</vt:lpstr>
      <vt:lpstr>Prefix Codes</vt:lpstr>
      <vt:lpstr>Prefix Codes</vt:lpstr>
      <vt:lpstr>Optimal Prefix Codes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Representing Prefix Codes using Binary Trees</vt:lpstr>
      <vt:lpstr>Optimal Prefix Codes: False Start</vt:lpstr>
      <vt:lpstr>Optimal Prefix Codes: False Start</vt:lpstr>
      <vt:lpstr>Optimal Prefix Codes: Huffman Encoding</vt:lpstr>
      <vt:lpstr>Optimal Prefix Codes: Huffman Encoding</vt:lpstr>
      <vt:lpstr>Optimal Prefix Codes: Huffman Encoding</vt:lpstr>
      <vt:lpstr>Huffman Encoding: Greedy Analysis</vt:lpstr>
      <vt:lpstr>PowerPoint Presentation</vt:lpstr>
      <vt:lpstr>Huffman Encoding: Greedy Analysis</vt:lpstr>
      <vt:lpstr>Huffman Encoding: Greedy Analysis</vt:lpstr>
      <vt:lpstr>Huffman Encoding: Greedy Analysis</vt:lpstr>
      <vt:lpstr>Huffman Encoding: Greedy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04huffman.ppt</dc:title>
  <dc:creator>Kevin Wayne</dc:creator>
  <cp:lastModifiedBy>ADMIN</cp:lastModifiedBy>
  <cp:revision>4</cp:revision>
  <dcterms:created xsi:type="dcterms:W3CDTF">2019-03-10T08:50:56Z</dcterms:created>
  <dcterms:modified xsi:type="dcterms:W3CDTF">2019-03-10T17:16:42Z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2008-12-18T00:00:00Z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2019-03-10T00:00:00Z</vt:filetime>
  </property>
</Properties>
</file>