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3" r:id="rId3"/>
    <p:sldId id="258" r:id="rId4"/>
    <p:sldId id="264" r:id="rId5"/>
    <p:sldId id="265"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2" autoAdjust="0"/>
    <p:restoredTop sz="94660"/>
  </p:normalViewPr>
  <p:slideViewPr>
    <p:cSldViewPr snapToGrid="0">
      <p:cViewPr varScale="1">
        <p:scale>
          <a:sx n="151" d="100"/>
          <a:sy n="151" d="100"/>
        </p:scale>
        <p:origin x="31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2/17/2025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0120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2/17/2025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1811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2/17/2025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9884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2/17/2025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2547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2/17/2025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8442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2/17/2025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868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2/17/2025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1053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2/17/2025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0146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2/17/2025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9644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2/17/2025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716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2/17/2025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0465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2/17/2025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51582957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 video game with a computer&#10;&#10;Description automatically generated">
            <a:extLst>
              <a:ext uri="{FF2B5EF4-FFF2-40B4-BE49-F238E27FC236}">
                <a16:creationId xmlns:a16="http://schemas.microsoft.com/office/drawing/2014/main" id="{9832A084-36E0-6A5E-3358-C78A05854DE8}"/>
              </a:ext>
            </a:extLst>
          </p:cNvPr>
          <p:cNvPicPr>
            <a:picLocks noChangeAspect="1"/>
          </p:cNvPicPr>
          <p:nvPr/>
        </p:nvPicPr>
        <p:blipFill>
          <a:blip r:embed="rId2">
            <a:alphaModFix/>
            <a:extLst>
              <a:ext uri="{28A0092B-C50C-407E-A947-70E740481C1C}">
                <a14:useLocalDpi xmlns:a14="http://schemas.microsoft.com/office/drawing/2010/main" val="0"/>
              </a:ext>
            </a:extLst>
          </a:blip>
          <a:srcRect r="25"/>
          <a:stretch/>
        </p:blipFill>
        <p:spPr>
          <a:xfrm>
            <a:off x="1524" y="10"/>
            <a:ext cx="12188952" cy="6857990"/>
          </a:xfrm>
          <a:prstGeom prst="rect">
            <a:avLst/>
          </a:prstGeom>
        </p:spPr>
      </p:pic>
      <p:sp>
        <p:nvSpPr>
          <p:cNvPr id="39" name="Rectangle 38">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95B4C-0F63-7B39-9203-3C52A4E35F05}"/>
              </a:ext>
            </a:extLst>
          </p:cNvPr>
          <p:cNvSpPr>
            <a:spLocks noGrp="1"/>
          </p:cNvSpPr>
          <p:nvPr>
            <p:ph type="ctrTitle"/>
          </p:nvPr>
        </p:nvSpPr>
        <p:spPr>
          <a:xfrm>
            <a:off x="791100" y="1251646"/>
            <a:ext cx="10609800" cy="2666954"/>
          </a:xfrm>
        </p:spPr>
        <p:txBody>
          <a:bodyPr anchor="b">
            <a:normAutofit fontScale="90000"/>
          </a:bodyPr>
          <a:lstStyle/>
          <a:p>
            <a:pPr algn="ctr"/>
            <a:r>
              <a:rPr lang="en-US" sz="11000" dirty="0">
                <a:solidFill>
                  <a:srgbClr val="FFFFFF"/>
                </a:solidFill>
                <a:latin typeface="Cooper Black" panose="0208090404030B020404" pitchFamily="18" charset="0"/>
                <a:ea typeface="ADLaM Display" panose="020F0502020204030204" pitchFamily="2" charset="0"/>
                <a:cs typeface="ADLaM Display" panose="020F0502020204030204" pitchFamily="2" charset="0"/>
              </a:rPr>
              <a:t>Snappy Snake Prototype</a:t>
            </a:r>
          </a:p>
        </p:txBody>
      </p:sp>
      <p:sp>
        <p:nvSpPr>
          <p:cNvPr id="3" name="Subtitle 2">
            <a:extLst>
              <a:ext uri="{FF2B5EF4-FFF2-40B4-BE49-F238E27FC236}">
                <a16:creationId xmlns:a16="http://schemas.microsoft.com/office/drawing/2014/main" id="{1F8BE4A9-5318-B824-CA86-A37D675A4BEE}"/>
              </a:ext>
            </a:extLst>
          </p:cNvPr>
          <p:cNvSpPr>
            <a:spLocks noGrp="1"/>
          </p:cNvSpPr>
          <p:nvPr>
            <p:ph type="subTitle" idx="1"/>
          </p:nvPr>
        </p:nvSpPr>
        <p:spPr>
          <a:xfrm>
            <a:off x="711900" y="4107801"/>
            <a:ext cx="10768200" cy="1327421"/>
          </a:xfrm>
        </p:spPr>
        <p:txBody>
          <a:bodyPr anchor="t">
            <a:noAutofit/>
          </a:bodyPr>
          <a:lstStyle/>
          <a:p>
            <a:pPr algn="ctr"/>
            <a:r>
              <a:rPr lang="en-US" sz="3600" dirty="0">
                <a:solidFill>
                  <a:schemeClr val="bg1"/>
                </a:solidFill>
                <a:latin typeface="Cooper Black" panose="0208090404030B020404" pitchFamily="18" charset="0"/>
              </a:rPr>
              <a:t>Present by Tuan Q. Tran </a:t>
            </a:r>
          </a:p>
          <a:p>
            <a:pPr algn="ctr"/>
            <a:r>
              <a:rPr lang="en-US" sz="3600" dirty="0">
                <a:solidFill>
                  <a:schemeClr val="bg1"/>
                </a:solidFill>
                <a:latin typeface="Cooper Black" panose="0208090404030B020404" pitchFamily="18" charset="0"/>
              </a:rPr>
              <a:t>from </a:t>
            </a:r>
            <a:r>
              <a:rPr lang="en-US" sz="3600" dirty="0" err="1">
                <a:solidFill>
                  <a:schemeClr val="bg1"/>
                </a:solidFill>
                <a:latin typeface="Cooper Black" panose="0208090404030B020404" pitchFamily="18" charset="0"/>
              </a:rPr>
              <a:t>GEx</a:t>
            </a:r>
            <a:r>
              <a:rPr lang="en-US" sz="3600" dirty="0">
                <a:solidFill>
                  <a:schemeClr val="bg1"/>
                </a:solidFill>
                <a:latin typeface="Cooper Black" panose="0208090404030B020404" pitchFamily="18" charset="0"/>
              </a:rPr>
              <a:t> 2025</a:t>
            </a:r>
          </a:p>
        </p:txBody>
      </p:sp>
    </p:spTree>
    <p:extLst>
      <p:ext uri="{BB962C8B-B14F-4D97-AF65-F5344CB8AC3E}">
        <p14:creationId xmlns:p14="http://schemas.microsoft.com/office/powerpoint/2010/main" val="18901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39B498-1BD9-51D6-6C4B-618D1CCB1329}"/>
              </a:ext>
            </a:extLst>
          </p:cNvPr>
          <p:cNvSpPr>
            <a:spLocks noGrp="1"/>
          </p:cNvSpPr>
          <p:nvPr>
            <p:ph type="title"/>
          </p:nvPr>
        </p:nvSpPr>
        <p:spPr>
          <a:xfrm>
            <a:off x="838199" y="727323"/>
            <a:ext cx="6187469" cy="907077"/>
          </a:xfrm>
        </p:spPr>
        <p:txBody>
          <a:bodyPr anchor="b">
            <a:normAutofit/>
          </a:bodyPr>
          <a:lstStyle/>
          <a:p>
            <a:pPr algn="ctr"/>
            <a:r>
              <a:rPr lang="en-US" dirty="0">
                <a:latin typeface="Times New Roman" panose="02020603050405020304" pitchFamily="18" charset="0"/>
                <a:cs typeface="Times New Roman" panose="02020603050405020304" pitchFamily="18" charset="0"/>
              </a:rPr>
              <a:t>What is this game?</a:t>
            </a:r>
          </a:p>
        </p:txBody>
      </p:sp>
      <p:sp>
        <p:nvSpPr>
          <p:cNvPr id="3" name="Content Placeholder 2">
            <a:extLst>
              <a:ext uri="{FF2B5EF4-FFF2-40B4-BE49-F238E27FC236}">
                <a16:creationId xmlns:a16="http://schemas.microsoft.com/office/drawing/2014/main" id="{5654CD95-F394-85E1-0FC2-02B0463BC972}"/>
              </a:ext>
            </a:extLst>
          </p:cNvPr>
          <p:cNvSpPr>
            <a:spLocks noGrp="1"/>
          </p:cNvSpPr>
          <p:nvPr>
            <p:ph idx="1"/>
          </p:nvPr>
        </p:nvSpPr>
        <p:spPr>
          <a:xfrm>
            <a:off x="838199" y="2133720"/>
            <a:ext cx="6193252" cy="3388042"/>
          </a:xfrm>
        </p:spPr>
        <p:txBody>
          <a:bodyPr>
            <a:normAutofit/>
          </a:bodyPr>
          <a:lstStyle/>
          <a:p>
            <a:r>
              <a:rPr lang="en-US" sz="2000" dirty="0">
                <a:latin typeface="Times New Roman" panose="02020603050405020304" pitchFamily="18" charset="0"/>
                <a:cs typeface="Times New Roman" panose="02020603050405020304" pitchFamily="18" charset="0"/>
              </a:rPr>
              <a:t>This is a customized version of the classic Snake game, built using C++ and SFML. The player controls a snake, navigating a grid-based world, eating different fruits with different effects to grow while avoiding collisions.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objective is to survive as long as possible by eating apple, which increase the snake’s length and score. The challenge is to avoid crashing into the walls or the snake’s own body.”</a:t>
            </a:r>
          </a:p>
        </p:txBody>
      </p:sp>
      <p:grpSp>
        <p:nvGrpSpPr>
          <p:cNvPr id="40" name="Group 39">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41" name="Straight Connector 40">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A screenshot of a game&#10;&#10;AI-generated content may be incorrect.">
            <a:extLst>
              <a:ext uri="{FF2B5EF4-FFF2-40B4-BE49-F238E27FC236}">
                <a16:creationId xmlns:a16="http://schemas.microsoft.com/office/drawing/2014/main" id="{39ABB266-A78A-06BE-122E-C019DF77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482" y="1469939"/>
            <a:ext cx="3849624" cy="3918193"/>
          </a:xfrm>
          <a:prstGeom prst="rect">
            <a:avLst/>
          </a:prstGeom>
        </p:spPr>
      </p:pic>
    </p:spTree>
    <p:extLst>
      <p:ext uri="{BB962C8B-B14F-4D97-AF65-F5344CB8AC3E}">
        <p14:creationId xmlns:p14="http://schemas.microsoft.com/office/powerpoint/2010/main" val="100360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67" name="Straight Connector 6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7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74" name="Rectangle 73">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360A94C-30A0-A734-B04A-51123DA6BCB5}"/>
              </a:ext>
            </a:extLst>
          </p:cNvPr>
          <p:cNvSpPr txBox="1"/>
          <p:nvPr/>
        </p:nvSpPr>
        <p:spPr>
          <a:xfrm>
            <a:off x="838199" y="727324"/>
            <a:ext cx="6453950" cy="771656"/>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chemeClr val="tx2">
                    <a:lumMod val="60000"/>
                    <a:lumOff val="40000"/>
                  </a:schemeClr>
                </a:solidFill>
                <a:latin typeface="Times New Roman" panose="02020603050405020304" pitchFamily="18" charset="0"/>
                <a:ea typeface="+mj-ea"/>
                <a:cs typeface="Times New Roman" panose="02020603050405020304" pitchFamily="18" charset="0"/>
              </a:rPr>
              <a:t>Core Mechanics</a:t>
            </a:r>
          </a:p>
        </p:txBody>
      </p:sp>
      <p:sp>
        <p:nvSpPr>
          <p:cNvPr id="9" name="TextBox 8">
            <a:extLst>
              <a:ext uri="{FF2B5EF4-FFF2-40B4-BE49-F238E27FC236}">
                <a16:creationId xmlns:a16="http://schemas.microsoft.com/office/drawing/2014/main" id="{0CDC9F0B-FBC4-A7F7-3A9B-ECB0B8EF9F6B}"/>
              </a:ext>
            </a:extLst>
          </p:cNvPr>
          <p:cNvSpPr txBox="1"/>
          <p:nvPr/>
        </p:nvSpPr>
        <p:spPr>
          <a:xfrm>
            <a:off x="766894" y="1734935"/>
            <a:ext cx="6525255" cy="3388042"/>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Snake Movement: The player moves in six directions (left, right, left-up diagonal, right-up diagonal, left-down diagonal, right-down diagonal).</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Fruits Collection: Apple.</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Scoring System: Every apple collected adds 5 points to the score.</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Game Over &amp; Restart: When the snake dies, the player is presented with a menu to restart or exit.</a:t>
            </a:r>
          </a:p>
        </p:txBody>
      </p:sp>
      <p:grpSp>
        <p:nvGrpSpPr>
          <p:cNvPr id="78" name="Group 77">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79" name="Straight Connector 78">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A drawing of gears and machinery&#10;&#10;AI-generated content may be incorrect.">
            <a:extLst>
              <a:ext uri="{FF2B5EF4-FFF2-40B4-BE49-F238E27FC236}">
                <a16:creationId xmlns:a16="http://schemas.microsoft.com/office/drawing/2014/main" id="{153977C4-726C-BB58-54E7-386A8BC853A5}"/>
              </a:ext>
            </a:extLst>
          </p:cNvPr>
          <p:cNvPicPr>
            <a:picLocks noChangeAspect="1"/>
          </p:cNvPicPr>
          <p:nvPr/>
        </p:nvPicPr>
        <p:blipFill>
          <a:blip r:embed="rId2">
            <a:extLst>
              <a:ext uri="{28A0092B-C50C-407E-A947-70E740481C1C}">
                <a14:useLocalDpi xmlns:a14="http://schemas.microsoft.com/office/drawing/2010/main" val="0"/>
              </a:ext>
            </a:extLst>
          </a:blip>
          <a:srcRect t="11967" b="10271"/>
          <a:stretch/>
        </p:blipFill>
        <p:spPr>
          <a:xfrm>
            <a:off x="7575482" y="2343876"/>
            <a:ext cx="3849624" cy="2170320"/>
          </a:xfrm>
          <a:prstGeom prst="rect">
            <a:avLst/>
          </a:prstGeom>
        </p:spPr>
      </p:pic>
      <p:sp>
        <p:nvSpPr>
          <p:cNvPr id="3" name="TextBox 2">
            <a:extLst>
              <a:ext uri="{FF2B5EF4-FFF2-40B4-BE49-F238E27FC236}">
                <a16:creationId xmlns:a16="http://schemas.microsoft.com/office/drawing/2014/main" id="{C0C070EC-63BE-34B9-F3B2-FB286D679CE4}"/>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84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F9309F-0C89-9B74-4CA5-0C7EDBE671F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7" name="Straight Connector 1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4" name="Rectangle 23">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517CBDA-7E37-84BA-936D-5AA2071FDC4F}"/>
              </a:ext>
            </a:extLst>
          </p:cNvPr>
          <p:cNvSpPr txBox="1"/>
          <p:nvPr/>
        </p:nvSpPr>
        <p:spPr>
          <a:xfrm>
            <a:off x="838199" y="581266"/>
            <a:ext cx="6390601" cy="917714"/>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chemeClr val="tx2">
                    <a:lumMod val="60000"/>
                    <a:lumOff val="40000"/>
                  </a:schemeClr>
                </a:solidFill>
                <a:latin typeface="Times New Roman" panose="02020603050405020304" pitchFamily="18" charset="0"/>
                <a:ea typeface="+mj-ea"/>
                <a:cs typeface="Times New Roman" panose="02020603050405020304" pitchFamily="18" charset="0"/>
              </a:rPr>
              <a:t>Tools &amp; Technologies Used</a:t>
            </a:r>
          </a:p>
        </p:txBody>
      </p:sp>
      <p:sp>
        <p:nvSpPr>
          <p:cNvPr id="9" name="TextBox 8">
            <a:extLst>
              <a:ext uri="{FF2B5EF4-FFF2-40B4-BE49-F238E27FC236}">
                <a16:creationId xmlns:a16="http://schemas.microsoft.com/office/drawing/2014/main" id="{C49B4B10-A934-21D8-41D5-CDB3051FF142}"/>
              </a:ext>
            </a:extLst>
          </p:cNvPr>
          <p:cNvSpPr txBox="1"/>
          <p:nvPr/>
        </p:nvSpPr>
        <p:spPr>
          <a:xfrm>
            <a:off x="846276" y="1789963"/>
            <a:ext cx="5958821" cy="3043238"/>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Programming Language: C++</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Graphic Library: SFML</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Development Environment: Visual Studio</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Version Control: GitHub</a:t>
            </a:r>
          </a:p>
          <a:p>
            <a:pPr marL="285750"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Game Engine: Gex Game Engine</a:t>
            </a:r>
          </a:p>
          <a:p>
            <a:pPr marL="57150">
              <a:spcAft>
                <a:spcPts val="600"/>
              </a:spcAft>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Illustration: Procreate for iPad</a:t>
            </a:r>
          </a:p>
        </p:txBody>
      </p:sp>
      <p:grpSp>
        <p:nvGrpSpPr>
          <p:cNvPr id="28" name="Group 27">
            <a:extLst>
              <a:ext uri="{FF2B5EF4-FFF2-40B4-BE49-F238E27FC236}">
                <a16:creationId xmlns:a16="http://schemas.microsoft.com/office/drawing/2014/main" id="{4851158D-092F-4743-B650-CEA7406836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9" name="Straight Connector 28">
              <a:extLst>
                <a:ext uri="{FF2B5EF4-FFF2-40B4-BE49-F238E27FC236}">
                  <a16:creationId xmlns:a16="http://schemas.microsoft.com/office/drawing/2014/main" id="{C6B9D11C-2518-44CF-8A69-1E828609C0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E619A1A-45F3-471A-B994-01D4C17119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38969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C3BA8B-5395-4AC9-9260-77FA635DD2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6291" y="581265"/>
              <a:ext cx="0" cy="569546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792DD13-D4B2-4CD6-B122-00B395050D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0533CF-C3C4-4008-A2FA-AD8CCC124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BA42A7E-1260-4742-933A-EB0A4B3CA6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8" name="Picture 7" descr="A black background with many icons&#10;&#10;AI-generated content may be incorrect.">
            <a:extLst>
              <a:ext uri="{FF2B5EF4-FFF2-40B4-BE49-F238E27FC236}">
                <a16:creationId xmlns:a16="http://schemas.microsoft.com/office/drawing/2014/main" id="{D4A1DCC9-B006-DCBF-1F74-FC78C2FA5AC1}"/>
              </a:ext>
            </a:extLst>
          </p:cNvPr>
          <p:cNvPicPr>
            <a:picLocks noChangeAspect="1"/>
          </p:cNvPicPr>
          <p:nvPr/>
        </p:nvPicPr>
        <p:blipFill>
          <a:blip r:embed="rId2">
            <a:extLst>
              <a:ext uri="{28A0092B-C50C-407E-A947-70E740481C1C}">
                <a14:useLocalDpi xmlns:a14="http://schemas.microsoft.com/office/drawing/2010/main" val="0"/>
              </a:ext>
            </a:extLst>
          </a:blip>
          <a:srcRect t="21089" r="1" b="8913"/>
          <a:stretch/>
        </p:blipFill>
        <p:spPr>
          <a:xfrm>
            <a:off x="8162224" y="1156237"/>
            <a:ext cx="2668133" cy="4583222"/>
          </a:xfrm>
          <a:custGeom>
            <a:avLst/>
            <a:gdLst/>
            <a:ahLst/>
            <a:cxnLst/>
            <a:rect l="l" t="t" r="r" b="b"/>
            <a:pathLst>
              <a:path w="2668133" h="4583222">
                <a:moveTo>
                  <a:pt x="1334067" y="0"/>
                </a:moveTo>
                <a:cubicBezTo>
                  <a:pt x="2070852" y="0"/>
                  <a:pt x="2668133" y="597282"/>
                  <a:pt x="2668133" y="1334066"/>
                </a:cubicBezTo>
                <a:lnTo>
                  <a:pt x="2668133" y="1808649"/>
                </a:lnTo>
                <a:lnTo>
                  <a:pt x="2668133" y="3249156"/>
                </a:lnTo>
                <a:cubicBezTo>
                  <a:pt x="2668133" y="3985941"/>
                  <a:pt x="2070852" y="4583222"/>
                  <a:pt x="1334067" y="4583222"/>
                </a:cubicBezTo>
                <a:cubicBezTo>
                  <a:pt x="597282" y="4583222"/>
                  <a:pt x="0" y="3985941"/>
                  <a:pt x="0" y="3249156"/>
                </a:cubicBezTo>
                <a:lnTo>
                  <a:pt x="0" y="2774573"/>
                </a:lnTo>
                <a:lnTo>
                  <a:pt x="0" y="1334066"/>
                </a:lnTo>
                <a:cubicBezTo>
                  <a:pt x="0" y="597282"/>
                  <a:pt x="597282" y="0"/>
                  <a:pt x="1334067" y="0"/>
                </a:cubicBezTo>
                <a:close/>
              </a:path>
            </a:pathLst>
          </a:custGeom>
        </p:spPr>
      </p:pic>
      <p:sp>
        <p:nvSpPr>
          <p:cNvPr id="3" name="TextBox 2">
            <a:extLst>
              <a:ext uri="{FF2B5EF4-FFF2-40B4-BE49-F238E27FC236}">
                <a16:creationId xmlns:a16="http://schemas.microsoft.com/office/drawing/2014/main" id="{173BB9DF-248A-7136-70FD-281F2DABCB03}"/>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86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D444DB-D5CB-9CDF-4849-099772884170}"/>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7" name="Straight Connector 1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4" name="Rectangle 23">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1F23D63-1154-3261-46B5-E1DF8E32FABA}"/>
              </a:ext>
            </a:extLst>
          </p:cNvPr>
          <p:cNvSpPr txBox="1"/>
          <p:nvPr/>
        </p:nvSpPr>
        <p:spPr>
          <a:xfrm>
            <a:off x="624684" y="270871"/>
            <a:ext cx="6281649" cy="901367"/>
          </a:xfrm>
          <a:prstGeom prst="rect">
            <a:avLst/>
          </a:prstGeom>
        </p:spPr>
        <p:txBody>
          <a:bodyPr vert="horz" lIns="91440" tIns="45720" rIns="91440" bIns="45720" rtlCol="0" anchor="b">
            <a:normAutofit/>
          </a:bodyPr>
          <a:lstStyle/>
          <a:p>
            <a:pPr algn="ctr">
              <a:spcBef>
                <a:spcPct val="0"/>
              </a:spcBef>
              <a:spcAft>
                <a:spcPts val="600"/>
              </a:spcAft>
            </a:pPr>
            <a:r>
              <a:rPr lang="en-US" sz="4400" dirty="0">
                <a:solidFill>
                  <a:schemeClr val="tx2">
                    <a:lumMod val="60000"/>
                    <a:lumOff val="40000"/>
                  </a:schemeClr>
                </a:solidFill>
                <a:latin typeface="+mj-lt"/>
                <a:ea typeface="+mj-ea"/>
                <a:cs typeface="+mj-cs"/>
              </a:rPr>
              <a:t>Development Workflow</a:t>
            </a:r>
          </a:p>
        </p:txBody>
      </p:sp>
      <p:sp>
        <p:nvSpPr>
          <p:cNvPr id="9" name="TextBox 8">
            <a:extLst>
              <a:ext uri="{FF2B5EF4-FFF2-40B4-BE49-F238E27FC236}">
                <a16:creationId xmlns:a16="http://schemas.microsoft.com/office/drawing/2014/main" id="{F74AA1FD-C341-1A3C-2E70-33E1FFDD66E6}"/>
              </a:ext>
            </a:extLst>
          </p:cNvPr>
          <p:cNvSpPr txBox="1"/>
          <p:nvPr/>
        </p:nvSpPr>
        <p:spPr>
          <a:xfrm>
            <a:off x="309122" y="1260933"/>
            <a:ext cx="7090675" cy="3043238"/>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Defined the game mechanics and movement system.</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Imported Gex Game Engine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Created and added pixel-art textures (Snake, Apple, Walls).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Looked for the menu and gameplay themes.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Drew game and menu background images.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Looked for different sound effects.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Made and added menu theme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Made and added gameplay theme and map</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walls.</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snake.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apple.</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and display the score in the top left corner.</a:t>
            </a:r>
          </a:p>
          <a:p>
            <a:pPr marL="285750" indent="-228600">
              <a:spcAft>
                <a:spcPts val="600"/>
              </a:spcAft>
              <a:buFont typeface="Arial" panose="020B0604020202020204" pitchFamily="34" charset="0"/>
              <a:buChar char="•"/>
            </a:pPr>
            <a:r>
              <a:rPr lang="en-US" sz="2000" dirty="0">
                <a:solidFill>
                  <a:srgbClr val="C00000"/>
                </a:solidFill>
                <a:latin typeface="Times New Roman" panose="02020603050405020304" pitchFamily="18" charset="0"/>
                <a:cs typeface="Times New Roman" panose="02020603050405020304" pitchFamily="18" charset="0"/>
              </a:rPr>
              <a:t>Added a collision checkers for snake, apples, and walls.</a:t>
            </a:r>
          </a:p>
        </p:txBody>
      </p:sp>
      <p:grpSp>
        <p:nvGrpSpPr>
          <p:cNvPr id="28" name="Group 27">
            <a:extLst>
              <a:ext uri="{FF2B5EF4-FFF2-40B4-BE49-F238E27FC236}">
                <a16:creationId xmlns:a16="http://schemas.microsoft.com/office/drawing/2014/main" id="{CA1D068A-9BF0-4617-964A-7099003F00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29" name="Straight Connector 28">
              <a:extLst>
                <a:ext uri="{FF2B5EF4-FFF2-40B4-BE49-F238E27FC236}">
                  <a16:creationId xmlns:a16="http://schemas.microsoft.com/office/drawing/2014/main" id="{74F6B7C5-FA24-492E-A324-A37D3E083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9498848" y="581337"/>
              <a:ext cx="0" cy="569539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129ABF1-4CE0-48FD-8C93-7733310EB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0EC414-2415-4517-9FA3-50D3FAC16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59EE85-BC19-4BD4-BC6A-E48915349E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12D9CB-9DAF-43F9-8311-49E3F9763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person standing in front of a screen&#10;&#10;AI-generated content may be incorrect.">
            <a:extLst>
              <a:ext uri="{FF2B5EF4-FFF2-40B4-BE49-F238E27FC236}">
                <a16:creationId xmlns:a16="http://schemas.microsoft.com/office/drawing/2014/main" id="{2599520D-1B5D-3099-9F97-8E72E2595283}"/>
              </a:ext>
            </a:extLst>
          </p:cNvPr>
          <p:cNvPicPr>
            <a:picLocks noChangeAspect="1"/>
          </p:cNvPicPr>
          <p:nvPr/>
        </p:nvPicPr>
        <p:blipFill>
          <a:blip r:embed="rId2">
            <a:extLst>
              <a:ext uri="{28A0092B-C50C-407E-A947-70E740481C1C}">
                <a14:useLocalDpi xmlns:a14="http://schemas.microsoft.com/office/drawing/2010/main" val="0"/>
              </a:ext>
            </a:extLst>
          </a:blip>
          <a:srcRect r="10944" b="-4"/>
          <a:stretch/>
        </p:blipFill>
        <p:spPr>
          <a:xfrm>
            <a:off x="7753567" y="1419117"/>
            <a:ext cx="3522718" cy="3955759"/>
          </a:xfrm>
          <a:custGeom>
            <a:avLst/>
            <a:gdLst/>
            <a:ahLst/>
            <a:cxnLst/>
            <a:rect l="l" t="t" r="r" b="b"/>
            <a:pathLst>
              <a:path w="3401568" h="3819716">
                <a:moveTo>
                  <a:pt x="1701355" y="0"/>
                </a:moveTo>
                <a:cubicBezTo>
                  <a:pt x="2640357" y="0"/>
                  <a:pt x="3401568" y="761211"/>
                  <a:pt x="3401568" y="1700213"/>
                </a:cubicBezTo>
                <a:lnTo>
                  <a:pt x="3401568" y="2305050"/>
                </a:lnTo>
                <a:lnTo>
                  <a:pt x="3401568" y="2918476"/>
                </a:lnTo>
                <a:lnTo>
                  <a:pt x="3401568" y="2920565"/>
                </a:lnTo>
                <a:lnTo>
                  <a:pt x="3401568" y="3819716"/>
                </a:lnTo>
                <a:lnTo>
                  <a:pt x="0" y="3819716"/>
                </a:lnTo>
                <a:lnTo>
                  <a:pt x="0" y="2918476"/>
                </a:lnTo>
                <a:lnTo>
                  <a:pt x="1142" y="2918476"/>
                </a:lnTo>
                <a:lnTo>
                  <a:pt x="1142" y="1700213"/>
                </a:lnTo>
                <a:cubicBezTo>
                  <a:pt x="1142" y="761211"/>
                  <a:pt x="762353" y="0"/>
                  <a:pt x="1701355" y="0"/>
                </a:cubicBezTo>
                <a:close/>
              </a:path>
            </a:pathLst>
          </a:custGeom>
          <a:ln w="12700">
            <a:solidFill>
              <a:schemeClr val="accent4"/>
            </a:solidFill>
          </a:ln>
        </p:spPr>
      </p:pic>
      <p:sp>
        <p:nvSpPr>
          <p:cNvPr id="3" name="TextBox 2">
            <a:extLst>
              <a:ext uri="{FF2B5EF4-FFF2-40B4-BE49-F238E27FC236}">
                <a16:creationId xmlns:a16="http://schemas.microsoft.com/office/drawing/2014/main" id="{D61CC1C9-2269-BD09-50E9-F063BF093249}"/>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09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4" name="Straight Connector 2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31" name="Rectangle 30">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rtoon of a cat with a computer&#10;&#10;AI-generated content may be incorrect.">
            <a:extLst>
              <a:ext uri="{FF2B5EF4-FFF2-40B4-BE49-F238E27FC236}">
                <a16:creationId xmlns:a16="http://schemas.microsoft.com/office/drawing/2014/main" id="{225D6168-7770-EEF9-89DF-38AEEA0B8A0A}"/>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r="226" b="1"/>
          <a:stretch/>
        </p:blipFill>
        <p:spPr>
          <a:xfrm>
            <a:off x="20" y="-1"/>
            <a:ext cx="12191980" cy="6873463"/>
          </a:xfrm>
          <a:prstGeom prst="rect">
            <a:avLst/>
          </a:prstGeom>
          <a:ln w="12700">
            <a:noFill/>
          </a:ln>
        </p:spPr>
      </p:pic>
      <p:grpSp>
        <p:nvGrpSpPr>
          <p:cNvPr id="37" name="Group 36">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8" name="Straight Connector 37">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3"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TextBox 3">
            <a:extLst>
              <a:ext uri="{FF2B5EF4-FFF2-40B4-BE49-F238E27FC236}">
                <a16:creationId xmlns:a16="http://schemas.microsoft.com/office/drawing/2014/main" id="{48136A08-8972-C911-DDA6-A6DE5BE71676}"/>
              </a:ext>
            </a:extLst>
          </p:cNvPr>
          <p:cNvSpPr txBox="1"/>
          <p:nvPr/>
        </p:nvSpPr>
        <p:spPr>
          <a:xfrm>
            <a:off x="841248" y="876304"/>
            <a:ext cx="10491550" cy="2666995"/>
          </a:xfrm>
          <a:prstGeom prst="rect">
            <a:avLst/>
          </a:prstGeom>
        </p:spPr>
        <p:txBody>
          <a:bodyPr vert="horz" lIns="91440" tIns="45720" rIns="91440" bIns="45720" rtlCol="0" anchor="b">
            <a:noAutofit/>
          </a:bodyPr>
          <a:lstStyle/>
          <a:p>
            <a:pPr algn="ctr">
              <a:spcBef>
                <a:spcPct val="0"/>
              </a:spcBef>
              <a:spcAft>
                <a:spcPts val="600"/>
              </a:spcAft>
            </a:pPr>
            <a:r>
              <a:rPr lang="en-US" sz="9900" dirty="0">
                <a:solidFill>
                  <a:srgbClr val="FFFFFF"/>
                </a:solidFill>
                <a:latin typeface="Times New Roman" panose="02020603050405020304" pitchFamily="18" charset="0"/>
                <a:ea typeface="+mj-ea"/>
                <a:cs typeface="Times New Roman" panose="02020603050405020304" pitchFamily="18" charset="0"/>
              </a:rPr>
              <a:t>Thanks for listening</a:t>
            </a:r>
          </a:p>
        </p:txBody>
      </p:sp>
      <p:sp>
        <p:nvSpPr>
          <p:cNvPr id="5" name="TextBox 4">
            <a:extLst>
              <a:ext uri="{FF2B5EF4-FFF2-40B4-BE49-F238E27FC236}">
                <a16:creationId xmlns:a16="http://schemas.microsoft.com/office/drawing/2014/main" id="{A7E5A425-BF5F-82D0-A97A-D08540D5BA00}"/>
              </a:ext>
            </a:extLst>
          </p:cNvPr>
          <p:cNvSpPr txBox="1"/>
          <p:nvPr/>
        </p:nvSpPr>
        <p:spPr>
          <a:xfrm>
            <a:off x="841252" y="3543299"/>
            <a:ext cx="10491546" cy="1918725"/>
          </a:xfrm>
          <a:prstGeom prst="rect">
            <a:avLst/>
          </a:prstGeom>
        </p:spPr>
        <p:txBody>
          <a:bodyPr vert="horz" lIns="91440" tIns="45720" rIns="91440" bIns="45720" rtlCol="0">
            <a:normAutofit/>
          </a:bodyPr>
          <a:lstStyle/>
          <a:p>
            <a:pPr algn="ctr">
              <a:lnSpc>
                <a:spcPct val="110000"/>
              </a:lnSpc>
              <a:spcAft>
                <a:spcPts val="600"/>
              </a:spcAft>
            </a:pPr>
            <a:r>
              <a:rPr lang="en-US" sz="3600" dirty="0">
                <a:solidFill>
                  <a:srgbClr val="FFFFFF"/>
                </a:solidFill>
                <a:latin typeface="Times New Roman" panose="02020603050405020304" pitchFamily="18" charset="0"/>
                <a:cs typeface="Times New Roman" panose="02020603050405020304" pitchFamily="18" charset="0"/>
              </a:rPr>
              <a:t>Present by Tuan Q. Tran </a:t>
            </a:r>
          </a:p>
          <a:p>
            <a:pPr algn="ctr">
              <a:lnSpc>
                <a:spcPct val="110000"/>
              </a:lnSpc>
              <a:spcAft>
                <a:spcPts val="600"/>
              </a:spcAft>
            </a:pPr>
            <a:r>
              <a:rPr lang="en-US" sz="3600" dirty="0">
                <a:solidFill>
                  <a:srgbClr val="FFFFFF"/>
                </a:solidFill>
                <a:latin typeface="Times New Roman" panose="02020603050405020304" pitchFamily="18" charset="0"/>
                <a:cs typeface="Times New Roman" panose="02020603050405020304" pitchFamily="18" charset="0"/>
              </a:rPr>
              <a:t>from </a:t>
            </a:r>
            <a:r>
              <a:rPr lang="en-US" sz="3600" dirty="0" err="1">
                <a:solidFill>
                  <a:srgbClr val="FFFFFF"/>
                </a:solidFill>
                <a:latin typeface="Times New Roman" panose="02020603050405020304" pitchFamily="18" charset="0"/>
                <a:cs typeface="Times New Roman" panose="02020603050405020304" pitchFamily="18" charset="0"/>
              </a:rPr>
              <a:t>GEx</a:t>
            </a:r>
            <a:r>
              <a:rPr lang="en-US" sz="3600" dirty="0">
                <a:solidFill>
                  <a:srgbClr val="FFFFFF"/>
                </a:solidFill>
                <a:latin typeface="Times New Roman" panose="02020603050405020304" pitchFamily="18" charset="0"/>
                <a:cs typeface="Times New Roman" panose="02020603050405020304" pitchFamily="18" charset="0"/>
              </a:rPr>
              <a:t> 2025</a:t>
            </a:r>
          </a:p>
          <a:p>
            <a:pPr indent="-228600">
              <a:lnSpc>
                <a:spcPct val="11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3705665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368</TotalTime>
  <Words>298</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AvenirNext LT Pro Medium</vt:lpstr>
      <vt:lpstr>Cooper Black</vt:lpstr>
      <vt:lpstr>Footlight MT Light</vt:lpstr>
      <vt:lpstr>Times New Roman</vt:lpstr>
      <vt:lpstr>ArchVTI</vt:lpstr>
      <vt:lpstr>Snappy Snake Prototype</vt:lpstr>
      <vt:lpstr>What is this game?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Tuan</dc:creator>
  <cp:lastModifiedBy>Tran, Tuan</cp:lastModifiedBy>
  <cp:revision>22</cp:revision>
  <dcterms:created xsi:type="dcterms:W3CDTF">2025-01-16T20:31:27Z</dcterms:created>
  <dcterms:modified xsi:type="dcterms:W3CDTF">2025-02-17T20:50:09Z</dcterms:modified>
</cp:coreProperties>
</file>