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63" r:id="rId3"/>
    <p:sldId id="258" r:id="rId4"/>
    <p:sldId id="264"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94660"/>
  </p:normalViewPr>
  <p:slideViewPr>
    <p:cSldViewPr snapToGrid="0">
      <p:cViewPr varScale="1">
        <p:scale>
          <a:sx n="137" d="100"/>
          <a:sy n="137" d="100"/>
        </p:scale>
        <p:origin x="156"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4/10/2025</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601209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4/10/2025</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518113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4/10/2025</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398849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4/10/2025</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825476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4/10/2025</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3844289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4/10/2025</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68689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4/10/2025</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410537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4/10/2025</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901469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4/10/2025</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996446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4/10/2025</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171665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4/10/2025</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60465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4/10/2025</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51582957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5" name="Picture 4" descr="A video game with a computer&#10;&#10;Description automatically generated">
            <a:extLst>
              <a:ext uri="{FF2B5EF4-FFF2-40B4-BE49-F238E27FC236}">
                <a16:creationId xmlns:a16="http://schemas.microsoft.com/office/drawing/2014/main" id="{9832A084-36E0-6A5E-3358-C78A05854DE8}"/>
              </a:ext>
            </a:extLst>
          </p:cNvPr>
          <p:cNvPicPr>
            <a:picLocks noChangeAspect="1"/>
          </p:cNvPicPr>
          <p:nvPr/>
        </p:nvPicPr>
        <p:blipFill>
          <a:blip r:embed="rId2">
            <a:alphaModFix/>
            <a:extLst>
              <a:ext uri="{BEBA8EAE-BF5A-486C-A8C5-ECC9F3942E4B}">
                <a14:imgProps xmlns:a14="http://schemas.microsoft.com/office/drawing/2010/main">
                  <a14:imgLayer r:embed="rId3">
                    <a14:imgEffect>
                      <a14:colorTemperature colorTemp="8847"/>
                    </a14:imgEffect>
                  </a14:imgLayer>
                </a14:imgProps>
              </a:ext>
              <a:ext uri="{28A0092B-C50C-407E-A947-70E740481C1C}">
                <a14:useLocalDpi xmlns:a14="http://schemas.microsoft.com/office/drawing/2010/main" val="0"/>
              </a:ext>
            </a:extLst>
          </a:blip>
          <a:srcRect r="25"/>
          <a:stretch/>
        </p:blipFill>
        <p:spPr>
          <a:xfrm>
            <a:off x="1524" y="10"/>
            <a:ext cx="12188952" cy="6857990"/>
          </a:xfrm>
          <a:prstGeom prst="rect">
            <a:avLst/>
          </a:prstGeom>
        </p:spPr>
      </p:pic>
      <p:sp>
        <p:nvSpPr>
          <p:cNvPr id="39" name="Rectangle 38">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895B4C-0F63-7B39-9203-3C52A4E35F05}"/>
              </a:ext>
            </a:extLst>
          </p:cNvPr>
          <p:cNvSpPr>
            <a:spLocks noGrp="1"/>
          </p:cNvSpPr>
          <p:nvPr>
            <p:ph type="ctrTitle"/>
          </p:nvPr>
        </p:nvSpPr>
        <p:spPr>
          <a:xfrm>
            <a:off x="791100" y="1251646"/>
            <a:ext cx="10609800" cy="2666954"/>
          </a:xfrm>
        </p:spPr>
        <p:txBody>
          <a:bodyPr anchor="b">
            <a:normAutofit fontScale="90000"/>
          </a:bodyPr>
          <a:lstStyle/>
          <a:p>
            <a:pPr algn="ctr"/>
            <a:r>
              <a:rPr lang="en-US" sz="11000" dirty="0">
                <a:solidFill>
                  <a:srgbClr val="FFFFFF"/>
                </a:solidFill>
                <a:latin typeface="Cooper Black" panose="0208090404030B020404" pitchFamily="18" charset="0"/>
                <a:ea typeface="ADLaM Display" panose="020F0502020204030204" pitchFamily="2" charset="0"/>
                <a:cs typeface="ADLaM Display" panose="020F0502020204030204" pitchFamily="2" charset="0"/>
              </a:rPr>
              <a:t>Snappy Snake FINAL  </a:t>
            </a:r>
          </a:p>
        </p:txBody>
      </p:sp>
      <p:sp>
        <p:nvSpPr>
          <p:cNvPr id="3" name="Subtitle 2">
            <a:extLst>
              <a:ext uri="{FF2B5EF4-FFF2-40B4-BE49-F238E27FC236}">
                <a16:creationId xmlns:a16="http://schemas.microsoft.com/office/drawing/2014/main" id="{1F8BE4A9-5318-B824-CA86-A37D675A4BEE}"/>
              </a:ext>
            </a:extLst>
          </p:cNvPr>
          <p:cNvSpPr>
            <a:spLocks noGrp="1"/>
          </p:cNvSpPr>
          <p:nvPr>
            <p:ph type="subTitle" idx="1"/>
          </p:nvPr>
        </p:nvSpPr>
        <p:spPr>
          <a:xfrm>
            <a:off x="711900" y="4107801"/>
            <a:ext cx="10768200" cy="2045349"/>
          </a:xfrm>
        </p:spPr>
        <p:txBody>
          <a:bodyPr anchor="t">
            <a:noAutofit/>
          </a:bodyPr>
          <a:lstStyle/>
          <a:p>
            <a:pPr algn="ctr"/>
            <a:r>
              <a:rPr lang="en-US" sz="4000" dirty="0">
                <a:solidFill>
                  <a:schemeClr val="bg1"/>
                </a:solidFill>
                <a:latin typeface="Cooper Black" panose="0208090404030B020404" pitchFamily="18" charset="0"/>
              </a:rPr>
              <a:t>Present by Tuan Q. Tran </a:t>
            </a:r>
          </a:p>
          <a:p>
            <a:pPr algn="ctr"/>
            <a:r>
              <a:rPr lang="en-US" sz="4000" dirty="0">
                <a:solidFill>
                  <a:schemeClr val="bg1"/>
                </a:solidFill>
                <a:latin typeface="Cooper Black" panose="0208090404030B020404" pitchFamily="18" charset="0"/>
              </a:rPr>
              <a:t>from </a:t>
            </a:r>
            <a:r>
              <a:rPr lang="en-US" sz="4000" dirty="0" err="1">
                <a:solidFill>
                  <a:schemeClr val="bg1"/>
                </a:solidFill>
                <a:latin typeface="Cooper Black" panose="0208090404030B020404" pitchFamily="18" charset="0"/>
              </a:rPr>
              <a:t>GEx</a:t>
            </a:r>
            <a:r>
              <a:rPr lang="en-US" sz="4000" dirty="0">
                <a:solidFill>
                  <a:schemeClr val="bg1"/>
                </a:solidFill>
                <a:latin typeface="Cooper Black" panose="0208090404030B020404" pitchFamily="18" charset="0"/>
              </a:rPr>
              <a:t> 2025</a:t>
            </a:r>
          </a:p>
        </p:txBody>
      </p:sp>
    </p:spTree>
    <p:extLst>
      <p:ext uri="{BB962C8B-B14F-4D97-AF65-F5344CB8AC3E}">
        <p14:creationId xmlns:p14="http://schemas.microsoft.com/office/powerpoint/2010/main" val="18901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39B498-1BD9-51D6-6C4B-618D1CCB1329}"/>
              </a:ext>
            </a:extLst>
          </p:cNvPr>
          <p:cNvSpPr>
            <a:spLocks noGrp="1"/>
          </p:cNvSpPr>
          <p:nvPr>
            <p:ph type="title"/>
          </p:nvPr>
        </p:nvSpPr>
        <p:spPr>
          <a:xfrm>
            <a:off x="838199" y="727323"/>
            <a:ext cx="6187469" cy="907077"/>
          </a:xfrm>
        </p:spPr>
        <p:txBody>
          <a:bodyPr anchor="b">
            <a:normAutofit/>
          </a:bodyPr>
          <a:lstStyle/>
          <a:p>
            <a:pPr algn="ctr"/>
            <a:r>
              <a:rPr lang="en-US" dirty="0">
                <a:latin typeface="Times New Roman" panose="02020603050405020304" pitchFamily="18" charset="0"/>
                <a:cs typeface="Times New Roman" panose="02020603050405020304" pitchFamily="18" charset="0"/>
              </a:rPr>
              <a:t>What is this game?</a:t>
            </a:r>
          </a:p>
        </p:txBody>
      </p:sp>
      <p:sp>
        <p:nvSpPr>
          <p:cNvPr id="3" name="Content Placeholder 2">
            <a:extLst>
              <a:ext uri="{FF2B5EF4-FFF2-40B4-BE49-F238E27FC236}">
                <a16:creationId xmlns:a16="http://schemas.microsoft.com/office/drawing/2014/main" id="{5654CD95-F394-85E1-0FC2-02B0463BC972}"/>
              </a:ext>
            </a:extLst>
          </p:cNvPr>
          <p:cNvSpPr>
            <a:spLocks noGrp="1"/>
          </p:cNvSpPr>
          <p:nvPr>
            <p:ph idx="1"/>
          </p:nvPr>
        </p:nvSpPr>
        <p:spPr>
          <a:xfrm>
            <a:off x="838199" y="2133720"/>
            <a:ext cx="6193252" cy="3388042"/>
          </a:xfrm>
        </p:spPr>
        <p:txBody>
          <a:bodyPr>
            <a:normAutofit/>
          </a:bodyPr>
          <a:lstStyle/>
          <a:p>
            <a:r>
              <a:rPr lang="en-US" sz="2000" dirty="0">
                <a:latin typeface="Times New Roman" panose="02020603050405020304" pitchFamily="18" charset="0"/>
                <a:cs typeface="Times New Roman" panose="02020603050405020304" pitchFamily="18" charset="0"/>
              </a:rPr>
              <a:t>This is a customized version of the classic Snake game, built using C++ and SFML. The player controls a snake, navigating a grid-based world, eating different fruits with different effects to grow while avoiding collisions.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objective is to survive as long as possible by eating apple, which increase the snake’s length and score. The challenge is to avoid crashing into the walls or the snake’s own body.”</a:t>
            </a:r>
          </a:p>
        </p:txBody>
      </p:sp>
      <p:grpSp>
        <p:nvGrpSpPr>
          <p:cNvPr id="40" name="Group 39">
            <a:extLst>
              <a:ext uri="{FF2B5EF4-FFF2-40B4-BE49-F238E27FC236}">
                <a16:creationId xmlns:a16="http://schemas.microsoft.com/office/drawing/2014/main" id="{53C7C3B1-A762-4683-8DC0-FDE202C7D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41" name="Straight Connector 40">
              <a:extLst>
                <a:ext uri="{FF2B5EF4-FFF2-40B4-BE49-F238E27FC236}">
                  <a16:creationId xmlns:a16="http://schemas.microsoft.com/office/drawing/2014/main" id="{719ED225-F3C7-4528-920C-245DFBA2E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4990343-EA5D-4B3B-8816-6084C5BE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6B7FCFF-F925-4BD3-9747-281D760205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256022A-471C-402E-8FB7-07349DE5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6" name="Picture 5" descr="A screenshot of a game&#10;&#10;AI-generated content may be incorrect.">
            <a:extLst>
              <a:ext uri="{FF2B5EF4-FFF2-40B4-BE49-F238E27FC236}">
                <a16:creationId xmlns:a16="http://schemas.microsoft.com/office/drawing/2014/main" id="{39ABB266-A78A-06BE-122E-C019DF77B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5482" y="1469939"/>
            <a:ext cx="3849624" cy="3918193"/>
          </a:xfrm>
          <a:prstGeom prst="rect">
            <a:avLst/>
          </a:prstGeom>
        </p:spPr>
      </p:pic>
    </p:spTree>
    <p:extLst>
      <p:ext uri="{BB962C8B-B14F-4D97-AF65-F5344CB8AC3E}">
        <p14:creationId xmlns:p14="http://schemas.microsoft.com/office/powerpoint/2010/main" val="100360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9" name="Group 88">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90" name="Straight Connector 89">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4"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95"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97" name="Rectangle 96">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9360A94C-30A0-A734-B04A-51123DA6BCB5}"/>
              </a:ext>
            </a:extLst>
          </p:cNvPr>
          <p:cNvSpPr txBox="1"/>
          <p:nvPr/>
        </p:nvSpPr>
        <p:spPr>
          <a:xfrm>
            <a:off x="694199" y="253698"/>
            <a:ext cx="5490073" cy="761864"/>
          </a:xfrm>
          <a:prstGeom prst="rect">
            <a:avLst/>
          </a:prstGeom>
        </p:spPr>
        <p:txBody>
          <a:bodyPr vert="horz" lIns="91440" tIns="45720" rIns="91440" bIns="45720" rtlCol="0" anchor="b">
            <a:normAutofit lnSpcReduction="10000"/>
          </a:bodyPr>
          <a:lstStyle/>
          <a:p>
            <a:pPr algn="ctr">
              <a:spcBef>
                <a:spcPct val="0"/>
              </a:spcBef>
              <a:spcAft>
                <a:spcPts val="600"/>
              </a:spcAft>
            </a:pPr>
            <a:r>
              <a:rPr lang="en-US" sz="4400" dirty="0">
                <a:solidFill>
                  <a:schemeClr val="tx2">
                    <a:lumMod val="60000"/>
                    <a:lumOff val="40000"/>
                  </a:schemeClr>
                </a:solidFill>
                <a:latin typeface="Times New Roman" panose="02020603050405020304" pitchFamily="18" charset="0"/>
                <a:ea typeface="+mj-ea"/>
                <a:cs typeface="Times New Roman" panose="02020603050405020304" pitchFamily="18" charset="0"/>
              </a:rPr>
              <a:t>Core Mechanics</a:t>
            </a:r>
          </a:p>
        </p:txBody>
      </p:sp>
      <p:sp>
        <p:nvSpPr>
          <p:cNvPr id="9" name="TextBox 8">
            <a:extLst>
              <a:ext uri="{FF2B5EF4-FFF2-40B4-BE49-F238E27FC236}">
                <a16:creationId xmlns:a16="http://schemas.microsoft.com/office/drawing/2014/main" id="{0CDC9F0B-FBC4-A7F7-3A9B-ECB0B8EF9F6B}"/>
              </a:ext>
            </a:extLst>
          </p:cNvPr>
          <p:cNvSpPr txBox="1"/>
          <p:nvPr/>
        </p:nvSpPr>
        <p:spPr>
          <a:xfrm>
            <a:off x="231874" y="1161751"/>
            <a:ext cx="7054492" cy="5527048"/>
          </a:xfrm>
          <a:prstGeom prst="rect">
            <a:avLst/>
          </a:prstGeom>
        </p:spPr>
        <p:txBody>
          <a:bodyPr vert="horz" lIns="91440" tIns="45720" rIns="91440" bIns="45720" rtlCol="0">
            <a:noAutofit/>
          </a:bodyPr>
          <a:lstStyle/>
          <a:p>
            <a:pPr marL="285750"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Snake Movement: The player moves in six directions (left, right, left-up diagonal, right-up diagonal, left-down diagonal, right-down diagonal).</a:t>
            </a:r>
          </a:p>
          <a:p>
            <a:pPr indent="-228600">
              <a:spcAft>
                <a:spcPts val="600"/>
              </a:spcAft>
              <a:buFont typeface="Arial" panose="020B0604020202020204" pitchFamily="34" charset="0"/>
              <a:buChar char="•"/>
            </a:pPr>
            <a:endParaRPr lang="en-US" sz="20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Fruits Collection: Apple, Orange, and Blueberry.</a:t>
            </a:r>
          </a:p>
          <a:p>
            <a:pPr marL="742950" lvl="1"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Apple will grow the snake</a:t>
            </a:r>
          </a:p>
          <a:p>
            <a:pPr marL="742950" lvl="1"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Orange will shrink the snake</a:t>
            </a:r>
          </a:p>
          <a:p>
            <a:pPr marL="742950" lvl="1"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Blueberry will slow down the snake</a:t>
            </a:r>
          </a:p>
          <a:p>
            <a:pPr indent="-228600">
              <a:spcAft>
                <a:spcPts val="600"/>
              </a:spcAft>
              <a:buFont typeface="Arial" panose="020B0604020202020204" pitchFamily="34" charset="0"/>
              <a:buChar char="•"/>
            </a:pPr>
            <a:endParaRPr lang="en-US" sz="20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Scoring System: Every fruits collected adds points to the score.</a:t>
            </a:r>
          </a:p>
          <a:p>
            <a:pPr indent="-228600">
              <a:spcAft>
                <a:spcPts val="600"/>
              </a:spcAft>
              <a:buFont typeface="Arial" panose="020B0604020202020204" pitchFamily="34" charset="0"/>
              <a:buChar char="•"/>
            </a:pPr>
            <a:endParaRPr lang="en-US" sz="20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2000" dirty="0">
                <a:solidFill>
                  <a:schemeClr val="tx2">
                    <a:lumMod val="60000"/>
                    <a:lumOff val="40000"/>
                  </a:schemeClr>
                </a:solidFill>
                <a:latin typeface="Times New Roman" panose="02020603050405020304" pitchFamily="18" charset="0"/>
                <a:cs typeface="Times New Roman" panose="02020603050405020304" pitchFamily="18" charset="0"/>
              </a:rPr>
              <a:t>Game Over &amp; Restart: When the snake dies, the player is presented with a game over screen to type in their name to save their score or not. Then they will be led to the menu screen.</a:t>
            </a:r>
          </a:p>
        </p:txBody>
      </p:sp>
      <p:grpSp>
        <p:nvGrpSpPr>
          <p:cNvPr id="101" name="Group 100">
            <a:extLst>
              <a:ext uri="{FF2B5EF4-FFF2-40B4-BE49-F238E27FC236}">
                <a16:creationId xmlns:a16="http://schemas.microsoft.com/office/drawing/2014/main" id="{53C7C3B1-A762-4683-8DC0-FDE202C7D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102" name="Straight Connector 101">
              <a:extLst>
                <a:ext uri="{FF2B5EF4-FFF2-40B4-BE49-F238E27FC236}">
                  <a16:creationId xmlns:a16="http://schemas.microsoft.com/office/drawing/2014/main" id="{719ED225-F3C7-4528-920C-245DFBA2EF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4990343-EA5D-4B3B-8816-6084C5BE84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D6B7FCFF-F925-4BD3-9747-281D760205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56022A-471C-402E-8FB7-07349DE5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5" name="Picture 4" descr="A screen shot of a game&#10;&#10;AI-generated content may be incorrect.">
            <a:extLst>
              <a:ext uri="{FF2B5EF4-FFF2-40B4-BE49-F238E27FC236}">
                <a16:creationId xmlns:a16="http://schemas.microsoft.com/office/drawing/2014/main" id="{4413D354-F4A2-33B5-3C80-E961FEA4BB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5482" y="1489679"/>
            <a:ext cx="3849624" cy="3878714"/>
          </a:xfrm>
          <a:prstGeom prst="rect">
            <a:avLst/>
          </a:prstGeom>
        </p:spPr>
      </p:pic>
      <p:sp>
        <p:nvSpPr>
          <p:cNvPr id="3" name="TextBox 2">
            <a:extLst>
              <a:ext uri="{FF2B5EF4-FFF2-40B4-BE49-F238E27FC236}">
                <a16:creationId xmlns:a16="http://schemas.microsoft.com/office/drawing/2014/main" id="{C0C070EC-63BE-34B9-F3B2-FB286D679CE4}"/>
              </a:ext>
            </a:extLst>
          </p:cNvPr>
          <p:cNvSpPr txBox="1"/>
          <p:nvPr/>
        </p:nvSpPr>
        <p:spPr>
          <a:xfrm>
            <a:off x="1139698" y="2073836"/>
            <a:ext cx="5386294" cy="1755214"/>
          </a:xfrm>
          <a:prstGeom prst="rect">
            <a:avLst/>
          </a:prstGeom>
        </p:spPr>
        <p:txBody>
          <a:bodyPr vert="horz" lIns="91440" tIns="45720" rIns="91440" bIns="45720" rtlCol="0">
            <a:noAutofit/>
          </a:bodyPr>
          <a:lstStyle/>
          <a:p>
            <a:pPr marL="628650" indent="-285750">
              <a:spcAft>
                <a:spcPts val="600"/>
              </a:spcAft>
              <a:buFont typeface="Arial" panose="020B0604020202020204" pitchFamily="34" charset="0"/>
              <a:buChar char="•"/>
            </a:pPr>
            <a:endParaRPr lang="en-US" sz="1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184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F9309F-0C89-9B74-4CA5-0C7EDBE671FD}"/>
            </a:ext>
          </a:extLst>
        </p:cNvPr>
        <p:cNvGrpSpPr/>
        <p:nvPr/>
      </p:nvGrpSpPr>
      <p:grpSpPr>
        <a:xfrm>
          <a:off x="0" y="0"/>
          <a:ext cx="0" cy="0"/>
          <a:chOff x="0" y="0"/>
          <a:chExt cx="0" cy="0"/>
        </a:xfrm>
      </p:grpSpPr>
      <p:sp>
        <p:nvSpPr>
          <p:cNvPr id="39" name="Rectangle 38">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42" name="Straight Connector 41">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6"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47"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49" name="Rectangle 48">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F06127CE-6F15-49AE-9751-398F3AC67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517CBDA-7E37-84BA-936D-5AA2071FDC4F}"/>
              </a:ext>
            </a:extLst>
          </p:cNvPr>
          <p:cNvSpPr txBox="1"/>
          <p:nvPr/>
        </p:nvSpPr>
        <p:spPr>
          <a:xfrm>
            <a:off x="838199" y="581266"/>
            <a:ext cx="6586342" cy="580479"/>
          </a:xfrm>
          <a:prstGeom prst="rect">
            <a:avLst/>
          </a:prstGeom>
        </p:spPr>
        <p:txBody>
          <a:bodyPr vert="horz" lIns="91440" tIns="45720" rIns="91440" bIns="45720" rtlCol="0" anchor="b">
            <a:noAutofit/>
          </a:bodyPr>
          <a:lstStyle/>
          <a:p>
            <a:pPr>
              <a:spcBef>
                <a:spcPct val="0"/>
              </a:spcBef>
              <a:spcAft>
                <a:spcPts val="600"/>
              </a:spcAft>
            </a:pPr>
            <a:r>
              <a:rPr lang="en-US" sz="4400" dirty="0">
                <a:solidFill>
                  <a:schemeClr val="tx2">
                    <a:lumMod val="60000"/>
                    <a:lumOff val="40000"/>
                  </a:schemeClr>
                </a:solidFill>
                <a:latin typeface="+mj-lt"/>
                <a:ea typeface="+mj-ea"/>
                <a:cs typeface="+mj-cs"/>
              </a:rPr>
              <a:t>Tools &amp; Technologies Used</a:t>
            </a:r>
          </a:p>
        </p:txBody>
      </p:sp>
      <p:sp>
        <p:nvSpPr>
          <p:cNvPr id="9" name="TextBox 8">
            <a:extLst>
              <a:ext uri="{FF2B5EF4-FFF2-40B4-BE49-F238E27FC236}">
                <a16:creationId xmlns:a16="http://schemas.microsoft.com/office/drawing/2014/main" id="{C49B4B10-A934-21D8-41D5-CDB3051FF142}"/>
              </a:ext>
            </a:extLst>
          </p:cNvPr>
          <p:cNvSpPr txBox="1"/>
          <p:nvPr/>
        </p:nvSpPr>
        <p:spPr>
          <a:xfrm>
            <a:off x="838199" y="1368000"/>
            <a:ext cx="5958821" cy="4891265"/>
          </a:xfrm>
          <a:prstGeom prst="rect">
            <a:avLst/>
          </a:prstGeom>
        </p:spPr>
        <p:txBody>
          <a:bodyPr vert="horz" lIns="91440" tIns="45720" rIns="91440" bIns="45720" rtlCol="0">
            <a:noAutofit/>
          </a:bodyPr>
          <a:lstStyle/>
          <a:p>
            <a:pPr marL="285750" indent="-228600">
              <a:spcAft>
                <a:spcPts val="600"/>
              </a:spcAft>
              <a:buFont typeface="Arial" panose="020B0604020202020204" pitchFamily="34" charset="0"/>
              <a:buChar char="•"/>
            </a:pP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Programming Language: C++</a:t>
            </a:r>
          </a:p>
          <a:p>
            <a:pPr indent="-228600">
              <a:spcAft>
                <a:spcPts val="600"/>
              </a:spcAft>
              <a:buFont typeface="Arial" panose="020B0604020202020204" pitchFamily="34" charset="0"/>
              <a:buChar char="•"/>
            </a:pP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Graphic Library: SFML</a:t>
            </a:r>
          </a:p>
          <a:p>
            <a:pPr indent="-228600">
              <a:spcAft>
                <a:spcPts val="600"/>
              </a:spcAft>
              <a:buFont typeface="Arial" panose="020B0604020202020204" pitchFamily="34" charset="0"/>
              <a:buChar char="•"/>
            </a:pP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Development Environment: Visual Studio</a:t>
            </a:r>
          </a:p>
          <a:p>
            <a:pPr indent="-228600">
              <a:spcAft>
                <a:spcPts val="600"/>
              </a:spcAft>
              <a:buFont typeface="Arial" panose="020B0604020202020204" pitchFamily="34" charset="0"/>
              <a:buChar char="•"/>
            </a:pP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Version Control: GitHub</a:t>
            </a:r>
          </a:p>
          <a:p>
            <a:pPr marL="285750" indent="-228600">
              <a:spcAft>
                <a:spcPts val="600"/>
              </a:spcAft>
              <a:buFont typeface="Arial" panose="020B0604020202020204" pitchFamily="34" charset="0"/>
              <a:buChar char="•"/>
            </a:pP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Game Engine: Gex Game Engine</a:t>
            </a:r>
          </a:p>
          <a:p>
            <a:pPr marL="57150" indent="-228600">
              <a:spcAft>
                <a:spcPts val="600"/>
              </a:spcAft>
              <a:buFont typeface="Arial" panose="020B0604020202020204" pitchFamily="34" charset="0"/>
              <a:buChar char="•"/>
            </a:pPr>
            <a:endParaRPr lang="en-US" sz="24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285750" indent="-228600">
              <a:spcAft>
                <a:spcPts val="600"/>
              </a:spcAft>
              <a:buFont typeface="Arial" panose="020B0604020202020204" pitchFamily="34" charset="0"/>
              <a:buChar char="•"/>
            </a:pP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Illustration: Procreate for iPad</a:t>
            </a:r>
          </a:p>
        </p:txBody>
      </p:sp>
      <p:pic>
        <p:nvPicPr>
          <p:cNvPr id="5" name="Picture 4" descr="A group of pixelated icons&#10;&#10;AI-generated content may be incorrect.">
            <a:extLst>
              <a:ext uri="{FF2B5EF4-FFF2-40B4-BE49-F238E27FC236}">
                <a16:creationId xmlns:a16="http://schemas.microsoft.com/office/drawing/2014/main" id="{C393F9CD-C2D3-A88E-F98F-B4D51D03C916}"/>
              </a:ext>
            </a:extLst>
          </p:cNvPr>
          <p:cNvPicPr>
            <a:picLocks noChangeAspect="1"/>
          </p:cNvPicPr>
          <p:nvPr/>
        </p:nvPicPr>
        <p:blipFill>
          <a:blip r:embed="rId2"/>
          <a:srcRect l="17505" r="24279" b="-1"/>
          <a:stretch/>
        </p:blipFill>
        <p:spPr>
          <a:xfrm>
            <a:off x="7849998" y="589628"/>
            <a:ext cx="3300593" cy="5669639"/>
          </a:xfrm>
          <a:custGeom>
            <a:avLst/>
            <a:gdLst/>
            <a:ahLst/>
            <a:cxnLst/>
            <a:rect l="l" t="t" r="r" b="b"/>
            <a:pathLst>
              <a:path w="2668133" h="4583222">
                <a:moveTo>
                  <a:pt x="1334067" y="0"/>
                </a:moveTo>
                <a:cubicBezTo>
                  <a:pt x="2070852" y="0"/>
                  <a:pt x="2668133" y="597282"/>
                  <a:pt x="2668133" y="1334066"/>
                </a:cubicBezTo>
                <a:lnTo>
                  <a:pt x="2668133" y="1808649"/>
                </a:lnTo>
                <a:lnTo>
                  <a:pt x="2668133" y="3249156"/>
                </a:lnTo>
                <a:cubicBezTo>
                  <a:pt x="2668133" y="3985941"/>
                  <a:pt x="2070852" y="4583222"/>
                  <a:pt x="1334067" y="4583222"/>
                </a:cubicBezTo>
                <a:cubicBezTo>
                  <a:pt x="597282" y="4583222"/>
                  <a:pt x="0" y="3985941"/>
                  <a:pt x="0" y="3249156"/>
                </a:cubicBezTo>
                <a:lnTo>
                  <a:pt x="0" y="2774573"/>
                </a:lnTo>
                <a:lnTo>
                  <a:pt x="0" y="1334066"/>
                </a:lnTo>
                <a:cubicBezTo>
                  <a:pt x="0" y="597282"/>
                  <a:pt x="597282" y="0"/>
                  <a:pt x="1334067" y="0"/>
                </a:cubicBezTo>
                <a:close/>
              </a:path>
            </a:pathLst>
          </a:custGeom>
          <a:ln w="12700">
            <a:solidFill>
              <a:schemeClr val="accent4"/>
            </a:solidFill>
          </a:ln>
        </p:spPr>
      </p:pic>
      <p:grpSp>
        <p:nvGrpSpPr>
          <p:cNvPr id="53" name="Group 52">
            <a:extLst>
              <a:ext uri="{FF2B5EF4-FFF2-40B4-BE49-F238E27FC236}">
                <a16:creationId xmlns:a16="http://schemas.microsoft.com/office/drawing/2014/main" id="{32D203DB-0A86-46BE-8863-3ADAEAAFE2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00" cy="6864437"/>
            <a:chOff x="7433816" y="-6437"/>
            <a:chExt cx="4133500" cy="6864437"/>
          </a:xfrm>
        </p:grpSpPr>
        <p:cxnSp>
          <p:nvCxnSpPr>
            <p:cNvPr id="54" name="Straight Connector 53">
              <a:extLst>
                <a:ext uri="{FF2B5EF4-FFF2-40B4-BE49-F238E27FC236}">
                  <a16:creationId xmlns:a16="http://schemas.microsoft.com/office/drawing/2014/main" id="{8B0AC44C-2ED8-4E20-B5A9-1C6C28FB8C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338969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A1B6941-5982-4DC6-B619-246463FBD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79D375A-AD6D-4EF5-90DE-A18751F29B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B1C0059-D6B2-47F8-9BA7-DF6C5BA93A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4648D07-9FA7-4204-82F9-8FE9CFBFE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173BB9DF-248A-7136-70FD-281F2DABCB03}"/>
              </a:ext>
            </a:extLst>
          </p:cNvPr>
          <p:cNvSpPr txBox="1"/>
          <p:nvPr/>
        </p:nvSpPr>
        <p:spPr>
          <a:xfrm>
            <a:off x="1139698" y="2073836"/>
            <a:ext cx="5386294" cy="1755214"/>
          </a:xfrm>
          <a:prstGeom prst="rect">
            <a:avLst/>
          </a:prstGeom>
        </p:spPr>
        <p:txBody>
          <a:bodyPr vert="horz" lIns="91440" tIns="45720" rIns="91440" bIns="45720" rtlCol="0">
            <a:noAutofit/>
          </a:bodyPr>
          <a:lstStyle/>
          <a:p>
            <a:pPr marL="628650" indent="-285750">
              <a:spcAft>
                <a:spcPts val="600"/>
              </a:spcAft>
              <a:buFont typeface="Arial" panose="020B0604020202020204" pitchFamily="34" charset="0"/>
              <a:buChar char="•"/>
            </a:pPr>
            <a:endParaRPr lang="en-US" sz="14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2863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24" name="Straight Connector 2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2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31" name="Rectangle 30">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24727BA-2777-4823-88E1-1B4B61968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AB0E0E5-A956-4B80-A317-E670B96C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artoon of a cat with a computer&#10;&#10;AI-generated content may be incorrect.">
            <a:extLst>
              <a:ext uri="{FF2B5EF4-FFF2-40B4-BE49-F238E27FC236}">
                <a16:creationId xmlns:a16="http://schemas.microsoft.com/office/drawing/2014/main" id="{225D6168-7770-EEF9-89DF-38AEEA0B8A0A}"/>
              </a:ext>
            </a:extLst>
          </p:cNvPr>
          <p:cNvPicPr>
            <a:picLocks noChangeAspect="1"/>
          </p:cNvPicPr>
          <p:nvPr/>
        </p:nvPicPr>
        <p:blipFill>
          <a:blip r:embed="rId2">
            <a:alphaModFix amt="40000"/>
            <a:extLst>
              <a:ext uri="{28A0092B-C50C-407E-A947-70E740481C1C}">
                <a14:useLocalDpi xmlns:a14="http://schemas.microsoft.com/office/drawing/2010/main" val="0"/>
              </a:ext>
            </a:extLst>
          </a:blip>
          <a:srcRect r="226" b="1"/>
          <a:stretch/>
        </p:blipFill>
        <p:spPr>
          <a:xfrm>
            <a:off x="20" y="-1"/>
            <a:ext cx="12191980" cy="6873463"/>
          </a:xfrm>
          <a:prstGeom prst="rect">
            <a:avLst/>
          </a:prstGeom>
          <a:ln w="12700">
            <a:noFill/>
          </a:ln>
        </p:spPr>
      </p:pic>
      <p:grpSp>
        <p:nvGrpSpPr>
          <p:cNvPr id="37" name="Group 36">
            <a:extLst>
              <a:ext uri="{FF2B5EF4-FFF2-40B4-BE49-F238E27FC236}">
                <a16:creationId xmlns:a16="http://schemas.microsoft.com/office/drawing/2014/main" id="{68142369-1172-4897-98AF-7E16842C4A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38" name="Straight Connector 37">
              <a:extLst>
                <a:ext uri="{FF2B5EF4-FFF2-40B4-BE49-F238E27FC236}">
                  <a16:creationId xmlns:a16="http://schemas.microsoft.com/office/drawing/2014/main" id="{6B4EC643-469D-49F7-B2C7-FA3DA6FFA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3C04565-7FC8-416F-9C08-F430D337F8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2BD8DCF-6634-460D-AA2E-1357451FBA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EAC9175-245B-4886-A4F2-EEA53C13F5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2" name="Graphic 33">
              <a:extLst>
                <a:ext uri="{FF2B5EF4-FFF2-40B4-BE49-F238E27FC236}">
                  <a16:creationId xmlns:a16="http://schemas.microsoft.com/office/drawing/2014/main" id="{BC567658-11B8-4D35-89AE-B73534669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3" name="Graphic 33">
              <a:extLst>
                <a:ext uri="{FF2B5EF4-FFF2-40B4-BE49-F238E27FC236}">
                  <a16:creationId xmlns:a16="http://schemas.microsoft.com/office/drawing/2014/main" id="{B2AAA79A-1602-4193-8170-9C436D9CE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4" name="TextBox 3">
            <a:extLst>
              <a:ext uri="{FF2B5EF4-FFF2-40B4-BE49-F238E27FC236}">
                <a16:creationId xmlns:a16="http://schemas.microsoft.com/office/drawing/2014/main" id="{48136A08-8972-C911-DDA6-A6DE5BE71676}"/>
              </a:ext>
            </a:extLst>
          </p:cNvPr>
          <p:cNvSpPr txBox="1"/>
          <p:nvPr/>
        </p:nvSpPr>
        <p:spPr>
          <a:xfrm>
            <a:off x="841248" y="876304"/>
            <a:ext cx="10491550" cy="2666995"/>
          </a:xfrm>
          <a:prstGeom prst="rect">
            <a:avLst/>
          </a:prstGeom>
        </p:spPr>
        <p:txBody>
          <a:bodyPr vert="horz" lIns="91440" tIns="45720" rIns="91440" bIns="45720" rtlCol="0" anchor="b">
            <a:noAutofit/>
          </a:bodyPr>
          <a:lstStyle/>
          <a:p>
            <a:pPr algn="ctr">
              <a:spcBef>
                <a:spcPct val="0"/>
              </a:spcBef>
              <a:spcAft>
                <a:spcPts val="600"/>
              </a:spcAft>
            </a:pPr>
            <a:r>
              <a:rPr lang="en-US" sz="9900" dirty="0">
                <a:solidFill>
                  <a:srgbClr val="FFFFFF"/>
                </a:solidFill>
                <a:latin typeface="Times New Roman" panose="02020603050405020304" pitchFamily="18" charset="0"/>
                <a:ea typeface="+mj-ea"/>
                <a:cs typeface="Times New Roman" panose="02020603050405020304" pitchFamily="18" charset="0"/>
              </a:rPr>
              <a:t>Thanks for listening</a:t>
            </a:r>
          </a:p>
        </p:txBody>
      </p:sp>
      <p:sp>
        <p:nvSpPr>
          <p:cNvPr id="5" name="TextBox 4">
            <a:extLst>
              <a:ext uri="{FF2B5EF4-FFF2-40B4-BE49-F238E27FC236}">
                <a16:creationId xmlns:a16="http://schemas.microsoft.com/office/drawing/2014/main" id="{A7E5A425-BF5F-82D0-A97A-D08540D5BA00}"/>
              </a:ext>
            </a:extLst>
          </p:cNvPr>
          <p:cNvSpPr txBox="1"/>
          <p:nvPr/>
        </p:nvSpPr>
        <p:spPr>
          <a:xfrm>
            <a:off x="841252" y="3543299"/>
            <a:ext cx="10491546" cy="1918725"/>
          </a:xfrm>
          <a:prstGeom prst="rect">
            <a:avLst/>
          </a:prstGeom>
        </p:spPr>
        <p:txBody>
          <a:bodyPr vert="horz" lIns="91440" tIns="45720" rIns="91440" bIns="45720" rtlCol="0">
            <a:normAutofit/>
          </a:bodyPr>
          <a:lstStyle/>
          <a:p>
            <a:pPr algn="ctr">
              <a:lnSpc>
                <a:spcPct val="110000"/>
              </a:lnSpc>
              <a:spcAft>
                <a:spcPts val="600"/>
              </a:spcAft>
            </a:pPr>
            <a:r>
              <a:rPr lang="en-US" sz="3600" dirty="0">
                <a:solidFill>
                  <a:srgbClr val="FFFFFF"/>
                </a:solidFill>
                <a:latin typeface="Times New Roman" panose="02020603050405020304" pitchFamily="18" charset="0"/>
                <a:cs typeface="Times New Roman" panose="02020603050405020304" pitchFamily="18" charset="0"/>
              </a:rPr>
              <a:t>Present by Tuan Q. Tran </a:t>
            </a:r>
          </a:p>
          <a:p>
            <a:pPr algn="ctr">
              <a:lnSpc>
                <a:spcPct val="110000"/>
              </a:lnSpc>
              <a:spcAft>
                <a:spcPts val="600"/>
              </a:spcAft>
            </a:pPr>
            <a:r>
              <a:rPr lang="en-US" sz="3600" dirty="0">
                <a:solidFill>
                  <a:srgbClr val="FFFFFF"/>
                </a:solidFill>
                <a:latin typeface="Times New Roman" panose="02020603050405020304" pitchFamily="18" charset="0"/>
                <a:cs typeface="Times New Roman" panose="02020603050405020304" pitchFamily="18" charset="0"/>
              </a:rPr>
              <a:t>from </a:t>
            </a:r>
            <a:r>
              <a:rPr lang="en-US" sz="3600" dirty="0" err="1">
                <a:solidFill>
                  <a:srgbClr val="FFFFFF"/>
                </a:solidFill>
                <a:latin typeface="Times New Roman" panose="02020603050405020304" pitchFamily="18" charset="0"/>
                <a:cs typeface="Times New Roman" panose="02020603050405020304" pitchFamily="18" charset="0"/>
              </a:rPr>
              <a:t>GEx</a:t>
            </a:r>
            <a:r>
              <a:rPr lang="en-US" sz="3600" dirty="0">
                <a:solidFill>
                  <a:srgbClr val="FFFFFF"/>
                </a:solidFill>
                <a:latin typeface="Times New Roman" panose="02020603050405020304" pitchFamily="18" charset="0"/>
                <a:cs typeface="Times New Roman" panose="02020603050405020304" pitchFamily="18" charset="0"/>
              </a:rPr>
              <a:t> 2025</a:t>
            </a:r>
          </a:p>
          <a:p>
            <a:pPr indent="-228600">
              <a:lnSpc>
                <a:spcPct val="110000"/>
              </a:lnSpc>
              <a:spcAft>
                <a:spcPts val="600"/>
              </a:spcAft>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37056657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rchVTI">
  <a:themeElements>
    <a:clrScheme name="Custom 42">
      <a:dk1>
        <a:sysClr val="windowText" lastClr="000000"/>
      </a:dk1>
      <a:lt1>
        <a:sysClr val="window" lastClr="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620</TotalTime>
  <Words>246</Words>
  <Application>Microsoft Office PowerPoint</Application>
  <PresentationFormat>Widescreen</PresentationFormat>
  <Paragraphs>33</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Avenir Next LT Pro</vt:lpstr>
      <vt:lpstr>AvenirNext LT Pro Medium</vt:lpstr>
      <vt:lpstr>Cooper Black</vt:lpstr>
      <vt:lpstr>Footlight MT Light</vt:lpstr>
      <vt:lpstr>Times New Roman</vt:lpstr>
      <vt:lpstr>ArchVTI</vt:lpstr>
      <vt:lpstr>Snappy Snake FINAL  </vt:lpstr>
      <vt:lpstr>What is this game?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Tran, Tuan</dc:creator>
  <cp:lastModifiedBy>Tran, Tuan</cp:lastModifiedBy>
  <cp:revision>26</cp:revision>
  <dcterms:created xsi:type="dcterms:W3CDTF">2025-01-16T20:31:27Z</dcterms:created>
  <dcterms:modified xsi:type="dcterms:W3CDTF">2025-04-10T22:17:41Z</dcterms:modified>
</cp:coreProperties>
</file>