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5" autoAdjust="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3A5A-DEFE-A197-361F-63DC8DDFAD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13A79D-35B8-6514-3FFF-97F3F45BC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3E646-E2E8-8D68-E908-40C6F01790FB}"/>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5" name="Footer Placeholder 4">
            <a:extLst>
              <a:ext uri="{FF2B5EF4-FFF2-40B4-BE49-F238E27FC236}">
                <a16:creationId xmlns:a16="http://schemas.microsoft.com/office/drawing/2014/main" id="{C88CD9F4-056A-4D12-DC07-3D9594F30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9A346-BC51-FC67-CDE1-DA71ECC8B0CC}"/>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27716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22EE-1D6C-3AE7-2DB0-D454C1E85C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75793-E217-4A88-8825-7607A9AEC5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51DED-C708-F8D5-F219-2FA3E76AAFDC}"/>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5" name="Footer Placeholder 4">
            <a:extLst>
              <a:ext uri="{FF2B5EF4-FFF2-40B4-BE49-F238E27FC236}">
                <a16:creationId xmlns:a16="http://schemas.microsoft.com/office/drawing/2014/main" id="{4D127BE6-4F2C-8758-B8DF-3EFC8D33B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D992D-A862-1EB8-C9DB-64849A6AB920}"/>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304792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E4003-83C8-8201-4B0C-816416CDC3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4EC39-A51A-C326-2612-2183287E1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712C1-D79D-9DB0-5CAA-92E65EC8C9E1}"/>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5" name="Footer Placeholder 4">
            <a:extLst>
              <a:ext uri="{FF2B5EF4-FFF2-40B4-BE49-F238E27FC236}">
                <a16:creationId xmlns:a16="http://schemas.microsoft.com/office/drawing/2014/main" id="{427524C9-557A-D2B7-4A5A-8A99E5D68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57F72-EA3E-FDBF-1940-8588DB3E3F5D}"/>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2863710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BA9B-DC1E-6F91-BDC6-C81CD72B5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C0C1D-076D-9FA2-3468-9545EB83D4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E35FD-E58B-5B1F-1AB3-A2E9D88097CE}"/>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5" name="Footer Placeholder 4">
            <a:extLst>
              <a:ext uri="{FF2B5EF4-FFF2-40B4-BE49-F238E27FC236}">
                <a16:creationId xmlns:a16="http://schemas.microsoft.com/office/drawing/2014/main" id="{3542DC0A-B2D8-30BD-45CD-99EE2B6AF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023CC-4CF5-8B66-79C2-52ABE1657F8E}"/>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400656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0156-1D74-25F8-EBB8-0ECE9F59AC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C898C1-631D-612B-0834-FFE85F5968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DA3975-3B14-0C15-AFA5-514CB7589DF1}"/>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5" name="Footer Placeholder 4">
            <a:extLst>
              <a:ext uri="{FF2B5EF4-FFF2-40B4-BE49-F238E27FC236}">
                <a16:creationId xmlns:a16="http://schemas.microsoft.com/office/drawing/2014/main" id="{2A0B3498-4228-E849-B23D-A8A81EFC8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C48F9-CCE6-03F2-6F5F-90BD2C44F280}"/>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126036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57CC-B4E4-1ACD-B49A-F8367610E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A7663-DF18-B1DE-455F-E0415B73FC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4480A3-C87B-76E8-EFCB-25FE1E1773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4D508A-27E8-E3E8-26D5-A43C740A25A9}"/>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6" name="Footer Placeholder 5">
            <a:extLst>
              <a:ext uri="{FF2B5EF4-FFF2-40B4-BE49-F238E27FC236}">
                <a16:creationId xmlns:a16="http://schemas.microsoft.com/office/drawing/2014/main" id="{721B64AF-CA6D-A762-3A34-89FFACDFC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90C4-8358-4DB1-19D3-0AD54FA232C1}"/>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94685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7DBB-8837-B09A-5121-30509D4C3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396D64-BC45-B0DC-EDA0-7458E05B12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E56A54-8A09-43FE-499B-D6D2455C49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53B39-F8E0-61FF-15A9-40DC32CA4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2C6CB-89BB-E733-5620-830A012BA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D48813-7D62-B422-98FF-D93F7047FD6F}"/>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8" name="Footer Placeholder 7">
            <a:extLst>
              <a:ext uri="{FF2B5EF4-FFF2-40B4-BE49-F238E27FC236}">
                <a16:creationId xmlns:a16="http://schemas.microsoft.com/office/drawing/2014/main" id="{A452BDC6-A678-7054-B8BB-B952FFB155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3C426-3A7E-83C7-CC1E-2CA57B1489B4}"/>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228080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80EF-62DE-96D2-6354-B2165D1CF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87BC65-3E2B-097C-DAB4-D3D17F1E4D35}"/>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4" name="Footer Placeholder 3">
            <a:extLst>
              <a:ext uri="{FF2B5EF4-FFF2-40B4-BE49-F238E27FC236}">
                <a16:creationId xmlns:a16="http://schemas.microsoft.com/office/drawing/2014/main" id="{2A60F900-EE96-B875-7703-5962A5A29B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22B7B8-C6E7-7FAB-BCB1-2E7C0815EC22}"/>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6285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4F5336-FE84-B850-2176-137FB8FA7F4D}"/>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3" name="Footer Placeholder 2">
            <a:extLst>
              <a:ext uri="{FF2B5EF4-FFF2-40B4-BE49-F238E27FC236}">
                <a16:creationId xmlns:a16="http://schemas.microsoft.com/office/drawing/2014/main" id="{C3418537-A0F8-8D23-85DA-877C4DB55A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5120D1-0AE7-F094-11B5-3C8E8A52A597}"/>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268487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DC2A-1411-0770-2586-88CA5BF8C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0860BA-7730-9925-C987-A663841D9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69290-7597-68E2-90C9-3C1D7961D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87F81-A4E4-BA99-4A99-467A96976775}"/>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6" name="Footer Placeholder 5">
            <a:extLst>
              <a:ext uri="{FF2B5EF4-FFF2-40B4-BE49-F238E27FC236}">
                <a16:creationId xmlns:a16="http://schemas.microsoft.com/office/drawing/2014/main" id="{64DCDA6C-2CC2-173E-79D7-E636B6BE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1AC7F-11D1-71D2-35C0-D513CAB365D7}"/>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93049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DE94-90E2-3658-E3C4-02E58E3C9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2FEF30-88D2-1441-E47B-70DB0599DC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DD6B70-B47C-5742-3D77-C69223B4F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50D89-915D-CB92-61CA-BA19E70F9D29}"/>
              </a:ext>
            </a:extLst>
          </p:cNvPr>
          <p:cNvSpPr>
            <a:spLocks noGrp="1"/>
          </p:cNvSpPr>
          <p:nvPr>
            <p:ph type="dt" sz="half" idx="10"/>
          </p:nvPr>
        </p:nvSpPr>
        <p:spPr/>
        <p:txBody>
          <a:bodyPr/>
          <a:lstStyle/>
          <a:p>
            <a:fld id="{D77350BC-C712-49C8-AFB3-959B2E9D25E1}" type="datetimeFigureOut">
              <a:rPr lang="en-US" smtClean="0"/>
              <a:t>1/13/2025</a:t>
            </a:fld>
            <a:endParaRPr lang="en-US"/>
          </a:p>
        </p:txBody>
      </p:sp>
      <p:sp>
        <p:nvSpPr>
          <p:cNvPr id="6" name="Footer Placeholder 5">
            <a:extLst>
              <a:ext uri="{FF2B5EF4-FFF2-40B4-BE49-F238E27FC236}">
                <a16:creationId xmlns:a16="http://schemas.microsoft.com/office/drawing/2014/main" id="{57C3CEFE-19E5-A3F0-189A-0076A5B77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E5C46-9118-A0EB-17C3-5F10A03ACE5B}"/>
              </a:ext>
            </a:extLst>
          </p:cNvPr>
          <p:cNvSpPr>
            <a:spLocks noGrp="1"/>
          </p:cNvSpPr>
          <p:nvPr>
            <p:ph type="sldNum" sz="quarter" idx="12"/>
          </p:nvPr>
        </p:nvSpPr>
        <p:spPr/>
        <p:txBody>
          <a:bodyPr/>
          <a:lstStyle/>
          <a:p>
            <a:fld id="{A50055BF-98E5-4858-9548-497306F22434}" type="slidenum">
              <a:rPr lang="en-US" smtClean="0"/>
              <a:t>‹#›</a:t>
            </a:fld>
            <a:endParaRPr lang="en-US"/>
          </a:p>
        </p:txBody>
      </p:sp>
    </p:spTree>
    <p:extLst>
      <p:ext uri="{BB962C8B-B14F-4D97-AF65-F5344CB8AC3E}">
        <p14:creationId xmlns:p14="http://schemas.microsoft.com/office/powerpoint/2010/main" val="220126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slidesdocs.com/background/clean-creative-blue-business-geometric-simple-powerpoint-background_190c823804"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6CA25-74B2-DE00-35FF-0ABD53DF5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6879CB-B14F-A633-BD29-F15EAC80E5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96FEA-D7A3-28B3-EE99-A76C5D42B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7350BC-C712-49C8-AFB3-959B2E9D25E1}" type="datetimeFigureOut">
              <a:rPr lang="en-US" smtClean="0"/>
              <a:t>1/13/2025</a:t>
            </a:fld>
            <a:endParaRPr lang="en-US"/>
          </a:p>
        </p:txBody>
      </p:sp>
      <p:sp>
        <p:nvSpPr>
          <p:cNvPr id="5" name="Footer Placeholder 4">
            <a:extLst>
              <a:ext uri="{FF2B5EF4-FFF2-40B4-BE49-F238E27FC236}">
                <a16:creationId xmlns:a16="http://schemas.microsoft.com/office/drawing/2014/main" id="{F41BD4F3-E343-E8ED-831F-6C272DADC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0DE05E9-1489-0120-BE43-C223253D6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0055BF-98E5-4858-9548-497306F22434}" type="slidenum">
              <a:rPr lang="en-US" smtClean="0"/>
              <a:t>‹#›</a:t>
            </a:fld>
            <a:endParaRPr lang="en-US"/>
          </a:p>
        </p:txBody>
      </p:sp>
    </p:spTree>
    <p:extLst>
      <p:ext uri="{BB962C8B-B14F-4D97-AF65-F5344CB8AC3E}">
        <p14:creationId xmlns:p14="http://schemas.microsoft.com/office/powerpoint/2010/main" val="1605217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60C4-81D1-D4E5-C9F1-58FC9D90B2E9}"/>
              </a:ext>
            </a:extLst>
          </p:cNvPr>
          <p:cNvSpPr>
            <a:spLocks noGrp="1"/>
          </p:cNvSpPr>
          <p:nvPr>
            <p:ph type="ctrTitle"/>
          </p:nvPr>
        </p:nvSpPr>
        <p:spPr/>
        <p:txBody>
          <a:bodyPr/>
          <a:lstStyle/>
          <a:p>
            <a:r>
              <a:rPr lang="en-US"/>
              <a:t>Gcontest report</a:t>
            </a:r>
            <a:endParaRPr lang="en-US" dirty="0"/>
          </a:p>
        </p:txBody>
      </p:sp>
      <p:sp>
        <p:nvSpPr>
          <p:cNvPr id="3" name="Subtitle 2">
            <a:extLst>
              <a:ext uri="{FF2B5EF4-FFF2-40B4-BE49-F238E27FC236}">
                <a16:creationId xmlns:a16="http://schemas.microsoft.com/office/drawing/2014/main" id="{486A398E-247E-1976-43C4-B062B1966B64}"/>
              </a:ext>
            </a:extLst>
          </p:cNvPr>
          <p:cNvSpPr>
            <a:spLocks noGrp="1"/>
          </p:cNvSpPr>
          <p:nvPr>
            <p:ph type="subTitle" idx="1"/>
          </p:nvPr>
        </p:nvSpPr>
        <p:spPr/>
        <p:txBody>
          <a:bodyPr/>
          <a:lstStyle/>
          <a:p>
            <a:r>
              <a:rPr lang="en-US"/>
              <a:t>TRINH DINH TUAN</a:t>
            </a:r>
            <a:endParaRPr lang="en-US" dirty="0"/>
          </a:p>
        </p:txBody>
      </p:sp>
    </p:spTree>
    <p:extLst>
      <p:ext uri="{BB962C8B-B14F-4D97-AF65-F5344CB8AC3E}">
        <p14:creationId xmlns:p14="http://schemas.microsoft.com/office/powerpoint/2010/main" val="1902456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01C021-9192-88F3-C416-A1EC7CAFFA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3D411-1392-E58B-6752-747EC8C97AA4}"/>
              </a:ext>
            </a:extLst>
          </p:cNvPr>
          <p:cNvSpPr>
            <a:spLocks noGrp="1"/>
          </p:cNvSpPr>
          <p:nvPr>
            <p:ph type="title"/>
          </p:nvPr>
        </p:nvSpPr>
        <p:spPr>
          <a:xfrm>
            <a:off x="838200" y="365125"/>
            <a:ext cx="10515600" cy="1325563"/>
          </a:xfrm>
        </p:spPr>
        <p:txBody>
          <a:bodyPr>
            <a:normAutofit/>
          </a:bodyPr>
          <a:lstStyle/>
          <a:p>
            <a:r>
              <a:rPr lang="en-US" sz="5400" dirty="0"/>
              <a:t>IV. Suggestion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AB5C77-C98A-94BF-2BB4-F49C175E3C4D}"/>
              </a:ext>
            </a:extLst>
          </p:cNvPr>
          <p:cNvSpPr>
            <a:spLocks noGrp="1"/>
          </p:cNvSpPr>
          <p:nvPr>
            <p:ph idx="1"/>
          </p:nvPr>
        </p:nvSpPr>
        <p:spPr>
          <a:xfrm>
            <a:off x="838200" y="1929383"/>
            <a:ext cx="10515600" cy="4563491"/>
          </a:xfrm>
        </p:spPr>
        <p:txBody>
          <a:bodyPr>
            <a:normAutofit/>
          </a:bodyPr>
          <a:lstStyle/>
          <a:p>
            <a:pPr lvl="1">
              <a:lnSpc>
                <a:spcPct val="100000"/>
              </a:lnSpc>
            </a:pPr>
            <a:r>
              <a:rPr lang="en-US" sz="2000" b="1" dirty="0">
                <a:latin typeface="Arial" panose="020B0604020202020204" pitchFamily="34" charset="0"/>
                <a:cs typeface="Arial" panose="020B0604020202020204" pitchFamily="34" charset="0"/>
              </a:rPr>
              <a:t>Northern Region</a:t>
            </a:r>
          </a:p>
          <a:p>
            <a:pPr lvl="2">
              <a:lnSpc>
                <a:spcPct val="100000"/>
              </a:lnSpc>
            </a:pPr>
            <a:r>
              <a:rPr lang="en-US" sz="1600" dirty="0">
                <a:latin typeface="Arial" panose="020B0604020202020204" pitchFamily="34" charset="0"/>
                <a:cs typeface="Arial" panose="020B0604020202020204" pitchFamily="34" charset="0"/>
              </a:rPr>
              <a:t>Maintain Cost Control: Continue optimizing selling and marketing expenses.</a:t>
            </a:r>
          </a:p>
          <a:p>
            <a:pPr lvl="2">
              <a:lnSpc>
                <a:spcPct val="100000"/>
              </a:lnSpc>
            </a:pPr>
            <a:r>
              <a:rPr lang="en-US" sz="1600" dirty="0">
                <a:latin typeface="Arial" panose="020B0604020202020204" pitchFamily="34" charset="0"/>
                <a:cs typeface="Arial" panose="020B0604020202020204" pitchFamily="34" charset="0"/>
              </a:rPr>
              <a:t>Invest in Revenue Growth: Experiment with new marketing strategies to boost revenue, particularly in potential segments.</a:t>
            </a:r>
          </a:p>
          <a:p>
            <a:pPr lvl="1">
              <a:lnSpc>
                <a:spcPct val="100000"/>
              </a:lnSpc>
            </a:pPr>
            <a:r>
              <a:rPr lang="en-US" sz="2000" b="1" dirty="0">
                <a:latin typeface="Arial" panose="020B0604020202020204" pitchFamily="34" charset="0"/>
                <a:cs typeface="Arial" panose="020B0604020202020204" pitchFamily="34" charset="0"/>
              </a:rPr>
              <a:t>Central Region</a:t>
            </a:r>
          </a:p>
          <a:p>
            <a:pPr lvl="2">
              <a:lnSpc>
                <a:spcPct val="100000"/>
              </a:lnSpc>
            </a:pPr>
            <a:r>
              <a:rPr lang="en-US" sz="1600" dirty="0">
                <a:latin typeface="Arial" panose="020B0604020202020204" pitchFamily="34" charset="0"/>
                <a:cs typeface="Arial" panose="020B0604020202020204" pitchFamily="34" charset="0"/>
              </a:rPr>
              <a:t>Review Marketing Strategies: Cut ineffective campaigns and focus on high-potential market segments.</a:t>
            </a:r>
          </a:p>
          <a:p>
            <a:pPr lvl="2">
              <a:lnSpc>
                <a:spcPct val="100000"/>
              </a:lnSpc>
            </a:pPr>
            <a:r>
              <a:rPr lang="en-US" sz="1600" dirty="0">
                <a:latin typeface="Arial" panose="020B0604020202020204" pitchFamily="34" charset="0"/>
                <a:cs typeface="Arial" panose="020B0604020202020204" pitchFamily="34" charset="0"/>
              </a:rPr>
              <a:t>Control Selling Expenses: Conduct deeper analyses to reduce unnecessary operational costs.</a:t>
            </a:r>
          </a:p>
          <a:p>
            <a:pPr lvl="1">
              <a:lnSpc>
                <a:spcPct val="100000"/>
              </a:lnSpc>
            </a:pPr>
            <a:r>
              <a:rPr lang="en-US" sz="2000" b="1" dirty="0">
                <a:latin typeface="Arial" panose="020B0604020202020204" pitchFamily="34" charset="0"/>
                <a:cs typeface="Arial" panose="020B0604020202020204" pitchFamily="34" charset="0"/>
              </a:rPr>
              <a:t>Southern Region</a:t>
            </a:r>
          </a:p>
          <a:p>
            <a:pPr lvl="2">
              <a:lnSpc>
                <a:spcPct val="100000"/>
              </a:lnSpc>
            </a:pPr>
            <a:r>
              <a:rPr lang="en-US" sz="1600" dirty="0">
                <a:latin typeface="Arial" panose="020B0604020202020204" pitchFamily="34" charset="0"/>
                <a:cs typeface="Arial" panose="020B0604020202020204" pitchFamily="34" charset="0"/>
              </a:rPr>
              <a:t>Improve Operational Efficiency: Review all sales and marketing processes, optimizing costs to reduce losses.</a:t>
            </a:r>
          </a:p>
          <a:p>
            <a:pPr lvl="2">
              <a:lnSpc>
                <a:spcPct val="100000"/>
              </a:lnSpc>
            </a:pPr>
            <a:r>
              <a:rPr lang="en-US" sz="1600" dirty="0">
                <a:latin typeface="Arial" panose="020B0604020202020204" pitchFamily="34" charset="0"/>
                <a:cs typeface="Arial" panose="020B0604020202020204" pitchFamily="34" charset="0"/>
              </a:rPr>
              <a:t>Focus on Marketing ROI: Measure the effectiveness of each campaign and eliminate expenses that do not add value.</a:t>
            </a:r>
          </a:p>
        </p:txBody>
      </p:sp>
    </p:spTree>
    <p:extLst>
      <p:ext uri="{BB962C8B-B14F-4D97-AF65-F5344CB8AC3E}">
        <p14:creationId xmlns:p14="http://schemas.microsoft.com/office/powerpoint/2010/main" val="173526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7492C-C9F5-17EB-A9F3-52C62A6869F0}"/>
              </a:ext>
            </a:extLst>
          </p:cNvPr>
          <p:cNvSpPr>
            <a:spLocks noGrp="1"/>
          </p:cNvSpPr>
          <p:nvPr>
            <p:ph type="title"/>
          </p:nvPr>
        </p:nvSpPr>
        <p:spPr>
          <a:xfrm>
            <a:off x="630936" y="640823"/>
            <a:ext cx="3419856" cy="5583148"/>
          </a:xfrm>
        </p:spPr>
        <p:txBody>
          <a:bodyPr anchor="ctr">
            <a:normAutofit/>
          </a:bodyPr>
          <a:lstStyle/>
          <a:p>
            <a:r>
              <a:rPr lang="en-US" dirty="0"/>
              <a:t>I. Understand and Prepare the Data</a:t>
            </a:r>
          </a:p>
        </p:txBody>
      </p:sp>
      <p:sp>
        <p:nvSpPr>
          <p:cNvPr id="4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3137BE8-0777-052C-BEAE-2A29966085F4}"/>
              </a:ext>
            </a:extLst>
          </p:cNvPr>
          <p:cNvPicPr>
            <a:picLocks noChangeAspect="1"/>
          </p:cNvPicPr>
          <p:nvPr/>
        </p:nvPicPr>
        <p:blipFill>
          <a:blip r:embed="rId2"/>
          <a:stretch>
            <a:fillRect/>
          </a:stretch>
        </p:blipFill>
        <p:spPr>
          <a:xfrm>
            <a:off x="4654296" y="1471298"/>
            <a:ext cx="6894576" cy="1602988"/>
          </a:xfrm>
          <a:prstGeom prst="rect">
            <a:avLst/>
          </a:prstGeom>
        </p:spPr>
      </p:pic>
      <p:sp>
        <p:nvSpPr>
          <p:cNvPr id="3" name="Content Placeholder 2">
            <a:extLst>
              <a:ext uri="{FF2B5EF4-FFF2-40B4-BE49-F238E27FC236}">
                <a16:creationId xmlns:a16="http://schemas.microsoft.com/office/drawing/2014/main" id="{8C1EA948-E1FE-5C1C-D594-E9EB2735324F}"/>
              </a:ext>
            </a:extLst>
          </p:cNvPr>
          <p:cNvSpPr>
            <a:spLocks noGrp="1"/>
          </p:cNvSpPr>
          <p:nvPr>
            <p:ph idx="1"/>
          </p:nvPr>
        </p:nvSpPr>
        <p:spPr>
          <a:xfrm>
            <a:off x="4654296" y="3701297"/>
            <a:ext cx="6894576" cy="2506463"/>
          </a:xfrm>
        </p:spPr>
        <p:txBody>
          <a:bodyPr anchor="t">
            <a:normAutofit fontScale="92500" lnSpcReduction="10000"/>
          </a:bodyPr>
          <a:lstStyle/>
          <a:p>
            <a:pPr marL="0" indent="0">
              <a:buNone/>
            </a:pPr>
            <a:r>
              <a:rPr lang="en-US" sz="1600" b="1" dirty="0">
                <a:latin typeface="Arial" panose="020B0604020202020204" pitchFamily="34" charset="0"/>
                <a:cs typeface="Arial" panose="020B0604020202020204" pitchFamily="34" charset="0"/>
              </a:rPr>
              <a:t>1. Exploratory Data Analysis - EDA</a:t>
            </a:r>
          </a:p>
          <a:p>
            <a:pPr lvl="1">
              <a:spcBef>
                <a:spcPts val="600"/>
              </a:spcBef>
            </a:pPr>
            <a:r>
              <a:rPr lang="en-US" sz="1600" dirty="0">
                <a:latin typeface="Arial" panose="020B0604020202020204" pitchFamily="34" charset="0"/>
                <a:cs typeface="Arial" panose="020B0604020202020204" pitchFamily="34" charset="0"/>
              </a:rPr>
              <a:t>The data shows a </a:t>
            </a:r>
            <a:r>
              <a:rPr lang="en-US" sz="1600" b="1" dirty="0">
                <a:latin typeface="Arial" panose="020B0604020202020204" pitchFamily="34" charset="0"/>
                <a:cs typeface="Arial" panose="020B0604020202020204" pitchFamily="34" charset="0"/>
              </a:rPr>
              <a:t>right-skewed distribution</a:t>
            </a:r>
            <a:r>
              <a:rPr lang="en-US" sz="1600" dirty="0">
                <a:latin typeface="Arial" panose="020B0604020202020204" pitchFamily="34" charset="0"/>
                <a:cs typeface="Arial" panose="020B0604020202020204" pitchFamily="34" charset="0"/>
              </a:rPr>
              <a:t>.</a:t>
            </a:r>
          </a:p>
          <a:p>
            <a:pPr lvl="1">
              <a:spcBef>
                <a:spcPts val="600"/>
              </a:spcBef>
            </a:pPr>
            <a:r>
              <a:rPr lang="en-US" sz="1600" dirty="0">
                <a:latin typeface="Arial" panose="020B0604020202020204" pitchFamily="34" charset="0"/>
                <a:cs typeface="Arial" panose="020B0604020202020204" pitchFamily="34" charset="0"/>
              </a:rPr>
              <a:t>The largest values of Net Revenue, Cost of Goods Sold, Selling Expenses, and NET Profit </a:t>
            </a:r>
            <a:r>
              <a:rPr lang="en-US" sz="1600" b="1" dirty="0">
                <a:latin typeface="Arial" panose="020B0604020202020204" pitchFamily="34" charset="0"/>
                <a:cs typeface="Arial" panose="020B0604020202020204" pitchFamily="34" charset="0"/>
              </a:rPr>
              <a:t>significantly exceed the mean and the 75th percentile</a:t>
            </a:r>
            <a:r>
              <a:rPr lang="en-US" sz="1600" dirty="0">
                <a:latin typeface="Arial" panose="020B0604020202020204" pitchFamily="34" charset="0"/>
                <a:cs typeface="Arial" panose="020B0604020202020204" pitchFamily="34" charset="0"/>
              </a:rPr>
              <a:t> -&gt; Outliers.</a:t>
            </a:r>
          </a:p>
          <a:p>
            <a:pPr lvl="1">
              <a:spcBef>
                <a:spcPts val="600"/>
              </a:spcBef>
            </a:pPr>
            <a:r>
              <a:rPr lang="en-US" sz="1600" dirty="0">
                <a:latin typeface="Arial" panose="020B0604020202020204" pitchFamily="34" charset="0"/>
                <a:cs typeface="Arial" panose="020B0604020202020204" pitchFamily="34" charset="0"/>
              </a:rPr>
              <a:t>The level of selling and marketing expenses is relatively </a:t>
            </a:r>
            <a:r>
              <a:rPr lang="en-US" sz="1600" b="1" dirty="0">
                <a:latin typeface="Arial" panose="020B0604020202020204" pitchFamily="34" charset="0"/>
                <a:cs typeface="Arial" panose="020B0604020202020204" pitchFamily="34" charset="0"/>
              </a:rPr>
              <a:t>high compared to gross profit</a:t>
            </a:r>
            <a:r>
              <a:rPr lang="en-US" sz="1600" dirty="0">
                <a:latin typeface="Arial" panose="020B0604020202020204" pitchFamily="34" charset="0"/>
                <a:cs typeface="Arial" panose="020B0604020202020204" pitchFamily="34" charset="0"/>
              </a:rPr>
              <a:t>, putting pressure on NET profit.</a:t>
            </a:r>
          </a:p>
          <a:p>
            <a:pPr lvl="1">
              <a:spcBef>
                <a:spcPts val="600"/>
              </a:spcBef>
            </a:pPr>
            <a:r>
              <a:rPr lang="en-US" sz="1600" dirty="0">
                <a:latin typeface="Arial" panose="020B0604020202020204" pitchFamily="34" charset="0"/>
                <a:cs typeface="Arial" panose="020B0604020202020204" pitchFamily="34" charset="0"/>
              </a:rPr>
              <a:t>Some </a:t>
            </a:r>
            <a:r>
              <a:rPr lang="en-US" sz="1600" b="1" dirty="0">
                <a:latin typeface="Arial" panose="020B0604020202020204" pitchFamily="34" charset="0"/>
                <a:cs typeface="Arial" panose="020B0604020202020204" pitchFamily="34" charset="0"/>
              </a:rPr>
              <a:t>negative values </a:t>
            </a:r>
            <a:r>
              <a:rPr lang="en-US" sz="1600" dirty="0">
                <a:latin typeface="Arial" panose="020B0604020202020204" pitchFamily="34" charset="0"/>
                <a:cs typeface="Arial" panose="020B0604020202020204" pitchFamily="34" charset="0"/>
              </a:rPr>
              <a:t>in Gross Profit and NET Profit indicate that certain stores are struggling to cover their costs.</a:t>
            </a:r>
          </a:p>
          <a:p>
            <a:pPr lvl="1">
              <a:spcBef>
                <a:spcPts val="600"/>
              </a:spcBef>
            </a:pPr>
            <a:r>
              <a:rPr lang="en-US" sz="1600" dirty="0">
                <a:latin typeface="Arial" panose="020B0604020202020204" pitchFamily="34" charset="0"/>
                <a:cs typeface="Arial" panose="020B0604020202020204" pitchFamily="34" charset="0"/>
              </a:rPr>
              <a:t>In both years, net revenue and net profit did </a:t>
            </a:r>
            <a:r>
              <a:rPr lang="en-US" sz="1600" b="1" dirty="0">
                <a:latin typeface="Arial" panose="020B0604020202020204" pitchFamily="34" charset="0"/>
                <a:cs typeface="Arial" panose="020B0604020202020204" pitchFamily="34" charset="0"/>
              </a:rPr>
              <a:t>not meet the set targets</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0483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2BAA6-5EAF-0E2C-E99C-DB8F4DEB2C0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16534CF-856C-4BE5-5781-B660A4B49BCA}"/>
              </a:ext>
            </a:extLst>
          </p:cNvPr>
          <p:cNvPicPr>
            <a:picLocks noChangeAspect="1"/>
          </p:cNvPicPr>
          <p:nvPr/>
        </p:nvPicPr>
        <p:blipFill>
          <a:blip r:embed="rId2"/>
          <a:stretch>
            <a:fillRect/>
          </a:stretch>
        </p:blipFill>
        <p:spPr>
          <a:xfrm>
            <a:off x="4654296" y="1114036"/>
            <a:ext cx="6894576" cy="2947431"/>
          </a:xfrm>
          <a:prstGeom prst="rect">
            <a:avLst/>
          </a:prstGeom>
        </p:spPr>
      </p:pic>
      <p:sp>
        <p:nvSpPr>
          <p:cNvPr id="3" name="Content Placeholder 2">
            <a:extLst>
              <a:ext uri="{FF2B5EF4-FFF2-40B4-BE49-F238E27FC236}">
                <a16:creationId xmlns:a16="http://schemas.microsoft.com/office/drawing/2014/main" id="{85D65246-1CCE-10D2-EED2-3073D1F470DD}"/>
              </a:ext>
            </a:extLst>
          </p:cNvPr>
          <p:cNvSpPr>
            <a:spLocks noGrp="1"/>
          </p:cNvSpPr>
          <p:nvPr>
            <p:ph idx="1"/>
          </p:nvPr>
        </p:nvSpPr>
        <p:spPr>
          <a:xfrm>
            <a:off x="4654296" y="4798577"/>
            <a:ext cx="6894576" cy="1234475"/>
          </a:xfrm>
        </p:spPr>
        <p:txBody>
          <a:bodyPr vert="horz" lIns="91440" tIns="45720" rIns="91440" bIns="45720" rtlCol="0" anchor="t">
            <a:normAutofit lnSpcReduction="10000"/>
          </a:bodyPr>
          <a:lstStyle/>
          <a:p>
            <a:pPr marL="0" indent="0">
              <a:buNone/>
            </a:pPr>
            <a:r>
              <a:rPr lang="en-US" sz="1600" b="1" dirty="0">
                <a:latin typeface="Arial" panose="020B0604020202020204" pitchFamily="34" charset="0"/>
                <a:cs typeface="Arial" panose="020B0604020202020204" pitchFamily="34" charset="0"/>
              </a:rPr>
              <a:t>2. Data Preprocessing</a:t>
            </a:r>
          </a:p>
          <a:p>
            <a:pPr lvl="1">
              <a:spcBef>
                <a:spcPts val="600"/>
              </a:spcBef>
            </a:pPr>
            <a:r>
              <a:rPr lang="en-US" sz="1600" b="1" dirty="0">
                <a:latin typeface="Arial" panose="020B0604020202020204" pitchFamily="34" charset="0"/>
                <a:cs typeface="Arial" panose="020B0604020202020204" pitchFamily="34" charset="0"/>
              </a:rPr>
              <a:t>Create an additional column </a:t>
            </a:r>
            <a:r>
              <a:rPr lang="en-US" sz="1600" dirty="0">
                <a:latin typeface="Arial" panose="020B0604020202020204" pitchFamily="34" charset="0"/>
                <a:cs typeface="Arial" panose="020B0604020202020204" pitchFamily="34" charset="0"/>
              </a:rPr>
              <a:t>for the date based on the Quarter and Year columns. </a:t>
            </a:r>
          </a:p>
          <a:p>
            <a:pPr lvl="1">
              <a:spcBef>
                <a:spcPts val="600"/>
              </a:spcBef>
            </a:pPr>
            <a:r>
              <a:rPr lang="en-US" sz="1600" dirty="0">
                <a:latin typeface="Arial" panose="020B0604020202020204" pitchFamily="34" charset="0"/>
                <a:cs typeface="Arial" panose="020B0604020202020204" pitchFamily="34" charset="0"/>
              </a:rPr>
              <a:t>Identify the outlier as </a:t>
            </a:r>
            <a:r>
              <a:rPr lang="en-US" sz="1600" b="1" dirty="0">
                <a:latin typeface="Arial" panose="020B0604020202020204" pitchFamily="34" charset="0"/>
                <a:cs typeface="Arial" panose="020B0604020202020204" pitchFamily="34" charset="0"/>
              </a:rPr>
              <a:t>store 101101 </a:t>
            </a:r>
            <a:r>
              <a:rPr lang="en-US" sz="1600" dirty="0">
                <a:latin typeface="Arial" panose="020B0604020202020204" pitchFamily="34" charset="0"/>
                <a:cs typeface="Arial" panose="020B0604020202020204" pitchFamily="34" charset="0"/>
              </a:rPr>
              <a:t>located in the Hanoi branch -&gt; Proceed to remove it for analysis.</a:t>
            </a:r>
          </a:p>
        </p:txBody>
      </p:sp>
      <p:sp>
        <p:nvSpPr>
          <p:cNvPr id="7" name="Title 1">
            <a:extLst>
              <a:ext uri="{FF2B5EF4-FFF2-40B4-BE49-F238E27FC236}">
                <a16:creationId xmlns:a16="http://schemas.microsoft.com/office/drawing/2014/main" id="{11D6C5CB-8DF4-BBF8-0F41-43A121B9904F}"/>
              </a:ext>
            </a:extLst>
          </p:cNvPr>
          <p:cNvSpPr txBox="1">
            <a:spLocks/>
          </p:cNvSpPr>
          <p:nvPr/>
        </p:nvSpPr>
        <p:spPr>
          <a:xfrm>
            <a:off x="630936" y="640823"/>
            <a:ext cx="3419856" cy="5583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 Understand and Prepare the Data</a:t>
            </a:r>
          </a:p>
        </p:txBody>
      </p:sp>
    </p:spTree>
    <p:extLst>
      <p:ext uri="{BB962C8B-B14F-4D97-AF65-F5344CB8AC3E}">
        <p14:creationId xmlns:p14="http://schemas.microsoft.com/office/powerpoint/2010/main" val="378783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DBCEF-3616-FAE4-9234-F928ACD4FB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3ACC3-F45D-1E4A-65F5-531B42DD7E01}"/>
              </a:ext>
            </a:extLst>
          </p:cNvPr>
          <p:cNvSpPr>
            <a:spLocks noGrp="1"/>
          </p:cNvSpPr>
          <p:nvPr>
            <p:ph type="title"/>
          </p:nvPr>
        </p:nvSpPr>
        <p:spPr/>
        <p:txBody>
          <a:bodyPr>
            <a:normAutofit/>
          </a:bodyPr>
          <a:lstStyle/>
          <a:p>
            <a:r>
              <a:rPr lang="en-US" sz="3600" dirty="0"/>
              <a:t>II. Overview</a:t>
            </a:r>
          </a:p>
        </p:txBody>
      </p:sp>
      <p:sp>
        <p:nvSpPr>
          <p:cNvPr id="3" name="Content Placeholder 2">
            <a:extLst>
              <a:ext uri="{FF2B5EF4-FFF2-40B4-BE49-F238E27FC236}">
                <a16:creationId xmlns:a16="http://schemas.microsoft.com/office/drawing/2014/main" id="{1363D991-4521-9264-1CD8-A280DE5B11A7}"/>
              </a:ext>
            </a:extLst>
          </p:cNvPr>
          <p:cNvSpPr>
            <a:spLocks noGrp="1"/>
          </p:cNvSpPr>
          <p:nvPr>
            <p:ph idx="1"/>
          </p:nvPr>
        </p:nvSpPr>
        <p:spPr>
          <a:xfrm>
            <a:off x="579119" y="2945100"/>
            <a:ext cx="11387593" cy="3165365"/>
          </a:xfrm>
        </p:spPr>
        <p:txBody>
          <a:bodyPr>
            <a:normAutofit/>
          </a:bodyPr>
          <a:lstStyle/>
          <a:p>
            <a:pPr marL="0" indent="0">
              <a:buNone/>
            </a:pPr>
            <a:r>
              <a:rPr lang="en-US" sz="2000" b="1" dirty="0">
                <a:latin typeface="Arial" panose="020B0604020202020204" pitchFamily="34" charset="0"/>
                <a:cs typeface="Arial" panose="020B0604020202020204" pitchFamily="34" charset="0"/>
              </a:rPr>
              <a:t>1. Some key metrics analysis</a:t>
            </a:r>
            <a:endParaRPr lang="en-US" sz="16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Overall growth is positive: </a:t>
            </a:r>
            <a:r>
              <a:rPr lang="en-US" sz="1600" dirty="0">
                <a:latin typeface="Arial" panose="020B0604020202020204" pitchFamily="34" charset="0"/>
                <a:cs typeface="Arial" panose="020B0604020202020204" pitchFamily="34" charset="0"/>
              </a:rPr>
              <a:t>Gross revenue and Total cost increased by 52%.</a:t>
            </a:r>
          </a:p>
          <a:p>
            <a:pPr lvl="1"/>
            <a:r>
              <a:rPr lang="en-US" sz="1600" b="1" dirty="0">
                <a:latin typeface="Arial" panose="020B0604020202020204" pitchFamily="34" charset="0"/>
                <a:cs typeface="Arial" panose="020B0604020202020204" pitchFamily="34" charset="0"/>
              </a:rPr>
              <a:t>Selling expenses increased at a lower rate than revenue</a:t>
            </a:r>
            <a:r>
              <a:rPr lang="en-US" sz="1600" dirty="0">
                <a:latin typeface="Arial" panose="020B0604020202020204" pitchFamily="34" charset="0"/>
                <a:cs typeface="Arial" panose="020B0604020202020204" pitchFamily="34" charset="0"/>
              </a:rPr>
              <a:t> (43%), which could be a positive indicator of operational efficiency.</a:t>
            </a:r>
          </a:p>
          <a:p>
            <a:pPr lvl="1"/>
            <a:r>
              <a:rPr lang="en-US" sz="1600" b="1" dirty="0">
                <a:latin typeface="Arial" panose="020B0604020202020204" pitchFamily="34" charset="0"/>
                <a:cs typeface="Arial" panose="020B0604020202020204" pitchFamily="34" charset="0"/>
              </a:rPr>
              <a:t>Marketing costs rose excessively</a:t>
            </a:r>
            <a:r>
              <a:rPr lang="en-US" sz="1600" dirty="0">
                <a:latin typeface="Arial" panose="020B0604020202020204" pitchFamily="34" charset="0"/>
                <a:cs typeface="Arial" panose="020B0604020202020204" pitchFamily="34" charset="0"/>
              </a:rPr>
              <a:t> (91%), especially in the Southern region (161%). ROI and the actual effectiveness of these campaigns need to be reviewed.</a:t>
            </a:r>
          </a:p>
          <a:p>
            <a:pPr lvl="1"/>
            <a:r>
              <a:rPr lang="en-US" sz="1600" b="1" dirty="0">
                <a:latin typeface="Arial" panose="020B0604020202020204" pitchFamily="34" charset="0"/>
                <a:cs typeface="Arial" panose="020B0604020202020204" pitchFamily="34" charset="0"/>
              </a:rPr>
              <a:t>The Northern region showed steady and most efficient growth</a:t>
            </a:r>
            <a:r>
              <a:rPr lang="en-US" sz="1600" dirty="0">
                <a:latin typeface="Arial" panose="020B0604020202020204" pitchFamily="34" charset="0"/>
                <a:cs typeface="Arial" panose="020B0604020202020204" pitchFamily="34" charset="0"/>
              </a:rPr>
              <a:t> among the three regions, particularly in selling expenses.</a:t>
            </a:r>
          </a:p>
          <a:p>
            <a:pPr lvl="1"/>
            <a:r>
              <a:rPr lang="en-US" sz="1600" b="1" dirty="0">
                <a:latin typeface="Arial" panose="020B0604020202020204" pitchFamily="34" charset="0"/>
                <a:cs typeface="Arial" panose="020B0604020202020204" pitchFamily="34" charset="0"/>
              </a:rPr>
              <a:t>The Central region faces difficulties</a:t>
            </a:r>
            <a:r>
              <a:rPr lang="en-US" sz="1600" dirty="0">
                <a:latin typeface="Arial" panose="020B0604020202020204" pitchFamily="34" charset="0"/>
                <a:cs typeface="Arial" panose="020B0604020202020204" pitchFamily="34" charset="0"/>
              </a:rPr>
              <a:t>: revenue declined, while costs (especially marketing and selling expenses) surged significantly.</a:t>
            </a:r>
          </a:p>
          <a:p>
            <a:pPr lvl="1"/>
            <a:r>
              <a:rPr lang="en-US" sz="1600" b="1" dirty="0">
                <a:latin typeface="Arial" panose="020B0604020202020204" pitchFamily="34" charset="0"/>
                <a:cs typeface="Arial" panose="020B0604020202020204" pitchFamily="34" charset="0"/>
              </a:rPr>
              <a:t>Negative profits are prevalent in the Southern region:</a:t>
            </a:r>
            <a:r>
              <a:rPr lang="en-US" sz="1600" dirty="0">
                <a:latin typeface="Arial" panose="020B0604020202020204" pitchFamily="34" charset="0"/>
                <a:cs typeface="Arial" panose="020B0604020202020204" pitchFamily="34" charset="0"/>
              </a:rPr>
              <a:t> despite a strong revenue increase (78%), negative profit (-105%) indicates that costs (particularly marketing) far exceed actual benefits."</a:t>
            </a:r>
          </a:p>
        </p:txBody>
      </p:sp>
      <p:graphicFrame>
        <p:nvGraphicFramePr>
          <p:cNvPr id="4" name="Object 3">
            <a:extLst>
              <a:ext uri="{FF2B5EF4-FFF2-40B4-BE49-F238E27FC236}">
                <a16:creationId xmlns:a16="http://schemas.microsoft.com/office/drawing/2014/main" id="{14B296D1-E72D-5CBB-E4C5-C4A0580507CF}"/>
              </a:ext>
            </a:extLst>
          </p:cNvPr>
          <p:cNvGraphicFramePr>
            <a:graphicFrameLocks noChangeAspect="1"/>
          </p:cNvGraphicFramePr>
          <p:nvPr>
            <p:extLst>
              <p:ext uri="{D42A27DB-BD31-4B8C-83A1-F6EECF244321}">
                <p14:modId xmlns:p14="http://schemas.microsoft.com/office/powerpoint/2010/main" val="3781215525"/>
              </p:ext>
            </p:extLst>
          </p:nvPr>
        </p:nvGraphicFramePr>
        <p:xfrm>
          <a:off x="1997334" y="1439242"/>
          <a:ext cx="8197333" cy="1325563"/>
        </p:xfrm>
        <a:graphic>
          <a:graphicData uri="http://schemas.openxmlformats.org/presentationml/2006/ole">
            <mc:AlternateContent xmlns:mc="http://schemas.openxmlformats.org/markup-compatibility/2006">
              <mc:Choice xmlns:v="urn:schemas-microsoft-com:vml" Requires="v">
                <p:oleObj name="Worksheet" r:id="rId2" imgW="6027385" imgH="975186" progId="Excel.Sheet.12">
                  <p:embed/>
                </p:oleObj>
              </mc:Choice>
              <mc:Fallback>
                <p:oleObj name="Worksheet" r:id="rId2" imgW="6027385" imgH="975186" progId="Excel.Sheet.12">
                  <p:embed/>
                  <p:pic>
                    <p:nvPicPr>
                      <p:cNvPr id="0" name=""/>
                      <p:cNvPicPr/>
                      <p:nvPr/>
                    </p:nvPicPr>
                    <p:blipFill>
                      <a:blip r:embed="rId3"/>
                      <a:stretch>
                        <a:fillRect/>
                      </a:stretch>
                    </p:blipFill>
                    <p:spPr>
                      <a:xfrm>
                        <a:off x="1997334" y="1439242"/>
                        <a:ext cx="8197333" cy="1325563"/>
                      </a:xfrm>
                      <a:prstGeom prst="rect">
                        <a:avLst/>
                      </a:prstGeom>
                    </p:spPr>
                  </p:pic>
                </p:oleObj>
              </mc:Fallback>
            </mc:AlternateContent>
          </a:graphicData>
        </a:graphic>
      </p:graphicFrame>
    </p:spTree>
    <p:extLst>
      <p:ext uri="{BB962C8B-B14F-4D97-AF65-F5344CB8AC3E}">
        <p14:creationId xmlns:p14="http://schemas.microsoft.com/office/powerpoint/2010/main" val="21300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A5171-D944-92DF-A474-B5295A608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89DC5-2F8B-26C6-1DC3-FFD546F61807}"/>
              </a:ext>
            </a:extLst>
          </p:cNvPr>
          <p:cNvSpPr>
            <a:spLocks noGrp="1"/>
          </p:cNvSpPr>
          <p:nvPr>
            <p:ph type="title"/>
          </p:nvPr>
        </p:nvSpPr>
        <p:spPr/>
        <p:txBody>
          <a:bodyPr>
            <a:normAutofit/>
          </a:bodyPr>
          <a:lstStyle/>
          <a:p>
            <a:r>
              <a:rPr lang="en-US" sz="3600" dirty="0"/>
              <a:t>II. Overview</a:t>
            </a:r>
          </a:p>
        </p:txBody>
      </p:sp>
      <p:sp>
        <p:nvSpPr>
          <p:cNvPr id="3" name="Content Placeholder 2">
            <a:extLst>
              <a:ext uri="{FF2B5EF4-FFF2-40B4-BE49-F238E27FC236}">
                <a16:creationId xmlns:a16="http://schemas.microsoft.com/office/drawing/2014/main" id="{97FEE3EA-75F8-5168-B27B-AC150282DDCA}"/>
              </a:ext>
            </a:extLst>
          </p:cNvPr>
          <p:cNvSpPr>
            <a:spLocks noGrp="1"/>
          </p:cNvSpPr>
          <p:nvPr>
            <p:ph idx="1"/>
          </p:nvPr>
        </p:nvSpPr>
        <p:spPr>
          <a:xfrm>
            <a:off x="579120" y="3135876"/>
            <a:ext cx="10774680" cy="2282882"/>
          </a:xfrm>
        </p:spPr>
        <p:txBody>
          <a:bodyPr>
            <a:normAutofit/>
          </a:bodyPr>
          <a:lstStyle/>
          <a:p>
            <a:pPr marL="0" indent="0">
              <a:buNone/>
            </a:pPr>
            <a:r>
              <a:rPr lang="en-US" sz="2000" b="1" dirty="0">
                <a:latin typeface="Arial" panose="020B0604020202020204" pitchFamily="34" charset="0"/>
                <a:cs typeface="Arial" panose="020B0604020202020204" pitchFamily="34" charset="0"/>
              </a:rPr>
              <a:t>2. Cost Control Efficiency</a:t>
            </a:r>
          </a:p>
          <a:p>
            <a:pPr lvl="1"/>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The Northern region stands out the most: </a:t>
            </a:r>
            <a:r>
              <a:rPr lang="en-US" sz="1600" dirty="0">
                <a:latin typeface="Arial" panose="020B0604020202020204" pitchFamily="34" charset="0"/>
                <a:cs typeface="Arial" panose="020B0604020202020204" pitchFamily="34" charset="0"/>
              </a:rPr>
              <a:t>strong operational performance, effective control of marketing and selling expenses, with the highest net profit/revenue ratio.</a:t>
            </a:r>
          </a:p>
          <a:p>
            <a:pPr lvl="1"/>
            <a:r>
              <a:rPr lang="en-US" sz="1600" b="1" dirty="0">
                <a:latin typeface="Arial" panose="020B0604020202020204" pitchFamily="34" charset="0"/>
                <a:cs typeface="Arial" panose="020B0604020202020204" pitchFamily="34" charset="0"/>
              </a:rPr>
              <a:t>The Central region has very low business efficiency, with negligible profit.</a:t>
            </a:r>
            <a:r>
              <a:rPr lang="en-US" sz="1600" dirty="0">
                <a:latin typeface="Arial" panose="020B0604020202020204" pitchFamily="34" charset="0"/>
                <a:cs typeface="Arial" panose="020B0604020202020204" pitchFamily="34" charset="0"/>
              </a:rPr>
              <a:t> Improvements in cost of goods sold and a focus on more effective marketing strategies are needed.</a:t>
            </a:r>
          </a:p>
          <a:p>
            <a:pPr lvl="1"/>
            <a:r>
              <a:rPr lang="en-US" sz="1600" b="1" dirty="0">
                <a:latin typeface="Arial" panose="020B0604020202020204" pitchFamily="34" charset="0"/>
                <a:cs typeface="Arial" panose="020B0604020202020204" pitchFamily="34" charset="0"/>
              </a:rPr>
              <a:t>The Southern region, despite high revenue, reports negative net profit: </a:t>
            </a:r>
            <a:r>
              <a:rPr lang="en-US" sz="1600" dirty="0">
                <a:latin typeface="Arial" panose="020B0604020202020204" pitchFamily="34" charset="0"/>
                <a:cs typeface="Arial" panose="020B0604020202020204" pitchFamily="34" charset="0"/>
              </a:rPr>
              <a:t>selling and marketing costs relative to revenue are relatively high but fail to generate net profit.</a:t>
            </a:r>
          </a:p>
        </p:txBody>
      </p:sp>
      <p:graphicFrame>
        <p:nvGraphicFramePr>
          <p:cNvPr id="4" name="Object 3">
            <a:extLst>
              <a:ext uri="{FF2B5EF4-FFF2-40B4-BE49-F238E27FC236}">
                <a16:creationId xmlns:a16="http://schemas.microsoft.com/office/drawing/2014/main" id="{3B6975BF-9AE0-7F14-EDC6-F67F0C183CC2}"/>
              </a:ext>
            </a:extLst>
          </p:cNvPr>
          <p:cNvGraphicFramePr>
            <a:graphicFrameLocks noChangeAspect="1"/>
          </p:cNvGraphicFramePr>
          <p:nvPr>
            <p:extLst>
              <p:ext uri="{D42A27DB-BD31-4B8C-83A1-F6EECF244321}">
                <p14:modId xmlns:p14="http://schemas.microsoft.com/office/powerpoint/2010/main" val="2250504317"/>
              </p:ext>
            </p:extLst>
          </p:nvPr>
        </p:nvGraphicFramePr>
        <p:xfrm>
          <a:off x="1997334" y="1439242"/>
          <a:ext cx="8197333" cy="1325563"/>
        </p:xfrm>
        <a:graphic>
          <a:graphicData uri="http://schemas.openxmlformats.org/presentationml/2006/ole">
            <mc:AlternateContent xmlns:mc="http://schemas.openxmlformats.org/markup-compatibility/2006">
              <mc:Choice xmlns:v="urn:schemas-microsoft-com:vml" Requires="v">
                <p:oleObj name="Worksheet" r:id="rId2" imgW="6027385" imgH="975186" progId="Excel.Sheet.12">
                  <p:embed/>
                </p:oleObj>
              </mc:Choice>
              <mc:Fallback>
                <p:oleObj name="Worksheet" r:id="rId2" imgW="6027385" imgH="975186" progId="Excel.Sheet.12">
                  <p:embed/>
                  <p:pic>
                    <p:nvPicPr>
                      <p:cNvPr id="4" name="Object 3">
                        <a:extLst>
                          <a:ext uri="{FF2B5EF4-FFF2-40B4-BE49-F238E27FC236}">
                            <a16:creationId xmlns:a16="http://schemas.microsoft.com/office/drawing/2014/main" id="{14B296D1-E72D-5CBB-E4C5-C4A0580507CF}"/>
                          </a:ext>
                        </a:extLst>
                      </p:cNvPr>
                      <p:cNvPicPr/>
                      <p:nvPr/>
                    </p:nvPicPr>
                    <p:blipFill>
                      <a:blip r:embed="rId3"/>
                      <a:stretch>
                        <a:fillRect/>
                      </a:stretch>
                    </p:blipFill>
                    <p:spPr>
                      <a:xfrm>
                        <a:off x="1997334" y="1439242"/>
                        <a:ext cx="8197333" cy="1325563"/>
                      </a:xfrm>
                      <a:prstGeom prst="rect">
                        <a:avLst/>
                      </a:prstGeom>
                    </p:spPr>
                  </p:pic>
                </p:oleObj>
              </mc:Fallback>
            </mc:AlternateContent>
          </a:graphicData>
        </a:graphic>
      </p:graphicFrame>
    </p:spTree>
    <p:extLst>
      <p:ext uri="{BB962C8B-B14F-4D97-AF65-F5344CB8AC3E}">
        <p14:creationId xmlns:p14="http://schemas.microsoft.com/office/powerpoint/2010/main" val="332499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51413-35E7-E261-2702-8D8DAD64C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48879-2ECE-07A6-AC45-31BE0986FB57}"/>
              </a:ext>
            </a:extLst>
          </p:cNvPr>
          <p:cNvSpPr>
            <a:spLocks noGrp="1"/>
          </p:cNvSpPr>
          <p:nvPr>
            <p:ph type="title"/>
          </p:nvPr>
        </p:nvSpPr>
        <p:spPr/>
        <p:txBody>
          <a:bodyPr>
            <a:normAutofit/>
          </a:bodyPr>
          <a:lstStyle/>
          <a:p>
            <a:r>
              <a:rPr lang="en-US" sz="3600" dirty="0"/>
              <a:t>II. Overview</a:t>
            </a:r>
          </a:p>
        </p:txBody>
      </p:sp>
      <p:sp>
        <p:nvSpPr>
          <p:cNvPr id="3" name="Content Placeholder 2">
            <a:extLst>
              <a:ext uri="{FF2B5EF4-FFF2-40B4-BE49-F238E27FC236}">
                <a16:creationId xmlns:a16="http://schemas.microsoft.com/office/drawing/2014/main" id="{ADF53B09-F7E2-D9B3-F0FC-3D57D24D6CC9}"/>
              </a:ext>
            </a:extLst>
          </p:cNvPr>
          <p:cNvSpPr>
            <a:spLocks noGrp="1"/>
          </p:cNvSpPr>
          <p:nvPr>
            <p:ph idx="1"/>
          </p:nvPr>
        </p:nvSpPr>
        <p:spPr>
          <a:xfrm>
            <a:off x="579120" y="3164274"/>
            <a:ext cx="10774680" cy="2282882"/>
          </a:xfrm>
        </p:spPr>
        <p:txBody>
          <a:bodyPr>
            <a:normAutofit fontScale="92500" lnSpcReduction="10000"/>
          </a:bodyPr>
          <a:lstStyle/>
          <a:p>
            <a:pPr marL="0" indent="0">
              <a:buNone/>
            </a:pPr>
            <a:r>
              <a:rPr lang="en-US" sz="2000" b="1" dirty="0">
                <a:latin typeface="Arial" panose="020B0604020202020204" pitchFamily="34" charset="0"/>
                <a:cs typeface="Arial" panose="020B0604020202020204" pitchFamily="34" charset="0"/>
              </a:rPr>
              <a:t>3. Analysis of Each Business Segment</a:t>
            </a:r>
          </a:p>
          <a:p>
            <a:pPr marL="457200" lvl="1" indent="0">
              <a:buNone/>
            </a:pPr>
            <a:endParaRPr lang="en-US" sz="16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Men's Fashion: The main contributor</a:t>
            </a:r>
            <a:r>
              <a:rPr lang="en-US" sz="1600" dirty="0">
                <a:latin typeface="Arial" panose="020B0604020202020204" pitchFamily="34" charset="0"/>
                <a:cs typeface="Arial" panose="020B0604020202020204" pitchFamily="34" charset="0"/>
              </a:rPr>
              <a:t> to revenue (96.56%) but with a very low net profit margin (0.05%) due to high cost of goods sold -&gt; Needs cost control.</a:t>
            </a:r>
          </a:p>
          <a:p>
            <a:pPr lvl="1"/>
            <a:r>
              <a:rPr lang="en-US" sz="1600" b="1" dirty="0">
                <a:latin typeface="Arial" panose="020B0604020202020204" pitchFamily="34" charset="0"/>
                <a:cs typeface="Arial" panose="020B0604020202020204" pitchFamily="34" charset="0"/>
              </a:rPr>
              <a:t>Accessories and Women's Fashion: The most efficient in terms of profit margin</a:t>
            </a:r>
            <a:r>
              <a:rPr lang="en-US" sz="1600" dirty="0">
                <a:latin typeface="Arial" panose="020B0604020202020204" pitchFamily="34" charset="0"/>
                <a:cs typeface="Arial" panose="020B0604020202020204" pitchFamily="34" charset="0"/>
              </a:rPr>
              <a:t>. Accessories have a high net margin (5.01%) despite very small revenue. Women's fashion has the highest net margin (19.81%) with the lowest selling and marketing costs -&gt; Significant potential to expand revenue without substantial cost increases.</a:t>
            </a:r>
          </a:p>
          <a:p>
            <a:pPr lvl="1"/>
            <a:r>
              <a:rPr lang="en-US" sz="1600" b="1" dirty="0">
                <a:latin typeface="Arial" panose="020B0604020202020204" pitchFamily="34" charset="0"/>
                <a:cs typeface="Arial" panose="020B0604020202020204" pitchFamily="34" charset="0"/>
              </a:rPr>
              <a:t>Unisex Fashion: Shows potential but has excessively high costs</a:t>
            </a:r>
            <a:r>
              <a:rPr lang="en-US" sz="1600" dirty="0">
                <a:latin typeface="Arial" panose="020B0604020202020204" pitchFamily="34" charset="0"/>
                <a:cs typeface="Arial" panose="020B0604020202020204" pitchFamily="34" charset="0"/>
              </a:rPr>
              <a:t>. Selling and marketing expenses take up a large proportion, reducing efficiency. However, the net profit margin is relatively high (4.17%) -&gt; This segment still holds potential if costs can be optimized."</a:t>
            </a:r>
          </a:p>
        </p:txBody>
      </p:sp>
      <p:graphicFrame>
        <p:nvGraphicFramePr>
          <p:cNvPr id="4" name="Object 3">
            <a:extLst>
              <a:ext uri="{FF2B5EF4-FFF2-40B4-BE49-F238E27FC236}">
                <a16:creationId xmlns:a16="http://schemas.microsoft.com/office/drawing/2014/main" id="{C0E16DDD-C097-52BB-6835-EF5F990C0134}"/>
              </a:ext>
            </a:extLst>
          </p:cNvPr>
          <p:cNvGraphicFramePr>
            <a:graphicFrameLocks noChangeAspect="1"/>
          </p:cNvGraphicFramePr>
          <p:nvPr>
            <p:extLst>
              <p:ext uri="{D42A27DB-BD31-4B8C-83A1-F6EECF244321}">
                <p14:modId xmlns:p14="http://schemas.microsoft.com/office/powerpoint/2010/main" val="3203718638"/>
              </p:ext>
            </p:extLst>
          </p:nvPr>
        </p:nvGraphicFramePr>
        <p:xfrm>
          <a:off x="1550829" y="1539461"/>
          <a:ext cx="8831262" cy="1012825"/>
        </p:xfrm>
        <a:graphic>
          <a:graphicData uri="http://schemas.openxmlformats.org/presentationml/2006/ole">
            <mc:AlternateContent xmlns:mc="http://schemas.openxmlformats.org/markup-compatibility/2006">
              <mc:Choice xmlns:v="urn:schemas-microsoft-com:vml" Requires="v">
                <p:oleObj name="Worksheet" r:id="rId2" imgW="8831403" imgH="1013563" progId="Excel.Sheet.12">
                  <p:embed/>
                </p:oleObj>
              </mc:Choice>
              <mc:Fallback>
                <p:oleObj name="Worksheet" r:id="rId2" imgW="8831403" imgH="1013563" progId="Excel.Sheet.12">
                  <p:embed/>
                  <p:pic>
                    <p:nvPicPr>
                      <p:cNvPr id="0" name=""/>
                      <p:cNvPicPr/>
                      <p:nvPr/>
                    </p:nvPicPr>
                    <p:blipFill>
                      <a:blip r:embed="rId3"/>
                      <a:stretch>
                        <a:fillRect/>
                      </a:stretch>
                    </p:blipFill>
                    <p:spPr>
                      <a:xfrm>
                        <a:off x="1550829" y="1539461"/>
                        <a:ext cx="8831262" cy="1012825"/>
                      </a:xfrm>
                      <a:prstGeom prst="rect">
                        <a:avLst/>
                      </a:prstGeom>
                    </p:spPr>
                  </p:pic>
                </p:oleObj>
              </mc:Fallback>
            </mc:AlternateContent>
          </a:graphicData>
        </a:graphic>
      </p:graphicFrame>
    </p:spTree>
    <p:extLst>
      <p:ext uri="{BB962C8B-B14F-4D97-AF65-F5344CB8AC3E}">
        <p14:creationId xmlns:p14="http://schemas.microsoft.com/office/powerpoint/2010/main" val="28572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E6258-46B3-7D53-BA64-F5A56EB23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D3E0F-908F-8A48-A8B5-11D3AAB81D11}"/>
              </a:ext>
            </a:extLst>
          </p:cNvPr>
          <p:cNvSpPr>
            <a:spLocks noGrp="1"/>
          </p:cNvSpPr>
          <p:nvPr>
            <p:ph type="title"/>
          </p:nvPr>
        </p:nvSpPr>
        <p:spPr/>
        <p:txBody>
          <a:bodyPr>
            <a:normAutofit/>
          </a:bodyPr>
          <a:lstStyle/>
          <a:p>
            <a:r>
              <a:rPr lang="en-US" sz="3600" dirty="0"/>
              <a:t>III. Demographic segmentation</a:t>
            </a:r>
          </a:p>
        </p:txBody>
      </p:sp>
      <p:sp>
        <p:nvSpPr>
          <p:cNvPr id="3" name="Content Placeholder 2">
            <a:extLst>
              <a:ext uri="{FF2B5EF4-FFF2-40B4-BE49-F238E27FC236}">
                <a16:creationId xmlns:a16="http://schemas.microsoft.com/office/drawing/2014/main" id="{0069473B-5246-CFA6-C9F3-2739AEDA2995}"/>
              </a:ext>
            </a:extLst>
          </p:cNvPr>
          <p:cNvSpPr>
            <a:spLocks noGrp="1"/>
          </p:cNvSpPr>
          <p:nvPr>
            <p:ph idx="1"/>
          </p:nvPr>
        </p:nvSpPr>
        <p:spPr>
          <a:xfrm>
            <a:off x="579120" y="2945102"/>
            <a:ext cx="10774680" cy="3404014"/>
          </a:xfrm>
        </p:spPr>
        <p:txBody>
          <a:bodyPr>
            <a:normAutofit fontScale="70000" lnSpcReduction="20000"/>
          </a:bodyPr>
          <a:lstStyle/>
          <a:p>
            <a:pPr marL="0" indent="0">
              <a:buNone/>
            </a:pPr>
            <a:r>
              <a:rPr lang="en-US" sz="2000" b="1" dirty="0">
                <a:latin typeface="Arial" panose="020B0604020202020204" pitchFamily="34" charset="0"/>
                <a:cs typeface="Arial" panose="020B0604020202020204" pitchFamily="34" charset="0"/>
              </a:rPr>
              <a:t>1. Northern Region</a:t>
            </a:r>
            <a:endParaRPr lang="en-US" sz="1600" dirty="0">
              <a:latin typeface="Arial" panose="020B0604020202020204" pitchFamily="34" charset="0"/>
              <a:cs typeface="Arial" panose="020B0604020202020204" pitchFamily="34" charset="0"/>
            </a:endParaRPr>
          </a:p>
          <a:p>
            <a:pPr lvl="1">
              <a:lnSpc>
                <a:spcPct val="170000"/>
              </a:lnSpc>
            </a:pPr>
            <a:r>
              <a:rPr lang="en-US" sz="1800" dirty="0">
                <a:latin typeface="Arial" panose="020B0604020202020204" pitchFamily="34" charset="0"/>
                <a:cs typeface="Arial" panose="020B0604020202020204" pitchFamily="34" charset="0"/>
              </a:rPr>
              <a:t>Revenue Growth: Decreased by 0.88% – The decline is minor, indicating good customer retention.</a:t>
            </a:r>
          </a:p>
          <a:p>
            <a:pPr lvl="1">
              <a:lnSpc>
                <a:spcPct val="170000"/>
              </a:lnSpc>
            </a:pPr>
            <a:r>
              <a:rPr lang="en-US" sz="1800" dirty="0">
                <a:latin typeface="Arial" panose="020B0604020202020204" pitchFamily="34" charset="0"/>
                <a:cs typeface="Arial" panose="020B0604020202020204" pitchFamily="34" charset="0"/>
              </a:rPr>
              <a:t>Net Profit Growth: Decreased by 13.5% – Profit declined more sharply than revenue, suggesting a decline in operational efficiency.</a:t>
            </a:r>
          </a:p>
          <a:p>
            <a:pPr lvl="1">
              <a:lnSpc>
                <a:spcPct val="170000"/>
              </a:lnSpc>
            </a:pPr>
            <a:r>
              <a:rPr lang="en-US" sz="1800" dirty="0">
                <a:latin typeface="Arial" panose="020B0604020202020204" pitchFamily="34" charset="0"/>
                <a:cs typeface="Arial" panose="020B0604020202020204" pitchFamily="34" charset="0"/>
              </a:rPr>
              <a:t>Selling Expenses: Decreased by 20.4% – This is a positive signal, showing that the Northern region has optimized operational costs.</a:t>
            </a:r>
          </a:p>
          <a:p>
            <a:pPr lvl="1">
              <a:lnSpc>
                <a:spcPct val="170000"/>
              </a:lnSpc>
            </a:pPr>
            <a:r>
              <a:rPr lang="en-US" sz="1800" dirty="0">
                <a:latin typeface="Arial" panose="020B0604020202020204" pitchFamily="34" charset="0"/>
                <a:cs typeface="Arial" panose="020B0604020202020204" pitchFamily="34" charset="0"/>
              </a:rPr>
              <a:t>Marketing Expenses: Decreased by 6.3% – Despite the reduction, it did not significantly impact revenue, reflecting effective promotional strategies in this region.</a:t>
            </a:r>
          </a:p>
          <a:p>
            <a:pPr marL="457200" lvl="1" indent="0">
              <a:lnSpc>
                <a:spcPct val="170000"/>
              </a:lnSpc>
              <a:buNone/>
            </a:pPr>
            <a:r>
              <a:rPr lang="en-US" sz="1800" dirty="0">
                <a:latin typeface="Arial" panose="020B0604020202020204" pitchFamily="34" charset="0"/>
                <a:cs typeface="Arial" panose="020B0604020202020204" pitchFamily="34" charset="0"/>
              </a:rPr>
              <a:t>=&gt; </a:t>
            </a:r>
            <a:r>
              <a:rPr lang="en-US" sz="1800" b="1" dirty="0">
                <a:latin typeface="Arial" panose="020B0604020202020204" pitchFamily="34" charset="0"/>
                <a:cs typeface="Arial" panose="020B0604020202020204" pitchFamily="34" charset="0"/>
              </a:rPr>
              <a:t>Insight: The Northern region has efficient operational mechanisms but needs to grow revenue to sustain profitability. Cost reduction is a strength, but new investment strategies might be necessary to achieve long-term growth.</a:t>
            </a:r>
          </a:p>
        </p:txBody>
      </p:sp>
      <p:pic>
        <p:nvPicPr>
          <p:cNvPr id="4" name="Picture 3">
            <a:extLst>
              <a:ext uri="{FF2B5EF4-FFF2-40B4-BE49-F238E27FC236}">
                <a16:creationId xmlns:a16="http://schemas.microsoft.com/office/drawing/2014/main" id="{FDDFCCF2-935D-4137-DB9C-49474C48D9AE}"/>
              </a:ext>
            </a:extLst>
          </p:cNvPr>
          <p:cNvPicPr>
            <a:picLocks noChangeAspect="1"/>
          </p:cNvPicPr>
          <p:nvPr/>
        </p:nvPicPr>
        <p:blipFill>
          <a:blip r:embed="rId2"/>
          <a:stretch>
            <a:fillRect/>
          </a:stretch>
        </p:blipFill>
        <p:spPr>
          <a:xfrm>
            <a:off x="2032718" y="1521681"/>
            <a:ext cx="8404860" cy="1051560"/>
          </a:xfrm>
          <a:prstGeom prst="rect">
            <a:avLst/>
          </a:prstGeom>
        </p:spPr>
      </p:pic>
    </p:spTree>
    <p:extLst>
      <p:ext uri="{BB962C8B-B14F-4D97-AF65-F5344CB8AC3E}">
        <p14:creationId xmlns:p14="http://schemas.microsoft.com/office/powerpoint/2010/main" val="342163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EC537-64D1-0C63-20FA-830BB63E9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2D6EF-DEF4-0871-609F-B2C3A45D62FE}"/>
              </a:ext>
            </a:extLst>
          </p:cNvPr>
          <p:cNvSpPr>
            <a:spLocks noGrp="1"/>
          </p:cNvSpPr>
          <p:nvPr>
            <p:ph type="title"/>
          </p:nvPr>
        </p:nvSpPr>
        <p:spPr/>
        <p:txBody>
          <a:bodyPr>
            <a:normAutofit/>
          </a:bodyPr>
          <a:lstStyle/>
          <a:p>
            <a:r>
              <a:rPr lang="en-US" sz="3600" dirty="0"/>
              <a:t>III. Demographic segmentation</a:t>
            </a:r>
          </a:p>
        </p:txBody>
      </p:sp>
      <p:sp>
        <p:nvSpPr>
          <p:cNvPr id="3" name="Content Placeholder 2">
            <a:extLst>
              <a:ext uri="{FF2B5EF4-FFF2-40B4-BE49-F238E27FC236}">
                <a16:creationId xmlns:a16="http://schemas.microsoft.com/office/drawing/2014/main" id="{8080AFCC-62CF-69E9-BCDF-A981F8900DA9}"/>
              </a:ext>
            </a:extLst>
          </p:cNvPr>
          <p:cNvSpPr>
            <a:spLocks noGrp="1"/>
          </p:cNvSpPr>
          <p:nvPr>
            <p:ph idx="1"/>
          </p:nvPr>
        </p:nvSpPr>
        <p:spPr>
          <a:xfrm>
            <a:off x="579120" y="2913627"/>
            <a:ext cx="10774680" cy="3266193"/>
          </a:xfrm>
        </p:spPr>
        <p:txBody>
          <a:bodyPr vert="horz" lIns="91440" tIns="45720" rIns="91440" bIns="45720" rtlCol="0">
            <a:normAutofit/>
          </a:bodyPr>
          <a:lstStyle/>
          <a:p>
            <a:pPr marL="0" indent="0">
              <a:buNone/>
            </a:pPr>
            <a:r>
              <a:rPr lang="en-US" sz="1600" b="1" dirty="0">
                <a:latin typeface="Arial" panose="020B0604020202020204" pitchFamily="34" charset="0"/>
                <a:cs typeface="Arial" panose="020B0604020202020204" pitchFamily="34" charset="0"/>
              </a:rPr>
              <a:t>2. Central Region</a:t>
            </a:r>
            <a:endParaRPr lang="en-US" sz="1200" dirty="0">
              <a:latin typeface="Arial" panose="020B0604020202020204" pitchFamily="34" charset="0"/>
              <a:cs typeface="Arial" panose="020B0604020202020204" pitchFamily="34" charset="0"/>
            </a:endParaRPr>
          </a:p>
          <a:p>
            <a:pPr lvl="1">
              <a:lnSpc>
                <a:spcPct val="100000"/>
              </a:lnSpc>
            </a:pPr>
            <a:r>
              <a:rPr lang="en-US" sz="1400" dirty="0">
                <a:latin typeface="Arial" panose="020B0604020202020204" pitchFamily="34" charset="0"/>
                <a:cs typeface="Arial" panose="020B0604020202020204" pitchFamily="34" charset="0"/>
              </a:rPr>
              <a:t>Revenue Growth: Decreased sharply by 29.3% – This is the most severe revenue decline across all regions, requiring investigation into potential causes such as reduced market demand or loss of market share.</a:t>
            </a:r>
          </a:p>
          <a:p>
            <a:pPr lvl="1">
              <a:lnSpc>
                <a:spcPct val="100000"/>
              </a:lnSpc>
            </a:pPr>
            <a:r>
              <a:rPr lang="en-US" sz="1400" dirty="0">
                <a:latin typeface="Arial" panose="020B0604020202020204" pitchFamily="34" charset="0"/>
                <a:cs typeface="Arial" panose="020B0604020202020204" pitchFamily="34" charset="0"/>
              </a:rPr>
              <a:t>Net Profit Growth: Decreased by 31.6% – Profit decreased almost proportionally to revenue, reflecting a significant burden of fixed costs.</a:t>
            </a:r>
          </a:p>
          <a:p>
            <a:pPr lvl="1">
              <a:lnSpc>
                <a:spcPct val="100000"/>
              </a:lnSpc>
            </a:pPr>
            <a:r>
              <a:rPr lang="en-US" sz="1400" dirty="0">
                <a:latin typeface="Arial" panose="020B0604020202020204" pitchFamily="34" charset="0"/>
                <a:cs typeface="Arial" panose="020B0604020202020204" pitchFamily="34" charset="0"/>
              </a:rPr>
              <a:t>Selling Expenses: Increased slightly by 1.8% – With revenue declining sharply, the lack of control over selling expenses has further reduced business efficiency.</a:t>
            </a:r>
          </a:p>
          <a:p>
            <a:pPr lvl="1">
              <a:lnSpc>
                <a:spcPct val="100000"/>
              </a:lnSpc>
            </a:pPr>
            <a:r>
              <a:rPr lang="en-US" sz="1400" dirty="0">
                <a:latin typeface="Arial" panose="020B0604020202020204" pitchFamily="34" charset="0"/>
                <a:cs typeface="Arial" panose="020B0604020202020204" pitchFamily="34" charset="0"/>
              </a:rPr>
              <a:t>Marketing Expenses: Increased significantly by 27.8% – The increased marketing investment did not translate into revenue growth, indicating ineffective promotional strategies in the Central region.</a:t>
            </a:r>
          </a:p>
          <a:p>
            <a:pPr marL="457200" lvl="1" indent="0">
              <a:lnSpc>
                <a:spcPct val="100000"/>
              </a:lnSpc>
              <a:buNone/>
            </a:pPr>
            <a:r>
              <a:rPr lang="en-US" sz="1400" b="1" dirty="0">
                <a:latin typeface="Arial" panose="020B0604020202020204" pitchFamily="34" charset="0"/>
                <a:cs typeface="Arial" panose="020B0604020202020204" pitchFamily="34" charset="0"/>
              </a:rPr>
              <a:t>=&gt; Insight: The Central region is facing a severe revenue crisis, likely due to loss of market share. Marketing strategies need to be revised, focusing on more suitable products or segments. At the same time, tighter control over selling expenses is required to alleviate the burden of fixed costs.</a:t>
            </a:r>
          </a:p>
        </p:txBody>
      </p:sp>
      <p:pic>
        <p:nvPicPr>
          <p:cNvPr id="4" name="Picture 3">
            <a:extLst>
              <a:ext uri="{FF2B5EF4-FFF2-40B4-BE49-F238E27FC236}">
                <a16:creationId xmlns:a16="http://schemas.microsoft.com/office/drawing/2014/main" id="{0414F49A-327F-0CC2-299C-1BD3556E663B}"/>
              </a:ext>
            </a:extLst>
          </p:cNvPr>
          <p:cNvPicPr>
            <a:picLocks noChangeAspect="1"/>
          </p:cNvPicPr>
          <p:nvPr/>
        </p:nvPicPr>
        <p:blipFill>
          <a:blip r:embed="rId2"/>
          <a:stretch>
            <a:fillRect/>
          </a:stretch>
        </p:blipFill>
        <p:spPr>
          <a:xfrm>
            <a:off x="2032718" y="1521681"/>
            <a:ext cx="8404860" cy="1051560"/>
          </a:xfrm>
          <a:prstGeom prst="rect">
            <a:avLst/>
          </a:prstGeom>
        </p:spPr>
      </p:pic>
    </p:spTree>
    <p:extLst>
      <p:ext uri="{BB962C8B-B14F-4D97-AF65-F5344CB8AC3E}">
        <p14:creationId xmlns:p14="http://schemas.microsoft.com/office/powerpoint/2010/main" val="87042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470EA-A57A-CD25-AA1A-17FFFFFB1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33BEA6-3458-3346-607E-1046E78157D7}"/>
              </a:ext>
            </a:extLst>
          </p:cNvPr>
          <p:cNvSpPr>
            <a:spLocks noGrp="1"/>
          </p:cNvSpPr>
          <p:nvPr>
            <p:ph type="title"/>
          </p:nvPr>
        </p:nvSpPr>
        <p:spPr/>
        <p:txBody>
          <a:bodyPr>
            <a:normAutofit/>
          </a:bodyPr>
          <a:lstStyle/>
          <a:p>
            <a:r>
              <a:rPr lang="en-US" sz="3600" dirty="0"/>
              <a:t>III. Demographic segmentation</a:t>
            </a:r>
          </a:p>
        </p:txBody>
      </p:sp>
      <p:sp>
        <p:nvSpPr>
          <p:cNvPr id="3" name="Content Placeholder 2">
            <a:extLst>
              <a:ext uri="{FF2B5EF4-FFF2-40B4-BE49-F238E27FC236}">
                <a16:creationId xmlns:a16="http://schemas.microsoft.com/office/drawing/2014/main" id="{C8B0DA0A-BA4F-6D54-EF2F-B1EC2F2CDF3F}"/>
              </a:ext>
            </a:extLst>
          </p:cNvPr>
          <p:cNvSpPr>
            <a:spLocks noGrp="1"/>
          </p:cNvSpPr>
          <p:nvPr>
            <p:ph idx="1"/>
          </p:nvPr>
        </p:nvSpPr>
        <p:spPr>
          <a:xfrm>
            <a:off x="579120" y="2875528"/>
            <a:ext cx="10774680" cy="3346368"/>
          </a:xfrm>
        </p:spPr>
        <p:txBody>
          <a:bodyPr vert="horz" lIns="91440" tIns="45720" rIns="91440" bIns="45720" rtlCol="0">
            <a:normAutofit/>
          </a:bodyPr>
          <a:lstStyle/>
          <a:p>
            <a:pPr marL="0" indent="0">
              <a:buNone/>
            </a:pPr>
            <a:r>
              <a:rPr lang="en-US" sz="1600" b="1" dirty="0">
                <a:latin typeface="Arial" panose="020B0604020202020204" pitchFamily="34" charset="0"/>
                <a:cs typeface="Arial" panose="020B0604020202020204" pitchFamily="34" charset="0"/>
              </a:rPr>
              <a:t>3. Southern Region</a:t>
            </a:r>
            <a:endParaRPr lang="en-US" sz="1200" dirty="0">
              <a:latin typeface="Arial" panose="020B0604020202020204" pitchFamily="34" charset="0"/>
              <a:cs typeface="Arial" panose="020B0604020202020204" pitchFamily="34" charset="0"/>
            </a:endParaRPr>
          </a:p>
          <a:p>
            <a:pPr lvl="1">
              <a:lnSpc>
                <a:spcPct val="100000"/>
              </a:lnSpc>
            </a:pPr>
            <a:r>
              <a:rPr lang="en-US" sz="1400" dirty="0">
                <a:latin typeface="Arial" panose="020B0604020202020204" pitchFamily="34" charset="0"/>
                <a:cs typeface="Arial" panose="020B0604020202020204" pitchFamily="34" charset="0"/>
              </a:rPr>
              <a:t>Revenue Growth: Increased significantly by 22.5% – The Southern region is the only area to achieve notable revenue growth, indicating substantial market potential.</a:t>
            </a:r>
          </a:p>
          <a:p>
            <a:pPr lvl="1">
              <a:lnSpc>
                <a:spcPct val="100000"/>
              </a:lnSpc>
            </a:pPr>
            <a:r>
              <a:rPr lang="en-US" sz="1400" dirty="0">
                <a:latin typeface="Arial" panose="020B0604020202020204" pitchFamily="34" charset="0"/>
                <a:cs typeface="Arial" panose="020B0604020202020204" pitchFamily="34" charset="0"/>
              </a:rPr>
              <a:t>Net Profit Growth: Loss increased by 41% (from -140,910 to -198,945) – The larger negative profit reflects that the revenue increase is not enough to offset costs.</a:t>
            </a:r>
          </a:p>
          <a:p>
            <a:pPr lvl="1">
              <a:lnSpc>
                <a:spcPct val="100000"/>
              </a:lnSpc>
            </a:pPr>
            <a:r>
              <a:rPr lang="en-US" sz="1400" dirty="0">
                <a:latin typeface="Arial" panose="020B0604020202020204" pitchFamily="34" charset="0"/>
                <a:cs typeface="Arial" panose="020B0604020202020204" pitchFamily="34" charset="0"/>
              </a:rPr>
              <a:t>Selling Expenses: Increased by 14% – While the increase in selling expenses is necessary for expanding revenue, its effectiveness needs to be evaluated.</a:t>
            </a:r>
          </a:p>
          <a:p>
            <a:pPr lvl="1">
              <a:lnSpc>
                <a:spcPct val="100000"/>
              </a:lnSpc>
            </a:pPr>
            <a:r>
              <a:rPr lang="en-US" sz="1400" dirty="0">
                <a:latin typeface="Arial" panose="020B0604020202020204" pitchFamily="34" charset="0"/>
                <a:cs typeface="Arial" panose="020B0604020202020204" pitchFamily="34" charset="0"/>
              </a:rPr>
              <a:t>Marketing Expenses: Increased by 79.9% – This is the highest increase in marketing costs among all regions, yet profits did not improve, reflecting a low marketing ROI.</a:t>
            </a:r>
          </a:p>
          <a:p>
            <a:pPr marL="457200" lvl="1" indent="0">
              <a:lnSpc>
                <a:spcPct val="100000"/>
              </a:lnSpc>
              <a:buNone/>
            </a:pPr>
            <a:r>
              <a:rPr lang="en-US" sz="1400" b="1" dirty="0">
                <a:latin typeface="Arial" panose="020B0604020202020204" pitchFamily="34" charset="0"/>
                <a:cs typeface="Arial" panose="020B0604020202020204" pitchFamily="34" charset="0"/>
              </a:rPr>
              <a:t>=&gt; Insight: The Southern region has potential for revenue growth, but excessively high operational costs are driving greater losses. Selling and marketing costs need to be optimized, with a particular focus on reassessing the ROI of promotional campaigns.</a:t>
            </a:r>
          </a:p>
        </p:txBody>
      </p:sp>
      <p:pic>
        <p:nvPicPr>
          <p:cNvPr id="4" name="Picture 3">
            <a:extLst>
              <a:ext uri="{FF2B5EF4-FFF2-40B4-BE49-F238E27FC236}">
                <a16:creationId xmlns:a16="http://schemas.microsoft.com/office/drawing/2014/main" id="{6EBC004F-BA01-586E-A863-9266EA961242}"/>
              </a:ext>
            </a:extLst>
          </p:cNvPr>
          <p:cNvPicPr>
            <a:picLocks noChangeAspect="1"/>
          </p:cNvPicPr>
          <p:nvPr/>
        </p:nvPicPr>
        <p:blipFill>
          <a:blip r:embed="rId2"/>
          <a:stretch>
            <a:fillRect/>
          </a:stretch>
        </p:blipFill>
        <p:spPr>
          <a:xfrm>
            <a:off x="2032718" y="1521681"/>
            <a:ext cx="8404860" cy="1051560"/>
          </a:xfrm>
          <a:prstGeom prst="rect">
            <a:avLst/>
          </a:prstGeom>
        </p:spPr>
      </p:pic>
    </p:spTree>
    <p:extLst>
      <p:ext uri="{BB962C8B-B14F-4D97-AF65-F5344CB8AC3E}">
        <p14:creationId xmlns:p14="http://schemas.microsoft.com/office/powerpoint/2010/main" val="1455618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1041</TotalTime>
  <Words>1140</Words>
  <Application>Microsoft Office PowerPoint</Application>
  <PresentationFormat>Widescreen</PresentationFormat>
  <Paragraphs>64</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Aptos</vt:lpstr>
      <vt:lpstr>Aptos Display</vt:lpstr>
      <vt:lpstr>Arial</vt:lpstr>
      <vt:lpstr>Office Theme</vt:lpstr>
      <vt:lpstr>Worksheet</vt:lpstr>
      <vt:lpstr>Gcontest report</vt:lpstr>
      <vt:lpstr>I. Understand and Prepare the Data</vt:lpstr>
      <vt:lpstr>PowerPoint Presentation</vt:lpstr>
      <vt:lpstr>II. Overview</vt:lpstr>
      <vt:lpstr>II. Overview</vt:lpstr>
      <vt:lpstr>II. Overview</vt:lpstr>
      <vt:lpstr>III. Demographic segmentation</vt:lpstr>
      <vt:lpstr>III. Demographic segmentation</vt:lpstr>
      <vt:lpstr>III. Demographic segmentation</vt:lpstr>
      <vt:lpstr>IV. 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Revenge Third</dc:creator>
  <cp:lastModifiedBy>Revenge Third</cp:lastModifiedBy>
  <cp:revision>9</cp:revision>
  <dcterms:created xsi:type="dcterms:W3CDTF">2024-12-07T10:45:09Z</dcterms:created>
  <dcterms:modified xsi:type="dcterms:W3CDTF">2025-01-13T15:35:50Z</dcterms:modified>
</cp:coreProperties>
</file>