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Oswald Medium"/>
      <p:regular r:id="rId22"/>
      <p:bold r:id="rId23"/>
    </p:embeddedFont>
    <p:embeddedFont>
      <p:font typeface="Roboto"/>
      <p:regular r:id="rId24"/>
      <p:bold r:id="rId25"/>
      <p:italic r:id="rId26"/>
      <p:boldItalic r:id="rId27"/>
    </p:embeddedFont>
    <p:embeddedFont>
      <p:font typeface="Roboto Light"/>
      <p:regular r:id="rId28"/>
      <p:bold r:id="rId29"/>
      <p:italic r:id="rId30"/>
      <p:boldItalic r:id="rId31"/>
    </p:embeddedFont>
    <p:embeddedFont>
      <p:font typeface="Oswald"/>
      <p:regular r:id="rId32"/>
      <p:bold r:id="rId33"/>
    </p:embeddedFont>
    <p:embeddedFont>
      <p:font typeface="Nunito Light"/>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OswaldMedium-regular.fntdata"/><Relationship Id="rId21" Type="http://schemas.openxmlformats.org/officeDocument/2006/relationships/slide" Target="slides/slide16.xml"/><Relationship Id="rId24" Type="http://schemas.openxmlformats.org/officeDocument/2006/relationships/font" Target="fonts/Roboto-regular.fntdata"/><Relationship Id="rId23" Type="http://schemas.openxmlformats.org/officeDocument/2006/relationships/font" Target="fonts/OswaldMedium-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italic.fntdata"/><Relationship Id="rId25" Type="http://schemas.openxmlformats.org/officeDocument/2006/relationships/font" Target="fonts/Roboto-bold.fntdata"/><Relationship Id="rId28" Type="http://schemas.openxmlformats.org/officeDocument/2006/relationships/font" Target="fonts/RobotoLight-regular.fntdata"/><Relationship Id="rId27" Type="http://schemas.openxmlformats.org/officeDocument/2006/relationships/font" Target="fonts/Roboto-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Light-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Light-boldItalic.fntdata"/><Relationship Id="rId30" Type="http://schemas.openxmlformats.org/officeDocument/2006/relationships/font" Target="fonts/RobotoLight-italic.fntdata"/><Relationship Id="rId11" Type="http://schemas.openxmlformats.org/officeDocument/2006/relationships/slide" Target="slides/slide6.xml"/><Relationship Id="rId33" Type="http://schemas.openxmlformats.org/officeDocument/2006/relationships/font" Target="fonts/Oswald-bold.fntdata"/><Relationship Id="rId10" Type="http://schemas.openxmlformats.org/officeDocument/2006/relationships/slide" Target="slides/slide5.xml"/><Relationship Id="rId32" Type="http://schemas.openxmlformats.org/officeDocument/2006/relationships/font" Target="fonts/Oswald-regular.fntdata"/><Relationship Id="rId13" Type="http://schemas.openxmlformats.org/officeDocument/2006/relationships/slide" Target="slides/slide8.xml"/><Relationship Id="rId35" Type="http://schemas.openxmlformats.org/officeDocument/2006/relationships/font" Target="fonts/NunitoLight-bold.fntdata"/><Relationship Id="rId12" Type="http://schemas.openxmlformats.org/officeDocument/2006/relationships/slide" Target="slides/slide7.xml"/><Relationship Id="rId34" Type="http://schemas.openxmlformats.org/officeDocument/2006/relationships/font" Target="fonts/NunitoLight-regular.fntdata"/><Relationship Id="rId15" Type="http://schemas.openxmlformats.org/officeDocument/2006/relationships/slide" Target="slides/slide10.xml"/><Relationship Id="rId37" Type="http://schemas.openxmlformats.org/officeDocument/2006/relationships/font" Target="fonts/NunitoLight-boldItalic.fntdata"/><Relationship Id="rId14" Type="http://schemas.openxmlformats.org/officeDocument/2006/relationships/slide" Target="slides/slide9.xml"/><Relationship Id="rId36" Type="http://schemas.openxmlformats.org/officeDocument/2006/relationships/font" Target="fonts/NunitoLight-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fa9ee4afce_0_3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fa9ee4afce_0_3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fa9ee4afce_0_3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fa9ee4afce_0_3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fa9ee4afce_0_4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fa9ee4afce_0_4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fa9ee4afce_0_4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fa9ee4afce_0_4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fa9ee4afce_0_3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fa9ee4afce_0_3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fa9ee4afce_0_4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fa9ee4afce_0_4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cb3e12c429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cb3e12c429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f4f4bc9aa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f4f4bc9aa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fa9ee4afce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fa9ee4afce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fa9ee4afce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fa9ee4afce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fa9ee4afce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fa9ee4afce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fa9ee4afce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fa9ee4afce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fa9ee4afce_0_1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fa9ee4afce_0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fa9ee4afce_0_1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fa9ee4afce_0_1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fa9ee4afce_0_2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fa9ee4afce_0_2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7" name="Shape 17"/>
        <p:cNvGrpSpPr/>
        <p:nvPr/>
      </p:nvGrpSpPr>
      <p:grpSpPr>
        <a:xfrm>
          <a:off x="0" y="0"/>
          <a:ext cx="0" cy="0"/>
          <a:chOff x="0" y="0"/>
          <a:chExt cx="0" cy="0"/>
        </a:xfrm>
      </p:grpSpPr>
      <p:sp>
        <p:nvSpPr>
          <p:cNvPr id="18" name="Google Shape;18;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000"/>
              <a:buNone/>
              <a:defRPr sz="50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9" name="Google Shape;19;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200"/>
              <a:buFont typeface="Roboto Light"/>
              <a:buNone/>
              <a:defRPr sz="2200">
                <a:latin typeface="Roboto Light"/>
                <a:ea typeface="Roboto Light"/>
                <a:cs typeface="Roboto Light"/>
                <a:sym typeface="Roboto Light"/>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 name="Shape 52"/>
        <p:cNvGrpSpPr/>
        <p:nvPr/>
      </p:nvGrpSpPr>
      <p:grpSpPr>
        <a:xfrm>
          <a:off x="0" y="0"/>
          <a:ext cx="0" cy="0"/>
          <a:chOff x="0" y="0"/>
          <a:chExt cx="0" cy="0"/>
        </a:xfrm>
      </p:grpSpPr>
      <p:sp>
        <p:nvSpPr>
          <p:cNvPr id="53" name="Google Shape;53;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4" name="Google Shape;54;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5" name="Google Shape;55;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23" name="Google Shape;23;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4" name="Shape 24"/>
        <p:cNvGrpSpPr/>
        <p:nvPr/>
      </p:nvGrpSpPr>
      <p:grpSpPr>
        <a:xfrm>
          <a:off x="0" y="0"/>
          <a:ext cx="0" cy="0"/>
          <a:chOff x="0" y="0"/>
          <a:chExt cx="0" cy="0"/>
        </a:xfrm>
      </p:grpSpPr>
      <p:sp>
        <p:nvSpPr>
          <p:cNvPr id="25" name="Google Shape;25;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6" name="Google Shape;26;p4"/>
          <p:cNvSpPr txBox="1"/>
          <p:nvPr>
            <p:ph idx="1" type="body"/>
          </p:nvPr>
        </p:nvSpPr>
        <p:spPr>
          <a:xfrm>
            <a:off x="311700" y="1152475"/>
            <a:ext cx="82677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7" name="Google Shape;2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8" name="Shape 28"/>
        <p:cNvGrpSpPr/>
        <p:nvPr/>
      </p:nvGrpSpPr>
      <p:grpSpPr>
        <a:xfrm>
          <a:off x="0" y="0"/>
          <a:ext cx="0" cy="0"/>
          <a:chOff x="0" y="0"/>
          <a:chExt cx="0" cy="0"/>
        </a:xfrm>
      </p:grpSpPr>
      <p:sp>
        <p:nvSpPr>
          <p:cNvPr id="29" name="Google Shape;29;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2" name="Google Shape;32;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3" name="Shape 33"/>
        <p:cNvGrpSpPr/>
        <p:nvPr/>
      </p:nvGrpSpPr>
      <p:grpSpPr>
        <a:xfrm>
          <a:off x="0" y="0"/>
          <a:ext cx="0" cy="0"/>
          <a:chOff x="0" y="0"/>
          <a:chExt cx="0" cy="0"/>
        </a:xfrm>
      </p:grpSpPr>
      <p:sp>
        <p:nvSpPr>
          <p:cNvPr id="34" name="Google Shape;34;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8" name="Google Shape;38;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9" name="Google Shape;39;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0" name="Shape 40"/>
        <p:cNvGrpSpPr/>
        <p:nvPr/>
      </p:nvGrpSpPr>
      <p:grpSpPr>
        <a:xfrm>
          <a:off x="0" y="0"/>
          <a:ext cx="0" cy="0"/>
          <a:chOff x="0" y="0"/>
          <a:chExt cx="0" cy="0"/>
        </a:xfrm>
      </p:grpSpPr>
      <p:sp>
        <p:nvSpPr>
          <p:cNvPr id="41" name="Google Shape;41;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2" name="Google Shape;42;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3" name="Shape 43"/>
        <p:cNvGrpSpPr/>
        <p:nvPr/>
      </p:nvGrpSpPr>
      <p:grpSpPr>
        <a:xfrm>
          <a:off x="0" y="0"/>
          <a:ext cx="0" cy="0"/>
          <a:chOff x="0" y="0"/>
          <a:chExt cx="0" cy="0"/>
        </a:xfrm>
      </p:grpSpPr>
      <p:sp>
        <p:nvSpPr>
          <p:cNvPr id="44" name="Google Shape;44;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6" name="Google Shape;46;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7" name="Google Shape;47;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7.xml"/><Relationship Id="rId10" Type="http://schemas.openxmlformats.org/officeDocument/2006/relationships/slideLayout" Target="../slideLayouts/slideLayout6.xml"/><Relationship Id="rId13" Type="http://schemas.openxmlformats.org/officeDocument/2006/relationships/slideLayout" Target="../slideLayouts/slideLayout9.xml"/><Relationship Id="rId12" Type="http://schemas.openxmlformats.org/officeDocument/2006/relationships/slideLayout" Target="../slideLayouts/slideLayout8.xml"/><Relationship Id="rId1" Type="http://schemas.openxmlformats.org/officeDocument/2006/relationships/image" Target="../media/image4.png"/><Relationship Id="rId2" Type="http://schemas.openxmlformats.org/officeDocument/2006/relationships/image" Target="../media/image3.png"/><Relationship Id="rId3" Type="http://schemas.openxmlformats.org/officeDocument/2006/relationships/image" Target="../media/image1.png"/><Relationship Id="rId4" Type="http://schemas.openxmlformats.org/officeDocument/2006/relationships/image" Target="../media/image2.png"/><Relationship Id="rId9" Type="http://schemas.openxmlformats.org/officeDocument/2006/relationships/slideLayout" Target="../slideLayouts/slideLayout5.xml"/><Relationship Id="rId15" Type="http://schemas.openxmlformats.org/officeDocument/2006/relationships/slideLayout" Target="../slideLayouts/slideLayout11.xml"/><Relationship Id="rId14" Type="http://schemas.openxmlformats.org/officeDocument/2006/relationships/slideLayout" Target="../slideLayouts/slideLayout10.xml"/><Relationship Id="rId16" Type="http://schemas.openxmlformats.org/officeDocument/2006/relationships/theme" Target="../theme/theme1.xml"/><Relationship Id="rId5" Type="http://schemas.openxmlformats.org/officeDocument/2006/relationships/slideLayout" Target="../slideLayouts/slideLayout1.xml"/><Relationship Id="rId6" Type="http://schemas.openxmlformats.org/officeDocument/2006/relationships/slideLayout" Target="../slideLayouts/slideLayout2.xml"/><Relationship Id="rId7" Type="http://schemas.openxmlformats.org/officeDocument/2006/relationships/slideLayout" Target="../slideLayouts/slideLayout3.xml"/><Relationship Id="rId8"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pic>
        <p:nvPicPr>
          <p:cNvPr id="6" name="Google Shape;6;p1"/>
          <p:cNvPicPr preferRelativeResize="0"/>
          <p:nvPr/>
        </p:nvPicPr>
        <p:blipFill>
          <a:blip r:embed="rId1">
            <a:alphaModFix/>
          </a:blip>
          <a:stretch>
            <a:fillRect/>
          </a:stretch>
        </p:blipFill>
        <p:spPr>
          <a:xfrm>
            <a:off x="0" y="0"/>
            <a:ext cx="9144003" cy="5143501"/>
          </a:xfrm>
          <a:prstGeom prst="rect">
            <a:avLst/>
          </a:prstGeom>
          <a:noFill/>
          <a:ln>
            <a:noFill/>
          </a:ln>
        </p:spPr>
      </p:pic>
      <p:pic>
        <p:nvPicPr>
          <p:cNvPr id="7" name="Google Shape;7;p1"/>
          <p:cNvPicPr preferRelativeResize="0"/>
          <p:nvPr/>
        </p:nvPicPr>
        <p:blipFill>
          <a:blip r:embed="rId2">
            <a:alphaModFix/>
          </a:blip>
          <a:stretch>
            <a:fillRect/>
          </a:stretch>
        </p:blipFill>
        <p:spPr>
          <a:xfrm rot="-8400002">
            <a:off x="8800593" y="-90288"/>
            <a:ext cx="886149" cy="1343523"/>
          </a:xfrm>
          <a:prstGeom prst="rect">
            <a:avLst/>
          </a:prstGeom>
          <a:noFill/>
          <a:ln>
            <a:noFill/>
          </a:ln>
        </p:spPr>
      </p:pic>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pic>
        <p:nvPicPr>
          <p:cNvPr id="9" name="Google Shape;9;p1"/>
          <p:cNvPicPr preferRelativeResize="0"/>
          <p:nvPr/>
        </p:nvPicPr>
        <p:blipFill>
          <a:blip r:embed="rId3">
            <a:alphaModFix/>
          </a:blip>
          <a:stretch>
            <a:fillRect/>
          </a:stretch>
        </p:blipFill>
        <p:spPr>
          <a:xfrm>
            <a:off x="1611224" y="4568875"/>
            <a:ext cx="886150" cy="1359349"/>
          </a:xfrm>
          <a:prstGeom prst="rect">
            <a:avLst/>
          </a:prstGeom>
          <a:noFill/>
          <a:ln>
            <a:noFill/>
          </a:ln>
        </p:spPr>
      </p:pic>
      <p:pic>
        <p:nvPicPr>
          <p:cNvPr id="10" name="Google Shape;10;p1"/>
          <p:cNvPicPr preferRelativeResize="0"/>
          <p:nvPr/>
        </p:nvPicPr>
        <p:blipFill>
          <a:blip r:embed="rId4">
            <a:alphaModFix/>
          </a:blip>
          <a:stretch>
            <a:fillRect/>
          </a:stretch>
        </p:blipFill>
        <p:spPr>
          <a:xfrm>
            <a:off x="5562800" y="4504275"/>
            <a:ext cx="987831" cy="1359349"/>
          </a:xfrm>
          <a:prstGeom prst="rect">
            <a:avLst/>
          </a:prstGeom>
          <a:noFill/>
          <a:ln>
            <a:noFill/>
          </a:ln>
        </p:spPr>
      </p:pic>
      <p:pic>
        <p:nvPicPr>
          <p:cNvPr id="11" name="Google Shape;11;p1"/>
          <p:cNvPicPr preferRelativeResize="0"/>
          <p:nvPr/>
        </p:nvPicPr>
        <p:blipFill>
          <a:blip r:embed="rId2">
            <a:alphaModFix/>
          </a:blip>
          <a:stretch>
            <a:fillRect/>
          </a:stretch>
        </p:blipFill>
        <p:spPr>
          <a:xfrm rot="1799997">
            <a:off x="-680594" y="2242087"/>
            <a:ext cx="886150" cy="1343523"/>
          </a:xfrm>
          <a:prstGeom prst="rect">
            <a:avLst/>
          </a:prstGeom>
          <a:noFill/>
          <a:ln>
            <a:noFill/>
          </a:ln>
        </p:spPr>
      </p:pic>
      <p:pic>
        <p:nvPicPr>
          <p:cNvPr id="12" name="Google Shape;12;p1"/>
          <p:cNvPicPr preferRelativeResize="0"/>
          <p:nvPr/>
        </p:nvPicPr>
        <p:blipFill>
          <a:blip r:embed="rId3">
            <a:alphaModFix/>
          </a:blip>
          <a:stretch>
            <a:fillRect/>
          </a:stretch>
        </p:blipFill>
        <p:spPr>
          <a:xfrm>
            <a:off x="4596699" y="-914325"/>
            <a:ext cx="886150" cy="1359349"/>
          </a:xfrm>
          <a:prstGeom prst="rect">
            <a:avLst/>
          </a:prstGeom>
          <a:noFill/>
          <a:ln>
            <a:noFill/>
          </a:ln>
        </p:spPr>
      </p:pic>
      <p:pic>
        <p:nvPicPr>
          <p:cNvPr id="13" name="Google Shape;13;p1"/>
          <p:cNvPicPr preferRelativeResize="0"/>
          <p:nvPr/>
        </p:nvPicPr>
        <p:blipFill>
          <a:blip r:embed="rId4">
            <a:alphaModFix/>
          </a:blip>
          <a:stretch>
            <a:fillRect/>
          </a:stretch>
        </p:blipFill>
        <p:spPr>
          <a:xfrm rot="5400000">
            <a:off x="8915051" y="2473999"/>
            <a:ext cx="987831" cy="1359352"/>
          </a:xfrm>
          <a:prstGeom prst="rect">
            <a:avLst/>
          </a:prstGeom>
          <a:noFill/>
          <a:ln>
            <a:noFill/>
          </a:ln>
        </p:spPr>
      </p:pic>
      <p:pic>
        <p:nvPicPr>
          <p:cNvPr id="14" name="Google Shape;14;p1"/>
          <p:cNvPicPr preferRelativeResize="0"/>
          <p:nvPr/>
        </p:nvPicPr>
        <p:blipFill>
          <a:blip r:embed="rId4">
            <a:alphaModFix/>
          </a:blip>
          <a:stretch>
            <a:fillRect/>
          </a:stretch>
        </p:blipFill>
        <p:spPr>
          <a:xfrm>
            <a:off x="229850" y="-854350"/>
            <a:ext cx="987831" cy="1359349"/>
          </a:xfrm>
          <a:prstGeom prst="rect">
            <a:avLst/>
          </a:prstGeom>
          <a:noFill/>
          <a:ln>
            <a:noFill/>
          </a:ln>
        </p:spPr>
      </p:pic>
      <p:sp>
        <p:nvSpPr>
          <p:cNvPr id="15" name="Google Shape;15;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Font typeface="Oswald Medium"/>
              <a:buNone/>
              <a:defRPr sz="2800">
                <a:solidFill>
                  <a:schemeClr val="dk1"/>
                </a:solidFill>
                <a:latin typeface="Oswald Medium"/>
                <a:ea typeface="Oswald Medium"/>
                <a:cs typeface="Oswald Medium"/>
                <a:sym typeface="Oswald Medium"/>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16" name="Google Shape;16;p1"/>
          <p:cNvSpPr txBox="1"/>
          <p:nvPr>
            <p:ph idx="1" type="body"/>
          </p:nvPr>
        </p:nvSpPr>
        <p:spPr>
          <a:xfrm>
            <a:off x="311700" y="1152475"/>
            <a:ext cx="82677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Roboto Light"/>
              <a:buChar char="●"/>
              <a:defRPr sz="1800">
                <a:solidFill>
                  <a:schemeClr val="dk1"/>
                </a:solidFill>
                <a:latin typeface="Roboto Light"/>
                <a:ea typeface="Roboto Light"/>
                <a:cs typeface="Roboto Light"/>
                <a:sym typeface="Roboto Light"/>
              </a:defRPr>
            </a:lvl1pPr>
            <a:lvl2pPr indent="-317500" lvl="1" marL="914400">
              <a:lnSpc>
                <a:spcPct val="115000"/>
              </a:lnSpc>
              <a:spcBef>
                <a:spcPts val="0"/>
              </a:spcBef>
              <a:spcAft>
                <a:spcPts val="0"/>
              </a:spcAft>
              <a:buClr>
                <a:schemeClr val="dk1"/>
              </a:buClr>
              <a:buSzPts val="1400"/>
              <a:buFont typeface="Roboto Light"/>
              <a:buChar char="○"/>
              <a:defRPr>
                <a:solidFill>
                  <a:schemeClr val="dk1"/>
                </a:solidFill>
                <a:latin typeface="Roboto Light"/>
                <a:ea typeface="Roboto Light"/>
                <a:cs typeface="Roboto Light"/>
                <a:sym typeface="Roboto Light"/>
              </a:defRPr>
            </a:lvl2pPr>
            <a:lvl3pPr indent="-317500" lvl="2" marL="1371600">
              <a:lnSpc>
                <a:spcPct val="115000"/>
              </a:lnSpc>
              <a:spcBef>
                <a:spcPts val="0"/>
              </a:spcBef>
              <a:spcAft>
                <a:spcPts val="0"/>
              </a:spcAft>
              <a:buClr>
                <a:schemeClr val="dk1"/>
              </a:buClr>
              <a:buSzPts val="1400"/>
              <a:buFont typeface="Roboto Light"/>
              <a:buChar char="■"/>
              <a:defRPr>
                <a:solidFill>
                  <a:schemeClr val="dk1"/>
                </a:solidFill>
                <a:latin typeface="Roboto Light"/>
                <a:ea typeface="Roboto Light"/>
                <a:cs typeface="Roboto Light"/>
                <a:sym typeface="Roboto Light"/>
              </a:defRPr>
            </a:lvl3pPr>
            <a:lvl4pPr indent="-317500" lvl="3" marL="1828800">
              <a:lnSpc>
                <a:spcPct val="115000"/>
              </a:lnSpc>
              <a:spcBef>
                <a:spcPts val="0"/>
              </a:spcBef>
              <a:spcAft>
                <a:spcPts val="0"/>
              </a:spcAft>
              <a:buClr>
                <a:schemeClr val="dk1"/>
              </a:buClr>
              <a:buSzPts val="1400"/>
              <a:buFont typeface="Roboto Light"/>
              <a:buChar char="●"/>
              <a:defRPr>
                <a:solidFill>
                  <a:schemeClr val="dk1"/>
                </a:solidFill>
                <a:latin typeface="Roboto Light"/>
                <a:ea typeface="Roboto Light"/>
                <a:cs typeface="Roboto Light"/>
                <a:sym typeface="Roboto Light"/>
              </a:defRPr>
            </a:lvl4pPr>
            <a:lvl5pPr indent="-317500" lvl="4" marL="2286000">
              <a:lnSpc>
                <a:spcPct val="115000"/>
              </a:lnSpc>
              <a:spcBef>
                <a:spcPts val="0"/>
              </a:spcBef>
              <a:spcAft>
                <a:spcPts val="0"/>
              </a:spcAft>
              <a:buClr>
                <a:schemeClr val="dk1"/>
              </a:buClr>
              <a:buSzPts val="1400"/>
              <a:buFont typeface="Roboto Light"/>
              <a:buChar char="○"/>
              <a:defRPr>
                <a:solidFill>
                  <a:schemeClr val="dk1"/>
                </a:solidFill>
                <a:latin typeface="Roboto Light"/>
                <a:ea typeface="Roboto Light"/>
                <a:cs typeface="Roboto Light"/>
                <a:sym typeface="Roboto Light"/>
              </a:defRPr>
            </a:lvl5pPr>
            <a:lvl6pPr indent="-317500" lvl="5" marL="2743200">
              <a:lnSpc>
                <a:spcPct val="115000"/>
              </a:lnSpc>
              <a:spcBef>
                <a:spcPts val="0"/>
              </a:spcBef>
              <a:spcAft>
                <a:spcPts val="0"/>
              </a:spcAft>
              <a:buClr>
                <a:schemeClr val="dk1"/>
              </a:buClr>
              <a:buSzPts val="1400"/>
              <a:buFont typeface="Roboto Light"/>
              <a:buChar char="■"/>
              <a:defRPr>
                <a:solidFill>
                  <a:schemeClr val="dk1"/>
                </a:solidFill>
                <a:latin typeface="Roboto Light"/>
                <a:ea typeface="Roboto Light"/>
                <a:cs typeface="Roboto Light"/>
                <a:sym typeface="Roboto Light"/>
              </a:defRPr>
            </a:lvl6pPr>
            <a:lvl7pPr indent="-317500" lvl="6" marL="3200400">
              <a:lnSpc>
                <a:spcPct val="115000"/>
              </a:lnSpc>
              <a:spcBef>
                <a:spcPts val="0"/>
              </a:spcBef>
              <a:spcAft>
                <a:spcPts val="0"/>
              </a:spcAft>
              <a:buClr>
                <a:schemeClr val="dk1"/>
              </a:buClr>
              <a:buSzPts val="1400"/>
              <a:buFont typeface="Roboto Light"/>
              <a:buChar char="●"/>
              <a:defRPr>
                <a:solidFill>
                  <a:schemeClr val="dk1"/>
                </a:solidFill>
                <a:latin typeface="Roboto Light"/>
                <a:ea typeface="Roboto Light"/>
                <a:cs typeface="Roboto Light"/>
                <a:sym typeface="Roboto Light"/>
              </a:defRPr>
            </a:lvl7pPr>
            <a:lvl8pPr indent="-317500" lvl="7" marL="3657600">
              <a:lnSpc>
                <a:spcPct val="115000"/>
              </a:lnSpc>
              <a:spcBef>
                <a:spcPts val="0"/>
              </a:spcBef>
              <a:spcAft>
                <a:spcPts val="0"/>
              </a:spcAft>
              <a:buClr>
                <a:schemeClr val="dk1"/>
              </a:buClr>
              <a:buSzPts val="1400"/>
              <a:buFont typeface="Roboto Light"/>
              <a:buChar char="○"/>
              <a:defRPr>
                <a:solidFill>
                  <a:schemeClr val="dk1"/>
                </a:solidFill>
                <a:latin typeface="Roboto Light"/>
                <a:ea typeface="Roboto Light"/>
                <a:cs typeface="Roboto Light"/>
                <a:sym typeface="Roboto Light"/>
              </a:defRPr>
            </a:lvl8pPr>
            <a:lvl9pPr indent="-317500" lvl="8" marL="4114800">
              <a:lnSpc>
                <a:spcPct val="115000"/>
              </a:lnSpc>
              <a:spcBef>
                <a:spcPts val="0"/>
              </a:spcBef>
              <a:spcAft>
                <a:spcPts val="0"/>
              </a:spcAft>
              <a:buClr>
                <a:schemeClr val="dk1"/>
              </a:buClr>
              <a:buSzPts val="1400"/>
              <a:buFont typeface="Roboto Light"/>
              <a:buChar char="■"/>
              <a:defRPr>
                <a:solidFill>
                  <a:schemeClr val="dk1"/>
                </a:solidFill>
                <a:latin typeface="Roboto Light"/>
                <a:ea typeface="Roboto Light"/>
                <a:cs typeface="Roboto Light"/>
                <a:sym typeface="Roboto Light"/>
              </a:defRPr>
            </a:lvl9pPr>
          </a:lstStyle>
          <a:p/>
        </p:txBody>
      </p:sp>
    </p:spTree>
  </p:cSld>
  <p:clrMap accent1="accent1" accent2="accent2" accent3="accent3" accent4="accent4" accent5="accent5" accent6="accent6" bg1="lt1" bg2="dk2" tx1="dk1" tx2="lt2" folHlink="folHlink" hlink="hlink"/>
  <p:sldLayoutIdLst>
    <p:sldLayoutId id="2147483648" r:id="rId5"/>
    <p:sldLayoutId id="2147483649" r:id="rId6"/>
    <p:sldLayoutId id="2147483650" r:id="rId7"/>
    <p:sldLayoutId id="2147483651" r:id="rId8"/>
    <p:sldLayoutId id="2147483652" r:id="rId9"/>
    <p:sldLayoutId id="2147483653" r:id="rId10"/>
    <p:sldLayoutId id="2147483654" r:id="rId11"/>
    <p:sldLayoutId id="2147483655" r:id="rId12"/>
    <p:sldLayoutId id="2147483656" r:id="rId13"/>
    <p:sldLayoutId id="2147483657" r:id="rId14"/>
    <p:sldLayoutId id="2147483658" r:id="rId1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3"/>
          <p:cNvSpPr/>
          <p:nvPr/>
        </p:nvSpPr>
        <p:spPr>
          <a:xfrm>
            <a:off x="541650" y="1829483"/>
            <a:ext cx="8061300" cy="924300"/>
          </a:xfrm>
          <a:prstGeom prst="roundRect">
            <a:avLst>
              <a:gd fmla="val 3356" name="adj"/>
            </a:avLst>
          </a:prstGeom>
          <a:solidFill>
            <a:srgbClr val="CCB5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13"/>
          <p:cNvSpPr txBox="1"/>
          <p:nvPr>
            <p:ph type="ctrTitle"/>
          </p:nvPr>
        </p:nvSpPr>
        <p:spPr>
          <a:xfrm>
            <a:off x="731250" y="1734111"/>
            <a:ext cx="7871700" cy="10560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Citi Bike Data Analysis</a:t>
            </a:r>
            <a:endParaRPr/>
          </a:p>
        </p:txBody>
      </p:sp>
      <p:sp>
        <p:nvSpPr>
          <p:cNvPr id="64" name="Google Shape;64;p13"/>
          <p:cNvSpPr txBox="1"/>
          <p:nvPr>
            <p:ph idx="1" type="subTitle"/>
          </p:nvPr>
        </p:nvSpPr>
        <p:spPr>
          <a:xfrm>
            <a:off x="311700" y="2904060"/>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latin typeface="Nunito Light"/>
                <a:ea typeface="Nunito Light"/>
                <a:cs typeface="Nunito Light"/>
                <a:sym typeface="Nunito Light"/>
              </a:rPr>
              <a:t>By Jamey Stevens</a:t>
            </a:r>
            <a:endParaRPr sz="2200">
              <a:solidFill>
                <a:schemeClr val="dk1"/>
              </a:solidFill>
              <a:latin typeface="Nunito Light"/>
              <a:ea typeface="Nunito Light"/>
              <a:cs typeface="Nunito Light"/>
              <a:sym typeface="Nunito Ligh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5. </a:t>
            </a:r>
            <a:r>
              <a:rPr lang="en" sz="2700">
                <a:latin typeface="Oswald"/>
                <a:ea typeface="Oswald"/>
                <a:cs typeface="Oswald"/>
                <a:sym typeface="Oswald"/>
              </a:rPr>
              <a:t>Do factors like weather and age impact the average bike trip duration? </a:t>
            </a:r>
            <a:endParaRPr sz="2700"/>
          </a:p>
        </p:txBody>
      </p:sp>
      <p:sp>
        <p:nvSpPr>
          <p:cNvPr id="122" name="Google Shape;122;p22"/>
          <p:cNvSpPr txBox="1"/>
          <p:nvPr>
            <p:ph idx="1" type="body"/>
          </p:nvPr>
        </p:nvSpPr>
        <p:spPr>
          <a:xfrm>
            <a:off x="6263450" y="1391000"/>
            <a:ext cx="23160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i="1" lang="en"/>
              <a:t>No relationship between user age and trip duration</a:t>
            </a:r>
            <a:endParaRPr i="1"/>
          </a:p>
          <a:p>
            <a:pPr indent="0" lvl="0" marL="914400" rtl="0" algn="l">
              <a:spcBef>
                <a:spcPts val="1200"/>
              </a:spcBef>
              <a:spcAft>
                <a:spcPts val="1200"/>
              </a:spcAft>
              <a:buNone/>
            </a:pPr>
            <a:r>
              <a:t/>
            </a:r>
            <a:endParaRPr i="1"/>
          </a:p>
        </p:txBody>
      </p:sp>
      <p:pic>
        <p:nvPicPr>
          <p:cNvPr id="123" name="Google Shape;123;p22"/>
          <p:cNvPicPr preferRelativeResize="0"/>
          <p:nvPr/>
        </p:nvPicPr>
        <p:blipFill>
          <a:blip r:embed="rId3">
            <a:alphaModFix/>
          </a:blip>
          <a:stretch>
            <a:fillRect/>
          </a:stretch>
        </p:blipFill>
        <p:spPr>
          <a:xfrm>
            <a:off x="442775" y="1179025"/>
            <a:ext cx="5715000" cy="35337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5. </a:t>
            </a:r>
            <a:r>
              <a:rPr lang="en" sz="2700">
                <a:latin typeface="Oswald"/>
                <a:ea typeface="Oswald"/>
                <a:cs typeface="Oswald"/>
                <a:sym typeface="Oswald"/>
              </a:rPr>
              <a:t>Do factors like weather and age impact the average bike trip duration? </a:t>
            </a:r>
            <a:endParaRPr sz="2700"/>
          </a:p>
        </p:txBody>
      </p:sp>
      <p:sp>
        <p:nvSpPr>
          <p:cNvPr id="129" name="Google Shape;129;p23"/>
          <p:cNvSpPr txBox="1"/>
          <p:nvPr>
            <p:ph idx="1" type="body"/>
          </p:nvPr>
        </p:nvSpPr>
        <p:spPr>
          <a:xfrm>
            <a:off x="6263450" y="1391000"/>
            <a:ext cx="23160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i="1" lang="en"/>
              <a:t>Warmer temperatures = longer Citi Bike rides</a:t>
            </a:r>
            <a:endParaRPr i="1"/>
          </a:p>
          <a:p>
            <a:pPr indent="0" lvl="0" marL="914400" rtl="0" algn="l">
              <a:spcBef>
                <a:spcPts val="1200"/>
              </a:spcBef>
              <a:spcAft>
                <a:spcPts val="1200"/>
              </a:spcAft>
              <a:buNone/>
            </a:pPr>
            <a:r>
              <a:t/>
            </a:r>
            <a:endParaRPr i="1"/>
          </a:p>
        </p:txBody>
      </p:sp>
      <p:pic>
        <p:nvPicPr>
          <p:cNvPr id="130" name="Google Shape;130;p23"/>
          <p:cNvPicPr preferRelativeResize="0"/>
          <p:nvPr/>
        </p:nvPicPr>
        <p:blipFill>
          <a:blip r:embed="rId3">
            <a:alphaModFix/>
          </a:blip>
          <a:stretch>
            <a:fillRect/>
          </a:stretch>
        </p:blipFill>
        <p:spPr>
          <a:xfrm>
            <a:off x="152400" y="1170125"/>
            <a:ext cx="5715000" cy="35337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4"/>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Summary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Summary of findings</a:t>
            </a:r>
            <a:r>
              <a:rPr lang="en"/>
              <a:t>:</a:t>
            </a:r>
            <a:endParaRPr/>
          </a:p>
          <a:p>
            <a:pPr indent="0" lvl="0" marL="0" rtl="0" algn="l">
              <a:spcBef>
                <a:spcPts val="0"/>
              </a:spcBef>
              <a:spcAft>
                <a:spcPts val="0"/>
              </a:spcAft>
              <a:buNone/>
            </a:pPr>
            <a:r>
              <a:t/>
            </a:r>
            <a:endParaRPr/>
          </a:p>
        </p:txBody>
      </p:sp>
      <p:sp>
        <p:nvSpPr>
          <p:cNvPr id="141" name="Google Shape;141;p25"/>
          <p:cNvSpPr txBox="1"/>
          <p:nvPr>
            <p:ph idx="1" type="body"/>
          </p:nvPr>
        </p:nvSpPr>
        <p:spPr>
          <a:xfrm>
            <a:off x="311700" y="1152475"/>
            <a:ext cx="8267700" cy="3416400"/>
          </a:xfrm>
          <a:prstGeom prst="rect">
            <a:avLst/>
          </a:prstGeom>
        </p:spPr>
        <p:txBody>
          <a:bodyPr anchorCtr="0" anchor="t" bIns="91425" lIns="91425" spcFirstLastPara="1" rIns="91425" wrap="square" tIns="91425">
            <a:normAutofit fontScale="70000" lnSpcReduction="20000"/>
          </a:bodyPr>
          <a:lstStyle/>
          <a:p>
            <a:pPr indent="-308610" lvl="0" marL="457200" rtl="0" algn="l">
              <a:spcBef>
                <a:spcPts val="0"/>
              </a:spcBef>
              <a:spcAft>
                <a:spcPts val="0"/>
              </a:spcAft>
              <a:buSzPct val="93864"/>
              <a:buChar char="●"/>
            </a:pPr>
            <a:r>
              <a:rPr b="1" i="1" lang="en" sz="1917">
                <a:latin typeface="Roboto"/>
                <a:ea typeface="Roboto"/>
                <a:cs typeface="Roboto"/>
                <a:sym typeface="Roboto"/>
              </a:rPr>
              <a:t>Top 5 pick-up locations for bikes:</a:t>
            </a:r>
            <a:r>
              <a:rPr i="1" lang="en" sz="1917"/>
              <a:t> </a:t>
            </a:r>
            <a:br>
              <a:rPr i="1" lang="en"/>
            </a:br>
            <a:endParaRPr i="1"/>
          </a:p>
          <a:p>
            <a:pPr indent="-290830" lvl="1" marL="914400" rtl="0" algn="l">
              <a:spcBef>
                <a:spcPts val="0"/>
              </a:spcBef>
              <a:spcAft>
                <a:spcPts val="0"/>
              </a:spcAft>
              <a:buSzPct val="85611"/>
              <a:buChar char="○"/>
            </a:pPr>
            <a:r>
              <a:rPr i="1" lang="en" sz="1635"/>
              <a:t>Grove St Path, Sip Ave, Newport Path, Newark Ave, Van Vorst Park</a:t>
            </a:r>
            <a:br>
              <a:rPr i="1" lang="en"/>
            </a:br>
            <a:endParaRPr i="1"/>
          </a:p>
          <a:p>
            <a:pPr indent="-308610" lvl="0" marL="457200" rtl="0" algn="l">
              <a:spcBef>
                <a:spcPts val="0"/>
              </a:spcBef>
              <a:spcAft>
                <a:spcPts val="0"/>
              </a:spcAft>
              <a:buSzPct val="93311"/>
              <a:buChar char="●"/>
            </a:pPr>
            <a:r>
              <a:rPr b="1" i="1" lang="en" sz="1929">
                <a:latin typeface="Roboto"/>
                <a:ea typeface="Roboto"/>
                <a:cs typeface="Roboto"/>
                <a:sym typeface="Roboto"/>
              </a:rPr>
              <a:t>Customer base: </a:t>
            </a:r>
            <a:br>
              <a:rPr b="1" i="1" lang="en">
                <a:latin typeface="Roboto"/>
                <a:ea typeface="Roboto"/>
                <a:cs typeface="Roboto"/>
                <a:sym typeface="Roboto"/>
              </a:rPr>
            </a:br>
            <a:endParaRPr b="1" i="1">
              <a:latin typeface="Roboto"/>
              <a:ea typeface="Roboto"/>
              <a:cs typeface="Roboto"/>
              <a:sym typeface="Roboto"/>
            </a:endParaRPr>
          </a:p>
          <a:p>
            <a:pPr indent="-302300" lvl="1" marL="914400" rtl="0" algn="l">
              <a:spcBef>
                <a:spcPts val="0"/>
              </a:spcBef>
              <a:spcAft>
                <a:spcPts val="0"/>
              </a:spcAft>
              <a:buSzPct val="100000"/>
              <a:buChar char="○"/>
            </a:pPr>
            <a:r>
              <a:rPr i="1" lang="en" sz="1658"/>
              <a:t>Mostly long-term subscribers who are more active during the week</a:t>
            </a:r>
            <a:endParaRPr i="1" sz="1658"/>
          </a:p>
          <a:p>
            <a:pPr indent="-290830" lvl="1" marL="914400" rtl="0" algn="l">
              <a:spcBef>
                <a:spcPts val="0"/>
              </a:spcBef>
              <a:spcAft>
                <a:spcPts val="0"/>
              </a:spcAft>
              <a:buSzPct val="84436"/>
              <a:buChar char="○"/>
            </a:pPr>
            <a:r>
              <a:rPr i="1" lang="en" sz="1658"/>
              <a:t>One-time users more active at weekends</a:t>
            </a:r>
            <a:endParaRPr i="1" sz="1658"/>
          </a:p>
          <a:p>
            <a:pPr indent="-290830" lvl="1" marL="914400" rtl="0" algn="l">
              <a:spcBef>
                <a:spcPts val="0"/>
              </a:spcBef>
              <a:spcAft>
                <a:spcPts val="0"/>
              </a:spcAft>
              <a:buSzPct val="83051"/>
              <a:buChar char="○"/>
            </a:pPr>
            <a:r>
              <a:rPr i="1" lang="en" sz="1685"/>
              <a:t>Most bikes rented by 35-44 year olds</a:t>
            </a:r>
            <a:br>
              <a:rPr b="1" i="1" lang="en">
                <a:latin typeface="Roboto"/>
                <a:ea typeface="Roboto"/>
                <a:cs typeface="Roboto"/>
                <a:sym typeface="Roboto"/>
              </a:rPr>
            </a:br>
            <a:br>
              <a:rPr i="1" lang="en"/>
            </a:br>
            <a:endParaRPr i="1"/>
          </a:p>
          <a:p>
            <a:pPr indent="-314345" lvl="0" marL="457200" rtl="0" algn="l">
              <a:spcBef>
                <a:spcPts val="0"/>
              </a:spcBef>
              <a:spcAft>
                <a:spcPts val="0"/>
              </a:spcAft>
              <a:buSzPct val="100000"/>
              <a:buChar char="●"/>
            </a:pPr>
            <a:r>
              <a:rPr i="1" lang="en" sz="1929"/>
              <a:t> </a:t>
            </a:r>
            <a:r>
              <a:rPr b="1" i="1" lang="en" sz="1929">
                <a:latin typeface="Roboto"/>
                <a:ea typeface="Roboto"/>
                <a:cs typeface="Roboto"/>
                <a:sym typeface="Roboto"/>
              </a:rPr>
              <a:t>Citi Bike customer behavior:</a:t>
            </a:r>
            <a:br>
              <a:rPr b="1" i="1" lang="en" sz="1929">
                <a:latin typeface="Roboto"/>
                <a:ea typeface="Roboto"/>
                <a:cs typeface="Roboto"/>
                <a:sym typeface="Roboto"/>
              </a:rPr>
            </a:br>
            <a:endParaRPr b="1" i="1" sz="1929">
              <a:latin typeface="Roboto"/>
              <a:ea typeface="Roboto"/>
              <a:cs typeface="Roboto"/>
              <a:sym typeface="Roboto"/>
            </a:endParaRPr>
          </a:p>
          <a:p>
            <a:pPr indent="-302300" lvl="1" marL="914400" rtl="0" algn="l">
              <a:spcBef>
                <a:spcPts val="0"/>
              </a:spcBef>
              <a:spcAft>
                <a:spcPts val="0"/>
              </a:spcAft>
              <a:buSzPct val="100000"/>
              <a:buChar char="○"/>
            </a:pPr>
            <a:r>
              <a:rPr i="1" lang="en" sz="1658"/>
              <a:t>75+ year olds take longest average trips, but rent the least bikes </a:t>
            </a:r>
            <a:endParaRPr i="1" sz="1658"/>
          </a:p>
          <a:p>
            <a:pPr indent="-302300" lvl="1" marL="914400" rtl="0" algn="l">
              <a:spcBef>
                <a:spcPts val="0"/>
              </a:spcBef>
              <a:spcAft>
                <a:spcPts val="0"/>
              </a:spcAft>
              <a:buSzPct val="100000"/>
              <a:buChar char="○"/>
            </a:pPr>
            <a:r>
              <a:rPr i="1" lang="en" sz="1658"/>
              <a:t>65-74 and 25-34 year olds take the shortest trips on average</a:t>
            </a:r>
            <a:endParaRPr i="1" sz="1658"/>
          </a:p>
          <a:p>
            <a:pPr indent="-302300" lvl="1" marL="914400" rtl="0" algn="l">
              <a:spcBef>
                <a:spcPts val="0"/>
              </a:spcBef>
              <a:spcAft>
                <a:spcPts val="0"/>
              </a:spcAft>
              <a:buSzPct val="100000"/>
              <a:buChar char="○"/>
            </a:pPr>
            <a:r>
              <a:rPr i="1" lang="en" sz="1658"/>
              <a:t>Longer trips in warmer temperatures → September = longest bike rides</a:t>
            </a:r>
            <a:endParaRPr i="1" sz="1658"/>
          </a:p>
          <a:p>
            <a:pPr indent="0" lvl="0" marL="0" rtl="0" algn="l">
              <a:spcBef>
                <a:spcPts val="1200"/>
              </a:spcBef>
              <a:spcAft>
                <a:spcPts val="12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6"/>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Actions &amp; Recommendations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Recommended actions:</a:t>
            </a:r>
            <a:endParaRPr sz="2700"/>
          </a:p>
        </p:txBody>
      </p:sp>
      <p:sp>
        <p:nvSpPr>
          <p:cNvPr id="152" name="Google Shape;152;p27"/>
          <p:cNvSpPr txBox="1"/>
          <p:nvPr>
            <p:ph idx="1" type="body"/>
          </p:nvPr>
        </p:nvSpPr>
        <p:spPr>
          <a:xfrm>
            <a:off x="311700" y="1391000"/>
            <a:ext cx="8267700" cy="34164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b="1" i="1" lang="en">
                <a:latin typeface="Roboto"/>
                <a:ea typeface="Roboto"/>
                <a:cs typeface="Roboto"/>
                <a:sym typeface="Roboto"/>
              </a:rPr>
              <a:t>Product recommendations:</a:t>
            </a:r>
            <a:endParaRPr b="1" i="1">
              <a:latin typeface="Roboto"/>
              <a:ea typeface="Roboto"/>
              <a:cs typeface="Roboto"/>
              <a:sym typeface="Roboto"/>
            </a:endParaRPr>
          </a:p>
          <a:p>
            <a:pPr indent="-334327" lvl="0" marL="457200" rtl="0" algn="l">
              <a:spcBef>
                <a:spcPts val="1200"/>
              </a:spcBef>
              <a:spcAft>
                <a:spcPts val="0"/>
              </a:spcAft>
              <a:buSzPct val="110072"/>
              <a:buChar char="●"/>
            </a:pPr>
            <a:r>
              <a:rPr i="1" lang="en"/>
              <a:t>Install more bikes at </a:t>
            </a:r>
            <a:r>
              <a:rPr i="1" lang="en" sz="1635"/>
              <a:t>Grove St Path, Sip Ave, Newport Path, Newark Ave, Van Vorst Park. </a:t>
            </a:r>
            <a:endParaRPr i="1" sz="1635"/>
          </a:p>
          <a:p>
            <a:pPr indent="-334327" lvl="0" marL="457200" rtl="0" algn="l">
              <a:spcBef>
                <a:spcPts val="0"/>
              </a:spcBef>
              <a:spcAft>
                <a:spcPts val="0"/>
              </a:spcAft>
              <a:buSzPct val="110072"/>
              <a:buChar char="●"/>
            </a:pPr>
            <a:r>
              <a:rPr i="1" lang="en" sz="1635"/>
              <a:t>Make more bikes available in autumn, as this is when Citi Bike users take the longest trips (which means bikes will be unavailable for longer)</a:t>
            </a:r>
            <a:endParaRPr i="1" sz="1635"/>
          </a:p>
          <a:p>
            <a:pPr indent="0" lvl="0" marL="0" rtl="0" algn="l">
              <a:spcBef>
                <a:spcPts val="1200"/>
              </a:spcBef>
              <a:spcAft>
                <a:spcPts val="0"/>
              </a:spcAft>
              <a:buNone/>
            </a:pPr>
            <a:r>
              <a:rPr b="1" i="1" lang="en">
                <a:latin typeface="Roboto"/>
                <a:ea typeface="Roboto"/>
                <a:cs typeface="Roboto"/>
                <a:sym typeface="Roboto"/>
              </a:rPr>
              <a:t>Marketing recommendations:</a:t>
            </a:r>
            <a:endParaRPr b="1" i="1">
              <a:latin typeface="Roboto"/>
              <a:ea typeface="Roboto"/>
              <a:cs typeface="Roboto"/>
              <a:sym typeface="Roboto"/>
            </a:endParaRPr>
          </a:p>
          <a:p>
            <a:pPr indent="-334327" lvl="0" marL="457200" rtl="0" algn="l">
              <a:spcBef>
                <a:spcPts val="1200"/>
              </a:spcBef>
              <a:spcAft>
                <a:spcPts val="0"/>
              </a:spcAft>
              <a:buSzPct val="100000"/>
              <a:buChar char="●"/>
            </a:pPr>
            <a:r>
              <a:rPr i="1" lang="en"/>
              <a:t>The Citi Bike customer base is mostly long-term subscribers aged between 35-44, who are most active during the week. This tells us that they are probably people who live in New York and use Citi Bikes to commute. Marketing and advertising campaigns should therefore target this particular demographic. </a:t>
            </a:r>
            <a:endParaRPr i="1"/>
          </a:p>
          <a:p>
            <a:pPr indent="0" lvl="0" marL="914400" rtl="0" algn="l">
              <a:spcBef>
                <a:spcPts val="1200"/>
              </a:spcBef>
              <a:spcAft>
                <a:spcPts val="1200"/>
              </a:spcAft>
              <a:buNone/>
            </a:pPr>
            <a:r>
              <a:t/>
            </a:r>
            <a:endParaRPr i="1"/>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8"/>
          <p:cNvSpPr txBox="1"/>
          <p:nvPr>
            <p:ph type="title"/>
          </p:nvPr>
        </p:nvSpPr>
        <p:spPr>
          <a:xfrm>
            <a:off x="311700" y="1106125"/>
            <a:ext cx="8520600" cy="19635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Project Goal:</a:t>
            </a:r>
            <a:endParaRPr/>
          </a:p>
          <a:p>
            <a:pPr indent="0" lvl="0" marL="0" rtl="0" algn="l">
              <a:spcBef>
                <a:spcPts val="0"/>
              </a:spcBef>
              <a:spcAft>
                <a:spcPts val="0"/>
              </a:spcAft>
              <a:buNone/>
            </a:pPr>
            <a:r>
              <a:t/>
            </a:r>
            <a:endParaRPr/>
          </a:p>
        </p:txBody>
      </p:sp>
      <p:sp>
        <p:nvSpPr>
          <p:cNvPr id="70" name="Google Shape;70;p14"/>
          <p:cNvSpPr txBox="1"/>
          <p:nvPr>
            <p:ph idx="1" type="body"/>
          </p:nvPr>
        </p:nvSpPr>
        <p:spPr>
          <a:xfrm>
            <a:off x="311700" y="1152475"/>
            <a:ext cx="82677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i="1" lang="en"/>
              <a:t>To better understand the behavior of Citi Bike’s customer base (both one-time users and subscribers) and how they use Citi Bikes</a:t>
            </a:r>
            <a:br>
              <a:rPr i="1" lang="en"/>
            </a:br>
            <a:endParaRPr i="1"/>
          </a:p>
          <a:p>
            <a:pPr indent="-342900" lvl="0" marL="457200" rtl="0" algn="l">
              <a:spcBef>
                <a:spcPts val="0"/>
              </a:spcBef>
              <a:spcAft>
                <a:spcPts val="0"/>
              </a:spcAft>
              <a:buSzPts val="1800"/>
              <a:buChar char="●"/>
            </a:pPr>
            <a:r>
              <a:rPr i="1" lang="en"/>
              <a:t>This will help us to:</a:t>
            </a:r>
            <a:br>
              <a:rPr i="1" lang="en"/>
            </a:br>
            <a:endParaRPr i="1"/>
          </a:p>
          <a:p>
            <a:pPr indent="-317500" lvl="1" marL="914400" rtl="0" algn="l">
              <a:spcBef>
                <a:spcPts val="0"/>
              </a:spcBef>
              <a:spcAft>
                <a:spcPts val="0"/>
              </a:spcAft>
              <a:buSzPts val="1400"/>
              <a:buChar char="○"/>
            </a:pPr>
            <a:r>
              <a:rPr i="1" lang="en"/>
              <a:t>Identify where more bikes should be installed</a:t>
            </a:r>
            <a:endParaRPr i="1"/>
          </a:p>
          <a:p>
            <a:pPr indent="-317500" lvl="1" marL="914400" rtl="0" algn="l">
              <a:spcBef>
                <a:spcPts val="0"/>
              </a:spcBef>
              <a:spcAft>
                <a:spcPts val="0"/>
              </a:spcAft>
              <a:buSzPts val="1400"/>
              <a:buChar char="○"/>
            </a:pPr>
            <a:r>
              <a:rPr i="1" lang="en"/>
              <a:t>Create targeted marketing campaigns that will appeal to different customer segments</a:t>
            </a:r>
            <a:endParaRPr i="1"/>
          </a:p>
          <a:p>
            <a:pPr indent="0" lvl="0" marL="914400" rtl="0" algn="l">
              <a:spcBef>
                <a:spcPts val="1200"/>
              </a:spcBef>
              <a:spcAft>
                <a:spcPts val="0"/>
              </a:spcAft>
              <a:buClr>
                <a:schemeClr val="dk1"/>
              </a:buClr>
              <a:buSzPts val="1100"/>
              <a:buFont typeface="Arial"/>
              <a:buNone/>
            </a:pPr>
            <a:r>
              <a:t/>
            </a:r>
            <a:endParaRPr i="1"/>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Key questions:</a:t>
            </a:r>
            <a:endParaRPr/>
          </a:p>
          <a:p>
            <a:pPr indent="0" lvl="0" marL="0" rtl="0" algn="l">
              <a:spcBef>
                <a:spcPts val="0"/>
              </a:spcBef>
              <a:spcAft>
                <a:spcPts val="0"/>
              </a:spcAft>
              <a:buNone/>
            </a:pPr>
            <a:r>
              <a:t/>
            </a:r>
            <a:endParaRPr/>
          </a:p>
        </p:txBody>
      </p:sp>
      <p:sp>
        <p:nvSpPr>
          <p:cNvPr id="76" name="Google Shape;76;p15"/>
          <p:cNvSpPr txBox="1"/>
          <p:nvPr>
            <p:ph idx="1" type="body"/>
          </p:nvPr>
        </p:nvSpPr>
        <p:spPr>
          <a:xfrm>
            <a:off x="311700" y="1152475"/>
            <a:ext cx="8267700" cy="3416400"/>
          </a:xfrm>
          <a:prstGeom prst="rect">
            <a:avLst/>
          </a:prstGeom>
        </p:spPr>
        <p:txBody>
          <a:bodyPr anchorCtr="0" anchor="t" bIns="91425" lIns="91425" spcFirstLastPara="1" rIns="91425" wrap="square" tIns="91425">
            <a:normAutofit fontScale="92500" lnSpcReduction="10000"/>
          </a:bodyPr>
          <a:lstStyle/>
          <a:p>
            <a:pPr indent="-334327" lvl="0" marL="457200" rtl="0" algn="l">
              <a:spcBef>
                <a:spcPts val="0"/>
              </a:spcBef>
              <a:spcAft>
                <a:spcPts val="0"/>
              </a:spcAft>
              <a:buSzPct val="100000"/>
              <a:buFont typeface="Roboto"/>
              <a:buChar char="●"/>
            </a:pPr>
            <a:r>
              <a:rPr lang="en">
                <a:latin typeface="Roboto"/>
                <a:ea typeface="Roboto"/>
                <a:cs typeface="Roboto"/>
                <a:sym typeface="Roboto"/>
              </a:rPr>
              <a:t>What are the most popular pick-up locations across the city for Citi Bike rental?</a:t>
            </a:r>
            <a:br>
              <a:rPr lang="en">
                <a:latin typeface="Roboto"/>
                <a:ea typeface="Roboto"/>
                <a:cs typeface="Roboto"/>
                <a:sym typeface="Roboto"/>
              </a:rPr>
            </a:br>
            <a:endParaRPr>
              <a:latin typeface="Roboto"/>
              <a:ea typeface="Roboto"/>
              <a:cs typeface="Roboto"/>
              <a:sym typeface="Roboto"/>
            </a:endParaRPr>
          </a:p>
          <a:p>
            <a:pPr indent="-334327" lvl="0" marL="457200" rtl="0" algn="l">
              <a:spcBef>
                <a:spcPts val="0"/>
              </a:spcBef>
              <a:spcAft>
                <a:spcPts val="0"/>
              </a:spcAft>
              <a:buSzPct val="100000"/>
              <a:buFont typeface="Roboto"/>
              <a:buChar char="●"/>
            </a:pPr>
            <a:r>
              <a:rPr lang="en">
                <a:latin typeface="Roboto"/>
                <a:ea typeface="Roboto"/>
                <a:cs typeface="Roboto"/>
                <a:sym typeface="Roboto"/>
              </a:rPr>
              <a:t>How does the average trip duration vary across different age groups, and over time?</a:t>
            </a:r>
            <a:br>
              <a:rPr lang="en">
                <a:latin typeface="Roboto"/>
                <a:ea typeface="Roboto"/>
                <a:cs typeface="Roboto"/>
                <a:sym typeface="Roboto"/>
              </a:rPr>
            </a:br>
            <a:endParaRPr>
              <a:latin typeface="Roboto"/>
              <a:ea typeface="Roboto"/>
              <a:cs typeface="Roboto"/>
              <a:sym typeface="Roboto"/>
            </a:endParaRPr>
          </a:p>
          <a:p>
            <a:pPr indent="-334327" lvl="0" marL="457200" rtl="0" algn="l">
              <a:spcBef>
                <a:spcPts val="0"/>
              </a:spcBef>
              <a:spcAft>
                <a:spcPts val="0"/>
              </a:spcAft>
              <a:buSzPct val="100000"/>
              <a:buFont typeface="Roboto"/>
              <a:buChar char="●"/>
            </a:pPr>
            <a:r>
              <a:rPr lang="en">
                <a:latin typeface="Roboto"/>
                <a:ea typeface="Roboto"/>
                <a:cs typeface="Roboto"/>
                <a:sym typeface="Roboto"/>
              </a:rPr>
              <a:t>Which age group rents the most bikes?</a:t>
            </a:r>
            <a:br>
              <a:rPr lang="en">
                <a:latin typeface="Roboto"/>
                <a:ea typeface="Roboto"/>
                <a:cs typeface="Roboto"/>
                <a:sym typeface="Roboto"/>
              </a:rPr>
            </a:br>
            <a:endParaRPr>
              <a:latin typeface="Roboto"/>
              <a:ea typeface="Roboto"/>
              <a:cs typeface="Roboto"/>
              <a:sym typeface="Roboto"/>
            </a:endParaRPr>
          </a:p>
          <a:p>
            <a:pPr indent="-334327" lvl="0" marL="457200" rtl="0" algn="l">
              <a:spcBef>
                <a:spcPts val="0"/>
              </a:spcBef>
              <a:spcAft>
                <a:spcPts val="0"/>
              </a:spcAft>
              <a:buSzPct val="100000"/>
              <a:buFont typeface="Roboto"/>
              <a:buChar char="●"/>
            </a:pPr>
            <a:r>
              <a:rPr lang="en">
                <a:latin typeface="Roboto"/>
                <a:ea typeface="Roboto"/>
                <a:cs typeface="Roboto"/>
                <a:sym typeface="Roboto"/>
              </a:rPr>
              <a:t>How does bike rental vary across the two user groups (one-time users vs long-term subscribers) on different days of the week? </a:t>
            </a:r>
            <a:br>
              <a:rPr lang="en">
                <a:latin typeface="Roboto"/>
                <a:ea typeface="Roboto"/>
                <a:cs typeface="Roboto"/>
                <a:sym typeface="Roboto"/>
              </a:rPr>
            </a:br>
            <a:endParaRPr>
              <a:latin typeface="Roboto"/>
              <a:ea typeface="Roboto"/>
              <a:cs typeface="Roboto"/>
              <a:sym typeface="Roboto"/>
            </a:endParaRPr>
          </a:p>
          <a:p>
            <a:pPr indent="-334327" lvl="0" marL="457200" rtl="0" algn="l">
              <a:spcBef>
                <a:spcPts val="0"/>
              </a:spcBef>
              <a:spcAft>
                <a:spcPts val="0"/>
              </a:spcAft>
              <a:buSzPct val="100000"/>
              <a:buFont typeface="Roboto"/>
              <a:buChar char="●"/>
            </a:pPr>
            <a:r>
              <a:rPr lang="en">
                <a:latin typeface="Roboto"/>
                <a:ea typeface="Roboto"/>
                <a:cs typeface="Roboto"/>
                <a:sym typeface="Roboto"/>
              </a:rPr>
              <a:t>Do factors like weather and user age impact the average bike trip duration?</a:t>
            </a:r>
            <a:endParaRPr i="1"/>
          </a:p>
          <a:p>
            <a:pPr indent="0" lvl="0" marL="914400" rtl="0" algn="l">
              <a:spcBef>
                <a:spcPts val="0"/>
              </a:spcBef>
              <a:spcAft>
                <a:spcPts val="1200"/>
              </a:spcAft>
              <a:buClr>
                <a:schemeClr val="dk1"/>
              </a:buClr>
              <a:buSzPct val="61111"/>
              <a:buFont typeface="Arial"/>
              <a:buNone/>
            </a:pPr>
            <a:r>
              <a:t/>
            </a:r>
            <a:endParaRPr i="1"/>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6"/>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Findings &amp; Insights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388620" lvl="0" marL="457200" rtl="0" algn="l">
              <a:spcBef>
                <a:spcPts val="0"/>
              </a:spcBef>
              <a:spcAft>
                <a:spcPts val="0"/>
              </a:spcAft>
              <a:buSzPct val="100000"/>
              <a:buAutoNum type="arabicPeriod"/>
            </a:pPr>
            <a:r>
              <a:rPr lang="en"/>
              <a:t>What are the most popular Citi Bike pick-up locations?</a:t>
            </a:r>
            <a:endParaRPr/>
          </a:p>
        </p:txBody>
      </p:sp>
      <p:sp>
        <p:nvSpPr>
          <p:cNvPr id="87" name="Google Shape;87;p17"/>
          <p:cNvSpPr txBox="1"/>
          <p:nvPr>
            <p:ph idx="1" type="body"/>
          </p:nvPr>
        </p:nvSpPr>
        <p:spPr>
          <a:xfrm>
            <a:off x="311700" y="1152475"/>
            <a:ext cx="8267700" cy="34164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None/>
            </a:pPr>
            <a:r>
              <a:t/>
            </a:r>
            <a:endParaRPr i="1"/>
          </a:p>
          <a:p>
            <a:pPr indent="0" lvl="0" marL="914400" rtl="0" algn="l">
              <a:spcBef>
                <a:spcPts val="1200"/>
              </a:spcBef>
              <a:spcAft>
                <a:spcPts val="1200"/>
              </a:spcAft>
              <a:buNone/>
            </a:pPr>
            <a:r>
              <a:t/>
            </a:r>
            <a:endParaRPr i="1"/>
          </a:p>
        </p:txBody>
      </p:sp>
      <p:pic>
        <p:nvPicPr>
          <p:cNvPr id="88" name="Google Shape;88;p17"/>
          <p:cNvPicPr preferRelativeResize="0"/>
          <p:nvPr/>
        </p:nvPicPr>
        <p:blipFill>
          <a:blip r:embed="rId3">
            <a:alphaModFix/>
          </a:blip>
          <a:stretch>
            <a:fillRect/>
          </a:stretch>
        </p:blipFill>
        <p:spPr>
          <a:xfrm>
            <a:off x="1355612" y="1152475"/>
            <a:ext cx="6179875" cy="356014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2. How does the average trip duration vary across different age groups, and over time?</a:t>
            </a:r>
            <a:endParaRPr/>
          </a:p>
        </p:txBody>
      </p:sp>
      <p:sp>
        <p:nvSpPr>
          <p:cNvPr id="94" name="Google Shape;94;p18"/>
          <p:cNvSpPr txBox="1"/>
          <p:nvPr>
            <p:ph idx="1" type="body"/>
          </p:nvPr>
        </p:nvSpPr>
        <p:spPr>
          <a:xfrm>
            <a:off x="6221975" y="1391000"/>
            <a:ext cx="23574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i="1" lang="en"/>
              <a:t>45-54 year olds take the longest trips (on average)</a:t>
            </a:r>
            <a:endParaRPr i="1"/>
          </a:p>
          <a:p>
            <a:pPr indent="0" lvl="0" marL="0" rtl="0" algn="l">
              <a:spcBef>
                <a:spcPts val="1200"/>
              </a:spcBef>
              <a:spcAft>
                <a:spcPts val="1200"/>
              </a:spcAft>
              <a:buNone/>
            </a:pPr>
            <a:r>
              <a:rPr i="1" lang="en"/>
              <a:t>65-74 and 25-34 year olds take the shortest trips (on average)</a:t>
            </a:r>
            <a:endParaRPr i="1"/>
          </a:p>
        </p:txBody>
      </p:sp>
      <p:pic>
        <p:nvPicPr>
          <p:cNvPr id="95" name="Google Shape;95;p18"/>
          <p:cNvPicPr preferRelativeResize="0"/>
          <p:nvPr/>
        </p:nvPicPr>
        <p:blipFill>
          <a:blip r:embed="rId3">
            <a:alphaModFix/>
          </a:blip>
          <a:stretch>
            <a:fillRect/>
          </a:stretch>
        </p:blipFill>
        <p:spPr>
          <a:xfrm>
            <a:off x="424825" y="1391000"/>
            <a:ext cx="5219949" cy="30027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2. How does the average trip duration vary across different age groups, and over time?</a:t>
            </a:r>
            <a:endParaRPr/>
          </a:p>
        </p:txBody>
      </p:sp>
      <p:sp>
        <p:nvSpPr>
          <p:cNvPr id="101" name="Google Shape;101;p19"/>
          <p:cNvSpPr txBox="1"/>
          <p:nvPr>
            <p:ph idx="1" type="body"/>
          </p:nvPr>
        </p:nvSpPr>
        <p:spPr>
          <a:xfrm>
            <a:off x="6221975" y="1391000"/>
            <a:ext cx="23574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i="1" lang="en"/>
              <a:t>September = longer trip durations</a:t>
            </a:r>
            <a:endParaRPr i="1"/>
          </a:p>
        </p:txBody>
      </p:sp>
      <p:pic>
        <p:nvPicPr>
          <p:cNvPr id="102" name="Google Shape;102;p19"/>
          <p:cNvPicPr preferRelativeResize="0"/>
          <p:nvPr/>
        </p:nvPicPr>
        <p:blipFill>
          <a:blip r:embed="rId3">
            <a:alphaModFix/>
          </a:blip>
          <a:stretch>
            <a:fillRect/>
          </a:stretch>
        </p:blipFill>
        <p:spPr>
          <a:xfrm>
            <a:off x="479300" y="1391001"/>
            <a:ext cx="5383401" cy="31046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3. Which age group rents the most bikes?</a:t>
            </a:r>
            <a:endParaRPr/>
          </a:p>
        </p:txBody>
      </p:sp>
      <p:sp>
        <p:nvSpPr>
          <p:cNvPr id="108" name="Google Shape;108;p20"/>
          <p:cNvSpPr txBox="1"/>
          <p:nvPr>
            <p:ph idx="1" type="body"/>
          </p:nvPr>
        </p:nvSpPr>
        <p:spPr>
          <a:xfrm>
            <a:off x="6429400" y="1075350"/>
            <a:ext cx="21294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i="1" lang="en"/>
              <a:t>35-44 year olds rent the most bikes</a:t>
            </a:r>
            <a:br>
              <a:rPr i="1" lang="en"/>
            </a:br>
            <a:endParaRPr i="1"/>
          </a:p>
          <a:p>
            <a:pPr indent="0" lvl="0" marL="0" rtl="0" algn="l">
              <a:spcBef>
                <a:spcPts val="1200"/>
              </a:spcBef>
              <a:spcAft>
                <a:spcPts val="0"/>
              </a:spcAft>
              <a:buNone/>
            </a:pPr>
            <a:r>
              <a:rPr i="1" lang="en"/>
              <a:t>75+ and 18-24 year olds rent the least bikes</a:t>
            </a:r>
            <a:endParaRPr i="1"/>
          </a:p>
          <a:p>
            <a:pPr indent="0" lvl="0" marL="914400" rtl="0" algn="l">
              <a:spcBef>
                <a:spcPts val="1200"/>
              </a:spcBef>
              <a:spcAft>
                <a:spcPts val="1200"/>
              </a:spcAft>
              <a:buNone/>
            </a:pPr>
            <a:r>
              <a:t/>
            </a:r>
            <a:endParaRPr i="1"/>
          </a:p>
        </p:txBody>
      </p:sp>
      <p:pic>
        <p:nvPicPr>
          <p:cNvPr id="109" name="Google Shape;109;p20"/>
          <p:cNvPicPr preferRelativeResize="0"/>
          <p:nvPr/>
        </p:nvPicPr>
        <p:blipFill>
          <a:blip r:embed="rId3">
            <a:alphaModFix/>
          </a:blip>
          <a:stretch>
            <a:fillRect/>
          </a:stretch>
        </p:blipFill>
        <p:spPr>
          <a:xfrm>
            <a:off x="311700" y="1075350"/>
            <a:ext cx="5931492" cy="34164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1"/>
          <p:cNvSpPr txBox="1"/>
          <p:nvPr>
            <p:ph type="title"/>
          </p:nvPr>
        </p:nvSpPr>
        <p:spPr>
          <a:xfrm>
            <a:off x="311700" y="3620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4. </a:t>
            </a:r>
            <a:r>
              <a:rPr lang="en" sz="2700">
                <a:latin typeface="Oswald"/>
                <a:ea typeface="Oswald"/>
                <a:cs typeface="Oswald"/>
                <a:sym typeface="Oswald"/>
              </a:rPr>
              <a:t>How does bike rental vary across the two user groups (one-time users vs long-term subscribers) on different days of the week? </a:t>
            </a:r>
            <a:endParaRPr sz="2700"/>
          </a:p>
        </p:txBody>
      </p:sp>
      <p:sp>
        <p:nvSpPr>
          <p:cNvPr id="115" name="Google Shape;115;p21"/>
          <p:cNvSpPr txBox="1"/>
          <p:nvPr>
            <p:ph idx="1" type="body"/>
          </p:nvPr>
        </p:nvSpPr>
        <p:spPr>
          <a:xfrm>
            <a:off x="6336050" y="1508375"/>
            <a:ext cx="26961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i="1" lang="en" sz="1600"/>
              <a:t>Citi Bike customer base is predominantly made up of long-term subscribers</a:t>
            </a:r>
            <a:endParaRPr i="1" sz="1600"/>
          </a:p>
          <a:p>
            <a:pPr indent="0" lvl="0" marL="0" rtl="0" algn="l">
              <a:spcBef>
                <a:spcPts val="1200"/>
              </a:spcBef>
              <a:spcAft>
                <a:spcPts val="0"/>
              </a:spcAft>
              <a:buNone/>
            </a:pPr>
            <a:r>
              <a:rPr i="1" lang="en" sz="1600"/>
              <a:t>Subscribers are more active during the week</a:t>
            </a:r>
            <a:endParaRPr i="1" sz="1600"/>
          </a:p>
          <a:p>
            <a:pPr indent="0" lvl="0" marL="0" rtl="0" algn="l">
              <a:spcBef>
                <a:spcPts val="1200"/>
              </a:spcBef>
              <a:spcAft>
                <a:spcPts val="0"/>
              </a:spcAft>
              <a:buNone/>
            </a:pPr>
            <a:r>
              <a:rPr i="1" lang="en" sz="1600"/>
              <a:t>One-time users are more active on weekends</a:t>
            </a:r>
            <a:endParaRPr i="1" sz="1600"/>
          </a:p>
          <a:p>
            <a:pPr indent="0" lvl="0" marL="0" rtl="0" algn="l">
              <a:spcBef>
                <a:spcPts val="1200"/>
              </a:spcBef>
              <a:spcAft>
                <a:spcPts val="0"/>
              </a:spcAft>
              <a:buNone/>
            </a:pPr>
            <a:r>
              <a:t/>
            </a:r>
            <a:endParaRPr i="1"/>
          </a:p>
          <a:p>
            <a:pPr indent="0" lvl="0" marL="914400" rtl="0" algn="l">
              <a:spcBef>
                <a:spcPts val="1200"/>
              </a:spcBef>
              <a:spcAft>
                <a:spcPts val="1200"/>
              </a:spcAft>
              <a:buNone/>
            </a:pPr>
            <a:r>
              <a:t/>
            </a:r>
            <a:endParaRPr i="1"/>
          </a:p>
        </p:txBody>
      </p:sp>
      <p:pic>
        <p:nvPicPr>
          <p:cNvPr id="116" name="Google Shape;116;p21"/>
          <p:cNvPicPr preferRelativeResize="0"/>
          <p:nvPr/>
        </p:nvPicPr>
        <p:blipFill>
          <a:blip r:embed="rId3">
            <a:alphaModFix/>
          </a:blip>
          <a:stretch>
            <a:fillRect/>
          </a:stretch>
        </p:blipFill>
        <p:spPr>
          <a:xfrm>
            <a:off x="311700" y="1257600"/>
            <a:ext cx="5830198" cy="336227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