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5040" r:id="rId1"/>
  </p:sldMasterIdLst>
  <p:notesMasterIdLst>
    <p:notesMasterId r:id="rId14"/>
  </p:notesMasterIdLst>
  <p:handoutMasterIdLst>
    <p:handoutMasterId r:id="rId15"/>
  </p:handoutMasterIdLst>
  <p:sldIdLst>
    <p:sldId id="385" r:id="rId2"/>
    <p:sldId id="407" r:id="rId3"/>
    <p:sldId id="414" r:id="rId4"/>
    <p:sldId id="494" r:id="rId5"/>
    <p:sldId id="495" r:id="rId6"/>
    <p:sldId id="497" r:id="rId7"/>
    <p:sldId id="498" r:id="rId8"/>
    <p:sldId id="500" r:id="rId9"/>
    <p:sldId id="501" r:id="rId10"/>
    <p:sldId id="502" r:id="rId11"/>
    <p:sldId id="503" r:id="rId12"/>
    <p:sldId id="504" r:id="rId13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>
          <p15:clr>
            <a:srgbClr val="A4A3A4"/>
          </p15:clr>
        </p15:guide>
        <p15:guide id="2" orient="horz" pos="672">
          <p15:clr>
            <a:srgbClr val="A4A3A4"/>
          </p15:clr>
        </p15:guide>
        <p15:guide id="3" orient="horz" pos="1056">
          <p15:clr>
            <a:srgbClr val="A4A3A4"/>
          </p15:clr>
        </p15:guide>
        <p15:guide id="4" orient="horz" pos="3936">
          <p15:clr>
            <a:srgbClr val="A4A3A4"/>
          </p15:clr>
        </p15:guide>
        <p15:guide id="5" pos="2880">
          <p15:clr>
            <a:srgbClr val="A4A3A4"/>
          </p15:clr>
        </p15:guide>
        <p15:guide id="6" pos="288">
          <p15:clr>
            <a:srgbClr val="A4A3A4"/>
          </p15:clr>
        </p15:guide>
        <p15:guide id="7" pos="547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ng" initials="T" lastIdx="1" clrIdx="0">
    <p:extLst>
      <p:ext uri="{19B8F6BF-5375-455C-9EA6-DF929625EA0E}">
        <p15:presenceInfo xmlns:p15="http://schemas.microsoft.com/office/powerpoint/2012/main" userId="38883ec58c91a4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1949"/>
    <a:srgbClr val="25AAEC"/>
    <a:srgbClr val="FFC942"/>
    <a:srgbClr val="1BAEE4"/>
    <a:srgbClr val="E6E6E6"/>
    <a:srgbClr val="2BCEDF"/>
    <a:srgbClr val="F8BE1A"/>
    <a:srgbClr val="59BBDE"/>
    <a:srgbClr val="6D111B"/>
    <a:srgbClr val="1622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82005" autoAdjust="0"/>
  </p:normalViewPr>
  <p:slideViewPr>
    <p:cSldViewPr>
      <p:cViewPr varScale="1">
        <p:scale>
          <a:sx n="69" d="100"/>
          <a:sy n="69" d="100"/>
        </p:scale>
        <p:origin x="1872" y="58"/>
      </p:cViewPr>
      <p:guideLst>
        <p:guide orient="horz" pos="1152"/>
        <p:guide orient="horz" pos="672"/>
        <p:guide orient="horz" pos="1056"/>
        <p:guide orient="horz" pos="3936"/>
        <p:guide pos="2880"/>
        <p:guide pos="288"/>
        <p:guide pos="5472"/>
      </p:guideLst>
    </p:cSldViewPr>
  </p:slideViewPr>
  <p:outlineViewPr>
    <p:cViewPr>
      <p:scale>
        <a:sx n="33" d="100"/>
        <a:sy n="33" d="100"/>
      </p:scale>
      <p:origin x="0" y="227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5" d="100"/>
        <a:sy n="115" d="100"/>
      </p:scale>
      <p:origin x="0" y="312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136BE12-9677-4495-9203-D98EFB2E442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C16A067C-2157-4B91-A6C7-36A17625F78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98CE32A8-42EC-47F9-9909-F2BC79C8834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0676EBF5-96EA-49CC-9AF2-7929FB012AF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1B3EDB9-25D6-4F18-A544-6F79FFD00E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A3D8DD6-49C1-478D-951E-8FB01861CCB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10E240F-9925-4B15-A9BB-45CBE8FAB5F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44E3C5DC-3334-42FD-AE59-0C337A8E979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7831E74D-3E92-402D-9953-63FD1DA42F0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4677C0ED-1B70-4214-B96D-003695D2233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B0FE03A8-9B92-4F74-A4EE-8500A0C22E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C0144D3-5D76-4517-A9ED-4C90181728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3307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42B36E4F-F2E8-4975-B8CF-C3710ABB51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FF1E1E62-3424-43A7-94AA-6C2D6698B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DC1B6797-1D37-47B9-9435-1A9E45E339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40EE2C9-CCD8-4941-9B5B-D8039F8F2C66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These</a:t>
            </a:r>
            <a:r>
              <a:rPr lang="en-US" baseline="0" dirty="0" smtClean="0"/>
              <a:t> </a:t>
            </a:r>
            <a:r>
              <a:rPr lang="en-US" dirty="0" smtClean="0"/>
              <a:t> jobs  support each other to create the success of an</a:t>
            </a:r>
            <a:r>
              <a:rPr lang="en-US" baseline="0" dirty="0" smtClean="0"/>
              <a:t> e</a:t>
            </a:r>
            <a:r>
              <a:rPr lang="en-US" dirty="0" smtClean="0"/>
              <a:t>-commerce enterprise.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144D3-5D76-4517-A9ED-4C90181728E4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7643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144D3-5D76-4517-A9ED-4C90181728E4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4887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144D3-5D76-4517-A9ED-4C90181728E4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242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144D3-5D76-4517-A9ED-4C90181728E4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9147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144D3-5D76-4517-A9ED-4C90181728E4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752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/cid/3287383400_2177562" TargetMode="External"/><Relationship Id="rId1" Type="http://schemas.openxmlformats.org/officeDocument/2006/relationships/slideMaster" Target="../slideMasters/slideMaster1.xml"/><Relationship Id="rId5" Type="http://schemas.openxmlformats.org/officeDocument/2006/relationships/image" Target="file:///\\cid\3287383400_2177562" TargetMode="External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pag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051">
            <a:extLst>
              <a:ext uri="{FF2B5EF4-FFF2-40B4-BE49-F238E27FC236}">
                <a16:creationId xmlns:a16="http://schemas.microsoft.com/office/drawing/2014/main" id="{0E2C9BAC-8BBA-4D92-BC50-E2CCA601C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003300"/>
            <a:ext cx="4648200" cy="8302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4400" b="1">
                <a:solidFill>
                  <a:srgbClr val="25AAE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charset="0"/>
              </a:rPr>
              <a:t>E-commerce 2016</a:t>
            </a:r>
            <a:r>
              <a:rPr lang="en-US" altLang="en-US" sz="4800" b="1">
                <a:solidFill>
                  <a:srgbClr val="25AAE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   </a:t>
            </a:r>
          </a:p>
        </p:txBody>
      </p:sp>
      <p:sp>
        <p:nvSpPr>
          <p:cNvPr id="3" name="Text Box 2052">
            <a:extLst>
              <a:ext uri="{FF2B5EF4-FFF2-40B4-BE49-F238E27FC236}">
                <a16:creationId xmlns:a16="http://schemas.microsoft.com/office/drawing/2014/main" id="{28CFD855-CC6B-4451-90B0-4B876940A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495800"/>
            <a:ext cx="4419600" cy="16922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  <a:defRPr/>
            </a:pPr>
            <a:r>
              <a:rPr lang="en-US" sz="3200" b="1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Kenneth C. Laudon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defRPr/>
            </a:pPr>
            <a:r>
              <a:rPr lang="en-US" sz="3200" b="1">
                <a:solidFill>
                  <a:srgbClr val="00B0F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Carol Guercio Traver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defRPr/>
            </a:pPr>
            <a:endParaRPr lang="en-US" sz="3200" b="1">
              <a:solidFill>
                <a:srgbClr val="5EAB43"/>
              </a:solidFill>
              <a:latin typeface="Arial" pitchFamily="34" charset="0"/>
            </a:endParaRPr>
          </a:p>
        </p:txBody>
      </p:sp>
      <p:sp>
        <p:nvSpPr>
          <p:cNvPr id="4" name="Text Box 2053">
            <a:extLst>
              <a:ext uri="{FF2B5EF4-FFF2-40B4-BE49-F238E27FC236}">
                <a16:creationId xmlns:a16="http://schemas.microsoft.com/office/drawing/2014/main" id="{B68E9DC8-86C0-43E5-8CF3-728D27EF0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833563"/>
            <a:ext cx="4648200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b="1" dirty="0">
                <a:solidFill>
                  <a:srgbClr val="3D4644"/>
                </a:solidFill>
                <a:latin typeface="Calibri" pitchFamily="34" charset="0"/>
              </a:rPr>
              <a:t>business. technology. society.</a:t>
            </a:r>
          </a:p>
        </p:txBody>
      </p:sp>
      <p:sp>
        <p:nvSpPr>
          <p:cNvPr id="5" name="Text Box 2054">
            <a:extLst>
              <a:ext uri="{FF2B5EF4-FFF2-40B4-BE49-F238E27FC236}">
                <a16:creationId xmlns:a16="http://schemas.microsoft.com/office/drawing/2014/main" id="{4250A15D-8365-47D9-81F4-011A70473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438400"/>
            <a:ext cx="1758950" cy="1016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sz="2000" b="1" i="1">
                <a:solidFill>
                  <a:srgbClr val="7F7F7F"/>
                </a:solidFill>
                <a:latin typeface="Calibri" pitchFamily="34" charset="0"/>
              </a:rPr>
              <a:t>twelfth edition</a:t>
            </a:r>
          </a:p>
          <a:p>
            <a:pPr eaLnBrk="1" hangingPunct="1">
              <a:defRPr/>
            </a:pPr>
            <a:r>
              <a:rPr lang="en-US" sz="2000" b="1" i="1">
                <a:solidFill>
                  <a:srgbClr val="7F7F7F"/>
                </a:solidFill>
                <a:latin typeface="Calibri" pitchFamily="34" charset="0"/>
              </a:rPr>
              <a:t>global edition</a:t>
            </a:r>
          </a:p>
          <a:p>
            <a:pPr eaLnBrk="1" hangingPunct="1">
              <a:defRPr/>
            </a:pPr>
            <a:endParaRPr lang="en-US" sz="2000" b="1" i="1">
              <a:solidFill>
                <a:srgbClr val="7F7F7F"/>
              </a:solidFill>
              <a:latin typeface="Calibri" pitchFamily="34" charset="0"/>
            </a:endParaRPr>
          </a:p>
        </p:txBody>
      </p:sp>
      <p:sp>
        <p:nvSpPr>
          <p:cNvPr id="6" name="Text Box 2052">
            <a:extLst>
              <a:ext uri="{FF2B5EF4-FFF2-40B4-BE49-F238E27FC236}">
                <a16:creationId xmlns:a16="http://schemas.microsoft.com/office/drawing/2014/main" id="{101C3371-3A09-4C24-8DEA-2BB188BA7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495800"/>
            <a:ext cx="4419600" cy="16922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  <a:defRPr/>
            </a:pPr>
            <a:r>
              <a:rPr lang="en-US" sz="3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Kenneth C. Laudon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defRPr/>
            </a:pPr>
            <a:r>
              <a:rPr lang="en-US" sz="3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Carol Guercio Traver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defRPr/>
            </a:pPr>
            <a:endParaRPr lang="en-US" sz="3200" b="1">
              <a:solidFill>
                <a:srgbClr val="5EAB43"/>
              </a:solidFill>
              <a:latin typeface="Arial" pitchFamily="34" charset="0"/>
            </a:endParaRPr>
          </a:p>
        </p:txBody>
      </p:sp>
      <p:sp>
        <p:nvSpPr>
          <p:cNvPr id="7" name="Text Box 2053">
            <a:extLst>
              <a:ext uri="{FF2B5EF4-FFF2-40B4-BE49-F238E27FC236}">
                <a16:creationId xmlns:a16="http://schemas.microsoft.com/office/drawing/2014/main" id="{0F9466D5-A28F-4104-B933-517CC42B7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833563"/>
            <a:ext cx="4648200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b="1" dirty="0">
                <a:solidFill>
                  <a:srgbClr val="3D4644"/>
                </a:solidFill>
                <a:latin typeface="Calibri" pitchFamily="34" charset="0"/>
                <a:ea typeface="+mn-ea"/>
              </a:rPr>
              <a:t>business. technology. society.</a:t>
            </a:r>
          </a:p>
        </p:txBody>
      </p:sp>
      <p:sp>
        <p:nvSpPr>
          <p:cNvPr id="8" name="Text Box 2052">
            <a:extLst>
              <a:ext uri="{FF2B5EF4-FFF2-40B4-BE49-F238E27FC236}">
                <a16:creationId xmlns:a16="http://schemas.microsoft.com/office/drawing/2014/main" id="{6F71E05F-406B-4174-A6BF-3DB1331AF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495800"/>
            <a:ext cx="4419600" cy="16922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>
              <a:lnSpc>
                <a:spcPct val="75000"/>
              </a:lnSpc>
              <a:spcBef>
                <a:spcPct val="50000"/>
              </a:spcBef>
              <a:defRPr/>
            </a:pPr>
            <a:r>
              <a:rPr lang="en-US" sz="3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Kenneth C. Laudon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defRPr/>
            </a:pPr>
            <a:r>
              <a:rPr lang="en-US" sz="32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Carol Guercio Traver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defRPr/>
            </a:pPr>
            <a:endParaRPr lang="en-US" sz="3200" b="1">
              <a:solidFill>
                <a:srgbClr val="5EAB43"/>
              </a:solidFill>
              <a:latin typeface="Arial" pitchFamily="34" charset="0"/>
            </a:endParaRPr>
          </a:p>
        </p:txBody>
      </p:sp>
      <p:sp>
        <p:nvSpPr>
          <p:cNvPr id="9" name="Text Box 2053">
            <a:extLst>
              <a:ext uri="{FF2B5EF4-FFF2-40B4-BE49-F238E27FC236}">
                <a16:creationId xmlns:a16="http://schemas.microsoft.com/office/drawing/2014/main" id="{EE369DAF-652E-49CF-8BD9-877906502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833563"/>
            <a:ext cx="4648200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b="1" dirty="0">
                <a:solidFill>
                  <a:srgbClr val="3D4644"/>
                </a:solidFill>
                <a:latin typeface="Calibri" pitchFamily="34" charset="0"/>
                <a:ea typeface="+mn-ea"/>
              </a:rPr>
              <a:t>business. technology. society.</a:t>
            </a:r>
          </a:p>
        </p:txBody>
      </p:sp>
    </p:spTree>
    <p:extLst>
      <p:ext uri="{BB962C8B-B14F-4D97-AF65-F5344CB8AC3E}">
        <p14:creationId xmlns:p14="http://schemas.microsoft.com/office/powerpoint/2010/main" val="1317884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>
            <a:extLst>
              <a:ext uri="{FF2B5EF4-FFF2-40B4-BE49-F238E27FC236}">
                <a16:creationId xmlns:a16="http://schemas.microsoft.com/office/drawing/2014/main" id="{4F3749AF-9E1A-4B47-9D61-9B75146F558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400800"/>
            <a:ext cx="381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2017  Pearson Education Ltd.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15D6AC4C-65E0-4675-BDB1-B3CEB4FFDBB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18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4-</a:t>
            </a:r>
            <a:fld id="{56217AEC-F3D6-4EDE-B545-A4196CD2609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05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pyright no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>
            <a:extLst>
              <a:ext uri="{FF2B5EF4-FFF2-40B4-BE49-F238E27FC236}">
                <a16:creationId xmlns:a16="http://schemas.microsoft.com/office/drawing/2014/main" id="{24D9A952-99EA-42BB-9AB1-FF05094E6F02}"/>
              </a:ext>
            </a:extLst>
          </p:cNvPr>
          <p:cNvPicPr>
            <a:picLocks noChangeAspect="1" noChangeArrowheads="1"/>
          </p:cNvPicPr>
          <p:nvPr/>
        </p:nvPicPr>
        <p:blipFill>
          <a:blip r:link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836613"/>
            <a:ext cx="7242175" cy="23637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2EADB6CB-BD9D-4557-A1F7-DCC31ADE7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8" y="836613"/>
            <a:ext cx="7219950" cy="23637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4" name="Picture 7">
            <a:extLst>
              <a:ext uri="{FF2B5EF4-FFF2-40B4-BE49-F238E27FC236}">
                <a16:creationId xmlns:a16="http://schemas.microsoft.com/office/drawing/2014/main" id="{591A9D86-F545-4B2F-B0FA-DAC703E88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8" y="836613"/>
            <a:ext cx="7219950" cy="23637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7F36DFF3-0CFA-44F7-96D2-0FAD0D880D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836613"/>
            <a:ext cx="7242175" cy="23637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6" name="Rectangle 12">
            <a:extLst>
              <a:ext uri="{FF2B5EF4-FFF2-40B4-BE49-F238E27FC236}">
                <a16:creationId xmlns:a16="http://schemas.microsoft.com/office/drawing/2014/main" id="{297E31C6-6F4A-4F0F-B42B-93A37716787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400800"/>
            <a:ext cx="381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2017  Pearson Education Ltd.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573F132-B89B-4433-B543-4CC2FA293FF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18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4-</a:t>
            </a:r>
            <a:fld id="{E55A010B-1762-4D69-B9CE-46174C26A4B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4229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ouble-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1827"/>
            <a:ext cx="8229600" cy="646973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57200" y="1981200"/>
            <a:ext cx="8229600" cy="4267200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9A2E97A-2F59-48A9-9D16-0A8ECF2D286C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>
          <a:xfrm>
            <a:off x="457200" y="6400800"/>
            <a:ext cx="6324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2017  Pearson Education Ltd.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AA4734D4-2C91-4F20-957E-DDAB989B1563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67818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4-</a:t>
            </a:r>
            <a:fld id="{1DC478B8-4AFD-4492-BF69-0F8CCFC1B23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4697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0100"/>
            <a:ext cx="8229600" cy="6477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457200" y="1600200"/>
            <a:ext cx="8229600" cy="4648200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541A9F25-3B4B-4878-AD0B-63413A7DF515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>
          <a:xfrm>
            <a:off x="457200" y="6400800"/>
            <a:ext cx="7010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2017  Pearson Education Ltd.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32CA54B-752F-4481-B188-36397A4FE38A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67818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4-</a:t>
            </a:r>
            <a:fld id="{E36C37CF-CA63-4C59-8387-D5AE2CEDCD2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4914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48400"/>
            <a:ext cx="8229600" cy="304800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600" b="1">
                <a:latin typeface="+mj-lt"/>
              </a:defRPr>
            </a:lvl1pPr>
            <a:lvl2pPr marL="0" indent="0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  <a:defRPr sz="1200" b="1">
                <a:latin typeface="Cambria" pitchFamily="18" charset="0"/>
              </a:defRPr>
            </a:lvl2pPr>
            <a:lvl3pPr marL="0" indent="0">
              <a:spcBef>
                <a:spcPts val="0"/>
              </a:spcBef>
              <a:spcAft>
                <a:spcPts val="600"/>
              </a:spcAft>
              <a:buNone/>
              <a:defRPr sz="1200" b="1">
                <a:latin typeface="Cambria" pitchFamily="18" charset="0"/>
              </a:defRPr>
            </a:lvl3pPr>
            <a:lvl4pPr marL="0" indent="0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  <a:defRPr sz="1200" b="1">
                <a:latin typeface="Cambria" pitchFamily="18" charset="0"/>
              </a:defRPr>
            </a:lvl4pPr>
            <a:lvl5pPr marL="0" indent="0">
              <a:spcBef>
                <a:spcPts val="0"/>
              </a:spcBef>
              <a:spcAft>
                <a:spcPts val="600"/>
              </a:spcAft>
              <a:buNone/>
              <a:defRPr sz="1200" b="1">
                <a:latin typeface="Cambria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7B3086A5-BDC5-4AB4-8214-7F805D838C5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400800"/>
            <a:ext cx="381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2017  Pearson Education Ltd.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FF58BF51-5CB8-4CE4-987B-048D043D78F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1800" y="64008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4-</a:t>
            </a:r>
            <a:fld id="{DD5EABF6-B39C-4258-A298-656C4745FD4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008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apter Open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5770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255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350"/>
            </a:lvl2pPr>
            <a:lvl3pPr lvl="2" indent="0">
              <a:spcBef>
                <a:spcPts val="0"/>
              </a:spcBef>
              <a:buNone/>
              <a:defRPr sz="1350"/>
            </a:lvl3pPr>
            <a:lvl4pPr lvl="3" indent="0">
              <a:spcBef>
                <a:spcPts val="0"/>
              </a:spcBef>
              <a:buNone/>
              <a:defRPr sz="1350"/>
            </a:lvl4pPr>
            <a:lvl5pPr lvl="4" indent="0">
              <a:spcBef>
                <a:spcPts val="0"/>
              </a:spcBef>
              <a:buNone/>
              <a:defRPr sz="1350"/>
            </a:lvl5pPr>
            <a:lvl6pPr lvl="5" indent="0">
              <a:spcBef>
                <a:spcPts val="0"/>
              </a:spcBef>
              <a:buNone/>
              <a:defRPr sz="1350"/>
            </a:lvl6pPr>
            <a:lvl7pPr lvl="6" indent="0">
              <a:spcBef>
                <a:spcPts val="0"/>
              </a:spcBef>
              <a:buNone/>
              <a:defRPr sz="1350"/>
            </a:lvl7pPr>
            <a:lvl8pPr lvl="7" indent="0">
              <a:spcBef>
                <a:spcPts val="0"/>
              </a:spcBef>
              <a:buNone/>
              <a:defRPr sz="1350"/>
            </a:lvl8pPr>
            <a:lvl9pPr lvl="8" indent="0">
              <a:spcBef>
                <a:spcPts val="0"/>
              </a:spcBef>
              <a:buNone/>
              <a:defRPr sz="1350"/>
            </a:lvl9pPr>
          </a:lstStyle>
          <a:p>
            <a:endParaRPr dirty="0"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816430"/>
            <a:ext cx="8229600" cy="47897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5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5029200" y="1600203"/>
            <a:ext cx="3657600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2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5029200" y="3200403"/>
            <a:ext cx="3657600" cy="29257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93972" y="6165340"/>
            <a:ext cx="8595359" cy="2354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82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892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783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675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566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457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348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24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132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6335715" y="113075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892" marR="0" lvl="1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783" marR="0" lvl="2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675" marR="0" lvl="3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566" marR="0" lvl="4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457" marR="0" lvl="5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348" marR="0" lvl="6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240" marR="0" lvl="7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132" marR="0" lvl="8" indent="0" algn="l" rtl="0">
              <a:spcBef>
                <a:spcPts val="0"/>
              </a:spcBef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69314" y="113075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675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675">
              <a:solidFill>
                <a:schemeClr val="lt1"/>
              </a:solidFill>
            </a:endParaRPr>
          </a:p>
        </p:txBody>
      </p:sp>
      <p:sp>
        <p:nvSpPr>
          <p:cNvPr id="9" name="Shape 39"/>
          <p:cNvSpPr txBox="1">
            <a:spLocks noGrp="1"/>
          </p:cNvSpPr>
          <p:nvPr>
            <p:ph type="body" idx="13"/>
          </p:nvPr>
        </p:nvSpPr>
        <p:spPr>
          <a:xfrm>
            <a:off x="474779" y="1500551"/>
            <a:ext cx="8229600" cy="2051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5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091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Open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3889"/>
            <a:ext cx="8229600" cy="831639"/>
          </a:xfrm>
        </p:spPr>
        <p:txBody>
          <a:bodyPr/>
          <a:lstStyle>
            <a:lvl1pPr algn="l">
              <a:defRPr sz="4800" b="1" cap="none" spc="0">
                <a:ln>
                  <a:noFill/>
                </a:ln>
                <a:solidFill>
                  <a:schemeClr val="accent6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57200" y="3429000"/>
            <a:ext cx="8305800" cy="914400"/>
          </a:xfrm>
        </p:spPr>
        <p:txBody>
          <a:bodyPr/>
          <a:lstStyle>
            <a:lvl1pPr>
              <a:buFontTx/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buFontTx/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buFontTx/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buFontTx/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buFontTx/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90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08528"/>
          </a:xfrm>
        </p:spPr>
        <p:txBody>
          <a:bodyPr anchor="t"/>
          <a:lstStyle>
            <a:lvl1pPr>
              <a:defRPr sz="4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495800"/>
          </a:xfrm>
        </p:spPr>
        <p:txBody>
          <a:bodyPr/>
          <a:lstStyle>
            <a:lvl1pPr>
              <a:buClr>
                <a:schemeClr val="accent4"/>
              </a:buClr>
              <a:defRPr sz="3600" b="1">
                <a:solidFill>
                  <a:schemeClr val="accent6"/>
                </a:solidFill>
                <a:latin typeface="+mj-lt"/>
              </a:defRPr>
            </a:lvl1pPr>
            <a:lvl2pPr>
              <a:buClr>
                <a:schemeClr val="accent2"/>
              </a:buClr>
              <a:buFont typeface="Wingdings" pitchFamily="2" charset="2"/>
              <a:buChar char="v"/>
              <a:defRPr sz="2800">
                <a:solidFill>
                  <a:schemeClr val="accent6"/>
                </a:solidFill>
                <a:latin typeface="Cambria" pitchFamily="18" charset="0"/>
              </a:defRPr>
            </a:lvl2pPr>
            <a:lvl3pPr>
              <a:buClr>
                <a:schemeClr val="accent1"/>
              </a:buClr>
              <a:defRPr sz="2400">
                <a:solidFill>
                  <a:schemeClr val="accent6"/>
                </a:solidFill>
                <a:latin typeface="Cambria" pitchFamily="18" charset="0"/>
              </a:defRPr>
            </a:lvl3pPr>
            <a:lvl4pPr>
              <a:buFont typeface="Wingdings" pitchFamily="2" charset="2"/>
              <a:buChar char="v"/>
              <a:defRPr sz="2000">
                <a:solidFill>
                  <a:schemeClr val="accent6"/>
                </a:solidFill>
                <a:latin typeface="Cambria" pitchFamily="18" charset="0"/>
              </a:defRPr>
            </a:lvl4pPr>
            <a:lvl5pPr>
              <a:defRPr sz="1800">
                <a:solidFill>
                  <a:schemeClr val="accent6"/>
                </a:solidFill>
                <a:latin typeface="Cambria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72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lass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969214-9320-4F0B-A726-EBE89829C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8313"/>
            <a:ext cx="8229600" cy="3698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800" b="1" i="1" dirty="0">
                <a:solidFill>
                  <a:srgbClr val="3D4644"/>
                </a:solidFill>
                <a:latin typeface="Cambria" pitchFamily="18" charset="0"/>
              </a:rPr>
              <a:t>Class Discussion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BFBCB-B82F-42B7-9695-F24B01C47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8313"/>
            <a:ext cx="8229600" cy="3698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800" b="1" i="1" dirty="0">
                <a:solidFill>
                  <a:srgbClr val="3D4644"/>
                </a:solidFill>
                <a:latin typeface="Cambria" pitchFamily="18" charset="0"/>
                <a:ea typeface="+mn-ea"/>
              </a:rPr>
              <a:t>Class Discussion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47500-5430-45C0-BA6C-88E03900EE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8313"/>
            <a:ext cx="8229600" cy="3698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800" b="1" i="1" dirty="0">
                <a:solidFill>
                  <a:srgbClr val="3D4644"/>
                </a:solidFill>
                <a:latin typeface="Cambria" pitchFamily="18" charset="0"/>
                <a:ea typeface="+mn-ea"/>
              </a:rPr>
              <a:t>Class Discussion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0100"/>
            <a:ext cx="8229600" cy="647700"/>
          </a:xfrm>
        </p:spPr>
        <p:txBody>
          <a:bodyPr anchor="t"/>
          <a:lstStyle>
            <a:lvl1pPr>
              <a:defRPr>
                <a:solidFill>
                  <a:srgbClr val="F67E1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/>
          <a:lstStyle>
            <a:lvl1pPr>
              <a:buClr>
                <a:schemeClr val="accent4"/>
              </a:buClr>
              <a:defRPr sz="3600" b="1">
                <a:solidFill>
                  <a:schemeClr val="accent6"/>
                </a:solidFill>
                <a:latin typeface="+mj-lt"/>
              </a:defRPr>
            </a:lvl1pPr>
            <a:lvl2pPr>
              <a:buClr>
                <a:schemeClr val="accent2"/>
              </a:buClr>
              <a:buFont typeface="Wingdings" pitchFamily="2" charset="2"/>
              <a:buChar char="v"/>
              <a:defRPr sz="3200">
                <a:solidFill>
                  <a:schemeClr val="accent6"/>
                </a:solidFill>
                <a:latin typeface="+mj-lt"/>
              </a:defRPr>
            </a:lvl2pPr>
            <a:lvl3pPr>
              <a:buClr>
                <a:schemeClr val="accent1"/>
              </a:buClr>
              <a:defRPr sz="2800">
                <a:solidFill>
                  <a:schemeClr val="accent6"/>
                </a:solidFill>
                <a:latin typeface="+mj-lt"/>
              </a:defRPr>
            </a:lvl3pPr>
            <a:lvl4pPr>
              <a:buClr>
                <a:schemeClr val="accent2"/>
              </a:buClr>
              <a:buFont typeface="Wingdings" pitchFamily="2" charset="2"/>
              <a:buChar char="v"/>
              <a:defRPr sz="2400">
                <a:solidFill>
                  <a:schemeClr val="accent6"/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accent6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100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 Technolo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739FD6-5EE4-42A8-A050-83B7BFE0D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8313"/>
            <a:ext cx="8229600" cy="3698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800" b="1" i="1" dirty="0">
                <a:solidFill>
                  <a:srgbClr val="3D4644"/>
                </a:solidFill>
                <a:latin typeface="Cambria" pitchFamily="18" charset="0"/>
              </a:rPr>
              <a:t>Insight on Technology: Class Discussion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4A3AA3-4AC6-4D84-AB84-83F199AD8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8313"/>
            <a:ext cx="8229600" cy="3698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800" b="1" i="1" dirty="0">
                <a:solidFill>
                  <a:srgbClr val="3D4644"/>
                </a:solidFill>
                <a:latin typeface="Cambria" pitchFamily="18" charset="0"/>
                <a:ea typeface="+mn-ea"/>
              </a:rPr>
              <a:t>Insight on Technology: Class Discussion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19DFDF-48E0-40D9-BEDB-5B2F5DD65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8313"/>
            <a:ext cx="8229600" cy="3698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800" b="1" i="1" dirty="0">
                <a:solidFill>
                  <a:srgbClr val="3D4644"/>
                </a:solidFill>
                <a:latin typeface="Cambria" pitchFamily="18" charset="0"/>
                <a:ea typeface="+mn-ea"/>
              </a:rPr>
              <a:t>Insight on Technology: Class Discussion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0827"/>
            <a:ext cx="8229600" cy="646973"/>
          </a:xfrm>
        </p:spPr>
        <p:txBody>
          <a:bodyPr anchor="t"/>
          <a:lstStyle>
            <a:lvl1pPr>
              <a:defRPr>
                <a:solidFill>
                  <a:srgbClr val="F67E1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/>
          <a:lstStyle>
            <a:lvl1pPr>
              <a:buClr>
                <a:schemeClr val="accent4"/>
              </a:buClr>
              <a:defRPr sz="3600" b="1">
                <a:solidFill>
                  <a:schemeClr val="accent6"/>
                </a:solidFill>
                <a:latin typeface="+mj-lt"/>
              </a:defRPr>
            </a:lvl1pPr>
            <a:lvl2pPr>
              <a:buClr>
                <a:schemeClr val="accent5"/>
              </a:buClr>
              <a:buFont typeface="Wingdings" pitchFamily="2" charset="2"/>
              <a:buChar char="v"/>
              <a:defRPr sz="3200">
                <a:solidFill>
                  <a:schemeClr val="accent6"/>
                </a:solidFill>
                <a:latin typeface="+mj-lt"/>
              </a:defRPr>
            </a:lvl2pPr>
            <a:lvl3pPr>
              <a:buClr>
                <a:schemeClr val="accent1"/>
              </a:buClr>
              <a:defRPr sz="2800">
                <a:solidFill>
                  <a:schemeClr val="accent6"/>
                </a:solidFill>
                <a:latin typeface="+mj-lt"/>
              </a:defRPr>
            </a:lvl3pPr>
            <a:lvl4pPr>
              <a:buClr>
                <a:schemeClr val="accent5"/>
              </a:buClr>
              <a:buFont typeface="Wingdings" pitchFamily="2" charset="2"/>
              <a:buChar char="v"/>
              <a:defRPr sz="2400">
                <a:solidFill>
                  <a:schemeClr val="accent6"/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accent6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599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 Socie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CB4D3E-A21C-4EB5-BF36-865787290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8313"/>
            <a:ext cx="8229600" cy="3698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800" b="1" i="1" dirty="0">
                <a:solidFill>
                  <a:srgbClr val="3D4644"/>
                </a:solidFill>
                <a:latin typeface="Cambria" pitchFamily="18" charset="0"/>
              </a:rPr>
              <a:t>Insight on Society: Class Discussion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C20256-6125-4E3A-8A46-B96E151AD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8313"/>
            <a:ext cx="8229600" cy="3698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800" b="1" i="1" dirty="0">
                <a:solidFill>
                  <a:srgbClr val="3D4644"/>
                </a:solidFill>
                <a:latin typeface="Cambria" pitchFamily="18" charset="0"/>
                <a:ea typeface="+mn-ea"/>
              </a:rPr>
              <a:t>Insight on Society: Class Discussion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D8D952-C180-48F7-A539-1AF2FF5BE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8313"/>
            <a:ext cx="8229600" cy="3698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800" b="1" i="1" dirty="0">
                <a:solidFill>
                  <a:srgbClr val="3D4644"/>
                </a:solidFill>
                <a:latin typeface="Cambria" pitchFamily="18" charset="0"/>
                <a:ea typeface="+mn-ea"/>
              </a:rPr>
              <a:t>Insight on Society: Class Discussion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800827"/>
            <a:ext cx="8229600" cy="646973"/>
          </a:xfrm>
        </p:spPr>
        <p:txBody>
          <a:bodyPr anchor="t"/>
          <a:lstStyle>
            <a:lvl1pPr>
              <a:defRPr>
                <a:solidFill>
                  <a:srgbClr val="F67E1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/>
          <a:lstStyle>
            <a:lvl1pPr>
              <a:buClr>
                <a:schemeClr val="accent4"/>
              </a:buClr>
              <a:defRPr sz="3600" b="1">
                <a:solidFill>
                  <a:schemeClr val="accent6"/>
                </a:solidFill>
                <a:latin typeface="+mj-lt"/>
              </a:defRPr>
            </a:lvl1pPr>
            <a:lvl2pPr>
              <a:buClr>
                <a:schemeClr val="accent2"/>
              </a:buClr>
              <a:buFont typeface="Wingdings" pitchFamily="2" charset="2"/>
              <a:buChar char="v"/>
              <a:defRPr sz="3200">
                <a:solidFill>
                  <a:schemeClr val="accent6"/>
                </a:solidFill>
                <a:latin typeface="+mj-lt"/>
              </a:defRPr>
            </a:lvl2pPr>
            <a:lvl3pPr>
              <a:buClr>
                <a:schemeClr val="accent1"/>
              </a:buClr>
              <a:defRPr sz="2800">
                <a:solidFill>
                  <a:schemeClr val="accent6"/>
                </a:solidFill>
                <a:latin typeface="+mj-lt"/>
              </a:defRPr>
            </a:lvl3pPr>
            <a:lvl4pPr>
              <a:buClr>
                <a:schemeClr val="accent2"/>
              </a:buClr>
              <a:buFont typeface="Wingdings" pitchFamily="2" charset="2"/>
              <a:buChar char="v"/>
              <a:defRPr sz="2400">
                <a:solidFill>
                  <a:schemeClr val="accent6"/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accent6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CDE0DFF6-E2D2-40D1-8075-BBD4365E7FE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400800"/>
            <a:ext cx="5029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2017  Pearson Education Ltd.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9E91286-C8CC-476E-A8A0-3AED82FAD56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18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4-</a:t>
            </a:r>
            <a:fld id="{8EE44EFF-68E7-4D26-9179-D0D655C0A19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095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0EA940-1ABB-4415-B9B6-D6E890829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8313"/>
            <a:ext cx="8229600" cy="3698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800" b="1" i="1" dirty="0">
                <a:solidFill>
                  <a:srgbClr val="3D4644"/>
                </a:solidFill>
                <a:latin typeface="Cambria" pitchFamily="18" charset="0"/>
              </a:rPr>
              <a:t>Insight on Business: Class Discussion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55869F-E8B2-456C-9B55-B51BB05F5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8313"/>
            <a:ext cx="8229600" cy="3698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800" b="1" i="1" dirty="0">
                <a:solidFill>
                  <a:srgbClr val="3D4644"/>
                </a:solidFill>
                <a:latin typeface="Cambria" pitchFamily="18" charset="0"/>
                <a:ea typeface="+mn-ea"/>
              </a:rPr>
              <a:t>Insight on Business: Class Discussion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63C78C-48D7-4EEB-A78A-52E840A7A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8313"/>
            <a:ext cx="8229600" cy="3698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800" b="1" i="1" dirty="0">
                <a:solidFill>
                  <a:srgbClr val="3D4644"/>
                </a:solidFill>
                <a:latin typeface="Cambria" pitchFamily="18" charset="0"/>
                <a:ea typeface="+mn-ea"/>
              </a:rPr>
              <a:t>Insight on Business: Class Discussion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800827"/>
            <a:ext cx="8229600" cy="646973"/>
          </a:xfrm>
        </p:spPr>
        <p:txBody>
          <a:bodyPr anchor="t"/>
          <a:lstStyle>
            <a:lvl1pPr>
              <a:defRPr>
                <a:solidFill>
                  <a:srgbClr val="F67E1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/>
          <a:lstStyle>
            <a:lvl1pPr>
              <a:buClr>
                <a:schemeClr val="accent4"/>
              </a:buClr>
              <a:defRPr sz="3600" b="1">
                <a:solidFill>
                  <a:schemeClr val="accent6"/>
                </a:solidFill>
                <a:latin typeface="+mj-lt"/>
              </a:defRPr>
            </a:lvl1pPr>
            <a:lvl2pPr>
              <a:buClr>
                <a:schemeClr val="accent2"/>
              </a:buClr>
              <a:buFont typeface="Wingdings" pitchFamily="2" charset="2"/>
              <a:buChar char="v"/>
              <a:defRPr sz="3200">
                <a:solidFill>
                  <a:schemeClr val="accent6"/>
                </a:solidFill>
                <a:latin typeface="+mj-lt"/>
              </a:defRPr>
            </a:lvl2pPr>
            <a:lvl3pPr>
              <a:buClr>
                <a:schemeClr val="accent1"/>
              </a:buClr>
              <a:defRPr sz="2800">
                <a:solidFill>
                  <a:schemeClr val="accent6"/>
                </a:solidFill>
                <a:latin typeface="+mj-lt"/>
              </a:defRPr>
            </a:lvl3pPr>
            <a:lvl4pPr>
              <a:buClr>
                <a:schemeClr val="accent2"/>
              </a:buClr>
              <a:buFont typeface="Wingdings" pitchFamily="2" charset="2"/>
              <a:buChar char="v"/>
              <a:defRPr sz="2400">
                <a:solidFill>
                  <a:schemeClr val="accent6"/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accent6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E9E682EC-0050-41E5-9DE0-7BF743AABE1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400800"/>
            <a:ext cx="5791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2017  Pearson Education Ltd.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19ECCAE-7B2B-48B9-B12D-189D544390D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18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4-</a:t>
            </a:r>
            <a:fld id="{9027B3EB-61B9-4A47-A762-D2C076E8179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491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00100"/>
            <a:ext cx="8229600" cy="647700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solidFill>
                  <a:schemeClr val="accent6"/>
                </a:solidFill>
              </a:defRPr>
            </a:lvl1pPr>
            <a:lvl2pPr>
              <a:defRPr sz="2400">
                <a:solidFill>
                  <a:schemeClr val="accent6"/>
                </a:solidFill>
              </a:defRPr>
            </a:lvl2pPr>
            <a:lvl3pPr>
              <a:defRPr sz="2000">
                <a:solidFill>
                  <a:schemeClr val="accent6"/>
                </a:solidFill>
              </a:defRPr>
            </a:lvl3pPr>
            <a:lvl4pPr>
              <a:defRPr sz="1800">
                <a:solidFill>
                  <a:schemeClr val="accent6"/>
                </a:solidFill>
              </a:defRPr>
            </a:lvl4pPr>
            <a:lvl5pPr>
              <a:defRPr sz="1800">
                <a:solidFill>
                  <a:schemeClr val="accent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solidFill>
                  <a:schemeClr val="accent6"/>
                </a:solidFill>
              </a:defRPr>
            </a:lvl1pPr>
            <a:lvl2pPr>
              <a:defRPr sz="2400">
                <a:solidFill>
                  <a:schemeClr val="accent6"/>
                </a:solidFill>
              </a:defRPr>
            </a:lvl2pPr>
            <a:lvl3pPr>
              <a:defRPr sz="2000">
                <a:solidFill>
                  <a:schemeClr val="accent6"/>
                </a:solidFill>
              </a:defRPr>
            </a:lvl3pPr>
            <a:lvl4pPr>
              <a:defRPr sz="1800">
                <a:solidFill>
                  <a:schemeClr val="accent6"/>
                </a:solidFill>
              </a:defRPr>
            </a:lvl4pPr>
            <a:lvl5pPr>
              <a:defRPr sz="1800">
                <a:solidFill>
                  <a:schemeClr val="accent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FA597E4-DAB2-4541-90AF-B7F460AAC67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400800"/>
            <a:ext cx="5562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2017  Pearson Education Ltd.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AB1489F-FFE3-4605-B6D3-87E7E25632B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18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4-</a:t>
            </a:r>
            <a:fld id="{F5CEA889-0A26-483A-87FD-5C8788D7556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8389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23862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FE2D9ED3-9853-4638-A1F8-187F9DB28B8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57200" y="6400800"/>
            <a:ext cx="5410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Copyright © 2017  Pearson Education Ltd.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E8C2922-C2C5-4E38-9ED9-2BD05C7045D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7818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4-</a:t>
            </a:r>
            <a:fld id="{630B453D-14BB-4DDE-97ED-B916085935E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02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34A9FD99-5C88-4E9F-A18D-30EE958309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0"/>
            <a:ext cx="8229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7">
            <a:extLst>
              <a:ext uri="{FF2B5EF4-FFF2-40B4-BE49-F238E27FC236}">
                <a16:creationId xmlns:a16="http://schemas.microsoft.com/office/drawing/2014/main" id="{470F38A2-EB73-4FE5-A5D4-BA43E2C87B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63" r:id="rId1"/>
    <p:sldLayoutId id="2147485464" r:id="rId2"/>
    <p:sldLayoutId id="2147485465" r:id="rId3"/>
    <p:sldLayoutId id="2147485466" r:id="rId4"/>
    <p:sldLayoutId id="2147485467" r:id="rId5"/>
    <p:sldLayoutId id="2147485468" r:id="rId6"/>
    <p:sldLayoutId id="2147485469" r:id="rId7"/>
    <p:sldLayoutId id="2147485470" r:id="rId8"/>
    <p:sldLayoutId id="2147485471" r:id="rId9"/>
    <p:sldLayoutId id="2147485461" r:id="rId10"/>
    <p:sldLayoutId id="2147485472" r:id="rId11"/>
    <p:sldLayoutId id="2147485473" r:id="rId12"/>
    <p:sldLayoutId id="2147485474" r:id="rId13"/>
    <p:sldLayoutId id="2147485462" r:id="rId14"/>
    <p:sldLayoutId id="2147485475" r:id="rId1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 i="0" u="none">
          <a:solidFill>
            <a:schemeClr val="accent1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pitchFamily="34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pitchFamily="34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pitchFamily="34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pitchFamily="34" charset="0"/>
          <a:ea typeface="MS PGothic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AA194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AA194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AA194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AA194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n"/>
        <a:defRPr sz="3600">
          <a:solidFill>
            <a:srgbClr val="3D4644"/>
          </a:solidFill>
          <a:latin typeface="Calibri" pitchFamily="34" charset="0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9000"/>
        <a:buFont typeface="Wingdings" panose="05000000000000000000" pitchFamily="2" charset="2"/>
        <a:buChar char="v"/>
        <a:defRPr sz="2800" b="0" i="0" u="none">
          <a:solidFill>
            <a:srgbClr val="3D4644"/>
          </a:solidFill>
          <a:latin typeface="Calibri" pitchFamily="34" charset="0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9000"/>
        <a:buFont typeface="Wingdings" panose="05000000000000000000" pitchFamily="2" charset="2"/>
        <a:buChar char="n"/>
        <a:defRPr sz="2400">
          <a:solidFill>
            <a:srgbClr val="3D4644"/>
          </a:solidFill>
          <a:latin typeface="Calibri" pitchFamily="34" charset="0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9000"/>
        <a:buFont typeface="Wingdings" panose="05000000000000000000" pitchFamily="2" charset="2"/>
        <a:buChar char="v"/>
        <a:defRPr sz="2000">
          <a:solidFill>
            <a:srgbClr val="3D4644"/>
          </a:solidFill>
          <a:latin typeface="Calibri" pitchFamily="34" charset="0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9000"/>
        <a:buFont typeface="Wingdings" panose="05000000000000000000" pitchFamily="2" charset="2"/>
        <a:buChar char="n"/>
        <a:defRPr sz="2000">
          <a:solidFill>
            <a:srgbClr val="3D4644"/>
          </a:solidFill>
          <a:latin typeface="Calibri" pitchFamily="34" charset="0"/>
          <a:ea typeface="MS PGothic" pitchFamily="34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9000"/>
        <a:buFont typeface="Wingdings" pitchFamily="2" charset="2"/>
        <a:buChar char="n"/>
        <a:defRPr sz="2800">
          <a:solidFill>
            <a:srgbClr val="333399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9000"/>
        <a:buFont typeface="Wingdings" pitchFamily="2" charset="2"/>
        <a:buChar char="n"/>
        <a:defRPr sz="2800">
          <a:solidFill>
            <a:srgbClr val="333399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9000"/>
        <a:buFont typeface="Wingdings" pitchFamily="2" charset="2"/>
        <a:buChar char="n"/>
        <a:defRPr sz="2800">
          <a:solidFill>
            <a:srgbClr val="333399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9000"/>
        <a:buFont typeface="Wingdings" pitchFamily="2" charset="2"/>
        <a:buChar char="n"/>
        <a:defRPr sz="2800">
          <a:solidFill>
            <a:srgbClr val="33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21F1592E-E5B7-E140-B4D7-A99DB3055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864405"/>
            <a:ext cx="5564764" cy="597983"/>
          </a:xfrm>
        </p:spPr>
        <p:txBody>
          <a:bodyPr vert="horz" wrap="square" lIns="67500" tIns="67500" rIns="67500" bIns="6750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en-US" sz="3000" dirty="0">
                <a:solidFill>
                  <a:schemeClr val="tx2">
                    <a:lumMod val="50000"/>
                    <a:lumOff val="50000"/>
                  </a:schemeClr>
                </a:solidFill>
                <a:latin typeface="+mj-lt"/>
                <a:cs typeface="Times New Roman" panose="02020603050405020304" pitchFamily="18" charset="0"/>
              </a:rPr>
              <a:t>INTRODUCTION TO E-COMMERCE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75D3D71C-EAD0-7244-8519-8CE5DD8D59CD}"/>
              </a:ext>
            </a:extLst>
          </p:cNvPr>
          <p:cNvSpPr txBox="1">
            <a:spLocks/>
          </p:cNvSpPr>
          <p:nvPr/>
        </p:nvSpPr>
        <p:spPr>
          <a:xfrm>
            <a:off x="2507489" y="3657600"/>
            <a:ext cx="4129019" cy="76200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/>
          <a:lstStyle>
            <a:lvl1pPr marL="0" marR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007FA3"/>
              </a:buClr>
              <a:buFont typeface="Arial"/>
              <a:buNone/>
              <a:defRPr sz="22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007FA3"/>
              </a:buClr>
              <a:buFont typeface="Noto Sans Symbols"/>
              <a:buNone/>
              <a:defRPr sz="16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kern="1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+mn-lt"/>
              </a:rPr>
              <a:t>Lecturer: Nguyen The Dai Nghia</a:t>
            </a:r>
          </a:p>
          <a:p>
            <a:pPr algn="ctr">
              <a:spcBef>
                <a:spcPct val="0"/>
              </a:spcBef>
            </a:pPr>
            <a:r>
              <a:rPr lang="en-US" altLang="en-US" sz="2000" b="1" dirty="0">
                <a:solidFill>
                  <a:schemeClr val="tx1"/>
                </a:solidFill>
                <a:latin typeface="+mn-lt"/>
              </a:rPr>
              <a:t>Email: nghiantd@uel.edu.vn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5550FA-9269-4A78-8750-38CC0B10D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622" y="560614"/>
            <a:ext cx="4848751" cy="22921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672099-2943-43A4-B194-EDB441A0DD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41193"/>
            <a:ext cx="12954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31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C583-53EF-42BB-AAA6-606AF500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872"/>
            <a:ext cx="8229600" cy="708528"/>
          </a:xfrm>
        </p:spPr>
        <p:txBody>
          <a:bodyPr/>
          <a:lstStyle/>
          <a:p>
            <a:pPr eaLnBrk="1" hangingPunct="1">
              <a:defRPr/>
            </a:pPr>
            <a:r>
              <a:rPr lang="en-US" kern="1200" dirty="0" smtClean="0">
                <a:cs typeface="Times New Roman" panose="02020603050405020304" pitchFamily="18" charset="0"/>
              </a:rPr>
              <a:t>Career Orientation in E-commerce </a:t>
            </a:r>
            <a:endParaRPr lang="en-US" dirty="0"/>
          </a:p>
        </p:txBody>
      </p:sp>
      <p:sp>
        <p:nvSpPr>
          <p:cNvPr id="20485" name="Slide Number Placeholder 3">
            <a:extLst>
              <a:ext uri="{FF2B5EF4-FFF2-40B4-BE49-F238E27FC236}">
                <a16:creationId xmlns:a16="http://schemas.microsoft.com/office/drawing/2014/main" id="{9E2EF00F-901E-4A97-9139-DFB4E77F70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818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6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8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4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7374F"/>
                </a:solidFill>
                <a:latin typeface="Georgia" panose="02040502050405020303" pitchFamily="18" charset="0"/>
              </a:rPr>
              <a:t>Slide </a:t>
            </a:r>
            <a:r>
              <a:rPr lang="en-US" altLang="en-US" sz="1200" dirty="0" smtClean="0">
                <a:solidFill>
                  <a:srgbClr val="07374F"/>
                </a:solidFill>
                <a:latin typeface="Georgia" panose="02040502050405020303" pitchFamily="18" charset="0"/>
              </a:rPr>
              <a:t>2-</a:t>
            </a:r>
            <a:fld id="{52F50AF2-6F92-48E1-908A-45883D5549DC}" type="slidenum">
              <a:rPr lang="en-US" altLang="en-US" sz="1200" smtClean="0">
                <a:solidFill>
                  <a:srgbClr val="07374F"/>
                </a:solidFill>
                <a:latin typeface="Georgia" panose="020405020504050203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 dirty="0">
              <a:solidFill>
                <a:srgbClr val="07374F"/>
              </a:solidFill>
              <a:latin typeface="Georgia" panose="02040502050405020303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648200"/>
          </a:xfrm>
        </p:spPr>
        <p:txBody>
          <a:bodyPr/>
          <a:lstStyle/>
          <a:p>
            <a:pPr marL="514350" indent="-514350">
              <a:buSzPts val="2400"/>
              <a:buFont typeface="+mj-lt"/>
              <a:buAutoNum type="arabicPeriod" startAt="7"/>
            </a:pPr>
            <a:r>
              <a:rPr lang="en-US" sz="2800" kern="12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Mobile </a:t>
            </a:r>
            <a:r>
              <a:rPr lang="en-US" sz="2800" kern="12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application development – App </a:t>
            </a:r>
            <a:r>
              <a:rPr lang="en-US" sz="2800" kern="12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Development:</a:t>
            </a:r>
          </a:p>
          <a:p>
            <a:pPr marL="591783" lvl="1" indent="-274320">
              <a:buSzPts val="2400"/>
            </a:pPr>
            <a:r>
              <a:rPr lang="en-US" kern="1200" dirty="0" smtClean="0">
                <a:solidFill>
                  <a:srgbClr val="000000"/>
                </a:solidFill>
                <a:ea typeface="Cambria" panose="02040503050406030204" pitchFamily="18" charset="0"/>
              </a:rPr>
              <a:t>Operate </a:t>
            </a:r>
            <a:r>
              <a:rPr lang="en-US" kern="1200" dirty="0">
                <a:solidFill>
                  <a:srgbClr val="000000"/>
                </a:solidFill>
                <a:ea typeface="Cambria" panose="02040503050406030204" pitchFamily="18" charset="0"/>
              </a:rPr>
              <a:t>and </a:t>
            </a:r>
            <a:r>
              <a:rPr lang="en-US" kern="1200" dirty="0" smtClean="0">
                <a:solidFill>
                  <a:srgbClr val="000000"/>
                </a:solidFill>
                <a:ea typeface="Cambria" panose="02040503050406030204" pitchFamily="18" charset="0"/>
              </a:rPr>
              <a:t>develop </a:t>
            </a:r>
            <a:r>
              <a:rPr lang="en-US" kern="1200" dirty="0">
                <a:solidFill>
                  <a:srgbClr val="000000"/>
                </a:solidFill>
                <a:ea typeface="Cambria" panose="02040503050406030204" pitchFamily="18" charset="0"/>
              </a:rPr>
              <a:t>processes and software to help users access and use applications on mobile devices faster and </a:t>
            </a:r>
            <a:r>
              <a:rPr lang="en-US" kern="1200" dirty="0" smtClean="0">
                <a:solidFill>
                  <a:srgbClr val="000000"/>
                </a:solidFill>
                <a:ea typeface="Cambria" panose="02040503050406030204" pitchFamily="18" charset="0"/>
              </a:rPr>
              <a:t>easier</a:t>
            </a:r>
            <a:endParaRPr lang="en-US" kern="1200" dirty="0">
              <a:solidFill>
                <a:srgbClr val="000000"/>
              </a:solidFill>
              <a:ea typeface="Cambria" panose="02040503050406030204" pitchFamily="18" charset="0"/>
            </a:endParaRPr>
          </a:p>
          <a:p>
            <a:pPr marL="514350" indent="-514350">
              <a:buSzPts val="2400"/>
              <a:buFont typeface="+mj-lt"/>
              <a:buAutoNum type="arabicPeriod" startAt="7"/>
            </a:pPr>
            <a:r>
              <a:rPr lang="en-US" sz="2800" kern="12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Developing E-commerce market:</a:t>
            </a:r>
          </a:p>
          <a:p>
            <a:pPr marL="591783" lvl="1" indent="-274320">
              <a:buSzPts val="2400"/>
            </a:pPr>
            <a:r>
              <a:rPr lang="en-US" kern="1200" dirty="0" smtClean="0">
                <a:solidFill>
                  <a:srgbClr val="000000"/>
                </a:solidFill>
                <a:ea typeface="Cambria" panose="02040503050406030204" pitchFamily="18" charset="0"/>
              </a:rPr>
              <a:t>Develop </a:t>
            </a:r>
            <a:r>
              <a:rPr lang="en-US" kern="1200" dirty="0">
                <a:solidFill>
                  <a:srgbClr val="000000"/>
                </a:solidFill>
                <a:ea typeface="Cambria" panose="02040503050406030204" pitchFamily="18" charset="0"/>
              </a:rPr>
              <a:t>a plan to </a:t>
            </a:r>
            <a:r>
              <a:rPr lang="en-US" kern="1200" dirty="0" smtClean="0">
                <a:solidFill>
                  <a:srgbClr val="000000"/>
                </a:solidFill>
                <a:ea typeface="Cambria" panose="02040503050406030204" pitchFamily="18" charset="0"/>
              </a:rPr>
              <a:t>penetrate E-commerce market</a:t>
            </a:r>
            <a:endParaRPr lang="en-US" kern="1200" dirty="0">
              <a:solidFill>
                <a:srgbClr val="000000"/>
              </a:solidFill>
              <a:ea typeface="Cambria" panose="02040503050406030204" pitchFamily="18" charset="0"/>
            </a:endParaRPr>
          </a:p>
          <a:p>
            <a:pPr marL="591783" lvl="1" indent="-274320">
              <a:buSzPts val="2400"/>
            </a:pPr>
            <a:r>
              <a:rPr lang="en-US" kern="1200" dirty="0" smtClean="0">
                <a:solidFill>
                  <a:srgbClr val="000000"/>
                </a:solidFill>
                <a:ea typeface="Cambria" panose="02040503050406030204" pitchFamily="18" charset="0"/>
              </a:rPr>
              <a:t>Activities: set up delivery system, choose electronic </a:t>
            </a:r>
            <a:r>
              <a:rPr lang="en-US" kern="1200" dirty="0">
                <a:solidFill>
                  <a:srgbClr val="000000"/>
                </a:solidFill>
                <a:ea typeface="Cambria" panose="02040503050406030204" pitchFamily="18" charset="0"/>
              </a:rPr>
              <a:t>payment </a:t>
            </a:r>
            <a:r>
              <a:rPr lang="en-US" kern="1200" dirty="0" smtClean="0">
                <a:solidFill>
                  <a:srgbClr val="000000"/>
                </a:solidFill>
                <a:ea typeface="Cambria" panose="02040503050406030204" pitchFamily="18" charset="0"/>
              </a:rPr>
              <a:t>options, build</a:t>
            </a:r>
            <a:r>
              <a:rPr lang="en-US" kern="1200" dirty="0">
                <a:solidFill>
                  <a:srgbClr val="000000"/>
                </a:solidFill>
                <a:ea typeface="Cambria" panose="02040503050406030204" pitchFamily="18" charset="0"/>
              </a:rPr>
              <a:t>, develop and maintain the company's website</a:t>
            </a:r>
          </a:p>
          <a:p>
            <a:pPr marL="591783" lvl="1" indent="-274320">
              <a:buSzPts val="2400"/>
            </a:pPr>
            <a:endParaRPr lang="en-US" sz="2800" kern="12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88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C583-53EF-42BB-AAA6-606AF500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872"/>
            <a:ext cx="8229600" cy="708528"/>
          </a:xfrm>
        </p:spPr>
        <p:txBody>
          <a:bodyPr/>
          <a:lstStyle/>
          <a:p>
            <a:pPr eaLnBrk="1" hangingPunct="1">
              <a:defRPr/>
            </a:pPr>
            <a:r>
              <a:rPr lang="en-US" kern="1200" dirty="0" smtClean="0">
                <a:cs typeface="Times New Roman" panose="02020603050405020304" pitchFamily="18" charset="0"/>
              </a:rPr>
              <a:t>Career Orientation in E-commerce </a:t>
            </a:r>
            <a:endParaRPr lang="en-US" dirty="0"/>
          </a:p>
        </p:txBody>
      </p:sp>
      <p:sp>
        <p:nvSpPr>
          <p:cNvPr id="20485" name="Slide Number Placeholder 3">
            <a:extLst>
              <a:ext uri="{FF2B5EF4-FFF2-40B4-BE49-F238E27FC236}">
                <a16:creationId xmlns:a16="http://schemas.microsoft.com/office/drawing/2014/main" id="{9E2EF00F-901E-4A97-9139-DFB4E77F70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818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6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8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4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7374F"/>
                </a:solidFill>
                <a:latin typeface="Georgia" panose="02040502050405020303" pitchFamily="18" charset="0"/>
              </a:rPr>
              <a:t>Slide </a:t>
            </a:r>
            <a:r>
              <a:rPr lang="en-US" altLang="en-US" sz="1200" dirty="0" smtClean="0">
                <a:solidFill>
                  <a:srgbClr val="07374F"/>
                </a:solidFill>
                <a:latin typeface="Georgia" panose="02040502050405020303" pitchFamily="18" charset="0"/>
              </a:rPr>
              <a:t>2-</a:t>
            </a:r>
            <a:fld id="{52F50AF2-6F92-48E1-908A-45883D5549DC}" type="slidenum">
              <a:rPr lang="en-US" altLang="en-US" sz="1200" smtClean="0">
                <a:solidFill>
                  <a:srgbClr val="07374F"/>
                </a:solidFill>
                <a:latin typeface="Georgia" panose="020405020504050203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 dirty="0">
              <a:solidFill>
                <a:srgbClr val="07374F"/>
              </a:solidFill>
              <a:latin typeface="Georgia" panose="02040502050405020303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648200"/>
          </a:xfrm>
        </p:spPr>
        <p:txBody>
          <a:bodyPr/>
          <a:lstStyle/>
          <a:p>
            <a:pPr marL="514350" lvl="0" indent="-514350">
              <a:buSzPts val="2400"/>
              <a:buFont typeface="+mj-lt"/>
              <a:buAutoNum type="arabicPeriod" startAt="9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Customer Relationship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r>
              <a:rPr lang="en-US" sz="2800" kern="12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591783" lvl="1" indent="-274320">
              <a:buSzPts val="2400"/>
            </a:pPr>
            <a:r>
              <a:rPr lang="en-US" kern="1200" dirty="0" smtClean="0">
                <a:solidFill>
                  <a:srgbClr val="000000"/>
                </a:solidFill>
                <a:ea typeface="Cambria" panose="02040503050406030204" pitchFamily="18" charset="0"/>
              </a:rPr>
              <a:t>Create </a:t>
            </a:r>
            <a:r>
              <a:rPr lang="en-US" kern="1200" dirty="0">
                <a:solidFill>
                  <a:srgbClr val="000000"/>
                </a:solidFill>
                <a:ea typeface="Cambria" panose="02040503050406030204" pitchFamily="18" charset="0"/>
              </a:rPr>
              <a:t>a customer care plan.</a:t>
            </a:r>
          </a:p>
          <a:p>
            <a:pPr marL="591783" lvl="1" indent="-274320">
              <a:buSzPts val="2400"/>
            </a:pPr>
            <a:r>
              <a:rPr lang="en-US" kern="1200" dirty="0">
                <a:solidFill>
                  <a:srgbClr val="000000"/>
                </a:solidFill>
                <a:ea typeface="Cambria" panose="02040503050406030204" pitchFamily="18" charset="0"/>
              </a:rPr>
              <a:t>Plan the implementation of loyalty programs.</a:t>
            </a:r>
          </a:p>
          <a:p>
            <a:pPr marL="591783" lvl="1" indent="-274320">
              <a:buSzPts val="2400"/>
            </a:pPr>
            <a:r>
              <a:rPr lang="en-US" kern="1200" dirty="0">
                <a:solidFill>
                  <a:srgbClr val="000000"/>
                </a:solidFill>
                <a:ea typeface="Cambria" panose="02040503050406030204" pitchFamily="18" charset="0"/>
              </a:rPr>
              <a:t>Deeply participate in business practice on the principle of listening and understanding, meeting the needs and requirements of customers to the highest level.</a:t>
            </a:r>
          </a:p>
          <a:p>
            <a:pPr marL="591783" lvl="1" indent="-274320">
              <a:buSzPts val="2400"/>
            </a:pPr>
            <a:r>
              <a:rPr lang="en-US" kern="1200" dirty="0">
                <a:solidFill>
                  <a:srgbClr val="000000"/>
                </a:solidFill>
                <a:ea typeface="Cambria" panose="02040503050406030204" pitchFamily="18" charset="0"/>
              </a:rPr>
              <a:t>Periodically update customer </a:t>
            </a:r>
            <a:r>
              <a:rPr lang="en-US" kern="1200" dirty="0" smtClean="0">
                <a:solidFill>
                  <a:srgbClr val="000000"/>
                </a:solidFill>
                <a:ea typeface="Cambria" panose="02040503050406030204" pitchFamily="18" charset="0"/>
              </a:rPr>
              <a:t>data for brand's </a:t>
            </a:r>
            <a:r>
              <a:rPr lang="en-US" kern="1200" dirty="0">
                <a:solidFill>
                  <a:srgbClr val="000000"/>
                </a:solidFill>
                <a:ea typeface="Cambria" panose="02040503050406030204" pitchFamily="18" charset="0"/>
              </a:rPr>
              <a:t>marketing </a:t>
            </a:r>
            <a:r>
              <a:rPr lang="en-US" kern="1200" dirty="0" smtClean="0">
                <a:solidFill>
                  <a:srgbClr val="000000"/>
                </a:solidFill>
                <a:ea typeface="Cambria" panose="02040503050406030204" pitchFamily="18" charset="0"/>
              </a:rPr>
              <a:t>programs</a:t>
            </a:r>
            <a:endParaRPr lang="en-US" kern="1200" dirty="0">
              <a:solidFill>
                <a:srgbClr val="000000"/>
              </a:solidFill>
              <a:ea typeface="Cambria" panose="02040503050406030204" pitchFamily="18" charset="0"/>
            </a:endParaRPr>
          </a:p>
          <a:p>
            <a:pPr marL="591783" lvl="1" indent="-274320">
              <a:buSzPts val="2400"/>
            </a:pPr>
            <a:endParaRPr lang="en-US" sz="2800" kern="12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60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C583-53EF-42BB-AAA6-606AF500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708528"/>
          </a:xfrm>
        </p:spPr>
        <p:txBody>
          <a:bodyPr/>
          <a:lstStyle/>
          <a:p>
            <a:pPr eaLnBrk="1" hangingPunct="1">
              <a:defRPr/>
            </a:pPr>
            <a:r>
              <a:rPr lang="en-US" kern="1200" dirty="0" smtClean="0">
                <a:cs typeface="Times New Roman" panose="02020603050405020304" pitchFamily="18" charset="0"/>
              </a:rPr>
              <a:t>Career Orientation in E-commerce </a:t>
            </a:r>
            <a:endParaRPr lang="en-US" dirty="0"/>
          </a:p>
        </p:txBody>
      </p:sp>
      <p:sp>
        <p:nvSpPr>
          <p:cNvPr id="20485" name="Slide Number Placeholder 3">
            <a:extLst>
              <a:ext uri="{FF2B5EF4-FFF2-40B4-BE49-F238E27FC236}">
                <a16:creationId xmlns:a16="http://schemas.microsoft.com/office/drawing/2014/main" id="{9E2EF00F-901E-4A97-9139-DFB4E77F70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818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6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8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4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7374F"/>
                </a:solidFill>
                <a:latin typeface="Georgia" panose="02040502050405020303" pitchFamily="18" charset="0"/>
              </a:rPr>
              <a:t>Slide </a:t>
            </a:r>
            <a:r>
              <a:rPr lang="en-US" altLang="en-US" sz="1200" dirty="0" smtClean="0">
                <a:solidFill>
                  <a:srgbClr val="07374F"/>
                </a:solidFill>
                <a:latin typeface="Georgia" panose="02040502050405020303" pitchFamily="18" charset="0"/>
              </a:rPr>
              <a:t>2-</a:t>
            </a:r>
            <a:fld id="{52F50AF2-6F92-48E1-908A-45883D5549DC}" type="slidenum">
              <a:rPr lang="en-US" altLang="en-US" sz="1200" smtClean="0">
                <a:solidFill>
                  <a:srgbClr val="07374F"/>
                </a:solidFill>
                <a:latin typeface="Georgia" panose="020405020504050203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 dirty="0">
              <a:solidFill>
                <a:srgbClr val="07374F"/>
              </a:solidFill>
              <a:latin typeface="Georgia" panose="02040502050405020303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648200"/>
          </a:xfrm>
        </p:spPr>
        <p:txBody>
          <a:bodyPr/>
          <a:lstStyle/>
          <a:p>
            <a:pPr marL="514350" lvl="0" indent="-514350">
              <a:buSzPts val="2400"/>
              <a:buFont typeface="+mj-lt"/>
              <a:buAutoNum type="arabicPeriod" startAt="9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Others</a:t>
            </a:r>
            <a:r>
              <a:rPr lang="en-US" sz="2800" kern="12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400" b="0" dirty="0" smtClean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In </a:t>
            </a:r>
            <a:r>
              <a:rPr lang="en-US" sz="2400" b="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charge of e-commerce project management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In charge of electronic payment segment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Responsible for the safety and security of data and information of e-commerce businesses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In charge of online product development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In charge of supply chain management in e-commerce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In charge of business data analysis to support decision making in management</a:t>
            </a:r>
          </a:p>
          <a:p>
            <a:pPr marL="591783" lvl="1" indent="-274320">
              <a:buSzPts val="2400"/>
            </a:pPr>
            <a:endParaRPr lang="en-US" sz="2800" kern="12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81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06DD7A9-3DAE-4A2E-B09A-D55C4C9240D3}"/>
              </a:ext>
            </a:extLst>
          </p:cNvPr>
          <p:cNvSpPr/>
          <p:nvPr/>
        </p:nvSpPr>
        <p:spPr bwMode="auto">
          <a:xfrm>
            <a:off x="0" y="488958"/>
            <a:ext cx="9144000" cy="1865694"/>
          </a:xfrm>
          <a:prstGeom prst="rect">
            <a:avLst/>
          </a:prstGeom>
          <a:solidFill>
            <a:srgbClr val="FFC942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9A67847E-FE79-46FD-98AA-C72C4B8C8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581775"/>
            <a:ext cx="4572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6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8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4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tx1"/>
                </a:solidFill>
                <a:latin typeface="Georgia" panose="02040502050405020303" pitchFamily="18" charset="0"/>
              </a:rPr>
              <a:t>Copyright © 2017  Pearson Education Ltd.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1D091A-93E8-41DE-84B9-A873AC4F99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9"/>
          <a:stretch/>
        </p:blipFill>
        <p:spPr>
          <a:xfrm>
            <a:off x="-21772" y="2354652"/>
            <a:ext cx="9187543" cy="45033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24218D-61F4-4318-9DE1-540039630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27833"/>
            <a:ext cx="3276600" cy="8318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solidFill>
                  <a:srgbClr val="242424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Chapter 4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6755D2-55B5-48AF-B128-E0BA2C4FBD72}"/>
              </a:ext>
            </a:extLst>
          </p:cNvPr>
          <p:cNvSpPr txBox="1">
            <a:spLocks/>
          </p:cNvSpPr>
          <p:nvPr/>
        </p:nvSpPr>
        <p:spPr bwMode="auto">
          <a:xfrm>
            <a:off x="381000" y="1492340"/>
            <a:ext cx="8763000" cy="170806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Tx/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Tx/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9000"/>
              <a:buFontTx/>
              <a:buNone/>
              <a:defRPr sz="2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9000"/>
              <a:buFontTx/>
              <a:buNone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9000"/>
              <a:buFontTx/>
              <a:buNone/>
              <a:defRPr sz="2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MS PGothic" pitchFamily="34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9000"/>
              <a:buFont typeface="Wingdings" pitchFamily="2" charset="2"/>
              <a:buChar char="n"/>
              <a:defRPr sz="2800">
                <a:solidFill>
                  <a:srgbClr val="333399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9000"/>
              <a:buFont typeface="Wingdings" pitchFamily="2" charset="2"/>
              <a:buChar char="n"/>
              <a:defRPr sz="2800">
                <a:solidFill>
                  <a:srgbClr val="333399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9000"/>
              <a:buFont typeface="Wingdings" pitchFamily="2" charset="2"/>
              <a:buChar char="n"/>
              <a:defRPr sz="2800">
                <a:solidFill>
                  <a:srgbClr val="333399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9000"/>
              <a:buFont typeface="Wingdings" pitchFamily="2" charset="2"/>
              <a:buChar char="n"/>
              <a:defRPr sz="2800">
                <a:solidFill>
                  <a:srgbClr val="333399"/>
                </a:solidFill>
                <a:latin typeface="+mn-lt"/>
              </a:defRPr>
            </a:lvl9pPr>
          </a:lstStyle>
          <a:p>
            <a:pPr marL="0" indent="0" eaLnBrk="1" hangingPunct="1">
              <a:defRPr/>
            </a:pPr>
            <a:r>
              <a:rPr lang="en-US" altLang="en-US" sz="5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Main Areas of Working &amp; Career Orientation in E-</a:t>
            </a:r>
            <a:r>
              <a:rPr lang="en-US" altLang="en-US" sz="5000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comerce</a:t>
            </a:r>
            <a:endParaRPr lang="en-US" altLang="en-US" sz="5000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C583-53EF-42BB-AAA6-606AF500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324081"/>
          </a:xfrm>
        </p:spPr>
        <p:txBody>
          <a:bodyPr/>
          <a:lstStyle/>
          <a:p>
            <a:pPr eaLnBrk="1" hangingPunct="1">
              <a:defRPr/>
            </a:pPr>
            <a:r>
              <a:rPr lang="en-US" kern="1200" dirty="0" smtClean="0">
                <a:cs typeface="Times New Roman" panose="02020603050405020304" pitchFamily="18" charset="0"/>
              </a:rPr>
              <a:t>Main Areas of Working in E-commerce Enterprise</a:t>
            </a:r>
            <a:endParaRPr lang="en-US" dirty="0"/>
          </a:p>
        </p:txBody>
      </p:sp>
      <p:sp>
        <p:nvSpPr>
          <p:cNvPr id="20485" name="Slide Number Placeholder 3">
            <a:extLst>
              <a:ext uri="{FF2B5EF4-FFF2-40B4-BE49-F238E27FC236}">
                <a16:creationId xmlns:a16="http://schemas.microsoft.com/office/drawing/2014/main" id="{9E2EF00F-901E-4A97-9139-DFB4E77F70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818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6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8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4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7374F"/>
                </a:solidFill>
                <a:latin typeface="Georgia" panose="02040502050405020303" pitchFamily="18" charset="0"/>
              </a:rPr>
              <a:t>Slide </a:t>
            </a:r>
            <a:r>
              <a:rPr lang="en-US" altLang="en-US" sz="1200" dirty="0" smtClean="0">
                <a:solidFill>
                  <a:srgbClr val="07374F"/>
                </a:solidFill>
                <a:latin typeface="Georgia" panose="02040502050405020303" pitchFamily="18" charset="0"/>
              </a:rPr>
              <a:t>2-</a:t>
            </a:r>
            <a:fld id="{52F50AF2-6F92-48E1-908A-45883D5549DC}" type="slidenum">
              <a:rPr lang="en-US" altLang="en-US" sz="1200" smtClean="0">
                <a:solidFill>
                  <a:srgbClr val="07374F"/>
                </a:solidFill>
                <a:latin typeface="Georgia" panose="020405020504050203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 dirty="0">
              <a:solidFill>
                <a:srgbClr val="07374F"/>
              </a:solidFill>
              <a:latin typeface="Georgia" panose="02040502050405020303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905000"/>
            <a:ext cx="8382000" cy="4343400"/>
          </a:xfrm>
        </p:spPr>
        <p:txBody>
          <a:bodyPr/>
          <a:lstStyle/>
          <a:p>
            <a:pPr marL="191733" indent="-191733">
              <a:buSzPts val="2400"/>
            </a:pPr>
            <a:r>
              <a:rPr lang="en-US" sz="2800" b="0" kern="12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Planning to approach and develop </a:t>
            </a:r>
            <a:r>
              <a:rPr lang="en-US" sz="2800" b="0" kern="12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E-commerce </a:t>
            </a:r>
            <a:r>
              <a:rPr lang="en-US" sz="2800" b="0" kern="12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</a:t>
            </a:r>
          </a:p>
          <a:p>
            <a:pPr marL="591783" lvl="1" indent="-274320">
              <a:buSzPts val="2400"/>
            </a:pPr>
            <a:r>
              <a:rPr lang="en-US" sz="2400" b="0" kern="12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Analyze business activities, identify goals </a:t>
            </a:r>
            <a:r>
              <a:rPr lang="en-US" sz="2400" b="0" kern="12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and objectives, market segmentation, </a:t>
            </a:r>
            <a:r>
              <a:rPr lang="en-US" sz="2400" b="0" kern="12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and target customers</a:t>
            </a:r>
          </a:p>
          <a:p>
            <a:pPr marL="591783" lvl="1" indent="-274320">
              <a:buSzPts val="2400"/>
            </a:pPr>
            <a:r>
              <a:rPr lang="en-US" sz="2400" kern="1200" dirty="0" smtClean="0">
                <a:solidFill>
                  <a:srgbClr val="000000"/>
                </a:solidFill>
                <a:ea typeface="Cambria" panose="02040503050406030204" pitchFamily="18" charset="0"/>
              </a:rPr>
              <a:t>Identify</a:t>
            </a:r>
            <a:r>
              <a:rPr lang="en-US" sz="2400" b="0" kern="12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0" kern="12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business model and implementation </a:t>
            </a:r>
            <a:r>
              <a:rPr lang="en-US" sz="2400" b="0" kern="12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strategy</a:t>
            </a:r>
          </a:p>
          <a:p>
            <a:pPr marL="191733" indent="-191733">
              <a:buSzPts val="2400"/>
            </a:pPr>
            <a:r>
              <a:rPr lang="en-US" sz="2800" b="0" kern="12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Building website</a:t>
            </a:r>
          </a:p>
          <a:p>
            <a:pPr marL="591783" lvl="1" indent="-274320">
              <a:buSzPts val="2400"/>
            </a:pPr>
            <a:r>
              <a:rPr lang="en-US" sz="2400" kern="1200" dirty="0" smtClean="0">
                <a:solidFill>
                  <a:srgbClr val="000000"/>
                </a:solidFill>
                <a:ea typeface="Cambria" panose="02040503050406030204" pitchFamily="18" charset="0"/>
              </a:rPr>
              <a:t>Design, develop and maintain the website of an enterprise</a:t>
            </a:r>
          </a:p>
          <a:p>
            <a:pPr marL="191733" indent="-191733">
              <a:buSzPts val="2400"/>
            </a:pPr>
            <a:r>
              <a:rPr lang="en-US" sz="2800" b="0" kern="1200" dirty="0" smtClean="0">
                <a:solidFill>
                  <a:srgbClr val="000000"/>
                </a:solidFill>
                <a:ea typeface="Cambria" panose="02040503050406030204" pitchFamily="18" charset="0"/>
              </a:rPr>
              <a:t> </a:t>
            </a:r>
            <a:r>
              <a:rPr lang="en-US" sz="2800" b="0" kern="12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Online marketing and advertising</a:t>
            </a:r>
          </a:p>
          <a:p>
            <a:pPr marL="591783" lvl="1" indent="-274320">
              <a:buSzPts val="2400"/>
            </a:pPr>
            <a:r>
              <a:rPr lang="en-US" altLang="en-US" sz="2400" kern="1200" dirty="0">
                <a:solidFill>
                  <a:srgbClr val="000000"/>
                </a:solidFill>
                <a:ea typeface="Cambria" panose="02040503050406030204" pitchFamily="18" charset="0"/>
              </a:rPr>
              <a:t>Display, search, mobile messaging, sponsorships, </a:t>
            </a:r>
            <a:r>
              <a:rPr lang="en-US" altLang="en-US" sz="2400" kern="1200" dirty="0" smtClean="0">
                <a:solidFill>
                  <a:srgbClr val="000000"/>
                </a:solidFill>
                <a:ea typeface="Cambria" panose="02040503050406030204" pitchFamily="18" charset="0"/>
              </a:rPr>
              <a:t>lead </a:t>
            </a:r>
            <a:r>
              <a:rPr lang="en-US" altLang="en-US" sz="2400" kern="1200" dirty="0">
                <a:solidFill>
                  <a:srgbClr val="000000"/>
                </a:solidFill>
                <a:ea typeface="Cambria" panose="02040503050406030204" pitchFamily="18" charset="0"/>
              </a:rPr>
              <a:t>generation, </a:t>
            </a:r>
            <a:r>
              <a:rPr lang="en-US" altLang="en-US" sz="2400" kern="1200" dirty="0" smtClean="0">
                <a:solidFill>
                  <a:srgbClr val="000000"/>
                </a:solidFill>
                <a:ea typeface="Cambria" panose="02040503050406030204" pitchFamily="18" charset="0"/>
              </a:rPr>
              <a:t>e-mail, affiliate, social network</a:t>
            </a:r>
            <a:endParaRPr lang="en-US" altLang="en-US" sz="2400" kern="1200" dirty="0">
              <a:solidFill>
                <a:srgbClr val="000000"/>
              </a:solidFill>
              <a:ea typeface="Cambria" panose="02040503050406030204" pitchFamily="18" charset="0"/>
            </a:endParaRPr>
          </a:p>
          <a:p>
            <a:pPr marL="591783" lvl="1" indent="-191733">
              <a:buSzPts val="2400"/>
            </a:pPr>
            <a:endParaRPr lang="en-US" sz="2000" b="0" kern="12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00050" lvl="1" indent="0">
              <a:buSzPts val="2400"/>
              <a:buNone/>
            </a:pPr>
            <a:endParaRPr lang="en-US" sz="2000" b="0" kern="1200" dirty="0" smtClean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00050" lvl="1" indent="0">
              <a:buSzPts val="2400"/>
              <a:buNone/>
            </a:pPr>
            <a:endParaRPr lang="en-US" kern="1200" dirty="0" smtClean="0">
              <a:solidFill>
                <a:srgbClr val="000000"/>
              </a:solidFill>
              <a:ea typeface="Cambria" panose="020405030504060302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C583-53EF-42BB-AAA6-606AF500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324081"/>
          </a:xfrm>
        </p:spPr>
        <p:txBody>
          <a:bodyPr/>
          <a:lstStyle/>
          <a:p>
            <a:pPr eaLnBrk="1" hangingPunct="1">
              <a:defRPr/>
            </a:pPr>
            <a:r>
              <a:rPr lang="en-US" kern="1200" dirty="0" smtClean="0">
                <a:cs typeface="Times New Roman" panose="02020603050405020304" pitchFamily="18" charset="0"/>
              </a:rPr>
              <a:t>Main Areas of Working in E-commerce Enterprise</a:t>
            </a:r>
            <a:endParaRPr lang="en-US" dirty="0"/>
          </a:p>
        </p:txBody>
      </p:sp>
      <p:sp>
        <p:nvSpPr>
          <p:cNvPr id="20485" name="Slide Number Placeholder 3">
            <a:extLst>
              <a:ext uri="{FF2B5EF4-FFF2-40B4-BE49-F238E27FC236}">
                <a16:creationId xmlns:a16="http://schemas.microsoft.com/office/drawing/2014/main" id="{9E2EF00F-901E-4A97-9139-DFB4E77F70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818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6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8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4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7374F"/>
                </a:solidFill>
                <a:latin typeface="Georgia" panose="02040502050405020303" pitchFamily="18" charset="0"/>
              </a:rPr>
              <a:t>Slide </a:t>
            </a:r>
            <a:r>
              <a:rPr lang="en-US" altLang="en-US" sz="1200" dirty="0" smtClean="0">
                <a:solidFill>
                  <a:srgbClr val="07374F"/>
                </a:solidFill>
                <a:latin typeface="Georgia" panose="02040502050405020303" pitchFamily="18" charset="0"/>
              </a:rPr>
              <a:t>2-</a:t>
            </a:r>
            <a:fld id="{52F50AF2-6F92-48E1-908A-45883D5549DC}" type="slidenum">
              <a:rPr lang="en-US" altLang="en-US" sz="1200" smtClean="0">
                <a:solidFill>
                  <a:srgbClr val="07374F"/>
                </a:solidFill>
                <a:latin typeface="Georgia" panose="020405020504050203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 dirty="0">
              <a:solidFill>
                <a:srgbClr val="07374F"/>
              </a:solidFill>
              <a:latin typeface="Georgia" panose="02040502050405020303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905000"/>
            <a:ext cx="8382000" cy="4343400"/>
          </a:xfrm>
        </p:spPr>
        <p:txBody>
          <a:bodyPr/>
          <a:lstStyle/>
          <a:p>
            <a:pPr marL="191733" indent="-191733">
              <a:buSzPts val="2400"/>
            </a:pPr>
            <a:r>
              <a:rPr lang="en-US" sz="2800" b="0" kern="12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Shipping and delivery in E-commerce</a:t>
            </a:r>
          </a:p>
          <a:p>
            <a:pPr marL="591783" lvl="1" indent="-274320">
              <a:buSzPts val="2400"/>
            </a:pPr>
            <a:r>
              <a:rPr lang="en-US" sz="2400" kern="1200" dirty="0" smtClean="0">
                <a:solidFill>
                  <a:srgbClr val="000000"/>
                </a:solidFill>
                <a:ea typeface="Cambria" panose="02040503050406030204" pitchFamily="18" charset="0"/>
              </a:rPr>
              <a:t>Manage warehousing, transporting goods efficiently, to save costs and create competitive advantages </a:t>
            </a:r>
            <a:r>
              <a:rPr lang="en-US" sz="2400" kern="1200" dirty="0" smtClean="0">
                <a:solidFill>
                  <a:srgbClr val="000000"/>
                </a:solidFill>
                <a:ea typeface="Cambria" panose="02040503050406030204" pitchFamily="18" charset="0"/>
                <a:sym typeface="Wingdings" panose="05000000000000000000" pitchFamily="2" charset="2"/>
              </a:rPr>
              <a:t> e-SCM</a:t>
            </a:r>
            <a:endParaRPr lang="en-US" sz="2400" kern="1200" dirty="0" smtClean="0">
              <a:solidFill>
                <a:srgbClr val="000000"/>
              </a:solidFill>
              <a:ea typeface="Cambria" panose="02040503050406030204" pitchFamily="18" charset="0"/>
            </a:endParaRPr>
          </a:p>
          <a:p>
            <a:pPr marL="191733" indent="-191733">
              <a:buSzPts val="2400"/>
            </a:pPr>
            <a:r>
              <a:rPr lang="en-US" sz="2800" b="0" kern="12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E-payment</a:t>
            </a:r>
          </a:p>
          <a:p>
            <a:pPr marL="591783" lvl="1" indent="-274320">
              <a:buSzPts val="2400"/>
            </a:pPr>
            <a:r>
              <a:rPr lang="en-US" sz="2400" kern="1200" dirty="0" smtClean="0">
                <a:solidFill>
                  <a:srgbClr val="000000"/>
                </a:solidFill>
                <a:ea typeface="Cambria" panose="02040503050406030204" pitchFamily="18" charset="0"/>
              </a:rPr>
              <a:t>Select payment methods and systems: pay by cash, credit card, bank transfers, mobile wallets and e-wallets</a:t>
            </a:r>
            <a:endParaRPr lang="en-US" sz="2400" kern="1200" dirty="0">
              <a:solidFill>
                <a:srgbClr val="000000"/>
              </a:solidFill>
              <a:ea typeface="Cambria" panose="02040503050406030204" pitchFamily="18" charset="0"/>
            </a:endParaRPr>
          </a:p>
          <a:p>
            <a:pPr marL="191733" indent="-274320">
              <a:buSzPts val="2400"/>
            </a:pPr>
            <a:r>
              <a:rPr lang="en-US" sz="2800" b="0" kern="12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Safety and security in E-commerce</a:t>
            </a:r>
          </a:p>
          <a:p>
            <a:pPr marL="591783" lvl="1" indent="-274320">
              <a:buSzPts val="2400"/>
            </a:pPr>
            <a:r>
              <a:rPr lang="en-US" altLang="en-US" sz="2400" kern="1200" dirty="0" smtClean="0">
                <a:solidFill>
                  <a:srgbClr val="000000"/>
                </a:solidFill>
                <a:ea typeface="Cambria" panose="02040503050406030204" pitchFamily="18" charset="0"/>
              </a:rPr>
              <a:t>Protect </a:t>
            </a:r>
            <a:r>
              <a:rPr lang="en-US" altLang="en-US" sz="2400" kern="1200" dirty="0">
                <a:solidFill>
                  <a:srgbClr val="000000"/>
                </a:solidFill>
                <a:ea typeface="Cambria" panose="02040503050406030204" pitchFamily="18" charset="0"/>
              </a:rPr>
              <a:t>commercial transactions and consumer </a:t>
            </a:r>
            <a:r>
              <a:rPr lang="en-US" altLang="en-US" sz="2400" kern="1200" dirty="0" smtClean="0">
                <a:solidFill>
                  <a:srgbClr val="000000"/>
                </a:solidFill>
                <a:ea typeface="Cambria" panose="02040503050406030204" pitchFamily="18" charset="0"/>
              </a:rPr>
              <a:t>privacy</a:t>
            </a:r>
          </a:p>
          <a:p>
            <a:pPr marL="191733" indent="-274320">
              <a:buSzPts val="2400"/>
            </a:pPr>
            <a:r>
              <a:rPr lang="en-US" sz="2800" b="0" kern="12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Restructuring the company for E-Commerce development</a:t>
            </a:r>
          </a:p>
          <a:p>
            <a:pPr marL="191733" indent="-274320">
              <a:buSzPts val="2400"/>
            </a:pPr>
            <a:endParaRPr lang="en-US" sz="2800" b="0" kern="1200" dirty="0" smtClean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00050" lvl="1" indent="0">
              <a:buSzPts val="2400"/>
              <a:buNone/>
            </a:pPr>
            <a:endParaRPr lang="en-US" sz="2000" b="0" kern="1200" dirty="0" smtClean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00050" lvl="1" indent="0">
              <a:buSzPts val="2400"/>
              <a:buNone/>
            </a:pPr>
            <a:endParaRPr lang="en-US" kern="1200" dirty="0" smtClean="0">
              <a:solidFill>
                <a:srgbClr val="000000"/>
              </a:solidFill>
              <a:ea typeface="Cambria" panose="020405030504060302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49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C583-53EF-42BB-AAA6-606AF500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3072"/>
            <a:ext cx="8229600" cy="708528"/>
          </a:xfrm>
        </p:spPr>
        <p:txBody>
          <a:bodyPr/>
          <a:lstStyle/>
          <a:p>
            <a:pPr eaLnBrk="1" hangingPunct="1">
              <a:defRPr/>
            </a:pPr>
            <a:r>
              <a:rPr lang="en-US" kern="1200" dirty="0" smtClean="0">
                <a:cs typeface="Times New Roman" panose="02020603050405020304" pitchFamily="18" charset="0"/>
              </a:rPr>
              <a:t>Career Orientation in E-commerce </a:t>
            </a:r>
            <a:endParaRPr lang="en-US" dirty="0"/>
          </a:p>
        </p:txBody>
      </p:sp>
      <p:sp>
        <p:nvSpPr>
          <p:cNvPr id="20485" name="Slide Number Placeholder 3">
            <a:extLst>
              <a:ext uri="{FF2B5EF4-FFF2-40B4-BE49-F238E27FC236}">
                <a16:creationId xmlns:a16="http://schemas.microsoft.com/office/drawing/2014/main" id="{9E2EF00F-901E-4A97-9139-DFB4E77F70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818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6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8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4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7374F"/>
                </a:solidFill>
                <a:latin typeface="Georgia" panose="02040502050405020303" pitchFamily="18" charset="0"/>
              </a:rPr>
              <a:t>Slide </a:t>
            </a:r>
            <a:r>
              <a:rPr lang="en-US" altLang="en-US" sz="1200" dirty="0" smtClean="0">
                <a:solidFill>
                  <a:srgbClr val="07374F"/>
                </a:solidFill>
                <a:latin typeface="Georgia" panose="02040502050405020303" pitchFamily="18" charset="0"/>
              </a:rPr>
              <a:t>2-</a:t>
            </a:r>
            <a:fld id="{52F50AF2-6F92-48E1-908A-45883D5549DC}" type="slidenum">
              <a:rPr lang="en-US" altLang="en-US" sz="1200" smtClean="0">
                <a:solidFill>
                  <a:srgbClr val="07374F"/>
                </a:solidFill>
                <a:latin typeface="Georgia" panose="020405020504050203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 dirty="0">
              <a:solidFill>
                <a:srgbClr val="07374F"/>
              </a:solidFill>
              <a:latin typeface="Georgia" panose="02040502050405020303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76400"/>
            <a:ext cx="8382000" cy="4343400"/>
          </a:xfrm>
        </p:spPr>
        <p:txBody>
          <a:bodyPr/>
          <a:lstStyle/>
          <a:p>
            <a:pPr marL="514350" indent="-514350">
              <a:buSzPts val="2400"/>
              <a:buFont typeface="+mj-lt"/>
              <a:buAutoNum type="arabicPeriod"/>
            </a:pPr>
            <a:r>
              <a:rPr lang="en-US" sz="2800" kern="12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E-marketing</a:t>
            </a:r>
          </a:p>
          <a:p>
            <a:pPr marL="591783" lvl="1" indent="-274320">
              <a:buSzPts val="2400"/>
            </a:pPr>
            <a:r>
              <a:rPr lang="en-US" kern="1200" dirty="0" smtClean="0">
                <a:solidFill>
                  <a:srgbClr val="000000"/>
                </a:solidFill>
                <a:ea typeface="Cambria" panose="02040503050406030204" pitchFamily="18" charset="0"/>
              </a:rPr>
              <a:t>Marketing </a:t>
            </a:r>
            <a:r>
              <a:rPr lang="en-US" kern="1200" dirty="0">
                <a:solidFill>
                  <a:srgbClr val="000000"/>
                </a:solidFill>
                <a:ea typeface="Cambria" panose="02040503050406030204" pitchFamily="18" charset="0"/>
              </a:rPr>
              <a:t>of products and </a:t>
            </a:r>
            <a:r>
              <a:rPr lang="en-US" kern="1200" dirty="0" smtClean="0">
                <a:solidFill>
                  <a:srgbClr val="000000"/>
                </a:solidFill>
                <a:ea typeface="Cambria" panose="02040503050406030204" pitchFamily="18" charset="0"/>
              </a:rPr>
              <a:t>services through </a:t>
            </a:r>
            <a:r>
              <a:rPr lang="en-US" kern="1200" dirty="0">
                <a:solidFill>
                  <a:srgbClr val="000000"/>
                </a:solidFill>
                <a:ea typeface="Cambria" panose="02040503050406030204" pitchFamily="18" charset="0"/>
              </a:rPr>
              <a:t>the global Internet </a:t>
            </a:r>
            <a:r>
              <a:rPr lang="en-US" kern="1200" dirty="0" smtClean="0">
                <a:solidFill>
                  <a:srgbClr val="000000"/>
                </a:solidFill>
                <a:ea typeface="Cambria" panose="02040503050406030204" pitchFamily="18" charset="0"/>
              </a:rPr>
              <a:t>connection. Planning</a:t>
            </a:r>
            <a:r>
              <a:rPr lang="en-US" kern="1200" dirty="0">
                <a:solidFill>
                  <a:srgbClr val="000000"/>
                </a:solidFill>
                <a:ea typeface="Cambria" panose="02040503050406030204" pitchFamily="18" charset="0"/>
              </a:rPr>
              <a:t>, analyzing and implementing </a:t>
            </a:r>
            <a:r>
              <a:rPr lang="en-US" kern="1200" dirty="0" smtClean="0">
                <a:solidFill>
                  <a:srgbClr val="000000"/>
                </a:solidFill>
                <a:ea typeface="Cambria" panose="02040503050406030204" pitchFamily="18" charset="0"/>
              </a:rPr>
              <a:t>online marketing</a:t>
            </a:r>
            <a:r>
              <a:rPr lang="en-US" kern="1200" dirty="0">
                <a:solidFill>
                  <a:srgbClr val="000000"/>
                </a:solidFill>
                <a:ea typeface="Cambria" panose="02040503050406030204" pitchFamily="18" charset="0"/>
              </a:rPr>
              <a:t>, </a:t>
            </a:r>
            <a:r>
              <a:rPr lang="en-US" kern="1200" dirty="0" smtClean="0">
                <a:solidFill>
                  <a:srgbClr val="000000"/>
                </a:solidFill>
                <a:ea typeface="Cambria" panose="02040503050406030204" pitchFamily="18" charset="0"/>
              </a:rPr>
              <a:t>social media </a:t>
            </a:r>
            <a:r>
              <a:rPr lang="en-US" kern="1200" dirty="0">
                <a:solidFill>
                  <a:srgbClr val="000000"/>
                </a:solidFill>
                <a:ea typeface="Cambria" panose="02040503050406030204" pitchFamily="18" charset="0"/>
              </a:rPr>
              <a:t>activities</a:t>
            </a:r>
            <a:endParaRPr lang="en-US" kern="1200" dirty="0" smtClean="0">
              <a:solidFill>
                <a:srgbClr val="000000"/>
              </a:solidFill>
              <a:ea typeface="Cambria" panose="02040503050406030204" pitchFamily="18" charset="0"/>
            </a:endParaRPr>
          </a:p>
          <a:p>
            <a:pPr marL="591783" lvl="1" indent="-274320">
              <a:buSzPts val="2400"/>
            </a:pPr>
            <a:r>
              <a:rPr lang="en-US" kern="1200" dirty="0" smtClean="0">
                <a:solidFill>
                  <a:srgbClr val="000000"/>
                </a:solidFill>
                <a:ea typeface="Cambria" panose="02040503050406030204" pitchFamily="18" charset="0"/>
              </a:rPr>
              <a:t>Activities: Search </a:t>
            </a:r>
            <a:r>
              <a:rPr lang="en-US" kern="1200" dirty="0">
                <a:solidFill>
                  <a:srgbClr val="000000"/>
                </a:solidFill>
                <a:ea typeface="Cambria" panose="02040503050406030204" pitchFamily="18" charset="0"/>
              </a:rPr>
              <a:t>engine </a:t>
            </a:r>
            <a:r>
              <a:rPr lang="en-US" kern="1200" dirty="0" smtClean="0">
                <a:solidFill>
                  <a:srgbClr val="000000"/>
                </a:solidFill>
                <a:ea typeface="Cambria" panose="02040503050406030204" pitchFamily="18" charset="0"/>
              </a:rPr>
              <a:t>marketing (SEM), </a:t>
            </a:r>
            <a:r>
              <a:rPr lang="en-US" kern="1200" dirty="0">
                <a:solidFill>
                  <a:srgbClr val="000000"/>
                </a:solidFill>
                <a:ea typeface="Cambria" panose="02040503050406030204" pitchFamily="18" charset="0"/>
              </a:rPr>
              <a:t>SEO - Search </a:t>
            </a:r>
            <a:r>
              <a:rPr lang="en-US" kern="1200" dirty="0" smtClean="0">
                <a:solidFill>
                  <a:srgbClr val="000000"/>
                </a:solidFill>
                <a:ea typeface="Cambria" panose="02040503050406030204" pitchFamily="18" charset="0"/>
              </a:rPr>
              <a:t>engine optimization</a:t>
            </a:r>
            <a:r>
              <a:rPr lang="en-US" kern="1200" dirty="0">
                <a:solidFill>
                  <a:srgbClr val="000000"/>
                </a:solidFill>
                <a:ea typeface="Cambria" panose="02040503050406030204" pitchFamily="18" charset="0"/>
              </a:rPr>
              <a:t>, </a:t>
            </a:r>
            <a:r>
              <a:rPr lang="en-US" kern="1200" dirty="0" smtClean="0">
                <a:solidFill>
                  <a:srgbClr val="000000"/>
                </a:solidFill>
                <a:ea typeface="Cambria" panose="02040503050406030204" pitchFamily="18" charset="0"/>
              </a:rPr>
              <a:t>web display advertising, email marketing, affiliate marketing, viral, social and mobile marketing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2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C583-53EF-42BB-AAA6-606AF500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3072"/>
            <a:ext cx="8229600" cy="708528"/>
          </a:xfrm>
        </p:spPr>
        <p:txBody>
          <a:bodyPr/>
          <a:lstStyle/>
          <a:p>
            <a:pPr eaLnBrk="1" hangingPunct="1">
              <a:defRPr/>
            </a:pPr>
            <a:r>
              <a:rPr lang="en-US" kern="1200" dirty="0" smtClean="0">
                <a:cs typeface="Times New Roman" panose="02020603050405020304" pitchFamily="18" charset="0"/>
              </a:rPr>
              <a:t>Career Orientation in E-commerce </a:t>
            </a:r>
            <a:endParaRPr lang="en-US" dirty="0"/>
          </a:p>
        </p:txBody>
      </p:sp>
      <p:sp>
        <p:nvSpPr>
          <p:cNvPr id="20485" name="Slide Number Placeholder 3">
            <a:extLst>
              <a:ext uri="{FF2B5EF4-FFF2-40B4-BE49-F238E27FC236}">
                <a16:creationId xmlns:a16="http://schemas.microsoft.com/office/drawing/2014/main" id="{9E2EF00F-901E-4A97-9139-DFB4E77F70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818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6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8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4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7374F"/>
                </a:solidFill>
                <a:latin typeface="Georgia" panose="02040502050405020303" pitchFamily="18" charset="0"/>
              </a:rPr>
              <a:t>Slide </a:t>
            </a:r>
            <a:r>
              <a:rPr lang="en-US" altLang="en-US" sz="1200" dirty="0" smtClean="0">
                <a:solidFill>
                  <a:srgbClr val="07374F"/>
                </a:solidFill>
                <a:latin typeface="Georgia" panose="02040502050405020303" pitchFamily="18" charset="0"/>
              </a:rPr>
              <a:t>2-</a:t>
            </a:r>
            <a:fld id="{52F50AF2-6F92-48E1-908A-45883D5549DC}" type="slidenum">
              <a:rPr lang="en-US" altLang="en-US" sz="1200" smtClean="0">
                <a:solidFill>
                  <a:srgbClr val="07374F"/>
                </a:solidFill>
                <a:latin typeface="Georgia" panose="020405020504050203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 dirty="0">
              <a:solidFill>
                <a:srgbClr val="07374F"/>
              </a:solidFill>
              <a:latin typeface="Georgia" panose="02040502050405020303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648200"/>
          </a:xfrm>
        </p:spPr>
        <p:txBody>
          <a:bodyPr/>
          <a:lstStyle/>
          <a:p>
            <a:pPr marL="514350" indent="-514350">
              <a:buSzPts val="2400"/>
              <a:buFont typeface="+mj-lt"/>
              <a:buAutoNum type="arabicPeriod" startAt="2"/>
            </a:pPr>
            <a:r>
              <a:rPr lang="en-US" sz="2800" kern="12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Search Engine Optimization:</a:t>
            </a:r>
          </a:p>
          <a:p>
            <a:pPr marL="591783" lvl="1" indent="-274320">
              <a:buSzPts val="2400"/>
            </a:pPr>
            <a:r>
              <a:rPr lang="en-US" kern="1200" dirty="0">
                <a:solidFill>
                  <a:srgbClr val="000000"/>
                </a:solidFill>
                <a:ea typeface="Cambria" panose="02040503050406030204" pitchFamily="18" charset="0"/>
              </a:rPr>
              <a:t>The process of improving your site to increase its visibility when people search for products or services related to your business in search engines (mostly Google</a:t>
            </a:r>
            <a:r>
              <a:rPr lang="en-US" kern="1200" dirty="0" smtClean="0">
                <a:solidFill>
                  <a:srgbClr val="000000"/>
                </a:solidFill>
                <a:ea typeface="Cambria" panose="02040503050406030204" pitchFamily="18" charset="0"/>
              </a:rPr>
              <a:t>)</a:t>
            </a:r>
          </a:p>
          <a:p>
            <a:pPr marL="591783" lvl="1" indent="-274320">
              <a:buSzPts val="2400"/>
            </a:pPr>
            <a:r>
              <a:rPr lang="en-US" kern="1200" dirty="0" smtClean="0">
                <a:solidFill>
                  <a:srgbClr val="000000"/>
                </a:solidFill>
                <a:ea typeface="Cambria" panose="02040503050406030204" pitchFamily="18" charset="0"/>
              </a:rPr>
              <a:t>On-page SEO: optimize HTML source code and build </a:t>
            </a:r>
            <a:r>
              <a:rPr lang="en-US" kern="1200" dirty="0">
                <a:solidFill>
                  <a:srgbClr val="000000"/>
                </a:solidFill>
                <a:ea typeface="Cambria" panose="02040503050406030204" pitchFamily="18" charset="0"/>
              </a:rPr>
              <a:t>content to improve </a:t>
            </a:r>
            <a:r>
              <a:rPr lang="en-US" kern="1200" dirty="0" smtClean="0">
                <a:solidFill>
                  <a:srgbClr val="000000"/>
                </a:solidFill>
                <a:ea typeface="Cambria" panose="02040503050406030204" pitchFamily="18" charset="0"/>
              </a:rPr>
              <a:t>the ranking. </a:t>
            </a:r>
            <a:endParaRPr lang="en-US" kern="1200" dirty="0">
              <a:solidFill>
                <a:srgbClr val="000000"/>
              </a:solidFill>
              <a:ea typeface="Cambria" panose="02040503050406030204" pitchFamily="18" charset="0"/>
            </a:endParaRPr>
          </a:p>
          <a:p>
            <a:pPr marL="591783" lvl="1" indent="-274320">
              <a:buSzPts val="2400"/>
            </a:pPr>
            <a:r>
              <a:rPr lang="en-US" kern="1200" dirty="0" smtClean="0">
                <a:solidFill>
                  <a:srgbClr val="000000"/>
                </a:solidFill>
                <a:ea typeface="Cambria" panose="02040503050406030204" pitchFamily="18" charset="0"/>
              </a:rPr>
              <a:t>Off-page SEO: </a:t>
            </a:r>
            <a:r>
              <a:rPr lang="en-US" dirty="0"/>
              <a:t>any tactics </a:t>
            </a:r>
            <a:r>
              <a:rPr lang="en-US" dirty="0" smtClean="0"/>
              <a:t>that not </a:t>
            </a:r>
            <a:r>
              <a:rPr lang="en-US" dirty="0"/>
              <a:t>involve making changes to </a:t>
            </a:r>
            <a:r>
              <a:rPr lang="en-US" dirty="0" smtClean="0"/>
              <a:t>the </a:t>
            </a:r>
            <a:r>
              <a:rPr lang="en-US" dirty="0"/>
              <a:t>website or publishing content on </a:t>
            </a:r>
            <a:r>
              <a:rPr lang="en-US" dirty="0" smtClean="0"/>
              <a:t>site</a:t>
            </a:r>
            <a:r>
              <a:rPr lang="en-US" dirty="0"/>
              <a:t> </a:t>
            </a:r>
            <a:r>
              <a:rPr lang="en-US" dirty="0" smtClean="0"/>
              <a:t>(building back links, social media)</a:t>
            </a:r>
            <a:endParaRPr lang="en-US" kern="1200" dirty="0" smtClean="0">
              <a:solidFill>
                <a:srgbClr val="000000"/>
              </a:solidFill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71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C583-53EF-42BB-AAA6-606AF500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3072"/>
            <a:ext cx="8229600" cy="708528"/>
          </a:xfrm>
        </p:spPr>
        <p:txBody>
          <a:bodyPr/>
          <a:lstStyle/>
          <a:p>
            <a:pPr eaLnBrk="1" hangingPunct="1">
              <a:defRPr/>
            </a:pPr>
            <a:r>
              <a:rPr lang="en-US" kern="1200" dirty="0" smtClean="0">
                <a:cs typeface="Times New Roman" panose="02020603050405020304" pitchFamily="18" charset="0"/>
              </a:rPr>
              <a:t>Career Orientation in E-commerce </a:t>
            </a:r>
            <a:endParaRPr lang="en-US" dirty="0"/>
          </a:p>
        </p:txBody>
      </p:sp>
      <p:sp>
        <p:nvSpPr>
          <p:cNvPr id="20485" name="Slide Number Placeholder 3">
            <a:extLst>
              <a:ext uri="{FF2B5EF4-FFF2-40B4-BE49-F238E27FC236}">
                <a16:creationId xmlns:a16="http://schemas.microsoft.com/office/drawing/2014/main" id="{9E2EF00F-901E-4A97-9139-DFB4E77F70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818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6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8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4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7374F"/>
                </a:solidFill>
                <a:latin typeface="Georgia" panose="02040502050405020303" pitchFamily="18" charset="0"/>
              </a:rPr>
              <a:t>Slide </a:t>
            </a:r>
            <a:r>
              <a:rPr lang="en-US" altLang="en-US" sz="1200" dirty="0" smtClean="0">
                <a:solidFill>
                  <a:srgbClr val="07374F"/>
                </a:solidFill>
                <a:latin typeface="Georgia" panose="02040502050405020303" pitchFamily="18" charset="0"/>
              </a:rPr>
              <a:t>2-</a:t>
            </a:r>
            <a:fld id="{52F50AF2-6F92-48E1-908A-45883D5549DC}" type="slidenum">
              <a:rPr lang="en-US" altLang="en-US" sz="1200" smtClean="0">
                <a:solidFill>
                  <a:srgbClr val="07374F"/>
                </a:solidFill>
                <a:latin typeface="Georgia" panose="020405020504050203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 dirty="0">
              <a:solidFill>
                <a:srgbClr val="07374F"/>
              </a:solidFill>
              <a:latin typeface="Georgia" panose="02040502050405020303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648200"/>
          </a:xfrm>
        </p:spPr>
        <p:txBody>
          <a:bodyPr/>
          <a:lstStyle/>
          <a:p>
            <a:pPr marL="514350" indent="-514350">
              <a:buSzPts val="2400"/>
              <a:buFont typeface="+mj-lt"/>
              <a:buAutoNum type="arabicPeriod" startAt="2"/>
            </a:pPr>
            <a:r>
              <a:rPr lang="en-US" sz="2800" kern="12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Search Engine Optimization:</a:t>
            </a:r>
          </a:p>
          <a:p>
            <a:pPr marL="0" indent="0">
              <a:buSzPts val="2400"/>
              <a:buNone/>
            </a:pPr>
            <a:endParaRPr lang="en-US" sz="2800" kern="1200" dirty="0" smtClean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53" y="1981201"/>
            <a:ext cx="7075947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7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C583-53EF-42BB-AAA6-606AF500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872"/>
            <a:ext cx="8229600" cy="708528"/>
          </a:xfrm>
        </p:spPr>
        <p:txBody>
          <a:bodyPr/>
          <a:lstStyle/>
          <a:p>
            <a:pPr eaLnBrk="1" hangingPunct="1">
              <a:defRPr/>
            </a:pPr>
            <a:r>
              <a:rPr lang="en-US" kern="1200" dirty="0" smtClean="0">
                <a:cs typeface="Times New Roman" panose="02020603050405020304" pitchFamily="18" charset="0"/>
              </a:rPr>
              <a:t>Career Orientation in E-commerce </a:t>
            </a:r>
            <a:endParaRPr lang="en-US" dirty="0"/>
          </a:p>
        </p:txBody>
      </p:sp>
      <p:sp>
        <p:nvSpPr>
          <p:cNvPr id="20485" name="Slide Number Placeholder 3">
            <a:extLst>
              <a:ext uri="{FF2B5EF4-FFF2-40B4-BE49-F238E27FC236}">
                <a16:creationId xmlns:a16="http://schemas.microsoft.com/office/drawing/2014/main" id="{9E2EF00F-901E-4A97-9139-DFB4E77F70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818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6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8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4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7374F"/>
                </a:solidFill>
                <a:latin typeface="Georgia" panose="02040502050405020303" pitchFamily="18" charset="0"/>
              </a:rPr>
              <a:t>Slide </a:t>
            </a:r>
            <a:r>
              <a:rPr lang="en-US" altLang="en-US" sz="1200" dirty="0" smtClean="0">
                <a:solidFill>
                  <a:srgbClr val="07374F"/>
                </a:solidFill>
                <a:latin typeface="Georgia" panose="02040502050405020303" pitchFamily="18" charset="0"/>
              </a:rPr>
              <a:t>2-</a:t>
            </a:r>
            <a:fld id="{52F50AF2-6F92-48E1-908A-45883D5549DC}" type="slidenum">
              <a:rPr lang="en-US" altLang="en-US" sz="1200" smtClean="0">
                <a:solidFill>
                  <a:srgbClr val="07374F"/>
                </a:solidFill>
                <a:latin typeface="Georgia" panose="020405020504050203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 dirty="0">
              <a:solidFill>
                <a:srgbClr val="07374F"/>
              </a:solidFill>
              <a:latin typeface="Georgia" panose="02040502050405020303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648200"/>
          </a:xfrm>
        </p:spPr>
        <p:txBody>
          <a:bodyPr/>
          <a:lstStyle/>
          <a:p>
            <a:pPr marL="514350" indent="-514350">
              <a:buSzPts val="2400"/>
              <a:buFont typeface="+mj-lt"/>
              <a:buAutoNum type="arabicPeriod" startAt="3"/>
            </a:pPr>
            <a:r>
              <a:rPr lang="en-US" sz="2800" kern="12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Web developer:</a:t>
            </a:r>
          </a:p>
          <a:p>
            <a:pPr marL="591783" lvl="1" indent="-274320">
              <a:buSzPts val="2400"/>
            </a:pPr>
            <a:r>
              <a:rPr lang="en-US" kern="1200" dirty="0" smtClean="0">
                <a:solidFill>
                  <a:srgbClr val="000000"/>
                </a:solidFill>
                <a:ea typeface="Cambria" panose="02040503050406030204" pitchFamily="18" charset="0"/>
              </a:rPr>
              <a:t>Build </a:t>
            </a:r>
            <a:r>
              <a:rPr lang="en-US" kern="1200" dirty="0">
                <a:solidFill>
                  <a:srgbClr val="000000"/>
                </a:solidFill>
                <a:ea typeface="Cambria" panose="02040503050406030204" pitchFamily="18" charset="0"/>
              </a:rPr>
              <a:t>and </a:t>
            </a:r>
            <a:r>
              <a:rPr lang="en-US" kern="1200" dirty="0" smtClean="0">
                <a:solidFill>
                  <a:srgbClr val="000000"/>
                </a:solidFill>
                <a:ea typeface="Cambria" panose="02040503050406030204" pitchFamily="18" charset="0"/>
              </a:rPr>
              <a:t>design </a:t>
            </a:r>
            <a:r>
              <a:rPr lang="en-US" kern="1200" dirty="0">
                <a:solidFill>
                  <a:srgbClr val="000000"/>
                </a:solidFill>
                <a:ea typeface="Cambria" panose="02040503050406030204" pitchFamily="18" charset="0"/>
              </a:rPr>
              <a:t>websites according to the requirements of </a:t>
            </a:r>
            <a:r>
              <a:rPr lang="en-US" kern="1200" dirty="0" smtClean="0">
                <a:solidFill>
                  <a:srgbClr val="000000"/>
                </a:solidFill>
                <a:ea typeface="Cambria" panose="02040503050406030204" pitchFamily="18" charset="0"/>
              </a:rPr>
              <a:t>customers</a:t>
            </a:r>
          </a:p>
          <a:p>
            <a:pPr marL="591783" lvl="1" indent="-274320">
              <a:buSzPts val="2400"/>
            </a:pPr>
            <a:r>
              <a:rPr lang="en-US" kern="1200" dirty="0" smtClean="0">
                <a:solidFill>
                  <a:srgbClr val="000000"/>
                </a:solidFill>
                <a:ea typeface="Cambria" panose="02040503050406030204" pitchFamily="18" charset="0"/>
              </a:rPr>
              <a:t>Write </a:t>
            </a:r>
            <a:r>
              <a:rPr lang="en-US" kern="1200" dirty="0">
                <a:solidFill>
                  <a:srgbClr val="000000"/>
                </a:solidFill>
                <a:ea typeface="Cambria" panose="02040503050406030204" pitchFamily="18" charset="0"/>
              </a:rPr>
              <a:t>the code to create a</a:t>
            </a:r>
            <a:r>
              <a:rPr lang="en-US" kern="1200" dirty="0" smtClean="0">
                <a:solidFill>
                  <a:srgbClr val="000000"/>
                </a:solidFill>
                <a:ea typeface="Cambria" panose="02040503050406030204" pitchFamily="18" charset="0"/>
              </a:rPr>
              <a:t> </a:t>
            </a:r>
            <a:r>
              <a:rPr lang="en-US" kern="1200" dirty="0">
                <a:solidFill>
                  <a:srgbClr val="000000"/>
                </a:solidFill>
                <a:ea typeface="Cambria" panose="02040503050406030204" pitchFamily="18" charset="0"/>
              </a:rPr>
              <a:t>website</a:t>
            </a:r>
            <a:r>
              <a:rPr lang="en-US" kern="1200" dirty="0" smtClean="0">
                <a:solidFill>
                  <a:srgbClr val="000000"/>
                </a:solidFill>
                <a:ea typeface="Cambria" panose="02040503050406030204" pitchFamily="18" charset="0"/>
              </a:rPr>
              <a:t>, design, edit</a:t>
            </a:r>
            <a:r>
              <a:rPr lang="en-US" kern="1200" dirty="0">
                <a:solidFill>
                  <a:srgbClr val="000000"/>
                </a:solidFill>
                <a:ea typeface="Cambria" panose="02040503050406030204" pitchFamily="18" charset="0"/>
              </a:rPr>
              <a:t>, </a:t>
            </a:r>
            <a:r>
              <a:rPr lang="en-US" kern="1200" dirty="0" smtClean="0">
                <a:solidFill>
                  <a:srgbClr val="000000"/>
                </a:solidFill>
                <a:ea typeface="Cambria" panose="02040503050406030204" pitchFamily="18" charset="0"/>
              </a:rPr>
              <a:t>develop functions</a:t>
            </a:r>
            <a:r>
              <a:rPr lang="en-US" kern="1200" dirty="0">
                <a:solidFill>
                  <a:srgbClr val="000000"/>
                </a:solidFill>
                <a:ea typeface="Cambria" panose="02040503050406030204" pitchFamily="18" charset="0"/>
              </a:rPr>
              <a:t>, </a:t>
            </a:r>
            <a:r>
              <a:rPr lang="en-US" kern="1200" dirty="0" smtClean="0">
                <a:solidFill>
                  <a:srgbClr val="000000"/>
                </a:solidFill>
                <a:ea typeface="Cambria" panose="02040503050406030204" pitchFamily="18" charset="0"/>
              </a:rPr>
              <a:t>website interface</a:t>
            </a:r>
            <a:r>
              <a:rPr lang="en-US" kern="1200" dirty="0">
                <a:solidFill>
                  <a:srgbClr val="000000"/>
                </a:solidFill>
                <a:ea typeface="Cambria" panose="02040503050406030204" pitchFamily="18" charset="0"/>
              </a:rPr>
              <a:t>, </a:t>
            </a:r>
            <a:r>
              <a:rPr lang="en-US" kern="1200" dirty="0" smtClean="0">
                <a:solidFill>
                  <a:srgbClr val="000000"/>
                </a:solidFill>
                <a:ea typeface="Cambria" panose="02040503050406030204" pitchFamily="18" charset="0"/>
              </a:rPr>
              <a:t>database</a:t>
            </a:r>
            <a:endParaRPr lang="en-US" kern="1200" dirty="0">
              <a:solidFill>
                <a:srgbClr val="000000"/>
              </a:solidFill>
              <a:ea typeface="Cambria" panose="02040503050406030204" pitchFamily="18" charset="0"/>
            </a:endParaRPr>
          </a:p>
          <a:p>
            <a:pPr marL="514350" indent="-514350">
              <a:buSzPts val="2400"/>
              <a:buFont typeface="+mj-lt"/>
              <a:buAutoNum type="arabicPeriod" startAt="3"/>
            </a:pPr>
            <a:r>
              <a:rPr lang="en-US" sz="2800" kern="12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Web </a:t>
            </a:r>
            <a:r>
              <a:rPr lang="en-US" sz="2800" kern="12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master:</a:t>
            </a:r>
            <a:endParaRPr lang="en-US" sz="2800" kern="12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91783" lvl="1" indent="-274320">
              <a:buSzPts val="2400"/>
            </a:pPr>
            <a:r>
              <a:rPr lang="en-US" kern="1200" dirty="0" smtClean="0">
                <a:solidFill>
                  <a:srgbClr val="000000"/>
                </a:solidFill>
                <a:ea typeface="Cambria" panose="02040503050406030204" pitchFamily="18" charset="0"/>
              </a:rPr>
              <a:t>Maintain a website, write and optimize </a:t>
            </a:r>
            <a:r>
              <a:rPr lang="en-US" kern="1200" dirty="0">
                <a:solidFill>
                  <a:srgbClr val="000000"/>
                </a:solidFill>
                <a:ea typeface="Cambria" panose="02040503050406030204" pitchFamily="18" charset="0"/>
              </a:rPr>
              <a:t>content </a:t>
            </a:r>
            <a:r>
              <a:rPr lang="en-US" kern="1200" dirty="0" smtClean="0">
                <a:solidFill>
                  <a:srgbClr val="000000"/>
                </a:solidFill>
                <a:ea typeface="Cambria" panose="02040503050406030204" pitchFamily="18" charset="0"/>
              </a:rPr>
              <a:t>for website</a:t>
            </a:r>
            <a:r>
              <a:rPr lang="en-US" kern="1200" dirty="0">
                <a:solidFill>
                  <a:srgbClr val="000000"/>
                </a:solidFill>
                <a:ea typeface="Cambria" panose="02040503050406030204" pitchFamily="18" charset="0"/>
              </a:rPr>
              <a:t>; </a:t>
            </a:r>
            <a:r>
              <a:rPr lang="en-US" kern="1200" dirty="0" smtClean="0">
                <a:solidFill>
                  <a:srgbClr val="000000"/>
                </a:solidFill>
                <a:ea typeface="Cambria" panose="02040503050406030204" pitchFamily="18" charset="0"/>
              </a:rPr>
              <a:t>post image, make a report for the </a:t>
            </a:r>
            <a:r>
              <a:rPr lang="en-US" kern="1200" dirty="0">
                <a:solidFill>
                  <a:srgbClr val="000000"/>
                </a:solidFill>
                <a:ea typeface="Cambria" panose="02040503050406030204" pitchFamily="18" charset="0"/>
              </a:rPr>
              <a:t>operation of the </a:t>
            </a:r>
            <a:r>
              <a:rPr lang="en-US" kern="1200" dirty="0" smtClean="0">
                <a:solidFill>
                  <a:srgbClr val="000000"/>
                </a:solidFill>
                <a:ea typeface="Cambria" panose="02040503050406030204" pitchFamily="18" charset="0"/>
              </a:rPr>
              <a:t>website</a:t>
            </a:r>
            <a:endParaRPr lang="en-US" kern="1200" dirty="0">
              <a:solidFill>
                <a:srgbClr val="000000"/>
              </a:solidFill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23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2C583-53EF-42BB-AAA6-606AF500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6872"/>
            <a:ext cx="8229600" cy="708528"/>
          </a:xfrm>
        </p:spPr>
        <p:txBody>
          <a:bodyPr/>
          <a:lstStyle/>
          <a:p>
            <a:pPr eaLnBrk="1" hangingPunct="1">
              <a:defRPr/>
            </a:pPr>
            <a:r>
              <a:rPr lang="en-US" kern="1200" dirty="0" smtClean="0">
                <a:cs typeface="Times New Roman" panose="02020603050405020304" pitchFamily="18" charset="0"/>
              </a:rPr>
              <a:t>Career Orientation in E-commerce </a:t>
            </a:r>
            <a:endParaRPr lang="en-US" dirty="0"/>
          </a:p>
        </p:txBody>
      </p:sp>
      <p:sp>
        <p:nvSpPr>
          <p:cNvPr id="20485" name="Slide Number Placeholder 3">
            <a:extLst>
              <a:ext uri="{FF2B5EF4-FFF2-40B4-BE49-F238E27FC236}">
                <a16:creationId xmlns:a16="http://schemas.microsoft.com/office/drawing/2014/main" id="{9E2EF00F-901E-4A97-9139-DFB4E77F70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81800" y="6400800"/>
            <a:ext cx="19050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sz="36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8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4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9000"/>
              <a:buFont typeface="Wingdings" panose="05000000000000000000" pitchFamily="2" charset="2"/>
              <a:buChar char="v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9000"/>
              <a:buFont typeface="Wingdings" panose="05000000000000000000" pitchFamily="2" charset="2"/>
              <a:buChar char="n"/>
              <a:defRPr sz="2000">
                <a:solidFill>
                  <a:srgbClr val="3D4644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7374F"/>
                </a:solidFill>
                <a:latin typeface="Georgia" panose="02040502050405020303" pitchFamily="18" charset="0"/>
              </a:rPr>
              <a:t>Slide </a:t>
            </a:r>
            <a:r>
              <a:rPr lang="en-US" altLang="en-US" sz="1200" dirty="0" smtClean="0">
                <a:solidFill>
                  <a:srgbClr val="07374F"/>
                </a:solidFill>
                <a:latin typeface="Georgia" panose="02040502050405020303" pitchFamily="18" charset="0"/>
              </a:rPr>
              <a:t>2-</a:t>
            </a:r>
            <a:fld id="{52F50AF2-6F92-48E1-908A-45883D5549DC}" type="slidenum">
              <a:rPr lang="en-US" altLang="en-US" sz="1200" smtClean="0">
                <a:solidFill>
                  <a:srgbClr val="07374F"/>
                </a:solidFill>
                <a:latin typeface="Georgia" panose="020405020504050203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 dirty="0">
              <a:solidFill>
                <a:srgbClr val="07374F"/>
              </a:solidFill>
              <a:latin typeface="Georgia" panose="02040502050405020303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648200"/>
          </a:xfrm>
        </p:spPr>
        <p:txBody>
          <a:bodyPr/>
          <a:lstStyle/>
          <a:p>
            <a:pPr marL="514350" indent="-514350">
              <a:buSzPts val="2400"/>
              <a:buFont typeface="+mj-lt"/>
              <a:buAutoNum type="arabicPeriod" startAt="5"/>
            </a:pPr>
            <a:r>
              <a:rPr lang="en-US" sz="2800" kern="12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Advertising </a:t>
            </a:r>
            <a:r>
              <a:rPr lang="en-US" sz="2800" kern="12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and Promotion </a:t>
            </a:r>
            <a:r>
              <a:rPr lang="en-US" sz="2800" kern="12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managers:</a:t>
            </a:r>
          </a:p>
          <a:p>
            <a:pPr marL="591783" lvl="1" indent="-274320">
              <a:buSzPts val="2400"/>
            </a:pPr>
            <a:r>
              <a:rPr lang="en-US" kern="1200" dirty="0" smtClean="0">
                <a:solidFill>
                  <a:srgbClr val="000000"/>
                </a:solidFill>
                <a:ea typeface="Cambria" panose="02040503050406030204" pitchFamily="18" charset="0"/>
              </a:rPr>
              <a:t>Manage and coordinate </a:t>
            </a:r>
            <a:r>
              <a:rPr lang="en-US" kern="1200" dirty="0">
                <a:solidFill>
                  <a:srgbClr val="000000"/>
                </a:solidFill>
                <a:ea typeface="Cambria" panose="02040503050406030204" pitchFamily="18" charset="0"/>
              </a:rPr>
              <a:t>advertising and </a:t>
            </a:r>
            <a:r>
              <a:rPr lang="en-US" kern="1200" dirty="0" smtClean="0">
                <a:solidFill>
                  <a:srgbClr val="000000"/>
                </a:solidFill>
                <a:ea typeface="Cambria" panose="02040503050406030204" pitchFamily="18" charset="0"/>
              </a:rPr>
              <a:t>promotions with </a:t>
            </a:r>
            <a:r>
              <a:rPr lang="en-US" kern="1200" dirty="0">
                <a:solidFill>
                  <a:srgbClr val="000000"/>
                </a:solidFill>
                <a:ea typeface="Cambria" panose="02040503050406030204" pitchFamily="18" charset="0"/>
              </a:rPr>
              <a:t>sales, </a:t>
            </a:r>
            <a:r>
              <a:rPr lang="en-US" kern="1200" dirty="0" smtClean="0">
                <a:solidFill>
                  <a:srgbClr val="000000"/>
                </a:solidFill>
                <a:ea typeface="Cambria" panose="02040503050406030204" pitchFamily="18" charset="0"/>
              </a:rPr>
              <a:t>marketing </a:t>
            </a:r>
            <a:r>
              <a:rPr lang="en-US" kern="1200" dirty="0">
                <a:solidFill>
                  <a:srgbClr val="000000"/>
                </a:solidFill>
                <a:ea typeface="Cambria" panose="02040503050406030204" pitchFamily="18" charset="0"/>
              </a:rPr>
              <a:t>strategy, market research, </a:t>
            </a:r>
            <a:r>
              <a:rPr lang="en-US" kern="1200" dirty="0" smtClean="0">
                <a:solidFill>
                  <a:srgbClr val="000000"/>
                </a:solidFill>
                <a:ea typeface="Cambria" panose="02040503050406030204" pitchFamily="18" charset="0"/>
              </a:rPr>
              <a:t>pricing strategy, </a:t>
            </a:r>
            <a:r>
              <a:rPr lang="en-US" kern="1200" dirty="0">
                <a:solidFill>
                  <a:srgbClr val="000000"/>
                </a:solidFill>
                <a:ea typeface="Cambria" panose="02040503050406030204" pitchFamily="18" charset="0"/>
              </a:rPr>
              <a:t>public relations and product development</a:t>
            </a:r>
          </a:p>
          <a:p>
            <a:pPr marL="514350" indent="-514350">
              <a:buSzPts val="2400"/>
              <a:buFont typeface="+mj-lt"/>
              <a:buAutoNum type="arabicPeriod" startAt="5"/>
            </a:pPr>
            <a:r>
              <a:rPr lang="en-US" sz="2800" kern="1200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E-Commerce consultants:</a:t>
            </a:r>
          </a:p>
          <a:p>
            <a:pPr marL="591783" lvl="1" indent="-274320">
              <a:buSzPts val="2400"/>
            </a:pPr>
            <a:r>
              <a:rPr lang="en-US" kern="1200" dirty="0" smtClean="0">
                <a:solidFill>
                  <a:srgbClr val="000000"/>
                </a:solidFill>
                <a:ea typeface="Cambria" panose="02040503050406030204" pitchFamily="18" charset="0"/>
              </a:rPr>
              <a:t>Advise e-commerce enterprise </a:t>
            </a:r>
            <a:r>
              <a:rPr lang="en-US" kern="1200" dirty="0">
                <a:solidFill>
                  <a:srgbClr val="000000"/>
                </a:solidFill>
                <a:ea typeface="Cambria" panose="02040503050406030204" pitchFamily="18" charset="0"/>
              </a:rPr>
              <a:t>owners to improve their business: improved database system or improved Internet or intranet </a:t>
            </a:r>
            <a:r>
              <a:rPr lang="en-US" kern="1200" dirty="0" smtClean="0">
                <a:solidFill>
                  <a:srgbClr val="000000"/>
                </a:solidFill>
                <a:ea typeface="Cambria" panose="02040503050406030204" pitchFamily="18" charset="0"/>
              </a:rPr>
              <a:t>use</a:t>
            </a:r>
            <a:endParaRPr lang="en-US" sz="2800" kern="12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399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2&quot; unique_id=&quot;10002&quot;&gt;&lt;object type=&quot;3&quot; unique_id=&quot;10004&quot;&gt;&lt;property id=&quot;20148&quot; value=&quot;5&quot;/&gt;&lt;property id=&quot;20300&quot; value=&quot;Slide 4 - &amp;quot;Chapter 1&amp;quot;&quot;/&gt;&lt;property id=&quot;20307&quot; value=&quot;407&quot;/&gt;&lt;/object&gt;&lt;object type=&quot;3&quot; unique_id=&quot;10006&quot;&gt;&lt;property id=&quot;20148&quot; value=&quot;5&quot;/&gt;&lt;property id=&quot;20300&quot; value=&quot;Slide 7 - &amp;quot;What is E-commerce&amp;quot;&quot;/&gt;&lt;property id=&quot;20307&quot; value=&quot;414&quot;/&gt;&lt;/object&gt;&lt;object type=&quot;3&quot; unique_id=&quot;10007&quot;&gt;&lt;property id=&quot;20148&quot; value=&quot;5&quot;/&gt;&lt;property id=&quot;20300&quot; value=&quot;Slide 8 - &amp;quot;The difference between  E-commerce &amp;amp; E-business&amp;quot;&quot;/&gt;&lt;property id=&quot;20307&quot; value=&quot;415&quot;/&gt;&lt;/object&gt;&lt;object type=&quot;3&quot; unique_id=&quot;10008&quot;&gt;&lt;property id=&quot;20148&quot; value=&quot;5&quot;/&gt;&lt;property id=&quot;20300&quot; value=&quot;Slide 12 - &amp;quot;Eight unique features of E-commerce technology&amp;quot;&quot;/&gt;&lt;property id=&quot;20307&quot; value=&quot;417&quot;/&gt;&lt;/object&gt;&lt;object type=&quot;3&quot; unique_id=&quot;10009&quot;&gt;&lt;property id=&quot;20148&quot; value=&quot;5&quot;/&gt;&lt;property id=&quot;20300&quot; value=&quot;Slide 22 - &amp;quot;Type of E-commerce&amp;quot;&quot;/&gt;&lt;property id=&quot;20307&quot; value=&quot;418&quot;/&gt;&lt;/object&gt;&lt;object type=&quot;3&quot; unique_id=&quot;11008&quot;&gt;&lt;property id=&quot;20148&quot; value=&quot;5&quot;/&gt;&lt;property id=&quot;20300&quot; value=&quot;Slide 13 - &amp;quot;Eight unique features of E-commerce technology&amp;quot;&quot;/&gt;&lt;property id=&quot;20307&quot; value=&quot;439&quot;/&gt;&lt;/object&gt;&lt;object type=&quot;3&quot; unique_id=&quot;11009&quot;&gt;&lt;property id=&quot;20148&quot; value=&quot;5&quot;/&gt;&lt;property id=&quot;20300&quot; value=&quot;Slide 14 - &amp;quot;Eight unique features of E-commerce technology&amp;quot;&quot;/&gt;&lt;property id=&quot;20307&quot; value=&quot;440&quot;/&gt;&lt;/object&gt;&lt;object type=&quot;3&quot; unique_id=&quot;11010&quot;&gt;&lt;property id=&quot;20148&quot; value=&quot;5&quot;/&gt;&lt;property id=&quot;20300&quot; value=&quot;Slide 15 - &amp;quot;Eight unique features of E-commerce technology&amp;quot;&quot;/&gt;&lt;property id=&quot;20307&quot; value=&quot;441&quot;/&gt;&lt;/object&gt;&lt;object type=&quot;3&quot; unique_id=&quot;11011&quot;&gt;&lt;property id=&quot;20148&quot; value=&quot;5&quot;/&gt;&lt;property id=&quot;20300&quot; value=&quot;Slide 16 - &amp;quot;Eight unique features of E-commerce technology&amp;quot;&quot;/&gt;&lt;property id=&quot;20307&quot; value=&quot;442&quot;/&gt;&lt;/object&gt;&lt;object type=&quot;3&quot; unique_id=&quot;11012&quot;&gt;&lt;property id=&quot;20148&quot; value=&quot;5&quot;/&gt;&lt;property id=&quot;20300&quot; value=&quot;Slide 17 - &amp;quot;Eight unique features of E-commerce technology&amp;quot;&quot;/&gt;&lt;property id=&quot;20307&quot; value=&quot;443&quot;/&gt;&lt;/object&gt;&lt;object type=&quot;3&quot; unique_id=&quot;11013&quot;&gt;&lt;property id=&quot;20148&quot; value=&quot;5&quot;/&gt;&lt;property id=&quot;20300&quot; value=&quot;Slide 18 - &amp;quot;Eight unique features of E-commerce technology&amp;quot;&quot;/&gt;&lt;property id=&quot;20307&quot; value=&quot;444&quot;/&gt;&lt;/object&gt;&lt;object type=&quot;3&quot; unique_id=&quot;11014&quot;&gt;&lt;property id=&quot;20148&quot; value=&quot;5&quot;/&gt;&lt;property id=&quot;20300&quot; value=&quot;Slide 19 - &amp;quot;Eight unique features of E-commerce technology&amp;quot;&quot;/&gt;&lt;property id=&quot;20307&quot; value=&quot;445&quot;/&gt;&lt;/object&gt;&lt;object type=&quot;3&quot; unique_id=&quot;11015&quot;&gt;&lt;property id=&quot;20148&quot; value=&quot;5&quot;/&gt;&lt;property id=&quot;20300&quot; value=&quot;Slide 20 - &amp;quot;Eight unique features of E-commerce technology&amp;quot;&quot;/&gt;&lt;property id=&quot;20307&quot; value=&quot;446&quot;/&gt;&lt;/object&gt;&lt;object type=&quot;3&quot; unique_id=&quot;11016&quot;&gt;&lt;property id=&quot;20148&quot; value=&quot;5&quot;/&gt;&lt;property id=&quot;20300&quot; value=&quot;Slide 21 - &amp;quot;Type of E-commerce&amp;quot;&quot;/&gt;&lt;property id=&quot;20307&quot; value=&quot;448&quot;/&gt;&lt;/object&gt;&lt;object type=&quot;3&quot; unique_id=&quot;11017&quot;&gt;&lt;property id=&quot;20148&quot; value=&quot;5&quot;/&gt;&lt;property id=&quot;20300&quot; value=&quot;Slide 23 - &amp;quot;Type of E-commerce&amp;quot;&quot;/&gt;&lt;property id=&quot;20307&quot; value=&quot;447&quot;/&gt;&lt;/object&gt;&lt;object type=&quot;3&quot; unique_id=&quot;11018&quot;&gt;&lt;property id=&quot;20148&quot; value=&quot;5&quot;/&gt;&lt;property id=&quot;20300&quot; value=&quot;Slide 24 - &amp;quot;Type of E-commerce – The new wave&amp;quot;&quot;/&gt;&lt;property id=&quot;20307&quot; value=&quot;449&quot;/&gt;&lt;/object&gt;&lt;object type=&quot;3&quot; unique_id=&quot;11263&quot;&gt;&lt;property id=&quot;20148&quot; value=&quot;5&quot;/&gt;&lt;property id=&quot;20300&quot; value=&quot;Slide 1 - &amp;quot;Course name:  E-commerce&amp;quot;&quot;/&gt;&lt;property id=&quot;20307&quot; value=&quot;385&quot;/&gt;&lt;/object&gt;&lt;object type=&quot;3&quot; unique_id=&quot;11264&quot;&gt;&lt;property id=&quot;20148&quot; value=&quot;5&quot;/&gt;&lt;property id=&quot;20300&quot; value=&quot;Slide 2&quot;/&gt;&lt;property id=&quot;20307&quot; value=&quot;386&quot;/&gt;&lt;/object&gt;&lt;object type=&quot;3&quot; unique_id=&quot;11265&quot;&gt;&lt;property id=&quot;20148&quot; value=&quot;5&quot;/&gt;&lt;property id=&quot;20300&quot; value=&quot;Slide 3 - &amp;quot;Learning Objectives&amp;quot;&quot;/&gt;&lt;property id=&quot;20307&quot; value=&quot;357&quot;/&gt;&lt;/object&gt;&lt;object type=&quot;3&quot; unique_id=&quot;11266&quot;&gt;&lt;property id=&quot;20148&quot; value=&quot;5&quot;/&gt;&lt;property id=&quot;20300&quot; value=&quot;Slide 5 - &amp;quot;The First Thirty Seconds&amp;quot;&quot;/&gt;&lt;property id=&quot;20307&quot; value=&quot;359&quot;/&gt;&lt;/object&gt;&lt;object type=&quot;3&quot; unique_id=&quot;11444&quot;&gt;&lt;property id=&quot;20148&quot; value=&quot;5&quot;/&gt;&lt;property id=&quot;20300&quot; value=&quot;Slide 9&quot;/&gt;&lt;property id=&quot;20307&quot; value=&quot;361&quot;/&gt;&lt;/object&gt;&lt;object type=&quot;3&quot; unique_id=&quot;11891&quot;&gt;&lt;property id=&quot;20148&quot; value=&quot;5&quot;/&gt;&lt;property id=&quot;20300&quot; value=&quot;Slide 11 - &amp;quot;Technological Building Blocks Underlying E-commerce&amp;quot;&quot;/&gt;&lt;property id=&quot;20307&quot; value=&quot;362&quot;/&gt;&lt;/object&gt;&lt;object type=&quot;3&quot; unique_id=&quot;11892&quot;&gt;&lt;property id=&quot;20148&quot; value=&quot;5&quot;/&gt;&lt;property id=&quot;20300&quot; value=&quot;Slide 25 - &amp;quot;Figure 1.7 The Growth of B2B E-commerce in the United States&amp;quot;&quot;/&gt;&lt;property id=&quot;20307&quot; value=&quot;451&quot;/&gt;&lt;/object&gt;&lt;object type=&quot;3&quot; unique_id=&quot;11893&quot;&gt;&lt;property id=&quot;20148&quot; value=&quot;5&quot;/&gt;&lt;property id=&quot;20300&quot; value=&quot;Slide 26 - &amp;quot;Figure 1.5 The Growth of B2C E-commerce in the United States&amp;quot;&quot;/&gt;&lt;property id=&quot;20307&quot; value=&quot;450&quot;/&gt;&lt;/object&gt;&lt;object type=&quot;3&quot; unique_id=&quot;11894&quot;&gt;&lt;property id=&quot;20148&quot; value=&quot;5&quot;/&gt;&lt;property id=&quot;20300&quot; value=&quot;Slide 27 - &amp;quot;Figure 1.8 The Growth of M-commerce in the United States&amp;quot;&quot;/&gt;&lt;property id=&quot;20307&quot; value=&quot;370&quot;/&gt;&lt;/object&gt;&lt;object type=&quot;3&quot; unique_id=&quot;11895&quot;&gt;&lt;property id=&quot;20148&quot; value=&quot;5&quot;/&gt;&lt;property id=&quot;20300&quot; value=&quot;Slide 28 - &amp;quot;E-commerce: A Brief History &amp;quot;&quot;/&gt;&lt;property id=&quot;20307&quot; value=&quot;372&quot;/&gt;&lt;/object&gt;&lt;object type=&quot;3&quot; unique_id=&quot;11896&quot;&gt;&lt;property id=&quot;20148&quot; value=&quot;5&quot;/&gt;&lt;property id=&quot;20300&quot; value=&quot;Slide 29&quot;/&gt;&lt;property id=&quot;20307&quot; value=&quot;373&quot;/&gt;&lt;/object&gt;&lt;object type=&quot;3&quot; unique_id=&quot;11897&quot;&gt;&lt;property id=&quot;20148&quot; value=&quot;5&quot;/&gt;&lt;property id=&quot;20300&quot; value=&quot;Slide 30&quot;/&gt;&lt;property id=&quot;20307&quot; value=&quot;374&quot;/&gt;&lt;/object&gt;&lt;object type=&quot;3&quot; unique_id=&quot;11898&quot;&gt;&lt;property id=&quot;20148&quot; value=&quot;5&quot;/&gt;&lt;property id=&quot;20300&quot; value=&quot;Slide 31 - &amp;quot;Figure 1.10 Periods in the Development of E-commerce&amp;quot;&quot;/&gt;&lt;property id=&quot;20307&quot; value=&quot;375&quot;/&gt;&lt;/object&gt;&lt;object type=&quot;3&quot; unique_id=&quot;11899&quot;&gt;&lt;property id=&quot;20148&quot; value=&quot;5&quot;/&gt;&lt;property id=&quot;20300&quot; value=&quot;Slide 32 - &amp;quot;Insight on Business: Rocket Internet&amp;quot;&quot;/&gt;&lt;property id=&quot;20307&quot; value=&quot;376&quot;/&gt;&lt;/object&gt;&lt;object type=&quot;3&quot; unique_id=&quot;11900&quot;&gt;&lt;property id=&quot;20148&quot; value=&quot;5&quot;/&gt;&lt;property id=&quot;20300&quot; value=&quot;Slide 33 - &amp;quot;Understanding E-commerce: Organizing Themes&amp;quot;&quot;/&gt;&lt;property id=&quot;20307&quot; value=&quot;379&quot;/&gt;&lt;/object&gt;&lt;object type=&quot;3&quot; unique_id=&quot;11901&quot;&gt;&lt;property id=&quot;20148&quot; value=&quot;5&quot;/&gt;&lt;property id=&quot;20300&quot; value=&quot;Slide 34 - &amp;quot;Academic Disciplines Concerned with Technology&amp;quot;&quot;/&gt;&lt;property id=&quot;20307&quot; value=&quot;382&quot;/&gt;&lt;/object&gt;&lt;object type=&quot;3&quot; unique_id=&quot;12069&quot;&gt;&lt;property id=&quot;20148&quot; value=&quot;5&quot;/&gt;&lt;property id=&quot;20300&quot; value=&quot;Slide 6 - &amp;quot;Everything On Demand: The “Uberization” of E-commerce &amp;quot;&quot;/&gt;&lt;property id=&quot;20307&quot; value=&quot;358&quot;/&gt;&lt;/object&gt;&lt;object type=&quot;3&quot; unique_id=&quot;12321&quot;&gt;&lt;property id=&quot;20148&quot; value=&quot;5&quot;/&gt;&lt;property id=&quot;20300&quot; value=&quot;Slide 10 - &amp;quot;The difference between  E-commerce &amp;amp; Traditional commerce&amp;quot;&quot;/&gt;&lt;property id=&quot;20307&quot; value=&quot;438&quot;/&gt;&lt;/object&gt;&lt;/object&gt;&lt;object type=&quot;8&quot; unique_id=&quot;10112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ec12">
  <a:themeElements>
    <a:clrScheme name="Custom 7">
      <a:dk1>
        <a:srgbClr val="031924"/>
      </a:dk1>
      <a:lt1>
        <a:sysClr val="window" lastClr="FFFFFF"/>
      </a:lt1>
      <a:dk2>
        <a:srgbClr val="031924"/>
      </a:dk2>
      <a:lt2>
        <a:srgbClr val="FFFFFF"/>
      </a:lt2>
      <a:accent1>
        <a:srgbClr val="25AAEC"/>
      </a:accent1>
      <a:accent2>
        <a:srgbClr val="82AF61"/>
      </a:accent2>
      <a:accent3>
        <a:srgbClr val="25AAEC"/>
      </a:accent3>
      <a:accent4>
        <a:srgbClr val="1BAEE4"/>
      </a:accent4>
      <a:accent5>
        <a:srgbClr val="FF9900"/>
      </a:accent5>
      <a:accent6>
        <a:srgbClr val="0C0C0C"/>
      </a:accent6>
      <a:hlink>
        <a:srgbClr val="0C0C0C"/>
      </a:hlink>
      <a:folHlink>
        <a:srgbClr val="0C0C0C"/>
      </a:folHlink>
    </a:clrScheme>
    <a:fontScheme name="Custom 1">
      <a:majorFont>
        <a:latin typeface="Calibri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Presentation2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2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2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2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2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2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2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ec12" id="{C336DDCB-B356-44B4-A24C-0705A8CBCE5A}" vid="{2994F7C7-8197-43B8-9BBB-B818EDCF8CD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ec12</Template>
  <TotalTime>5105</TotalTime>
  <Words>624</Words>
  <Application>Microsoft Office PowerPoint</Application>
  <PresentationFormat>On-screen Show (4:3)</PresentationFormat>
  <Paragraphs>86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MS PGothic</vt:lpstr>
      <vt:lpstr>Arial</vt:lpstr>
      <vt:lpstr>Calibri</vt:lpstr>
      <vt:lpstr>Cambria</vt:lpstr>
      <vt:lpstr>Georgia</vt:lpstr>
      <vt:lpstr>Noto Sans Symbols</vt:lpstr>
      <vt:lpstr>Tahoma</vt:lpstr>
      <vt:lpstr>Times</vt:lpstr>
      <vt:lpstr>Times New Roman</vt:lpstr>
      <vt:lpstr>Wingdings</vt:lpstr>
      <vt:lpstr>ec12</vt:lpstr>
      <vt:lpstr>INTRODUCTION TO E-COMMERCE</vt:lpstr>
      <vt:lpstr>Chapter 4</vt:lpstr>
      <vt:lpstr>Main Areas of Working in E-commerce Enterprise</vt:lpstr>
      <vt:lpstr>Main Areas of Working in E-commerce Enterprise</vt:lpstr>
      <vt:lpstr>Career Orientation in E-commerce </vt:lpstr>
      <vt:lpstr>Career Orientation in E-commerce </vt:lpstr>
      <vt:lpstr>Career Orientation in E-commerce </vt:lpstr>
      <vt:lpstr>Career Orientation in E-commerce </vt:lpstr>
      <vt:lpstr>Career Orientation in E-commerce </vt:lpstr>
      <vt:lpstr>Career Orientation in E-commerce </vt:lpstr>
      <vt:lpstr>Career Orientation in E-commerce </vt:lpstr>
      <vt:lpstr>Career Orientation in E-commerce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E-COMMERCE</dc:title>
  <dc:creator>dell</dc:creator>
  <cp:lastModifiedBy>dell</cp:lastModifiedBy>
  <cp:revision>112</cp:revision>
  <dcterms:created xsi:type="dcterms:W3CDTF">2010-11-10T21:36:45Z</dcterms:created>
  <dcterms:modified xsi:type="dcterms:W3CDTF">2023-04-03T15:42:47Z</dcterms:modified>
</cp:coreProperties>
</file>