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74" r:id="rId3"/>
    <p:sldId id="268" r:id="rId4"/>
    <p:sldId id="276" r:id="rId5"/>
    <p:sldId id="283" r:id="rId6"/>
    <p:sldId id="284" r:id="rId7"/>
    <p:sldId id="277" r:id="rId8"/>
    <p:sldId id="285" r:id="rId9"/>
    <p:sldId id="286" r:id="rId10"/>
    <p:sldId id="278" r:id="rId11"/>
    <p:sldId id="287" r:id="rId12"/>
    <p:sldId id="279" r:id="rId13"/>
    <p:sldId id="288" r:id="rId14"/>
    <p:sldId id="280" r:id="rId15"/>
    <p:sldId id="289" r:id="rId16"/>
    <p:sldId id="281" r:id="rId17"/>
    <p:sldId id="290" r:id="rId18"/>
    <p:sldId id="282" r:id="rId19"/>
    <p:sldId id="291" r:id="rId20"/>
    <p:sldId id="271" r:id="rId21"/>
    <p:sldId id="275" r:id="rId22"/>
    <p:sldId id="263" r:id="rId23"/>
  </p:sldIdLst>
  <p:sldSz cx="12192000" cy="6858000"/>
  <p:notesSz cx="6858000" cy="9144000"/>
  <p:embeddedFontLst>
    <p:embeddedFont>
      <p:font typeface="Cambria" panose="02040503050406030204" pitchFamily="18" charset="0"/>
      <p:regular r:id="rId25"/>
      <p:bold r:id="rId26"/>
      <p:italic r:id="rId27"/>
      <p:boldItalic r:id="rId28"/>
    </p:embeddedFont>
    <p:embeddedFont>
      <p:font typeface="Lato" panose="020F0502020204030203" pitchFamily="34" charset="0"/>
      <p:regular r:id="rId29"/>
      <p:bold r:id="rId30"/>
      <p:italic r:id="rId31"/>
      <p:boldItalic r:id="rId32"/>
    </p:embeddedFont>
    <p:embeddedFont>
      <p:font typeface="Lato Black" panose="020F0502020204030203" pitchFamily="34" charset="0"/>
      <p:bold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h4VrLQLvjXUsQeVJWWu9hsLYoG6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5" autoAdjust="0"/>
    <p:restoredTop sz="94660"/>
  </p:normalViewPr>
  <p:slideViewPr>
    <p:cSldViewPr snapToGrid="0">
      <p:cViewPr varScale="1">
        <p:scale>
          <a:sx n="111" d="100"/>
          <a:sy n="111" d="100"/>
        </p:scale>
        <p:origin x="57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5736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6351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983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8364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564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7471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307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4305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1959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933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4581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52522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437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4015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5110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696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0427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180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4076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7106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15"/>
        <p:cNvGrpSpPr/>
        <p:nvPr/>
      </p:nvGrpSpPr>
      <p:grpSpPr>
        <a:xfrm>
          <a:off x="0" y="0"/>
          <a:ext cx="0" cy="0"/>
          <a:chOff x="0" y="0"/>
          <a:chExt cx="0" cy="0"/>
        </a:xfrm>
      </p:grpSpPr>
      <p:pic>
        <p:nvPicPr>
          <p:cNvPr id="16" name="Google Shape;16;p10"/>
          <p:cNvPicPr preferRelativeResize="0"/>
          <p:nvPr/>
        </p:nvPicPr>
        <p:blipFill rotWithShape="1">
          <a:blip r:embed="rId2">
            <a:alphaModFix/>
          </a:blip>
          <a:srcRect r="16729"/>
          <a:stretch/>
        </p:blipFill>
        <p:spPr>
          <a:xfrm>
            <a:off x="0" y="880629"/>
            <a:ext cx="9144001" cy="6176876"/>
          </a:xfrm>
          <a:prstGeom prst="rect">
            <a:avLst/>
          </a:prstGeom>
          <a:noFill/>
          <a:ln>
            <a:noFill/>
          </a:ln>
        </p:spPr>
      </p:pic>
      <p:pic>
        <p:nvPicPr>
          <p:cNvPr id="17" name="Google Shape;17;p10"/>
          <p:cNvPicPr preferRelativeResize="0"/>
          <p:nvPr/>
        </p:nvPicPr>
        <p:blipFill rotWithShape="1">
          <a:blip r:embed="rId3">
            <a:alphaModFix/>
          </a:blip>
          <a:srcRect r="-3333" b="87407"/>
          <a:stretch/>
        </p:blipFill>
        <p:spPr>
          <a:xfrm>
            <a:off x="0" y="0"/>
            <a:ext cx="12598400" cy="431800"/>
          </a:xfrm>
          <a:prstGeom prst="rect">
            <a:avLst/>
          </a:prstGeom>
          <a:noFill/>
          <a:ln>
            <a:noFill/>
          </a:ln>
        </p:spPr>
      </p:pic>
      <p:sp>
        <p:nvSpPr>
          <p:cNvPr id="18" name="Google Shape;18;p10"/>
          <p:cNvSpPr txBox="1">
            <a:spLocks noGrp="1"/>
          </p:cNvSpPr>
          <p:nvPr>
            <p:ph type="title"/>
          </p:nvPr>
        </p:nvSpPr>
        <p:spPr>
          <a:xfrm>
            <a:off x="1595351" y="2187196"/>
            <a:ext cx="9001297" cy="77858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144E8C"/>
              </a:buClr>
              <a:buSzPts val="4400"/>
              <a:buFont typeface="Lato Black"/>
              <a:buNone/>
              <a:defRPr sz="4400">
                <a:latin typeface="Lato Black"/>
                <a:ea typeface="Lato Black"/>
                <a:cs typeface="Lato Black"/>
                <a:sym typeface="Lato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9" name="Google Shape;19;p10"/>
          <p:cNvPicPr preferRelativeResize="0"/>
          <p:nvPr/>
        </p:nvPicPr>
        <p:blipFill rotWithShape="1">
          <a:blip r:embed="rId4">
            <a:alphaModFix/>
          </a:blip>
          <a:srcRect/>
          <a:stretch/>
        </p:blipFill>
        <p:spPr>
          <a:xfrm>
            <a:off x="4847885" y="210692"/>
            <a:ext cx="2496230" cy="1015802"/>
          </a:xfrm>
          <a:prstGeom prst="rect">
            <a:avLst/>
          </a:prstGeom>
          <a:noFill/>
          <a:ln>
            <a:noFill/>
          </a:ln>
        </p:spPr>
      </p:pic>
      <p:sp>
        <p:nvSpPr>
          <p:cNvPr id="20" name="Google Shape;20;p10"/>
          <p:cNvSpPr txBox="1"/>
          <p:nvPr/>
        </p:nvSpPr>
        <p:spPr>
          <a:xfrm>
            <a:off x="1595350" y="1017973"/>
            <a:ext cx="9144000" cy="778583"/>
          </a:xfrm>
          <a:prstGeom prst="rect">
            <a:avLst/>
          </a:prstGeom>
          <a:noFill/>
          <a:ln>
            <a:noFill/>
          </a:ln>
        </p:spPr>
        <p:txBody>
          <a:bodyPr spcFirstLastPara="1" wrap="square" lIns="91425" tIns="45700" rIns="91425" bIns="45700" anchor="b" anchorCtr="0">
            <a:normAutofit lnSpcReduction="10000"/>
          </a:bodyPr>
          <a:lstStyle/>
          <a:p>
            <a:pPr marL="0" marR="0" lvl="0" indent="0" algn="ctr" rtl="0">
              <a:lnSpc>
                <a:spcPct val="120000"/>
              </a:lnSpc>
              <a:spcBef>
                <a:spcPts val="0"/>
              </a:spcBef>
              <a:spcAft>
                <a:spcPts val="0"/>
              </a:spcAft>
              <a:buClr>
                <a:srgbClr val="144E8C"/>
              </a:buClr>
              <a:buSzPts val="2000"/>
              <a:buFont typeface="Lato Black"/>
              <a:buNone/>
            </a:pPr>
            <a:r>
              <a:rPr lang="en-US" sz="2000" b="1" i="0" u="none" strike="noStrike" cap="none">
                <a:solidFill>
                  <a:srgbClr val="144E8C"/>
                </a:solidFill>
                <a:latin typeface="Lato Black"/>
                <a:ea typeface="Lato Black"/>
                <a:cs typeface="Lato Black"/>
                <a:sym typeface="Lato Black"/>
              </a:rPr>
              <a:t>ĐẠI HỌC QUỐC GIA THÀNH PHỐ HỒ CHÍ MINH</a:t>
            </a:r>
            <a:br>
              <a:rPr lang="en-US" sz="2000" b="1" i="0" u="none" strike="noStrike" cap="none">
                <a:solidFill>
                  <a:srgbClr val="144E8C"/>
                </a:solidFill>
                <a:latin typeface="Lato Black"/>
                <a:ea typeface="Lato Black"/>
                <a:cs typeface="Lato Black"/>
                <a:sym typeface="Lato Black"/>
              </a:rPr>
            </a:br>
            <a:r>
              <a:rPr lang="en-US" sz="2000" b="1" i="0" u="none" strike="noStrike" cap="none">
                <a:solidFill>
                  <a:srgbClr val="144E8C"/>
                </a:solidFill>
                <a:latin typeface="Lato Black"/>
                <a:ea typeface="Lato Black"/>
                <a:cs typeface="Lato Black"/>
                <a:sym typeface="Lato Black"/>
              </a:rPr>
              <a:t>TRƯỜNG ĐẠI HỌC KINH TẾ - LUẬT</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8" y="659342"/>
            <a:ext cx="3932237" cy="107025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44E8C"/>
              </a:buClr>
              <a:buSzPts val="3200"/>
              <a:buFont typeface="Lato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2"/>
          <p:cNvSpPr>
            <a:spLocks noGrp="1"/>
          </p:cNvSpPr>
          <p:nvPr>
            <p:ph type="pic" idx="2"/>
          </p:nvPr>
        </p:nvSpPr>
        <p:spPr>
          <a:xfrm>
            <a:off x="5183188" y="987425"/>
            <a:ext cx="6172200" cy="4873625"/>
          </a:xfrm>
          <a:prstGeom prst="rect">
            <a:avLst/>
          </a:prstGeom>
          <a:noFill/>
          <a:ln>
            <a:noFill/>
          </a:ln>
        </p:spPr>
      </p:sp>
      <p:sp>
        <p:nvSpPr>
          <p:cNvPr id="33" name="Google Shape;33;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34" name="Google Shape;34;p12"/>
          <p:cNvPicPr preferRelativeResize="0"/>
          <p:nvPr/>
        </p:nvPicPr>
        <p:blipFill rotWithShape="1">
          <a:blip r:embed="rId2">
            <a:alphaModFix/>
          </a:blip>
          <a:srcRect r="-3333" b="87407"/>
          <a:stretch/>
        </p:blipFill>
        <p:spPr>
          <a:xfrm flipH="1">
            <a:off x="-406400" y="-1"/>
            <a:ext cx="12598400" cy="431800"/>
          </a:xfrm>
          <a:prstGeom prst="rect">
            <a:avLst/>
          </a:prstGeom>
          <a:noFill/>
          <a:ln>
            <a:noFill/>
          </a:ln>
        </p:spPr>
      </p:pic>
      <p:pic>
        <p:nvPicPr>
          <p:cNvPr id="35" name="Google Shape;35;p12"/>
          <p:cNvPicPr preferRelativeResize="0"/>
          <p:nvPr/>
        </p:nvPicPr>
        <p:blipFill rotWithShape="1">
          <a:blip r:embed="rId3">
            <a:alphaModFix/>
          </a:blip>
          <a:srcRect l="15000" t="43307" r="32291" b="37052"/>
          <a:stretch/>
        </p:blipFill>
        <p:spPr>
          <a:xfrm>
            <a:off x="211666" y="6201820"/>
            <a:ext cx="3590248" cy="656180"/>
          </a:xfrm>
          <a:prstGeom prst="rect">
            <a:avLst/>
          </a:prstGeom>
          <a:noFill/>
          <a:ln>
            <a:noFill/>
          </a:ln>
        </p:spPr>
      </p:pic>
      <p:sp>
        <p:nvSpPr>
          <p:cNvPr id="36" name="Google Shape;36;p12"/>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1" i="1">
                <a:solidFill>
                  <a:schemeClr val="lt2"/>
                </a:solidFill>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i="0" u="none" strike="noStrike" cap="none">
                <a:solidFill>
                  <a:schemeClr val="lt1"/>
                </a:solidFill>
                <a:latin typeface="Lato"/>
                <a:ea typeface="Lato"/>
                <a:cs typeface="Lato"/>
                <a:sym typeface="Lato"/>
              </a:defRPr>
            </a:lvl1pPr>
            <a:lvl2pPr marL="0" lvl="1" indent="0" algn="r">
              <a:spcBef>
                <a:spcPts val="0"/>
              </a:spcBef>
              <a:buNone/>
              <a:defRPr sz="1200" b="1" i="0" u="none" strike="noStrike" cap="none">
                <a:solidFill>
                  <a:schemeClr val="lt1"/>
                </a:solidFill>
                <a:latin typeface="Lato"/>
                <a:ea typeface="Lato"/>
                <a:cs typeface="Lato"/>
                <a:sym typeface="Lato"/>
              </a:defRPr>
            </a:lvl2pPr>
            <a:lvl3pPr marL="0" lvl="2" indent="0" algn="r">
              <a:spcBef>
                <a:spcPts val="0"/>
              </a:spcBef>
              <a:buNone/>
              <a:defRPr sz="1200" b="1" i="0" u="none" strike="noStrike" cap="none">
                <a:solidFill>
                  <a:schemeClr val="lt1"/>
                </a:solidFill>
                <a:latin typeface="Lato"/>
                <a:ea typeface="Lato"/>
                <a:cs typeface="Lato"/>
                <a:sym typeface="Lato"/>
              </a:defRPr>
            </a:lvl3pPr>
            <a:lvl4pPr marL="0" lvl="3" indent="0" algn="r">
              <a:spcBef>
                <a:spcPts val="0"/>
              </a:spcBef>
              <a:buNone/>
              <a:defRPr sz="1200" b="1" i="0" u="none" strike="noStrike" cap="none">
                <a:solidFill>
                  <a:schemeClr val="lt1"/>
                </a:solidFill>
                <a:latin typeface="Lato"/>
                <a:ea typeface="Lato"/>
                <a:cs typeface="Lato"/>
                <a:sym typeface="Lato"/>
              </a:defRPr>
            </a:lvl4pPr>
            <a:lvl5pPr marL="0" lvl="4" indent="0" algn="r">
              <a:spcBef>
                <a:spcPts val="0"/>
              </a:spcBef>
              <a:buNone/>
              <a:defRPr sz="1200" b="1" i="0" u="none" strike="noStrike" cap="none">
                <a:solidFill>
                  <a:schemeClr val="lt1"/>
                </a:solidFill>
                <a:latin typeface="Lato"/>
                <a:ea typeface="Lato"/>
                <a:cs typeface="Lato"/>
                <a:sym typeface="Lato"/>
              </a:defRPr>
            </a:lvl5pPr>
            <a:lvl6pPr marL="0" lvl="5" indent="0" algn="r">
              <a:spcBef>
                <a:spcPts val="0"/>
              </a:spcBef>
              <a:buNone/>
              <a:defRPr sz="1200" b="1" i="0" u="none" strike="noStrike" cap="none">
                <a:solidFill>
                  <a:schemeClr val="lt1"/>
                </a:solidFill>
                <a:latin typeface="Lato"/>
                <a:ea typeface="Lato"/>
                <a:cs typeface="Lato"/>
                <a:sym typeface="Lato"/>
              </a:defRPr>
            </a:lvl6pPr>
            <a:lvl7pPr marL="0" lvl="6" indent="0" algn="r">
              <a:spcBef>
                <a:spcPts val="0"/>
              </a:spcBef>
              <a:buNone/>
              <a:defRPr sz="1200" b="1" i="0" u="none" strike="noStrike" cap="none">
                <a:solidFill>
                  <a:schemeClr val="lt1"/>
                </a:solidFill>
                <a:latin typeface="Lato"/>
                <a:ea typeface="Lato"/>
                <a:cs typeface="Lato"/>
                <a:sym typeface="Lato"/>
              </a:defRPr>
            </a:lvl7pPr>
            <a:lvl8pPr marL="0" lvl="7" indent="0" algn="r">
              <a:spcBef>
                <a:spcPts val="0"/>
              </a:spcBef>
              <a:buNone/>
              <a:defRPr sz="1200" b="1" i="0" u="none" strike="noStrike" cap="none">
                <a:solidFill>
                  <a:schemeClr val="lt1"/>
                </a:solidFill>
                <a:latin typeface="Lato"/>
                <a:ea typeface="Lato"/>
                <a:cs typeface="Lato"/>
                <a:sym typeface="Lato"/>
              </a:defRPr>
            </a:lvl8pPr>
            <a:lvl9pPr marL="0" lvl="8" indent="0" algn="r">
              <a:spcBef>
                <a:spcPts val="0"/>
              </a:spcBef>
              <a:buNone/>
              <a:defRPr sz="1200" b="1"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0"/>
        <p:cNvGrpSpPr/>
        <p:nvPr/>
      </p:nvGrpSpPr>
      <p:grpSpPr>
        <a:xfrm>
          <a:off x="0" y="0"/>
          <a:ext cx="0" cy="0"/>
          <a:chOff x="0" y="0"/>
          <a:chExt cx="0" cy="0"/>
        </a:xfrm>
      </p:grpSpPr>
      <p:pic>
        <p:nvPicPr>
          <p:cNvPr id="71" name="Google Shape;71;p17"/>
          <p:cNvPicPr preferRelativeResize="0"/>
          <p:nvPr/>
        </p:nvPicPr>
        <p:blipFill rotWithShape="1">
          <a:blip r:embed="rId2">
            <a:alphaModFix/>
          </a:blip>
          <a:srcRect r="-3333" b="87407"/>
          <a:stretch/>
        </p:blipFill>
        <p:spPr>
          <a:xfrm>
            <a:off x="0" y="0"/>
            <a:ext cx="12598400" cy="431800"/>
          </a:xfrm>
          <a:prstGeom prst="rect">
            <a:avLst/>
          </a:prstGeom>
          <a:noFill/>
          <a:ln>
            <a:noFill/>
          </a:ln>
        </p:spPr>
      </p:pic>
      <p:pic>
        <p:nvPicPr>
          <p:cNvPr id="72" name="Google Shape;72;p17"/>
          <p:cNvPicPr preferRelativeResize="0"/>
          <p:nvPr/>
        </p:nvPicPr>
        <p:blipFill rotWithShape="1">
          <a:blip r:embed="rId3">
            <a:alphaModFix/>
          </a:blip>
          <a:srcRect/>
          <a:stretch/>
        </p:blipFill>
        <p:spPr>
          <a:xfrm>
            <a:off x="-85306" y="-330860"/>
            <a:ext cx="12192000" cy="6858000"/>
          </a:xfrm>
          <a:prstGeom prst="rect">
            <a:avLst/>
          </a:prstGeom>
          <a:noFill/>
          <a:ln>
            <a:noFill/>
          </a:ln>
        </p:spPr>
      </p:pic>
      <p:sp>
        <p:nvSpPr>
          <p:cNvPr id="73" name="Google Shape;73;p17"/>
          <p:cNvSpPr txBox="1">
            <a:spLocks noGrp="1"/>
          </p:cNvSpPr>
          <p:nvPr>
            <p:ph type="title"/>
          </p:nvPr>
        </p:nvSpPr>
        <p:spPr>
          <a:xfrm>
            <a:off x="838200" y="2581306"/>
            <a:ext cx="10515600" cy="1566745"/>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144E8C"/>
              </a:buClr>
              <a:buSzPts val="9600"/>
              <a:buFont typeface="Lato Black"/>
              <a:buNone/>
              <a:defRPr sz="9600">
                <a:latin typeface="Lato Black"/>
                <a:ea typeface="Lato Black"/>
                <a:cs typeface="Lato Black"/>
                <a:sym typeface="Lato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74" name="Google Shape;74;p17"/>
          <p:cNvPicPr preferRelativeResize="0"/>
          <p:nvPr/>
        </p:nvPicPr>
        <p:blipFill rotWithShape="1">
          <a:blip r:embed="rId4">
            <a:alphaModFix/>
          </a:blip>
          <a:srcRect/>
          <a:stretch/>
        </p:blipFill>
        <p:spPr>
          <a:xfrm>
            <a:off x="4357944" y="330860"/>
            <a:ext cx="2890753" cy="1176347"/>
          </a:xfrm>
          <a:prstGeom prst="rect">
            <a:avLst/>
          </a:prstGeom>
          <a:noFill/>
          <a:ln>
            <a:noFill/>
          </a:ln>
        </p:spPr>
      </p:pic>
      <p:sp>
        <p:nvSpPr>
          <p:cNvPr id="75" name="Google Shape;75;p17"/>
          <p:cNvSpPr txBox="1"/>
          <p:nvPr/>
        </p:nvSpPr>
        <p:spPr>
          <a:xfrm>
            <a:off x="2805445" y="1354975"/>
            <a:ext cx="6410498" cy="688410"/>
          </a:xfrm>
          <a:prstGeom prst="rect">
            <a:avLst/>
          </a:prstGeom>
          <a:no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Clr>
                <a:srgbClr val="144E8C"/>
              </a:buClr>
              <a:buSzPts val="2000"/>
              <a:buFont typeface="Lato Black"/>
              <a:buNone/>
            </a:pPr>
            <a:r>
              <a:rPr lang="en-US" sz="2000" b="1" i="0" u="none" strike="noStrike" cap="none">
                <a:solidFill>
                  <a:srgbClr val="144E8C"/>
                </a:solidFill>
                <a:latin typeface="Lato Black"/>
                <a:ea typeface="Lato Black"/>
                <a:cs typeface="Lato Black"/>
                <a:sym typeface="Lato Black"/>
              </a:rPr>
              <a:t>ĐẠI HỌC QUỐC GIA THÀNH PHỐ HỒ CHÍ MINH</a:t>
            </a:r>
            <a:br>
              <a:rPr lang="en-US" sz="2000" b="1" i="0" u="none" strike="noStrike" cap="none">
                <a:solidFill>
                  <a:srgbClr val="144E8C"/>
                </a:solidFill>
                <a:latin typeface="Lato Black"/>
                <a:ea typeface="Lato Black"/>
                <a:cs typeface="Lato Black"/>
                <a:sym typeface="Lato Black"/>
              </a:rPr>
            </a:br>
            <a:r>
              <a:rPr lang="en-US" sz="2000" b="1" i="0" u="none" strike="noStrike" cap="none">
                <a:solidFill>
                  <a:srgbClr val="144E8C"/>
                </a:solidFill>
                <a:latin typeface="Lato Black"/>
                <a:ea typeface="Lato Black"/>
                <a:cs typeface="Lato Black"/>
                <a:sym typeface="Lato Black"/>
              </a:rPr>
              <a:t>TRƯỜNG ĐẠI HỌC KINH TẾ - LUẬT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839788" y="577547"/>
            <a:ext cx="3932237" cy="12922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44E8C"/>
              </a:buClr>
              <a:buSzPts val="3200"/>
              <a:buFont typeface="Lato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9" name="Google Shape;79;p18"/>
          <p:cNvSpPr txBox="1">
            <a:spLocks noGrp="1"/>
          </p:cNvSpPr>
          <p:nvPr>
            <p:ph type="body" idx="2"/>
          </p:nvPr>
        </p:nvSpPr>
        <p:spPr>
          <a:xfrm>
            <a:off x="839788" y="2201630"/>
            <a:ext cx="3932237" cy="366735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80" name="Google Shape;80;p18"/>
          <p:cNvPicPr preferRelativeResize="0"/>
          <p:nvPr/>
        </p:nvPicPr>
        <p:blipFill rotWithShape="1">
          <a:blip r:embed="rId2">
            <a:alphaModFix/>
          </a:blip>
          <a:srcRect r="-3333" b="87407"/>
          <a:stretch/>
        </p:blipFill>
        <p:spPr>
          <a:xfrm flipH="1">
            <a:off x="-406400" y="-1"/>
            <a:ext cx="12598400" cy="431800"/>
          </a:xfrm>
          <a:prstGeom prst="rect">
            <a:avLst/>
          </a:prstGeom>
          <a:noFill/>
          <a:ln>
            <a:noFill/>
          </a:ln>
        </p:spPr>
      </p:pic>
      <p:pic>
        <p:nvPicPr>
          <p:cNvPr id="81" name="Google Shape;81;p18"/>
          <p:cNvPicPr preferRelativeResize="0"/>
          <p:nvPr/>
        </p:nvPicPr>
        <p:blipFill rotWithShape="1">
          <a:blip r:embed="rId3">
            <a:alphaModFix/>
          </a:blip>
          <a:srcRect l="24127" t="66898" r="25919" b="25925"/>
          <a:stretch/>
        </p:blipFill>
        <p:spPr>
          <a:xfrm>
            <a:off x="810734" y="1911095"/>
            <a:ext cx="2855494" cy="115369"/>
          </a:xfrm>
          <a:prstGeom prst="rect">
            <a:avLst/>
          </a:prstGeom>
          <a:noFill/>
          <a:ln>
            <a:noFill/>
          </a:ln>
        </p:spPr>
      </p:pic>
      <p:pic>
        <p:nvPicPr>
          <p:cNvPr id="82" name="Google Shape;82;p18"/>
          <p:cNvPicPr preferRelativeResize="0"/>
          <p:nvPr/>
        </p:nvPicPr>
        <p:blipFill rotWithShape="1">
          <a:blip r:embed="rId4">
            <a:alphaModFix/>
          </a:blip>
          <a:srcRect l="15000" t="43307" r="32291" b="37052"/>
          <a:stretch/>
        </p:blipFill>
        <p:spPr>
          <a:xfrm>
            <a:off x="211666" y="6160255"/>
            <a:ext cx="3590248" cy="656180"/>
          </a:xfrm>
          <a:prstGeom prst="rect">
            <a:avLst/>
          </a:prstGeom>
          <a:noFill/>
          <a:ln>
            <a:noFill/>
          </a:ln>
        </p:spPr>
      </p:pic>
      <p:sp>
        <p:nvSpPr>
          <p:cNvPr id="83" name="Google Shape;83;p18"/>
          <p:cNvSpPr txBox="1">
            <a:spLocks noGrp="1"/>
          </p:cNvSpPr>
          <p:nvPr>
            <p:ph type="ftr" idx="11"/>
          </p:nvPr>
        </p:nvSpPr>
        <p:spPr>
          <a:xfrm>
            <a:off x="728132" y="6387798"/>
            <a:ext cx="2370667" cy="26140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1" i="1">
                <a:solidFill>
                  <a:schemeClr val="lt2"/>
                </a:solidFill>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sldNum" idx="12"/>
          </p:nvPr>
        </p:nvSpPr>
        <p:spPr>
          <a:xfrm>
            <a:off x="3098799" y="6335940"/>
            <a:ext cx="39793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i="0" u="none" strike="noStrike" cap="none">
                <a:solidFill>
                  <a:schemeClr val="lt1"/>
                </a:solidFill>
                <a:latin typeface="Lato"/>
                <a:ea typeface="Lato"/>
                <a:cs typeface="Lato"/>
                <a:sym typeface="Lato"/>
              </a:defRPr>
            </a:lvl1pPr>
            <a:lvl2pPr marL="0" lvl="1" indent="0" algn="r">
              <a:spcBef>
                <a:spcPts val="0"/>
              </a:spcBef>
              <a:buNone/>
              <a:defRPr sz="1200" b="1" i="0" u="none" strike="noStrike" cap="none">
                <a:solidFill>
                  <a:schemeClr val="lt1"/>
                </a:solidFill>
                <a:latin typeface="Lato"/>
                <a:ea typeface="Lato"/>
                <a:cs typeface="Lato"/>
                <a:sym typeface="Lato"/>
              </a:defRPr>
            </a:lvl2pPr>
            <a:lvl3pPr marL="0" lvl="2" indent="0" algn="r">
              <a:spcBef>
                <a:spcPts val="0"/>
              </a:spcBef>
              <a:buNone/>
              <a:defRPr sz="1200" b="1" i="0" u="none" strike="noStrike" cap="none">
                <a:solidFill>
                  <a:schemeClr val="lt1"/>
                </a:solidFill>
                <a:latin typeface="Lato"/>
                <a:ea typeface="Lato"/>
                <a:cs typeface="Lato"/>
                <a:sym typeface="Lato"/>
              </a:defRPr>
            </a:lvl3pPr>
            <a:lvl4pPr marL="0" lvl="3" indent="0" algn="r">
              <a:spcBef>
                <a:spcPts val="0"/>
              </a:spcBef>
              <a:buNone/>
              <a:defRPr sz="1200" b="1" i="0" u="none" strike="noStrike" cap="none">
                <a:solidFill>
                  <a:schemeClr val="lt1"/>
                </a:solidFill>
                <a:latin typeface="Lato"/>
                <a:ea typeface="Lato"/>
                <a:cs typeface="Lato"/>
                <a:sym typeface="Lato"/>
              </a:defRPr>
            </a:lvl4pPr>
            <a:lvl5pPr marL="0" lvl="4" indent="0" algn="r">
              <a:spcBef>
                <a:spcPts val="0"/>
              </a:spcBef>
              <a:buNone/>
              <a:defRPr sz="1200" b="1" i="0" u="none" strike="noStrike" cap="none">
                <a:solidFill>
                  <a:schemeClr val="lt1"/>
                </a:solidFill>
                <a:latin typeface="Lato"/>
                <a:ea typeface="Lato"/>
                <a:cs typeface="Lato"/>
                <a:sym typeface="Lato"/>
              </a:defRPr>
            </a:lvl5pPr>
            <a:lvl6pPr marL="0" lvl="5" indent="0" algn="r">
              <a:spcBef>
                <a:spcPts val="0"/>
              </a:spcBef>
              <a:buNone/>
              <a:defRPr sz="1200" b="1" i="0" u="none" strike="noStrike" cap="none">
                <a:solidFill>
                  <a:schemeClr val="lt1"/>
                </a:solidFill>
                <a:latin typeface="Lato"/>
                <a:ea typeface="Lato"/>
                <a:cs typeface="Lato"/>
                <a:sym typeface="Lato"/>
              </a:defRPr>
            </a:lvl6pPr>
            <a:lvl7pPr marL="0" lvl="6" indent="0" algn="r">
              <a:spcBef>
                <a:spcPts val="0"/>
              </a:spcBef>
              <a:buNone/>
              <a:defRPr sz="1200" b="1" i="0" u="none" strike="noStrike" cap="none">
                <a:solidFill>
                  <a:schemeClr val="lt1"/>
                </a:solidFill>
                <a:latin typeface="Lato"/>
                <a:ea typeface="Lato"/>
                <a:cs typeface="Lato"/>
                <a:sym typeface="Lato"/>
              </a:defRPr>
            </a:lvl7pPr>
            <a:lvl8pPr marL="0" lvl="7" indent="0" algn="r">
              <a:spcBef>
                <a:spcPts val="0"/>
              </a:spcBef>
              <a:buNone/>
              <a:defRPr sz="1200" b="1" i="0" u="none" strike="noStrike" cap="none">
                <a:solidFill>
                  <a:schemeClr val="lt1"/>
                </a:solidFill>
                <a:latin typeface="Lato"/>
                <a:ea typeface="Lato"/>
                <a:cs typeface="Lato"/>
                <a:sym typeface="Lato"/>
              </a:defRPr>
            </a:lvl8pPr>
            <a:lvl9pPr marL="0" lvl="8" indent="0" algn="r">
              <a:spcBef>
                <a:spcPts val="0"/>
              </a:spcBef>
              <a:buNone/>
              <a:defRPr sz="1200" b="1"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85"/>
        <p:cNvGrpSpPr/>
        <p:nvPr/>
      </p:nvGrpSpPr>
      <p:grpSpPr>
        <a:xfrm>
          <a:off x="0" y="0"/>
          <a:ext cx="0" cy="0"/>
          <a:chOff x="0" y="0"/>
          <a:chExt cx="0" cy="0"/>
        </a:xfrm>
      </p:grpSpPr>
      <p:sp>
        <p:nvSpPr>
          <p:cNvPr id="86" name="Google Shape;8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9"/>
          <p:cNvSpPr txBox="1">
            <a:spLocks noGrp="1"/>
          </p:cNvSpPr>
          <p:nvPr>
            <p:ph type="ftr" idx="11"/>
          </p:nvPr>
        </p:nvSpPr>
        <p:spPr>
          <a:xfrm>
            <a:off x="3581400" y="6356350"/>
            <a:ext cx="5029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144E8C"/>
              </a:buClr>
              <a:buSzPts val="4400"/>
              <a:buFont typeface="Lato Black"/>
              <a:buNone/>
              <a:defRPr sz="4400" b="1" i="0" u="none" strike="noStrike" cap="none">
                <a:solidFill>
                  <a:srgbClr val="144E8C"/>
                </a:solidFill>
                <a:latin typeface="Lato Black"/>
                <a:ea typeface="Lato Black"/>
                <a:cs typeface="Lato Black"/>
                <a:sym typeface="Lato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1"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1"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1"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1"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3581400" y="6356350"/>
            <a:ext cx="50292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6" r:id="rId3"/>
    <p:sldLayoutId id="2147483657" r:id="rId4"/>
    <p:sldLayoutId id="2147483658"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ucnq@uel.edu.v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thanhtd@uel.edu.vn" TargetMode="External"/><Relationship Id="rId4" Type="http://schemas.openxmlformats.org/officeDocument/2006/relationships/hyperlink" Target="mailto:hoaiphan@uel.edu.v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6" name="Title 1">
            <a:extLst>
              <a:ext uri="{FF2B5EF4-FFF2-40B4-BE49-F238E27FC236}">
                <a16:creationId xmlns:a16="http://schemas.microsoft.com/office/drawing/2014/main" id="{7F9BAC58-9AA6-A91A-085E-F1421DCCF43A}"/>
              </a:ext>
            </a:extLst>
          </p:cNvPr>
          <p:cNvSpPr txBox="1">
            <a:spLocks/>
          </p:cNvSpPr>
          <p:nvPr/>
        </p:nvSpPr>
        <p:spPr bwMode="auto">
          <a:xfrm>
            <a:off x="1354411" y="1652456"/>
            <a:ext cx="9714641" cy="1904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a:defRPr/>
            </a:pPr>
            <a:r>
              <a:rPr lang="en-US" sz="3200" kern="0">
                <a:solidFill>
                  <a:srgbClr val="002060"/>
                </a:solidFill>
                <a:latin typeface="Times New Roman" panose="02020603050405020304" pitchFamily="18" charset="0"/>
                <a:cs typeface="Times New Roman" panose="02020603050405020304" pitchFamily="18" charset="0"/>
              </a:rPr>
              <a:t>Tư Duy Lập Trình</a:t>
            </a:r>
          </a:p>
          <a:p>
            <a:pPr>
              <a:lnSpc>
                <a:spcPct val="150000"/>
              </a:lnSpc>
              <a:defRPr/>
            </a:pPr>
            <a:r>
              <a:rPr lang="en-US" sz="3200" b="0" u="sng" kern="0">
                <a:solidFill>
                  <a:srgbClr val="002060"/>
                </a:solidFill>
                <a:latin typeface="Times New Roman" panose="02020603050405020304" pitchFamily="18" charset="0"/>
                <a:cs typeface="Times New Roman" panose="02020603050405020304" pitchFamily="18" charset="0"/>
              </a:rPr>
              <a:t>Chương 6</a:t>
            </a:r>
          </a:p>
          <a:p>
            <a:pPr>
              <a:defRPr/>
            </a:pPr>
            <a:r>
              <a:rPr lang="vi-VN" sz="3200" b="0">
                <a:solidFill>
                  <a:srgbClr val="002060"/>
                </a:solidFill>
                <a:latin typeface="Times New Roman" panose="02020603050405020304" pitchFamily="18" charset="0"/>
                <a:cs typeface="Times New Roman" panose="02020603050405020304" pitchFamily="18" charset="0"/>
              </a:rPr>
              <a:t>Các cấu trúc vòng lặp</a:t>
            </a:r>
            <a:endParaRPr lang="en-US" sz="3200" kern="0">
              <a:solidFill>
                <a:srgbClr val="00206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240479A-7F9E-48C4-D19B-6ACD34B9EFFE}"/>
              </a:ext>
            </a:extLst>
          </p:cNvPr>
          <p:cNvSpPr txBox="1"/>
          <p:nvPr/>
        </p:nvSpPr>
        <p:spPr>
          <a:xfrm>
            <a:off x="7238179" y="3464403"/>
            <a:ext cx="4027064" cy="2462213"/>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200" u="sng">
                <a:latin typeface="Times New Roman" panose="02020603050405020304" pitchFamily="18" charset="0"/>
                <a:cs typeface="Times New Roman" panose="02020603050405020304" pitchFamily="18" charset="0"/>
              </a:rPr>
              <a:t>Giảng viên:</a:t>
            </a:r>
          </a:p>
          <a:p>
            <a:r>
              <a:rPr lang="en-US" sz="2200" b="1">
                <a:solidFill>
                  <a:srgbClr val="002060"/>
                </a:solidFill>
                <a:latin typeface="Times New Roman" panose="02020603050405020304" pitchFamily="18" charset="0"/>
                <a:cs typeface="Times New Roman" panose="02020603050405020304" pitchFamily="18" charset="0"/>
              </a:rPr>
              <a:t>NCS. ThS. Nguyễn Quang Phúc</a:t>
            </a:r>
          </a:p>
          <a:p>
            <a:r>
              <a:rPr lang="en-US" sz="2200">
                <a:latin typeface="Times New Roman" panose="02020603050405020304" pitchFamily="18" charset="0"/>
                <a:cs typeface="Times New Roman" panose="02020603050405020304" pitchFamily="18" charset="0"/>
              </a:rPr>
              <a:t>Email: </a:t>
            </a:r>
            <a:r>
              <a:rPr lang="en-US" sz="2200">
                <a:latin typeface="Times New Roman" panose="02020603050405020304" pitchFamily="18" charset="0"/>
                <a:cs typeface="Times New Roman" panose="02020603050405020304" pitchFamily="18" charset="0"/>
                <a:hlinkClick r:id="rId3"/>
              </a:rPr>
              <a:t>phucnq@uel.edu.vn</a:t>
            </a:r>
            <a:endParaRPr lang="en-US" sz="2200">
              <a:latin typeface="Times New Roman" panose="02020603050405020304" pitchFamily="18" charset="0"/>
              <a:cs typeface="Times New Roman" panose="02020603050405020304" pitchFamily="18" charset="0"/>
            </a:endParaRPr>
          </a:p>
          <a:p>
            <a:r>
              <a:rPr lang="en-US" sz="2200" b="1">
                <a:solidFill>
                  <a:srgbClr val="002060"/>
                </a:solidFill>
                <a:latin typeface="Times New Roman" panose="02020603050405020304" pitchFamily="18" charset="0"/>
                <a:cs typeface="Times New Roman" panose="02020603050405020304" pitchFamily="18" charset="0"/>
              </a:rPr>
              <a:t>ThS. Trương Hoài Phan</a:t>
            </a:r>
          </a:p>
          <a:p>
            <a:r>
              <a:rPr lang="en-US" sz="2200">
                <a:latin typeface="Times New Roman" panose="02020603050405020304" pitchFamily="18" charset="0"/>
                <a:cs typeface="Times New Roman" panose="02020603050405020304" pitchFamily="18" charset="0"/>
              </a:rPr>
              <a:t>Email: </a:t>
            </a:r>
            <a:r>
              <a:rPr lang="en-US" sz="2200">
                <a:latin typeface="Times New Roman" panose="02020603050405020304" pitchFamily="18" charset="0"/>
                <a:cs typeface="Times New Roman" panose="02020603050405020304" pitchFamily="18" charset="0"/>
                <a:hlinkClick r:id="rId4"/>
              </a:rPr>
              <a:t>hoaiphan@uel.edu.vn</a:t>
            </a:r>
            <a:r>
              <a:rPr lang="en-US" sz="2200">
                <a:latin typeface="Times New Roman" panose="02020603050405020304" pitchFamily="18" charset="0"/>
                <a:cs typeface="Times New Roman" panose="02020603050405020304" pitchFamily="18" charset="0"/>
              </a:rPr>
              <a:t>   </a:t>
            </a:r>
          </a:p>
          <a:p>
            <a:r>
              <a:rPr lang="en-US" sz="2200" b="1">
                <a:solidFill>
                  <a:srgbClr val="002060"/>
                </a:solidFill>
                <a:latin typeface="Times New Roman" panose="02020603050405020304" pitchFamily="18" charset="0"/>
                <a:cs typeface="Times New Roman" panose="02020603050405020304" pitchFamily="18" charset="0"/>
              </a:rPr>
              <a:t>TS. Trần Duy Thanh</a:t>
            </a:r>
          </a:p>
          <a:p>
            <a:r>
              <a:rPr lang="en-US" sz="2200">
                <a:latin typeface="Times New Roman" panose="02020603050405020304" pitchFamily="18" charset="0"/>
                <a:cs typeface="Times New Roman" panose="02020603050405020304" pitchFamily="18" charset="0"/>
              </a:rPr>
              <a:t>Email: </a:t>
            </a:r>
            <a:r>
              <a:rPr lang="en-US" sz="2200">
                <a:latin typeface="Times New Roman" panose="02020603050405020304" pitchFamily="18" charset="0"/>
                <a:cs typeface="Times New Roman" panose="02020603050405020304" pitchFamily="18" charset="0"/>
                <a:hlinkClick r:id="rId5"/>
              </a:rPr>
              <a:t>thanhtd@uel.edu.vn</a:t>
            </a:r>
            <a:r>
              <a:rPr lang="en-US" sz="2200">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214276" y="265650"/>
            <a:ext cx="7128424" cy="508000"/>
            <a:chOff x="789624" y="1191463"/>
            <a:chExt cx="7128424"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599" y="1191463"/>
              <a:ext cx="6927449"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vi-VN" sz="2400" b="1">
                  <a:latin typeface="Times New Roman" panose="02020603050405020304" pitchFamily="18" charset="0"/>
                  <a:cs typeface="Times New Roman" panose="02020603050405020304" pitchFamily="18" charset="0"/>
                </a:rPr>
                <a:t>6.3. Câu lệnh break</a:t>
              </a: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D0A4ABE0-2698-FE6A-22FE-D4769A916972}"/>
              </a:ext>
            </a:extLst>
          </p:cNvPr>
          <p:cNvSpPr txBox="1">
            <a:spLocks/>
          </p:cNvSpPr>
          <p:nvPr/>
        </p:nvSpPr>
        <p:spPr>
          <a:xfrm>
            <a:off x="464075" y="877587"/>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solidFill>
                  <a:srgbClr val="FF0000"/>
                </a:solidFill>
                <a:latin typeface="Cambria" panose="02040503050406030204" pitchFamily="18" charset="0"/>
              </a:rPr>
              <a:t>break</a:t>
            </a:r>
            <a:r>
              <a:rPr lang="en-US" sz="2800">
                <a:latin typeface="Cambria" panose="02040503050406030204" pitchFamily="18" charset="0"/>
              </a:rPr>
              <a:t> là từ khóa đặc biệt dùng để thoát khỏi vòng lặp chứa nó trực tiếp khi đạt đ</a:t>
            </a:r>
            <a:r>
              <a:rPr lang="vi-VN" sz="2800">
                <a:latin typeface="Cambria" panose="02040503050406030204" pitchFamily="18" charset="0"/>
              </a:rPr>
              <a:t>ư</a:t>
            </a:r>
            <a:r>
              <a:rPr lang="en-US" sz="2800">
                <a:latin typeface="Cambria" panose="02040503050406030204" pitchFamily="18" charset="0"/>
              </a:rPr>
              <a:t>ợc mức yêu cầu nào đó.</a:t>
            </a:r>
          </a:p>
          <a:p>
            <a:pPr marL="0" indent="0" algn="just">
              <a:buNone/>
            </a:pPr>
            <a:r>
              <a:rPr lang="en-US" sz="2800">
                <a:latin typeface="Cambria" panose="02040503050406030204" pitchFamily="18" charset="0"/>
              </a:rPr>
              <a:t>Gặp lệnh break, chư</a:t>
            </a:r>
            <a:r>
              <a:rPr lang="vi-VN" sz="2800">
                <a:latin typeface="Cambria" panose="02040503050406030204" pitchFamily="18" charset="0"/>
              </a:rPr>
              <a:t>ơ</a:t>
            </a:r>
            <a:r>
              <a:rPr lang="en-US" sz="2800">
                <a:latin typeface="Cambria" panose="02040503050406030204" pitchFamily="18" charset="0"/>
              </a:rPr>
              <a:t>ng trình sẽ không thực hiện bất cứ lệnh nào bên d</a:t>
            </a:r>
            <a:r>
              <a:rPr lang="vi-VN" sz="2800">
                <a:latin typeface="Cambria" panose="02040503050406030204" pitchFamily="18" charset="0"/>
              </a:rPr>
              <a:t>ư</a:t>
            </a:r>
            <a:r>
              <a:rPr lang="en-US" sz="2800">
                <a:latin typeface="Cambria" panose="02040503050406030204" pitchFamily="18" charset="0"/>
              </a:rPr>
              <a:t>ới nó, mà thoát luôn khỏi vòng lặp.</a:t>
            </a:r>
          </a:p>
          <a:p>
            <a:pPr marL="0" indent="0" algn="just">
              <a:buNone/>
            </a:pPr>
            <a:endParaRPr lang="en-US" sz="2800">
              <a:latin typeface="Cambria" panose="02040503050406030204" pitchFamily="18" charset="0"/>
            </a:endParaRPr>
          </a:p>
        </p:txBody>
      </p:sp>
    </p:spTree>
    <p:extLst>
      <p:ext uri="{BB962C8B-B14F-4D97-AF65-F5344CB8AC3E}">
        <p14:creationId xmlns:p14="http://schemas.microsoft.com/office/powerpoint/2010/main" val="761353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214276" y="265650"/>
            <a:ext cx="7128424" cy="508000"/>
            <a:chOff x="789624" y="1191463"/>
            <a:chExt cx="7128424"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599" y="1191463"/>
              <a:ext cx="6927449"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vi-VN" sz="2400" b="1">
                  <a:latin typeface="Times New Roman" panose="02020603050405020304" pitchFamily="18" charset="0"/>
                  <a:cs typeface="Times New Roman" panose="02020603050405020304" pitchFamily="18" charset="0"/>
                </a:rPr>
                <a:t>6.3. Câu lệnh break</a:t>
              </a: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9" name="Content Placeholder 2">
            <a:extLst>
              <a:ext uri="{FF2B5EF4-FFF2-40B4-BE49-F238E27FC236}">
                <a16:creationId xmlns:a16="http://schemas.microsoft.com/office/drawing/2014/main" id="{B1D0D558-50EB-D0DA-50BD-14E8C9A5CD05}"/>
              </a:ext>
            </a:extLst>
          </p:cNvPr>
          <p:cNvSpPr txBox="1">
            <a:spLocks/>
          </p:cNvSpPr>
          <p:nvPr/>
        </p:nvSpPr>
        <p:spPr>
          <a:xfrm>
            <a:off x="440013" y="858297"/>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b="1" u="sng">
                <a:latin typeface="Cambria" panose="02040503050406030204" pitchFamily="18" charset="0"/>
              </a:rPr>
              <a:t>Ví dụ:</a:t>
            </a:r>
            <a:r>
              <a:rPr lang="en-US" sz="2800">
                <a:latin typeface="Cambria" panose="02040503050406030204" pitchFamily="18" charset="0"/>
              </a:rPr>
              <a:t> Viết chư</a:t>
            </a:r>
            <a:r>
              <a:rPr lang="vi-VN" sz="2800">
                <a:latin typeface="Cambria" panose="02040503050406030204" pitchFamily="18" charset="0"/>
              </a:rPr>
              <a:t>ơ</a:t>
            </a:r>
            <a:r>
              <a:rPr lang="en-US" sz="2800">
                <a:latin typeface="Cambria" panose="02040503050406030204" pitchFamily="18" charset="0"/>
              </a:rPr>
              <a:t>ng trình vòng lặp vĩnh cửu cho phép phần mềm chạy liên tục, khi nào hỏi thoát mới thoát phần mềm:</a:t>
            </a:r>
          </a:p>
          <a:p>
            <a:pPr marL="0" indent="0" algn="just">
              <a:buNone/>
            </a:pPr>
            <a:endParaRPr lang="en-US" sz="2800">
              <a:latin typeface="Cambria" panose="02040503050406030204" pitchFamily="18" charset="0"/>
            </a:endParaRPr>
          </a:p>
        </p:txBody>
      </p:sp>
      <p:pic>
        <p:nvPicPr>
          <p:cNvPr id="10" name="Picture 9">
            <a:extLst>
              <a:ext uri="{FF2B5EF4-FFF2-40B4-BE49-F238E27FC236}">
                <a16:creationId xmlns:a16="http://schemas.microsoft.com/office/drawing/2014/main" id="{D98B9A56-4764-A1E2-5DF6-9138CA32773B}"/>
              </a:ext>
            </a:extLst>
          </p:cNvPr>
          <p:cNvPicPr>
            <a:picLocks noChangeAspect="1"/>
          </p:cNvPicPr>
          <p:nvPr/>
        </p:nvPicPr>
        <p:blipFill>
          <a:blip r:embed="rId3"/>
          <a:stretch>
            <a:fillRect/>
          </a:stretch>
        </p:blipFill>
        <p:spPr>
          <a:xfrm>
            <a:off x="2573613" y="1991772"/>
            <a:ext cx="6181725" cy="2152650"/>
          </a:xfrm>
          <a:prstGeom prst="rect">
            <a:avLst/>
          </a:prstGeom>
        </p:spPr>
      </p:pic>
    </p:spTree>
    <p:extLst>
      <p:ext uri="{BB962C8B-B14F-4D97-AF65-F5344CB8AC3E}">
        <p14:creationId xmlns:p14="http://schemas.microsoft.com/office/powerpoint/2010/main" val="3144162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214276" y="265650"/>
            <a:ext cx="7128424" cy="508000"/>
            <a:chOff x="789624" y="1191463"/>
            <a:chExt cx="7128424"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599" y="1191463"/>
              <a:ext cx="6927449"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vi-VN" sz="2400" b="1">
                  <a:latin typeface="Times New Roman" panose="02020603050405020304" pitchFamily="18" charset="0"/>
                  <a:cs typeface="Times New Roman" panose="02020603050405020304" pitchFamily="18" charset="0"/>
                </a:rPr>
                <a:t>6.4. Câu lệnh continue</a:t>
              </a: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D330DAD3-C0F6-EBD1-3E6E-1B4A0E40806D}"/>
              </a:ext>
            </a:extLst>
          </p:cNvPr>
          <p:cNvSpPr txBox="1">
            <a:spLocks/>
          </p:cNvSpPr>
          <p:nvPr/>
        </p:nvSpPr>
        <p:spPr>
          <a:xfrm>
            <a:off x="381000" y="877587"/>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solidFill>
                  <a:srgbClr val="FF0000"/>
                </a:solidFill>
                <a:latin typeface="Cambria" panose="02040503050406030204" pitchFamily="18" charset="0"/>
              </a:rPr>
              <a:t>continue</a:t>
            </a:r>
            <a:r>
              <a:rPr lang="en-US" sz="2800">
                <a:latin typeface="Cambria" panose="02040503050406030204" pitchFamily="18" charset="0"/>
              </a:rPr>
              <a:t> là từ khóa đặc biệt dùng để nhảy sớm tới lần lặp kế tiếp, các lệnh bên d</a:t>
            </a:r>
            <a:r>
              <a:rPr lang="vi-VN" sz="2800">
                <a:latin typeface="Cambria" panose="02040503050406030204" pitchFamily="18" charset="0"/>
              </a:rPr>
              <a:t>ư</a:t>
            </a:r>
            <a:r>
              <a:rPr lang="en-US" sz="2800">
                <a:latin typeface="Cambria" panose="02040503050406030204" pitchFamily="18" charset="0"/>
              </a:rPr>
              <a:t>ới continue sẽ không đ</a:t>
            </a:r>
            <a:r>
              <a:rPr lang="vi-VN" sz="2800">
                <a:latin typeface="Cambria" panose="02040503050406030204" pitchFamily="18" charset="0"/>
              </a:rPr>
              <a:t>ư</a:t>
            </a:r>
            <a:r>
              <a:rPr lang="en-US" sz="2800">
                <a:latin typeface="Cambria" panose="02040503050406030204" pitchFamily="18" charset="0"/>
              </a:rPr>
              <a:t>ợc thực thi. Lưu ý khác với break, gặp break thì ngừng luôn vòng lặp, gặp continue chỉ dừng lần lặp hiện tại đang dở dang để chuyển qua lần lặp tiếp theo.</a:t>
            </a:r>
          </a:p>
        </p:txBody>
      </p:sp>
    </p:spTree>
    <p:extLst>
      <p:ext uri="{BB962C8B-B14F-4D97-AF65-F5344CB8AC3E}">
        <p14:creationId xmlns:p14="http://schemas.microsoft.com/office/powerpoint/2010/main" val="1257460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214276" y="265650"/>
            <a:ext cx="7128424" cy="508000"/>
            <a:chOff x="789624" y="1191463"/>
            <a:chExt cx="7128424"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599" y="1191463"/>
              <a:ext cx="6927449"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vi-VN" sz="2400" b="1">
                  <a:latin typeface="Times New Roman" panose="02020603050405020304" pitchFamily="18" charset="0"/>
                  <a:cs typeface="Times New Roman" panose="02020603050405020304" pitchFamily="18" charset="0"/>
                </a:rPr>
                <a:t>6.4. Câu lệnh continue</a:t>
              </a: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21F54CC6-0A66-C4FB-2371-1631726D15CC}"/>
              </a:ext>
            </a:extLst>
          </p:cNvPr>
          <p:cNvSpPr txBox="1">
            <a:spLocks/>
          </p:cNvSpPr>
          <p:nvPr/>
        </p:nvSpPr>
        <p:spPr>
          <a:xfrm>
            <a:off x="431799" y="864647"/>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b="1" u="sng">
                <a:latin typeface="Cambria" panose="02040503050406030204" pitchFamily="18" charset="0"/>
              </a:rPr>
              <a:t>Ví dụ:</a:t>
            </a:r>
          </a:p>
          <a:p>
            <a:pPr marL="0" indent="0" algn="just">
              <a:buNone/>
            </a:pPr>
            <a:r>
              <a:rPr lang="en-US" sz="2800">
                <a:latin typeface="Cambria" panose="02040503050406030204" pitchFamily="18" charset="0"/>
              </a:rPr>
              <a:t>Tính tổng các chữ số lẻ từ 1-&gt;15, ngoại trừ số 3 và số 11</a:t>
            </a:r>
          </a:p>
        </p:txBody>
      </p:sp>
      <p:pic>
        <p:nvPicPr>
          <p:cNvPr id="9" name="Picture 8">
            <a:extLst>
              <a:ext uri="{FF2B5EF4-FFF2-40B4-BE49-F238E27FC236}">
                <a16:creationId xmlns:a16="http://schemas.microsoft.com/office/drawing/2014/main" id="{0DEE3972-2BB7-C1E1-15C1-2E0117F9640D}"/>
              </a:ext>
            </a:extLst>
          </p:cNvPr>
          <p:cNvPicPr>
            <a:picLocks noChangeAspect="1"/>
          </p:cNvPicPr>
          <p:nvPr/>
        </p:nvPicPr>
        <p:blipFill>
          <a:blip r:embed="rId3"/>
          <a:stretch>
            <a:fillRect/>
          </a:stretch>
        </p:blipFill>
        <p:spPr>
          <a:xfrm>
            <a:off x="3098799" y="1921922"/>
            <a:ext cx="3657600" cy="1857375"/>
          </a:xfrm>
          <a:prstGeom prst="rect">
            <a:avLst/>
          </a:prstGeom>
        </p:spPr>
      </p:pic>
    </p:spTree>
    <p:extLst>
      <p:ext uri="{BB962C8B-B14F-4D97-AF65-F5344CB8AC3E}">
        <p14:creationId xmlns:p14="http://schemas.microsoft.com/office/powerpoint/2010/main" val="2377907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214276" y="265650"/>
            <a:ext cx="7128424" cy="508000"/>
            <a:chOff x="789624" y="1191463"/>
            <a:chExt cx="7128424"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599" y="1191463"/>
              <a:ext cx="6927449"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vi-VN" sz="2400" b="1">
                  <a:latin typeface="Times New Roman" panose="02020603050405020304" pitchFamily="18" charset="0"/>
                  <a:cs typeface="Times New Roman" panose="02020603050405020304" pitchFamily="18" charset="0"/>
                </a:rPr>
                <a:t>6.5. Lệnh while/else</a:t>
              </a: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F3314B57-1D2A-6587-98AE-20119A7542C1}"/>
              </a:ext>
            </a:extLst>
          </p:cNvPr>
          <p:cNvSpPr txBox="1">
            <a:spLocks/>
          </p:cNvSpPr>
          <p:nvPr/>
        </p:nvSpPr>
        <p:spPr>
          <a:xfrm>
            <a:off x="415251" y="83681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Python hỗ trợ else block trong tr</a:t>
            </a:r>
            <a:r>
              <a:rPr lang="vi-VN" sz="2800">
                <a:latin typeface="Cambria" panose="02040503050406030204" pitchFamily="18" charset="0"/>
              </a:rPr>
              <a:t>ư</a:t>
            </a:r>
            <a:r>
              <a:rPr lang="en-US" sz="2800">
                <a:latin typeface="Cambria" panose="02040503050406030204" pitchFamily="18" charset="0"/>
              </a:rPr>
              <a:t>ờng hợp while kết thúc một cách bình th</a:t>
            </a:r>
            <a:r>
              <a:rPr lang="vi-VN" sz="2800">
                <a:latin typeface="Cambria" panose="02040503050406030204" pitchFamily="18" charset="0"/>
              </a:rPr>
              <a:t>ư</a:t>
            </a:r>
            <a:r>
              <a:rPr lang="en-US" sz="2800">
                <a:latin typeface="Cambria" panose="02040503050406030204" pitchFamily="18" charset="0"/>
              </a:rPr>
              <a:t>ờng (tức là không phải dùng break để kết thúc)</a:t>
            </a:r>
          </a:p>
          <a:p>
            <a:pPr marL="1257300" lvl="3"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r>
              <a:rPr lang="en-US" sz="2800">
                <a:latin typeface="Cambria" panose="02040503050406030204" pitchFamily="18" charset="0"/>
              </a:rPr>
              <a:t>Nếu while kết thúc một cách bình th</a:t>
            </a:r>
            <a:r>
              <a:rPr lang="vi-VN" sz="2800">
                <a:latin typeface="Cambria" panose="02040503050406030204" pitchFamily="18" charset="0"/>
              </a:rPr>
              <a:t>ư</a:t>
            </a:r>
            <a:r>
              <a:rPr lang="en-US" sz="2800">
                <a:latin typeface="Cambria" panose="02040503050406030204" pitchFamily="18" charset="0"/>
              </a:rPr>
              <a:t>ờng thì else-block sẽ tự động đ</a:t>
            </a:r>
            <a:r>
              <a:rPr lang="vi-VN" sz="2800">
                <a:latin typeface="Cambria" panose="02040503050406030204" pitchFamily="18" charset="0"/>
              </a:rPr>
              <a:t>ư</a:t>
            </a:r>
            <a:r>
              <a:rPr lang="en-US" sz="2800">
                <a:latin typeface="Cambria" panose="02040503050406030204" pitchFamily="18" charset="0"/>
              </a:rPr>
              <a:t>ợc thực hiện ngay sau đó.</a:t>
            </a:r>
          </a:p>
        </p:txBody>
      </p:sp>
      <p:sp>
        <p:nvSpPr>
          <p:cNvPr id="9" name="Rectangle 8">
            <a:extLst>
              <a:ext uri="{FF2B5EF4-FFF2-40B4-BE49-F238E27FC236}">
                <a16:creationId xmlns:a16="http://schemas.microsoft.com/office/drawing/2014/main" id="{52B94B5E-4D97-E0C3-11B4-C53AF672A20B}"/>
              </a:ext>
            </a:extLst>
          </p:cNvPr>
          <p:cNvSpPr/>
          <p:nvPr/>
        </p:nvSpPr>
        <p:spPr>
          <a:xfrm>
            <a:off x="2472651" y="1970290"/>
            <a:ext cx="4648200" cy="1815882"/>
          </a:xfrm>
          <a:prstGeom prst="rect">
            <a:avLst/>
          </a:prstGeom>
          <a:ln>
            <a:solidFill>
              <a:srgbClr val="002060"/>
            </a:solidFill>
          </a:ln>
        </p:spPr>
        <p:txBody>
          <a:bodyPr wrap="square">
            <a:spAutoFit/>
          </a:bodyPr>
          <a:lstStyle/>
          <a:p>
            <a:pPr marL="1257300" lvl="3" indent="0" algn="just">
              <a:buNone/>
            </a:pPr>
            <a:r>
              <a:rPr lang="en-US" sz="2800">
                <a:latin typeface="Cambria" panose="02040503050406030204" pitchFamily="18" charset="0"/>
              </a:rPr>
              <a:t>while </a:t>
            </a:r>
            <a:r>
              <a:rPr lang="en-US" sz="2800">
                <a:solidFill>
                  <a:srgbClr val="FF0000"/>
                </a:solidFill>
                <a:latin typeface="Cambria" panose="02040503050406030204" pitchFamily="18" charset="0"/>
              </a:rPr>
              <a:t>condition</a:t>
            </a:r>
            <a:r>
              <a:rPr lang="en-US" sz="2800">
                <a:latin typeface="Cambria" panose="02040503050406030204" pitchFamily="18" charset="0"/>
              </a:rPr>
              <a:t>:</a:t>
            </a:r>
          </a:p>
          <a:p>
            <a:pPr marL="1257300" lvl="3" indent="0" algn="just">
              <a:buNone/>
            </a:pPr>
            <a:r>
              <a:rPr lang="en-US" sz="2800">
                <a:latin typeface="Cambria" panose="02040503050406030204" pitchFamily="18" charset="0"/>
              </a:rPr>
              <a:t>     while-block</a:t>
            </a:r>
          </a:p>
          <a:p>
            <a:pPr marL="1257300" lvl="3" indent="0" algn="just">
              <a:buNone/>
            </a:pPr>
            <a:r>
              <a:rPr lang="en-US" sz="2800">
                <a:latin typeface="Cambria" panose="02040503050406030204" pitchFamily="18" charset="0"/>
              </a:rPr>
              <a:t>else:</a:t>
            </a:r>
          </a:p>
          <a:p>
            <a:pPr marL="1257300" lvl="3" indent="0" algn="just">
              <a:buNone/>
            </a:pPr>
            <a:r>
              <a:rPr lang="en-US" sz="2800">
                <a:latin typeface="Cambria" panose="02040503050406030204" pitchFamily="18" charset="0"/>
              </a:rPr>
              <a:t>     else-block</a:t>
            </a:r>
          </a:p>
        </p:txBody>
      </p:sp>
    </p:spTree>
    <p:extLst>
      <p:ext uri="{BB962C8B-B14F-4D97-AF65-F5344CB8AC3E}">
        <p14:creationId xmlns:p14="http://schemas.microsoft.com/office/powerpoint/2010/main" val="2354347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214276" y="265650"/>
            <a:ext cx="7128424" cy="508000"/>
            <a:chOff x="789624" y="1191463"/>
            <a:chExt cx="7128424"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599" y="1191463"/>
              <a:ext cx="6927449"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vi-VN" sz="2400" b="1">
                  <a:latin typeface="Times New Roman" panose="02020603050405020304" pitchFamily="18" charset="0"/>
                  <a:cs typeface="Times New Roman" panose="02020603050405020304" pitchFamily="18" charset="0"/>
                </a:rPr>
                <a:t>6.5. Lệnh while/else</a:t>
              </a: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FC4DD659-EA88-C133-5C9B-D3100A53067D}"/>
              </a:ext>
            </a:extLst>
          </p:cNvPr>
          <p:cNvSpPr txBox="1">
            <a:spLocks/>
          </p:cNvSpPr>
          <p:nvPr/>
        </p:nvSpPr>
        <p:spPr>
          <a:xfrm>
            <a:off x="457200" y="825508"/>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Ví dụ:</a:t>
            </a: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r>
              <a:rPr lang="en-US" sz="2800">
                <a:latin typeface="Cambria" panose="02040503050406030204" pitchFamily="18" charset="0"/>
              </a:rPr>
              <a:t>Nếu nhập số &lt;0 thì sẽ thoát while và bên trong else cũng không đ</a:t>
            </a:r>
            <a:r>
              <a:rPr lang="vi-VN" sz="2800">
                <a:latin typeface="Cambria" panose="02040503050406030204" pitchFamily="18" charset="0"/>
              </a:rPr>
              <a:t>ư</a:t>
            </a:r>
            <a:r>
              <a:rPr lang="en-US" sz="2800">
                <a:latin typeface="Cambria" panose="02040503050406030204" pitchFamily="18" charset="0"/>
              </a:rPr>
              <a:t>ợc thực thi (do kết thúc bằng lệnh break). Nếu nhập đúng toàn bộ giá trị, sau khi while chạy xong thì else sẽ tự động đ</a:t>
            </a:r>
            <a:r>
              <a:rPr lang="vi-VN" sz="2800">
                <a:latin typeface="Cambria" panose="02040503050406030204" pitchFamily="18" charset="0"/>
              </a:rPr>
              <a:t>ư</a:t>
            </a:r>
            <a:r>
              <a:rPr lang="en-US" sz="2800">
                <a:latin typeface="Cambria" panose="02040503050406030204" pitchFamily="18" charset="0"/>
              </a:rPr>
              <a:t>ợc gọi(kết thúc while bình th</a:t>
            </a:r>
            <a:r>
              <a:rPr lang="vi-VN" sz="2800">
                <a:latin typeface="Cambria" panose="02040503050406030204" pitchFamily="18" charset="0"/>
              </a:rPr>
              <a:t>ư</a:t>
            </a:r>
            <a:r>
              <a:rPr lang="en-US" sz="2800">
                <a:latin typeface="Cambria" panose="02040503050406030204" pitchFamily="18" charset="0"/>
              </a:rPr>
              <a:t>ờng)</a:t>
            </a:r>
          </a:p>
        </p:txBody>
      </p:sp>
      <p:pic>
        <p:nvPicPr>
          <p:cNvPr id="9" name="Picture 8">
            <a:extLst>
              <a:ext uri="{FF2B5EF4-FFF2-40B4-BE49-F238E27FC236}">
                <a16:creationId xmlns:a16="http://schemas.microsoft.com/office/drawing/2014/main" id="{49942C4D-DEBB-1C9E-1194-DD23514056E1}"/>
              </a:ext>
            </a:extLst>
          </p:cNvPr>
          <p:cNvPicPr>
            <a:picLocks noChangeAspect="1"/>
          </p:cNvPicPr>
          <p:nvPr/>
        </p:nvPicPr>
        <p:blipFill>
          <a:blip r:embed="rId3"/>
          <a:stretch>
            <a:fillRect/>
          </a:stretch>
        </p:blipFill>
        <p:spPr>
          <a:xfrm>
            <a:off x="2643187" y="1001721"/>
            <a:ext cx="6905625" cy="3429000"/>
          </a:xfrm>
          <a:prstGeom prst="rect">
            <a:avLst/>
          </a:prstGeom>
        </p:spPr>
      </p:pic>
    </p:spTree>
    <p:extLst>
      <p:ext uri="{BB962C8B-B14F-4D97-AF65-F5344CB8AC3E}">
        <p14:creationId xmlns:p14="http://schemas.microsoft.com/office/powerpoint/2010/main" val="3271147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214276" y="265650"/>
            <a:ext cx="7128424" cy="508000"/>
            <a:chOff x="789624" y="1191463"/>
            <a:chExt cx="7128424"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599" y="1191463"/>
              <a:ext cx="6927449"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400" b="1">
                  <a:latin typeface="Times New Roman" panose="02020603050405020304" pitchFamily="18" charset="0"/>
                  <a:cs typeface="Times New Roman" panose="02020603050405020304" pitchFamily="18" charset="0"/>
                </a:rPr>
                <a:t>6.6. Lệnh for/else</a:t>
              </a:r>
              <a:endParaRPr lang="vi-VN" sz="2400" b="1">
                <a:latin typeface="Times New Roman" panose="02020603050405020304" pitchFamily="18" charset="0"/>
                <a:cs typeface="Times New Roman" panose="02020603050405020304" pitchFamily="18" charset="0"/>
              </a:endParaRP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84DC0593-696F-1E44-4629-9F790DF92167}"/>
              </a:ext>
            </a:extLst>
          </p:cNvPr>
          <p:cNvSpPr txBox="1">
            <a:spLocks/>
          </p:cNvSpPr>
          <p:nvPr/>
        </p:nvSpPr>
        <p:spPr>
          <a:xfrm>
            <a:off x="415251" y="829940"/>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Python hỗ trợ else block trong tr</a:t>
            </a:r>
            <a:r>
              <a:rPr lang="vi-VN" sz="2800">
                <a:latin typeface="Cambria" panose="02040503050406030204" pitchFamily="18" charset="0"/>
              </a:rPr>
              <a:t>ư</a:t>
            </a:r>
            <a:r>
              <a:rPr lang="en-US" sz="2800">
                <a:latin typeface="Cambria" panose="02040503050406030204" pitchFamily="18" charset="0"/>
              </a:rPr>
              <a:t>ờng hợp for kết thúc một cách bình th</a:t>
            </a:r>
            <a:r>
              <a:rPr lang="vi-VN" sz="2800">
                <a:latin typeface="Cambria" panose="02040503050406030204" pitchFamily="18" charset="0"/>
              </a:rPr>
              <a:t>ư</a:t>
            </a:r>
            <a:r>
              <a:rPr lang="en-US" sz="2800">
                <a:latin typeface="Cambria" panose="02040503050406030204" pitchFamily="18" charset="0"/>
              </a:rPr>
              <a:t>ờng (tức là không phải dùng break để kết thúc)</a:t>
            </a:r>
          </a:p>
          <a:p>
            <a:pPr marL="1257300" lvl="3"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r>
              <a:rPr lang="en-US" sz="2800">
                <a:latin typeface="Cambria" panose="02040503050406030204" pitchFamily="18" charset="0"/>
              </a:rPr>
              <a:t>Nếu for kết thúc một cách bình th</a:t>
            </a:r>
            <a:r>
              <a:rPr lang="vi-VN" sz="2800">
                <a:latin typeface="Cambria" panose="02040503050406030204" pitchFamily="18" charset="0"/>
              </a:rPr>
              <a:t>ư</a:t>
            </a:r>
            <a:r>
              <a:rPr lang="en-US" sz="2800">
                <a:latin typeface="Cambria" panose="02040503050406030204" pitchFamily="18" charset="0"/>
              </a:rPr>
              <a:t>ờng thì else-block sẽ tự động đ</a:t>
            </a:r>
            <a:r>
              <a:rPr lang="vi-VN" sz="2800">
                <a:latin typeface="Cambria" panose="02040503050406030204" pitchFamily="18" charset="0"/>
              </a:rPr>
              <a:t>ư</a:t>
            </a:r>
            <a:r>
              <a:rPr lang="en-US" sz="2800">
                <a:latin typeface="Cambria" panose="02040503050406030204" pitchFamily="18" charset="0"/>
              </a:rPr>
              <a:t>ợc thực hiện ngay sau đó.</a:t>
            </a:r>
          </a:p>
        </p:txBody>
      </p:sp>
      <p:sp>
        <p:nvSpPr>
          <p:cNvPr id="9" name="Rectangle 8">
            <a:extLst>
              <a:ext uri="{FF2B5EF4-FFF2-40B4-BE49-F238E27FC236}">
                <a16:creationId xmlns:a16="http://schemas.microsoft.com/office/drawing/2014/main" id="{F15D96EC-2A3D-F937-9B33-17E2FFFDCA7E}"/>
              </a:ext>
            </a:extLst>
          </p:cNvPr>
          <p:cNvSpPr/>
          <p:nvPr/>
        </p:nvSpPr>
        <p:spPr>
          <a:xfrm>
            <a:off x="2472651" y="1963415"/>
            <a:ext cx="4648200" cy="1815882"/>
          </a:xfrm>
          <a:prstGeom prst="rect">
            <a:avLst/>
          </a:prstGeom>
          <a:ln>
            <a:solidFill>
              <a:srgbClr val="002060"/>
            </a:solidFill>
          </a:ln>
        </p:spPr>
        <p:txBody>
          <a:bodyPr wrap="square">
            <a:spAutoFit/>
          </a:bodyPr>
          <a:lstStyle/>
          <a:p>
            <a:pPr marL="1257300" lvl="3" indent="0" algn="just">
              <a:buNone/>
            </a:pPr>
            <a:r>
              <a:rPr lang="en-US" sz="2800">
                <a:latin typeface="Cambria" panose="02040503050406030204" pitchFamily="18" charset="0"/>
              </a:rPr>
              <a:t>for </a:t>
            </a:r>
            <a:r>
              <a:rPr lang="en-US" sz="2800">
                <a:solidFill>
                  <a:srgbClr val="FF0000"/>
                </a:solidFill>
                <a:latin typeface="Cambria" panose="02040503050406030204" pitchFamily="18" charset="0"/>
              </a:rPr>
              <a:t>expression</a:t>
            </a:r>
            <a:r>
              <a:rPr lang="en-US" sz="2800">
                <a:latin typeface="Cambria" panose="02040503050406030204" pitchFamily="18" charset="0"/>
              </a:rPr>
              <a:t>:</a:t>
            </a:r>
          </a:p>
          <a:p>
            <a:pPr marL="1257300" lvl="3" indent="0" algn="just">
              <a:buNone/>
            </a:pPr>
            <a:r>
              <a:rPr lang="en-US" sz="2800">
                <a:latin typeface="Cambria" panose="02040503050406030204" pitchFamily="18" charset="0"/>
              </a:rPr>
              <a:t>     for-block</a:t>
            </a:r>
          </a:p>
          <a:p>
            <a:pPr marL="1257300" lvl="3" indent="0" algn="just">
              <a:buNone/>
            </a:pPr>
            <a:r>
              <a:rPr lang="en-US" sz="2800">
                <a:latin typeface="Cambria" panose="02040503050406030204" pitchFamily="18" charset="0"/>
              </a:rPr>
              <a:t>else:</a:t>
            </a:r>
          </a:p>
          <a:p>
            <a:pPr marL="1257300" lvl="3" indent="0" algn="just">
              <a:buNone/>
            </a:pPr>
            <a:r>
              <a:rPr lang="en-US" sz="2800">
                <a:latin typeface="Cambria" panose="02040503050406030204" pitchFamily="18" charset="0"/>
              </a:rPr>
              <a:t>     else-block</a:t>
            </a:r>
          </a:p>
        </p:txBody>
      </p:sp>
    </p:spTree>
    <p:extLst>
      <p:ext uri="{BB962C8B-B14F-4D97-AF65-F5344CB8AC3E}">
        <p14:creationId xmlns:p14="http://schemas.microsoft.com/office/powerpoint/2010/main" val="1393303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214276" y="265650"/>
            <a:ext cx="7128424" cy="508000"/>
            <a:chOff x="789624" y="1191463"/>
            <a:chExt cx="7128424"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599" y="1191463"/>
              <a:ext cx="6927449"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400" b="1">
                  <a:latin typeface="Times New Roman" panose="02020603050405020304" pitchFamily="18" charset="0"/>
                  <a:cs typeface="Times New Roman" panose="02020603050405020304" pitchFamily="18" charset="0"/>
                </a:rPr>
                <a:t>6.6. Lệnh for/else</a:t>
              </a:r>
              <a:endParaRPr lang="vi-VN" sz="2400" b="1">
                <a:latin typeface="Times New Roman" panose="02020603050405020304" pitchFamily="18" charset="0"/>
                <a:cs typeface="Times New Roman" panose="02020603050405020304" pitchFamily="18" charset="0"/>
              </a:endParaRP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D0BD2578-D0DC-BA91-6ACA-A4A9A240D86E}"/>
              </a:ext>
            </a:extLst>
          </p:cNvPr>
          <p:cNvSpPr txBox="1">
            <a:spLocks/>
          </p:cNvSpPr>
          <p:nvPr/>
        </p:nvSpPr>
        <p:spPr>
          <a:xfrm>
            <a:off x="415251" y="877587"/>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b="1" u="sng">
                <a:latin typeface="Cambria" panose="02040503050406030204" pitchFamily="18" charset="0"/>
              </a:rPr>
              <a:t>Ví dụ:</a:t>
            </a: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r>
              <a:rPr lang="en-US" sz="2800">
                <a:latin typeface="Cambria" panose="02040503050406030204" pitchFamily="18" charset="0"/>
              </a:rPr>
              <a:t>Nếu 4 mà chia cho a có số dư là 1 thì ngừng for, còn lại sẽ tính được sum</a:t>
            </a:r>
          </a:p>
        </p:txBody>
      </p:sp>
      <p:pic>
        <p:nvPicPr>
          <p:cNvPr id="9" name="Picture 8">
            <a:extLst>
              <a:ext uri="{FF2B5EF4-FFF2-40B4-BE49-F238E27FC236}">
                <a16:creationId xmlns:a16="http://schemas.microsoft.com/office/drawing/2014/main" id="{C96B3DB9-874F-D35A-F32C-ACF8E93B8A82}"/>
              </a:ext>
            </a:extLst>
          </p:cNvPr>
          <p:cNvPicPr>
            <a:picLocks noChangeAspect="1"/>
          </p:cNvPicPr>
          <p:nvPr/>
        </p:nvPicPr>
        <p:blipFill>
          <a:blip r:embed="rId3"/>
          <a:stretch>
            <a:fillRect/>
          </a:stretch>
        </p:blipFill>
        <p:spPr>
          <a:xfrm>
            <a:off x="3006051" y="1172862"/>
            <a:ext cx="3733800" cy="2867025"/>
          </a:xfrm>
          <a:prstGeom prst="rect">
            <a:avLst/>
          </a:prstGeom>
        </p:spPr>
      </p:pic>
    </p:spTree>
    <p:extLst>
      <p:ext uri="{BB962C8B-B14F-4D97-AF65-F5344CB8AC3E}">
        <p14:creationId xmlns:p14="http://schemas.microsoft.com/office/powerpoint/2010/main" val="1103470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214276" y="265650"/>
            <a:ext cx="7128424" cy="508000"/>
            <a:chOff x="789624" y="1191463"/>
            <a:chExt cx="7128424"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599" y="1191463"/>
              <a:ext cx="6927449"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vi-VN" sz="2400" b="1">
                  <a:latin typeface="Times New Roman" panose="02020603050405020304" pitchFamily="18" charset="0"/>
                  <a:cs typeface="Times New Roman" panose="02020603050405020304" pitchFamily="18" charset="0"/>
                </a:rPr>
                <a:t>6.7. Vòng lặp lồng nhau</a:t>
              </a: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8B79577A-2C45-2D81-EA5B-3B25D4F44E34}"/>
              </a:ext>
            </a:extLst>
          </p:cNvPr>
          <p:cNvSpPr txBox="1">
            <a:spLocks/>
          </p:cNvSpPr>
          <p:nvPr/>
        </p:nvSpPr>
        <p:spPr>
          <a:xfrm>
            <a:off x="415251" y="825508"/>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Python cũng nh</a:t>
            </a:r>
            <a:r>
              <a:rPr lang="vi-VN" sz="2800">
                <a:latin typeface="Cambria" panose="02040503050406030204" pitchFamily="18" charset="0"/>
              </a:rPr>
              <a:t>ư</a:t>
            </a:r>
            <a:r>
              <a:rPr lang="en-US" sz="2800">
                <a:latin typeface="Cambria" panose="02040503050406030204" pitchFamily="18" charset="0"/>
              </a:rPr>
              <a:t> các ngôn ngữ khác, ta có thể viết các vòng lặp lồng nhau. </a:t>
            </a:r>
          </a:p>
          <a:p>
            <a:pPr marL="0" indent="0" algn="just">
              <a:buNone/>
            </a:pPr>
            <a:endParaRPr lang="en-US" sz="2800">
              <a:latin typeface="Cambria" panose="02040503050406030204" pitchFamily="18" charset="0"/>
            </a:endParaRPr>
          </a:p>
        </p:txBody>
      </p:sp>
      <p:pic>
        <p:nvPicPr>
          <p:cNvPr id="9" name="Picture 8">
            <a:extLst>
              <a:ext uri="{FF2B5EF4-FFF2-40B4-BE49-F238E27FC236}">
                <a16:creationId xmlns:a16="http://schemas.microsoft.com/office/drawing/2014/main" id="{64A0D9F6-7F01-AA4A-6F01-525F2A85633F}"/>
              </a:ext>
            </a:extLst>
          </p:cNvPr>
          <p:cNvPicPr>
            <a:picLocks noChangeAspect="1"/>
          </p:cNvPicPr>
          <p:nvPr/>
        </p:nvPicPr>
        <p:blipFill>
          <a:blip r:embed="rId3"/>
          <a:stretch>
            <a:fillRect/>
          </a:stretch>
        </p:blipFill>
        <p:spPr>
          <a:xfrm>
            <a:off x="724814" y="1602003"/>
            <a:ext cx="4791075" cy="2438400"/>
          </a:xfrm>
          <a:prstGeom prst="rect">
            <a:avLst/>
          </a:prstGeom>
        </p:spPr>
      </p:pic>
      <p:pic>
        <p:nvPicPr>
          <p:cNvPr id="10" name="Picture 9">
            <a:extLst>
              <a:ext uri="{FF2B5EF4-FFF2-40B4-BE49-F238E27FC236}">
                <a16:creationId xmlns:a16="http://schemas.microsoft.com/office/drawing/2014/main" id="{FF927E31-0A8B-88F0-64A0-48BA2A11ECBF}"/>
              </a:ext>
            </a:extLst>
          </p:cNvPr>
          <p:cNvPicPr>
            <a:picLocks noChangeAspect="1"/>
          </p:cNvPicPr>
          <p:nvPr/>
        </p:nvPicPr>
        <p:blipFill>
          <a:blip r:embed="rId4"/>
          <a:stretch>
            <a:fillRect/>
          </a:stretch>
        </p:blipFill>
        <p:spPr>
          <a:xfrm>
            <a:off x="7806651" y="1602003"/>
            <a:ext cx="2228850" cy="2381250"/>
          </a:xfrm>
          <a:prstGeom prst="rect">
            <a:avLst/>
          </a:prstGeom>
        </p:spPr>
      </p:pic>
      <p:sp>
        <p:nvSpPr>
          <p:cNvPr id="11" name="Arrow: Right 10">
            <a:extLst>
              <a:ext uri="{FF2B5EF4-FFF2-40B4-BE49-F238E27FC236}">
                <a16:creationId xmlns:a16="http://schemas.microsoft.com/office/drawing/2014/main" id="{752D3600-29D1-3C27-D16B-2CFF7FE2B8C6}"/>
              </a:ext>
            </a:extLst>
          </p:cNvPr>
          <p:cNvSpPr/>
          <p:nvPr/>
        </p:nvSpPr>
        <p:spPr>
          <a:xfrm>
            <a:off x="5825451" y="2525928"/>
            <a:ext cx="1676400" cy="5334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960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214276" y="265650"/>
            <a:ext cx="7128424" cy="508000"/>
            <a:chOff x="789624" y="1191463"/>
            <a:chExt cx="7128424"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599" y="1191463"/>
              <a:ext cx="6927449"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vi-VN" sz="2400" b="1">
                  <a:latin typeface="Times New Roman" panose="02020603050405020304" pitchFamily="18" charset="0"/>
                  <a:cs typeface="Times New Roman" panose="02020603050405020304" pitchFamily="18" charset="0"/>
                </a:rPr>
                <a:t>6.7. Vòng lặp lồng nhau</a:t>
              </a: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graphicFrame>
        <p:nvGraphicFramePr>
          <p:cNvPr id="8" name="Table 7">
            <a:extLst>
              <a:ext uri="{FF2B5EF4-FFF2-40B4-BE49-F238E27FC236}">
                <a16:creationId xmlns:a16="http://schemas.microsoft.com/office/drawing/2014/main" id="{21EF707E-A903-5F7D-6CA3-F374DD257048}"/>
              </a:ext>
            </a:extLst>
          </p:cNvPr>
          <p:cNvGraphicFramePr>
            <a:graphicFrameLocks noGrp="1"/>
          </p:cNvGraphicFramePr>
          <p:nvPr>
            <p:extLst>
              <p:ext uri="{D42A27DB-BD31-4B8C-83A1-F6EECF244321}">
                <p14:modId xmlns:p14="http://schemas.microsoft.com/office/powerpoint/2010/main" val="4248466769"/>
              </p:ext>
            </p:extLst>
          </p:nvPr>
        </p:nvGraphicFramePr>
        <p:xfrm>
          <a:off x="3859272" y="1977190"/>
          <a:ext cx="3378200" cy="3699936"/>
        </p:xfrm>
        <a:graphic>
          <a:graphicData uri="http://schemas.openxmlformats.org/drawingml/2006/table">
            <a:tbl>
              <a:tblPr firstRow="1" bandRow="1">
                <a:tableStyleId>{5940675A-B579-460E-94D1-54222C63F5DA}</a:tableStyleId>
              </a:tblPr>
              <a:tblGrid>
                <a:gridCol w="381000">
                  <a:extLst>
                    <a:ext uri="{9D8B030D-6E8A-4147-A177-3AD203B41FA5}">
                      <a16:colId xmlns:a16="http://schemas.microsoft.com/office/drawing/2014/main" val="1537243764"/>
                    </a:ext>
                  </a:extLst>
                </a:gridCol>
                <a:gridCol w="463550">
                  <a:extLst>
                    <a:ext uri="{9D8B030D-6E8A-4147-A177-3AD203B41FA5}">
                      <a16:colId xmlns:a16="http://schemas.microsoft.com/office/drawing/2014/main" val="4053411036"/>
                    </a:ext>
                  </a:extLst>
                </a:gridCol>
                <a:gridCol w="422275">
                  <a:extLst>
                    <a:ext uri="{9D8B030D-6E8A-4147-A177-3AD203B41FA5}">
                      <a16:colId xmlns:a16="http://schemas.microsoft.com/office/drawing/2014/main" val="408819524"/>
                    </a:ext>
                  </a:extLst>
                </a:gridCol>
                <a:gridCol w="422275">
                  <a:extLst>
                    <a:ext uri="{9D8B030D-6E8A-4147-A177-3AD203B41FA5}">
                      <a16:colId xmlns:a16="http://schemas.microsoft.com/office/drawing/2014/main" val="1422806033"/>
                    </a:ext>
                  </a:extLst>
                </a:gridCol>
                <a:gridCol w="422275">
                  <a:extLst>
                    <a:ext uri="{9D8B030D-6E8A-4147-A177-3AD203B41FA5}">
                      <a16:colId xmlns:a16="http://schemas.microsoft.com/office/drawing/2014/main" val="400260457"/>
                    </a:ext>
                  </a:extLst>
                </a:gridCol>
                <a:gridCol w="422275">
                  <a:extLst>
                    <a:ext uri="{9D8B030D-6E8A-4147-A177-3AD203B41FA5}">
                      <a16:colId xmlns:a16="http://schemas.microsoft.com/office/drawing/2014/main" val="1523164971"/>
                    </a:ext>
                  </a:extLst>
                </a:gridCol>
                <a:gridCol w="422275">
                  <a:extLst>
                    <a:ext uri="{9D8B030D-6E8A-4147-A177-3AD203B41FA5}">
                      <a16:colId xmlns:a16="http://schemas.microsoft.com/office/drawing/2014/main" val="513099437"/>
                    </a:ext>
                  </a:extLst>
                </a:gridCol>
                <a:gridCol w="422275">
                  <a:extLst>
                    <a:ext uri="{9D8B030D-6E8A-4147-A177-3AD203B41FA5}">
                      <a16:colId xmlns:a16="http://schemas.microsoft.com/office/drawing/2014/main" val="3241111075"/>
                    </a:ext>
                  </a:extLst>
                </a:gridCol>
              </a:tblGrid>
              <a:tr h="462492">
                <a:tc>
                  <a:txBody>
                    <a:bodyPr/>
                    <a:lstStyle/>
                    <a:p>
                      <a:pPr algn="ctr"/>
                      <a:r>
                        <a:rPr lang="en-US"/>
                        <a:t>*</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a:txBody>
                  <a:tcPr anchor="ctr"/>
                </a:tc>
                <a:extLst>
                  <a:ext uri="{0D108BD9-81ED-4DB2-BD59-A6C34878D82A}">
                    <a16:rowId xmlns:a16="http://schemas.microsoft.com/office/drawing/2014/main" val="3933420590"/>
                  </a:ext>
                </a:extLst>
              </a:tr>
              <a:tr h="4624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a:t>
                      </a:r>
                    </a:p>
                  </a:txBody>
                  <a:tcPr anchor="ctr"/>
                </a:tc>
                <a:tc>
                  <a:txBody>
                    <a:bodyPr/>
                    <a:lstStyle/>
                    <a:p>
                      <a:pPr algn="ctr"/>
                      <a:r>
                        <a:rPr lang="en-US"/>
                        <a:t>*</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a:txBody>
                  <a:tcPr anchor="ctr"/>
                </a:tc>
                <a:extLst>
                  <a:ext uri="{0D108BD9-81ED-4DB2-BD59-A6C34878D82A}">
                    <a16:rowId xmlns:a16="http://schemas.microsoft.com/office/drawing/2014/main" val="2856473997"/>
                  </a:ext>
                </a:extLst>
              </a:tr>
              <a:tr h="4624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a:t>
                      </a:r>
                    </a:p>
                  </a:txBody>
                  <a:tcPr anchor="ctr"/>
                </a:tc>
                <a:tc>
                  <a:txBody>
                    <a:bodyPr/>
                    <a:lstStyle/>
                    <a:p>
                      <a:pPr algn="ctr"/>
                      <a:endParaRPr lang="en-US"/>
                    </a:p>
                  </a:txBody>
                  <a:tcPr anchor="ctr"/>
                </a:tc>
                <a:tc>
                  <a:txBody>
                    <a:bodyPr/>
                    <a:lstStyle/>
                    <a:p>
                      <a:pPr algn="ctr"/>
                      <a:r>
                        <a:rPr lang="en-US"/>
                        <a:t>*</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a:txBody>
                  <a:tcPr anchor="ctr"/>
                </a:tc>
                <a:extLst>
                  <a:ext uri="{0D108BD9-81ED-4DB2-BD59-A6C34878D82A}">
                    <a16:rowId xmlns:a16="http://schemas.microsoft.com/office/drawing/2014/main" val="288237713"/>
                  </a:ext>
                </a:extLst>
              </a:tr>
              <a:tr h="4624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a:t>*</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a:txBody>
                  <a:tcPr anchor="ctr"/>
                </a:tc>
                <a:extLst>
                  <a:ext uri="{0D108BD9-81ED-4DB2-BD59-A6C34878D82A}">
                    <a16:rowId xmlns:a16="http://schemas.microsoft.com/office/drawing/2014/main" val="3004990262"/>
                  </a:ext>
                </a:extLst>
              </a:tr>
              <a:tr h="4624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a:t>*</a:t>
                      </a:r>
                    </a:p>
                  </a:txBody>
                  <a:tcPr anchor="ctr"/>
                </a:tc>
                <a:tc>
                  <a:txBody>
                    <a:bodyPr/>
                    <a:lstStyle/>
                    <a:p>
                      <a:pPr algn="ctr"/>
                      <a:endParaRPr lang="en-US"/>
                    </a:p>
                  </a:txBody>
                  <a:tcPr anchor="ctr"/>
                </a:tc>
                <a:tc>
                  <a:txBody>
                    <a:bodyPr/>
                    <a:lstStyle/>
                    <a:p>
                      <a:pPr algn="ctr"/>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a:txBody>
                  <a:tcPr anchor="ctr"/>
                </a:tc>
                <a:extLst>
                  <a:ext uri="{0D108BD9-81ED-4DB2-BD59-A6C34878D82A}">
                    <a16:rowId xmlns:a16="http://schemas.microsoft.com/office/drawing/2014/main" val="581884523"/>
                  </a:ext>
                </a:extLst>
              </a:tr>
              <a:tr h="4624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a:t>*</a:t>
                      </a:r>
                    </a:p>
                  </a:txBody>
                  <a:tcPr anchor="ctr"/>
                </a:tc>
                <a:tc>
                  <a:txBody>
                    <a:bodyPr/>
                    <a:lstStyle/>
                    <a:p>
                      <a:pPr algn="ctr"/>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a:txBody>
                  <a:tcPr anchor="ctr"/>
                </a:tc>
                <a:extLst>
                  <a:ext uri="{0D108BD9-81ED-4DB2-BD59-A6C34878D82A}">
                    <a16:rowId xmlns:a16="http://schemas.microsoft.com/office/drawing/2014/main" val="2948162972"/>
                  </a:ext>
                </a:extLst>
              </a:tr>
              <a:tr h="4624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a:txBody>
                  <a:tcPr anchor="ctr"/>
                </a:tc>
                <a:extLst>
                  <a:ext uri="{0D108BD9-81ED-4DB2-BD59-A6C34878D82A}">
                    <a16:rowId xmlns:a16="http://schemas.microsoft.com/office/drawing/2014/main" val="144734537"/>
                  </a:ext>
                </a:extLst>
              </a:tr>
              <a:tr h="4624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a:t>
                      </a:r>
                    </a:p>
                  </a:txBody>
                  <a:tcPr anchor="ctr"/>
                </a:tc>
                <a:tc>
                  <a:txBody>
                    <a:bodyPr/>
                    <a:lstStyle/>
                    <a:p>
                      <a:pPr algn="ctr"/>
                      <a:r>
                        <a:rPr lang="en-US"/>
                        <a:t>*</a:t>
                      </a:r>
                    </a:p>
                  </a:txBody>
                  <a:tcPr anchor="ctr"/>
                </a:tc>
                <a:tc>
                  <a:txBody>
                    <a:bodyPr/>
                    <a:lstStyle/>
                    <a:p>
                      <a:pPr algn="ctr"/>
                      <a:r>
                        <a:rPr lang="en-US"/>
                        <a:t>*</a:t>
                      </a:r>
                    </a:p>
                  </a:txBody>
                  <a:tcPr anchor="ctr"/>
                </a:tc>
                <a:tc>
                  <a:txBody>
                    <a:bodyPr/>
                    <a:lstStyle/>
                    <a:p>
                      <a:pPr algn="ctr"/>
                      <a:r>
                        <a:rPr lang="en-US"/>
                        <a:t>*</a:t>
                      </a:r>
                    </a:p>
                  </a:txBody>
                  <a:tcPr anchor="ctr"/>
                </a:tc>
                <a:tc>
                  <a:txBody>
                    <a:bodyPr/>
                    <a:lstStyle/>
                    <a:p>
                      <a:pPr algn="ctr"/>
                      <a:r>
                        <a:rPr lang="en-US"/>
                        <a:t>*</a:t>
                      </a:r>
                    </a:p>
                  </a:txBody>
                  <a:tcPr anchor="ctr"/>
                </a:tc>
                <a:tc>
                  <a:txBody>
                    <a:bodyPr/>
                    <a:lstStyle/>
                    <a:p>
                      <a:pPr algn="ctr"/>
                      <a:r>
                        <a:rPr lang="en-US"/>
                        <a:t>*</a:t>
                      </a:r>
                    </a:p>
                  </a:txBody>
                  <a:tcPr anchor="ctr"/>
                </a:tc>
                <a:tc>
                  <a:txBody>
                    <a:bodyPr/>
                    <a:lstStyle/>
                    <a:p>
                      <a:pPr algn="ctr"/>
                      <a:r>
                        <a:rPr lang="en-US"/>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a:t>
                      </a:r>
                    </a:p>
                  </a:txBody>
                  <a:tcPr anchor="ctr"/>
                </a:tc>
                <a:extLst>
                  <a:ext uri="{0D108BD9-81ED-4DB2-BD59-A6C34878D82A}">
                    <a16:rowId xmlns:a16="http://schemas.microsoft.com/office/drawing/2014/main" val="3674532264"/>
                  </a:ext>
                </a:extLst>
              </a:tr>
            </a:tbl>
          </a:graphicData>
        </a:graphic>
      </p:graphicFrame>
      <p:sp>
        <p:nvSpPr>
          <p:cNvPr id="9" name="Arrow: Right 8">
            <a:extLst>
              <a:ext uri="{FF2B5EF4-FFF2-40B4-BE49-F238E27FC236}">
                <a16:creationId xmlns:a16="http://schemas.microsoft.com/office/drawing/2014/main" id="{2BF3B583-9F52-F65A-77C0-CC7AF65E5287}"/>
              </a:ext>
            </a:extLst>
          </p:cNvPr>
          <p:cNvSpPr/>
          <p:nvPr/>
        </p:nvSpPr>
        <p:spPr>
          <a:xfrm>
            <a:off x="2182872" y="1977190"/>
            <a:ext cx="1600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i=0</a:t>
            </a:r>
          </a:p>
        </p:txBody>
      </p:sp>
      <p:sp>
        <p:nvSpPr>
          <p:cNvPr id="10" name="Arrow: Right 9">
            <a:extLst>
              <a:ext uri="{FF2B5EF4-FFF2-40B4-BE49-F238E27FC236}">
                <a16:creationId xmlns:a16="http://schemas.microsoft.com/office/drawing/2014/main" id="{8FC08BAA-6F58-3703-2226-F0A1B08ED3A1}"/>
              </a:ext>
            </a:extLst>
          </p:cNvPr>
          <p:cNvSpPr/>
          <p:nvPr/>
        </p:nvSpPr>
        <p:spPr>
          <a:xfrm>
            <a:off x="2176246" y="5253791"/>
            <a:ext cx="1600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i=n-1</a:t>
            </a:r>
          </a:p>
        </p:txBody>
      </p:sp>
      <p:sp>
        <p:nvSpPr>
          <p:cNvPr id="11" name="Arrow: Down 10">
            <a:extLst>
              <a:ext uri="{FF2B5EF4-FFF2-40B4-BE49-F238E27FC236}">
                <a16:creationId xmlns:a16="http://schemas.microsoft.com/office/drawing/2014/main" id="{07DB8911-7678-22A6-D2B2-B2622C4CEF8F}"/>
              </a:ext>
            </a:extLst>
          </p:cNvPr>
          <p:cNvSpPr/>
          <p:nvPr/>
        </p:nvSpPr>
        <p:spPr>
          <a:xfrm>
            <a:off x="3783072" y="970025"/>
            <a:ext cx="533400" cy="10104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J=0</a:t>
            </a:r>
          </a:p>
        </p:txBody>
      </p:sp>
      <p:sp>
        <p:nvSpPr>
          <p:cNvPr id="12" name="Arrow: Down 11">
            <a:extLst>
              <a:ext uri="{FF2B5EF4-FFF2-40B4-BE49-F238E27FC236}">
                <a16:creationId xmlns:a16="http://schemas.microsoft.com/office/drawing/2014/main" id="{CE389F8B-C5E6-6770-5872-B575887185A7}"/>
              </a:ext>
            </a:extLst>
          </p:cNvPr>
          <p:cNvSpPr/>
          <p:nvPr/>
        </p:nvSpPr>
        <p:spPr>
          <a:xfrm>
            <a:off x="6554987" y="981621"/>
            <a:ext cx="1262102" cy="10104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J</a:t>
            </a:r>
          </a:p>
          <a:p>
            <a:pPr algn="ctr"/>
            <a:r>
              <a:rPr lang="en-US"/>
              <a:t>=</a:t>
            </a:r>
          </a:p>
          <a:p>
            <a:pPr algn="ctr"/>
            <a:r>
              <a:rPr lang="en-US"/>
              <a:t>n-1</a:t>
            </a:r>
          </a:p>
        </p:txBody>
      </p:sp>
    </p:spTree>
    <p:extLst>
      <p:ext uri="{BB962C8B-B14F-4D97-AF65-F5344CB8AC3E}">
        <p14:creationId xmlns:p14="http://schemas.microsoft.com/office/powerpoint/2010/main" val="3397616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262128" y="261944"/>
            <a:ext cx="4620576" cy="508000"/>
            <a:chOff x="789624" y="1191463"/>
            <a:chExt cx="4620576"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Mục tiêu bài học</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9" name="Rectangle 8">
            <a:extLst>
              <a:ext uri="{FF2B5EF4-FFF2-40B4-BE49-F238E27FC236}">
                <a16:creationId xmlns:a16="http://schemas.microsoft.com/office/drawing/2014/main" id="{8411CFD0-03BE-E847-E2E9-F794EE9C87DB}"/>
              </a:ext>
            </a:extLst>
          </p:cNvPr>
          <p:cNvSpPr/>
          <p:nvPr/>
        </p:nvSpPr>
        <p:spPr>
          <a:xfrm>
            <a:off x="463104" y="837489"/>
            <a:ext cx="11341948" cy="4536691"/>
          </a:xfrm>
          <a:prstGeom prst="rect">
            <a:avLst/>
          </a:prstGeom>
        </p:spPr>
        <p:txBody>
          <a:bodyPr wrap="square">
            <a:spAutoFit/>
          </a:bodyPr>
          <a:lstStyle/>
          <a:p>
            <a:pPr marL="457200" lvl="1" indent="-457200" algn="just" fontAlgn="base">
              <a:lnSpc>
                <a:spcPct val="150000"/>
              </a:lnSpc>
              <a:spcBef>
                <a:spcPct val="0"/>
              </a:spcBef>
              <a:spcAft>
                <a:spcPct val="0"/>
              </a:spcAft>
              <a:buFont typeface="Wingdings" panose="05000000000000000000" pitchFamily="2" charset="2"/>
              <a:buChar char="v"/>
            </a:pPr>
            <a:r>
              <a:rPr lang="en-US" sz="2800">
                <a:solidFill>
                  <a:srgbClr val="000000"/>
                </a:solidFill>
                <a:latin typeface="Cambria" panose="02040503050406030204" pitchFamily="18" charset="0"/>
              </a:rPr>
              <a:t>Học xong chương này Sinh viên </a:t>
            </a:r>
            <a:r>
              <a:rPr lang="en-US" sz="2800">
                <a:latin typeface="Cambria" panose="02040503050406030204" pitchFamily="18" charset="0"/>
              </a:rPr>
              <a:t>hiểu và giải thích được cơ chế hoạt động của các vòng lặp while, for, while/else, for/else.</a:t>
            </a:r>
          </a:p>
          <a:p>
            <a:pPr marL="457200" lvl="1" indent="-457200" algn="just" fontAlgn="base">
              <a:lnSpc>
                <a:spcPct val="150000"/>
              </a:lnSpc>
              <a:spcBef>
                <a:spcPct val="0"/>
              </a:spcBef>
              <a:spcAft>
                <a:spcPct val="0"/>
              </a:spcAft>
              <a:buFont typeface="Wingdings" panose="05000000000000000000" pitchFamily="2" charset="2"/>
              <a:buChar char="v"/>
            </a:pPr>
            <a:r>
              <a:rPr lang="en-US" sz="2800">
                <a:latin typeface="Cambria" panose="02040503050406030204" pitchFamily="18" charset="0"/>
              </a:rPr>
              <a:t>Nhận dạng và Áp dụng được cấu trúc vòng lặp vào các bài toán cụ thể.</a:t>
            </a:r>
          </a:p>
          <a:p>
            <a:pPr marL="457200" lvl="1" indent="-457200" algn="just" fontAlgn="base">
              <a:lnSpc>
                <a:spcPct val="150000"/>
              </a:lnSpc>
              <a:spcBef>
                <a:spcPct val="0"/>
              </a:spcBef>
              <a:spcAft>
                <a:spcPct val="0"/>
              </a:spcAft>
              <a:buFont typeface="Wingdings" panose="05000000000000000000" pitchFamily="2" charset="2"/>
              <a:buChar char="v"/>
            </a:pPr>
            <a:r>
              <a:rPr lang="en-US" sz="2800">
                <a:solidFill>
                  <a:srgbClr val="000000"/>
                </a:solidFill>
                <a:latin typeface="Cambria" panose="02040503050406030204" pitchFamily="18" charset="0"/>
              </a:rPr>
              <a:t>Xử l</a:t>
            </a:r>
            <a:r>
              <a:rPr lang="en-US" sz="2800">
                <a:latin typeface="Cambria" panose="02040503050406030204" pitchFamily="18" charset="0"/>
              </a:rPr>
              <a:t>ý được vòng lặp lồng nhau.</a:t>
            </a:r>
          </a:p>
          <a:p>
            <a:pPr marL="457200" lvl="1" indent="-457200" algn="just" fontAlgn="base">
              <a:lnSpc>
                <a:spcPct val="150000"/>
              </a:lnSpc>
              <a:spcBef>
                <a:spcPct val="0"/>
              </a:spcBef>
              <a:spcAft>
                <a:spcPct val="0"/>
              </a:spcAft>
              <a:buFont typeface="Wingdings" panose="05000000000000000000" pitchFamily="2" charset="2"/>
              <a:buChar char="v"/>
            </a:pPr>
            <a:r>
              <a:rPr lang="en-US" sz="2800">
                <a:latin typeface="Cambria" panose="02040503050406030204" pitchFamily="18" charset="0"/>
              </a:rPr>
              <a:t>Kết hợp được cấu trúc điều kiện và vòng lặp để xử lý các bài toán phức tạp hơn.</a:t>
            </a:r>
          </a:p>
          <a:p>
            <a:pPr marL="457200" lvl="1" indent="-457200" algn="just" fontAlgn="base">
              <a:lnSpc>
                <a:spcPct val="150000"/>
              </a:lnSpc>
              <a:spcBef>
                <a:spcPct val="0"/>
              </a:spcBef>
              <a:spcAft>
                <a:spcPct val="0"/>
              </a:spcAft>
              <a:buFont typeface="Wingdings" panose="05000000000000000000" pitchFamily="2" charset="2"/>
              <a:buChar char="v"/>
            </a:pPr>
            <a:r>
              <a:rPr lang="en-US" sz="2800">
                <a:solidFill>
                  <a:srgbClr val="000000"/>
                </a:solidFill>
                <a:latin typeface="Cambria" panose="02040503050406030204" pitchFamily="18" charset="0"/>
              </a:rPr>
              <a:t>Phân biệt được ý nghĩa sử dụng lệnh break và continue</a:t>
            </a:r>
          </a:p>
        </p:txBody>
      </p:sp>
    </p:spTree>
    <p:extLst>
      <p:ext uri="{BB962C8B-B14F-4D97-AF65-F5344CB8AC3E}">
        <p14:creationId xmlns:p14="http://schemas.microsoft.com/office/powerpoint/2010/main" val="2703459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grpSp>
        <p:nvGrpSpPr>
          <p:cNvPr id="2" name="Group 1">
            <a:extLst>
              <a:ext uri="{FF2B5EF4-FFF2-40B4-BE49-F238E27FC236}">
                <a16:creationId xmlns:a16="http://schemas.microsoft.com/office/drawing/2014/main" id="{AC27B0D8-B505-0A00-64F9-C9BD4799CAD8}"/>
              </a:ext>
            </a:extLst>
          </p:cNvPr>
          <p:cNvGrpSpPr/>
          <p:nvPr/>
        </p:nvGrpSpPr>
        <p:grpSpPr>
          <a:xfrm>
            <a:off x="186775" y="253072"/>
            <a:ext cx="4620576" cy="508000"/>
            <a:chOff x="789624" y="1191463"/>
            <a:chExt cx="4620576" cy="508000"/>
          </a:xfrm>
        </p:grpSpPr>
        <p:sp>
          <p:nvSpPr>
            <p:cNvPr id="3" name="AutoShape 52">
              <a:extLst>
                <a:ext uri="{FF2B5EF4-FFF2-40B4-BE49-F238E27FC236}">
                  <a16:creationId xmlns:a16="http://schemas.microsoft.com/office/drawing/2014/main" id="{3FF2827D-5884-34DA-3239-E2669FBE4475}"/>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Câu hỏi ôn tập</a:t>
              </a:r>
            </a:p>
          </p:txBody>
        </p:sp>
        <p:grpSp>
          <p:nvGrpSpPr>
            <p:cNvPr id="4" name="Group 17">
              <a:extLst>
                <a:ext uri="{FF2B5EF4-FFF2-40B4-BE49-F238E27FC236}">
                  <a16:creationId xmlns:a16="http://schemas.microsoft.com/office/drawing/2014/main" id="{447D38C0-EECF-3BBB-4F9A-E3ECD3E585BE}"/>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C126B780-978A-9AA8-E14C-23E582A71103}"/>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66F9CBAC-100E-1F37-32A2-671A4A24631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AFA1B933-3B6D-F081-885D-10B63D0E0E56}"/>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TextBox 12">
            <a:extLst>
              <a:ext uri="{FF2B5EF4-FFF2-40B4-BE49-F238E27FC236}">
                <a16:creationId xmlns:a16="http://schemas.microsoft.com/office/drawing/2014/main" id="{2FC1FE93-CC5D-19B6-8B19-5376948B9341}"/>
              </a:ext>
            </a:extLst>
          </p:cNvPr>
          <p:cNvSpPr txBox="1"/>
          <p:nvPr/>
        </p:nvSpPr>
        <p:spPr>
          <a:xfrm>
            <a:off x="387751" y="865009"/>
            <a:ext cx="11564547" cy="3903954"/>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sz="2400" b="1" u="sng">
                <a:latin typeface="Times New Roman" panose="02020603050405020304" pitchFamily="18" charset="0"/>
                <a:cs typeface="Times New Roman" panose="02020603050405020304" pitchFamily="18" charset="0"/>
              </a:rPr>
              <a:t>Câu 1:</a:t>
            </a:r>
            <a:r>
              <a:rPr lang="en-US" sz="2400" b="1">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Khi nào thì ta sử dụng vòng lặp để xử lý bài toán?</a:t>
            </a:r>
            <a:endParaRPr lang="en-US" sz="2400" b="1" u="sng">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400" b="1" u="sng">
                <a:latin typeface="Times New Roman" panose="02020603050405020304" pitchFamily="18" charset="0"/>
                <a:cs typeface="Times New Roman" panose="02020603050405020304" pitchFamily="18" charset="0"/>
              </a:rPr>
              <a:t>Câu 2:</a:t>
            </a:r>
            <a:r>
              <a:rPr lang="en-US" sz="2400">
                <a:latin typeface="Times New Roman" panose="02020603050405020304" pitchFamily="18" charset="0"/>
                <a:cs typeface="Times New Roman" panose="02020603050405020304" pitchFamily="18" charset="0"/>
              </a:rPr>
              <a:t> Trình bày ý nghĩa và lưu đồ của cấu trúc vòng lặp while</a:t>
            </a:r>
          </a:p>
          <a:p>
            <a:pPr marL="457200" indent="-457200" algn="just">
              <a:lnSpc>
                <a:spcPct val="150000"/>
              </a:lnSpc>
              <a:buFont typeface="Arial" panose="020B0604020202020204" pitchFamily="34" charset="0"/>
              <a:buChar char="•"/>
            </a:pPr>
            <a:r>
              <a:rPr lang="en-US" sz="2400" b="1" u="sng">
                <a:latin typeface="Times New Roman" panose="02020603050405020304" pitchFamily="18" charset="0"/>
                <a:cs typeface="Times New Roman" panose="02020603050405020304" pitchFamily="18" charset="0"/>
              </a:rPr>
              <a:t>Câu 3:</a:t>
            </a:r>
            <a:r>
              <a:rPr lang="en-US" sz="2400">
                <a:latin typeface="Times New Roman" panose="02020603050405020304" pitchFamily="18" charset="0"/>
                <a:cs typeface="Times New Roman" panose="02020603050405020304" pitchFamily="18" charset="0"/>
              </a:rPr>
              <a:t> </a:t>
            </a:r>
            <a:r>
              <a:rPr kumimoji="0" 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Trình bày ý nghĩa và lưu đồ của cấu trúc </a:t>
            </a:r>
            <a:r>
              <a:rPr lang="en-US" sz="2400">
                <a:latin typeface="Times New Roman" panose="02020603050405020304" pitchFamily="18" charset="0"/>
                <a:cs typeface="Times New Roman" panose="02020603050405020304" pitchFamily="18" charset="0"/>
              </a:rPr>
              <a:t>vòng lặp for</a:t>
            </a:r>
          </a:p>
          <a:p>
            <a:pPr marL="457200" indent="-457200" algn="just">
              <a:lnSpc>
                <a:spcPct val="150000"/>
              </a:lnSpc>
              <a:buFont typeface="Arial" panose="020B0604020202020204" pitchFamily="34" charset="0"/>
              <a:buChar char="•"/>
            </a:pPr>
            <a:r>
              <a:rPr lang="en-US" sz="2400" b="1" u="sng">
                <a:latin typeface="Times New Roman" panose="02020603050405020304" pitchFamily="18" charset="0"/>
                <a:cs typeface="Times New Roman" panose="02020603050405020304" pitchFamily="18" charset="0"/>
              </a:rPr>
              <a:t>Câu 4:</a:t>
            </a:r>
            <a:r>
              <a:rPr lang="en-US" sz="2400">
                <a:latin typeface="Times New Roman" panose="02020603050405020304" pitchFamily="18" charset="0"/>
                <a:cs typeface="Times New Roman" panose="02020603050405020304" pitchFamily="18" charset="0"/>
              </a:rPr>
              <a:t> </a:t>
            </a:r>
            <a:r>
              <a:rPr kumimoji="0" 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Trình bày ý nghĩa và lưu đồ của cấu trúc </a:t>
            </a:r>
            <a:r>
              <a:rPr lang="en-US" sz="2400">
                <a:latin typeface="Times New Roman" panose="02020603050405020304" pitchFamily="18" charset="0"/>
                <a:cs typeface="Times New Roman" panose="02020603050405020304" pitchFamily="18" charset="0"/>
              </a:rPr>
              <a:t>vòng lặp while/else</a:t>
            </a:r>
            <a:endParaRPr lang="en-US" sz="2400" b="1" u="sng">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400" b="1" u="sng">
                <a:latin typeface="Times New Roman" panose="02020603050405020304" pitchFamily="18" charset="0"/>
                <a:cs typeface="Times New Roman" panose="02020603050405020304" pitchFamily="18" charset="0"/>
              </a:rPr>
              <a:t>Câu 5:</a:t>
            </a:r>
            <a:r>
              <a:rPr lang="en-US" sz="2400" b="1">
                <a:latin typeface="Times New Roman" panose="02020603050405020304" pitchFamily="18" charset="0"/>
                <a:cs typeface="Times New Roman" panose="02020603050405020304" pitchFamily="18" charset="0"/>
              </a:rPr>
              <a:t> </a:t>
            </a:r>
            <a:r>
              <a:rPr kumimoji="0" 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Trình bày ý nghĩa và lưu đồ của cấu trúc </a:t>
            </a:r>
            <a:r>
              <a:rPr lang="en-US" sz="2400">
                <a:latin typeface="Times New Roman" panose="02020603050405020304" pitchFamily="18" charset="0"/>
                <a:cs typeface="Times New Roman" panose="02020603050405020304" pitchFamily="18" charset="0"/>
              </a:rPr>
              <a:t>vòng lặp for/else</a:t>
            </a:r>
          </a:p>
          <a:p>
            <a:pPr marL="457200" indent="-457200" algn="just">
              <a:lnSpc>
                <a:spcPct val="150000"/>
              </a:lnSpc>
              <a:buFont typeface="Arial" panose="020B0604020202020204" pitchFamily="34" charset="0"/>
              <a:buChar char="•"/>
            </a:pPr>
            <a:r>
              <a:rPr lang="en-US" sz="2400" b="1" u="sng">
                <a:latin typeface="Times New Roman" panose="02020603050405020304" pitchFamily="18" charset="0"/>
                <a:cs typeface="Times New Roman" panose="02020603050405020304" pitchFamily="18" charset="0"/>
              </a:rPr>
              <a:t>Câu 6:</a:t>
            </a:r>
            <a:r>
              <a:rPr lang="en-US" sz="2400" b="1">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Phân biệt lệnh break và continue khi ứng dụng vào vòng lặp.</a:t>
            </a:r>
          </a:p>
          <a:p>
            <a:pPr marL="457200" indent="-457200" algn="just">
              <a:lnSpc>
                <a:spcPct val="150000"/>
              </a:lnSpc>
              <a:buFont typeface="Arial" panose="020B0604020202020204" pitchFamily="34" charset="0"/>
              <a:buChar char="•"/>
            </a:pPr>
            <a:r>
              <a:rPr lang="en-US" sz="2400" b="1" u="sng">
                <a:latin typeface="Times New Roman" panose="02020603050405020304" pitchFamily="18" charset="0"/>
                <a:cs typeface="Times New Roman" panose="02020603050405020304" pitchFamily="18" charset="0"/>
              </a:rPr>
              <a:t>Câu 7:</a:t>
            </a:r>
            <a:r>
              <a:rPr lang="en-US" sz="2400" b="1">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Cho ví dụ minh họa vòng lặp lồng nhau</a:t>
            </a:r>
          </a:p>
        </p:txBody>
      </p:sp>
    </p:spTree>
    <p:extLst>
      <p:ext uri="{BB962C8B-B14F-4D97-AF65-F5344CB8AC3E}">
        <p14:creationId xmlns:p14="http://schemas.microsoft.com/office/powerpoint/2010/main" val="4095774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grpSp>
        <p:nvGrpSpPr>
          <p:cNvPr id="2" name="Group 1">
            <a:extLst>
              <a:ext uri="{FF2B5EF4-FFF2-40B4-BE49-F238E27FC236}">
                <a16:creationId xmlns:a16="http://schemas.microsoft.com/office/drawing/2014/main" id="{AC27B0D8-B505-0A00-64F9-C9BD4799CAD8}"/>
              </a:ext>
            </a:extLst>
          </p:cNvPr>
          <p:cNvGrpSpPr/>
          <p:nvPr/>
        </p:nvGrpSpPr>
        <p:grpSpPr>
          <a:xfrm>
            <a:off x="152400" y="310721"/>
            <a:ext cx="4620576" cy="508000"/>
            <a:chOff x="789624" y="1191463"/>
            <a:chExt cx="4620576" cy="508000"/>
          </a:xfrm>
        </p:grpSpPr>
        <p:sp>
          <p:nvSpPr>
            <p:cNvPr id="3" name="AutoShape 52">
              <a:extLst>
                <a:ext uri="{FF2B5EF4-FFF2-40B4-BE49-F238E27FC236}">
                  <a16:creationId xmlns:a16="http://schemas.microsoft.com/office/drawing/2014/main" id="{3FF2827D-5884-34DA-3239-E2669FBE4475}"/>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Bài học tiếp theo</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447D38C0-EECF-3BBB-4F9A-E3ECD3E585BE}"/>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C126B780-978A-9AA8-E14C-23E582A71103}"/>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66F9CBAC-100E-1F37-32A2-671A4A24631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AFA1B933-3B6D-F081-885D-10B63D0E0E56}"/>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Rectangle 7">
            <a:extLst>
              <a:ext uri="{FF2B5EF4-FFF2-40B4-BE49-F238E27FC236}">
                <a16:creationId xmlns:a16="http://schemas.microsoft.com/office/drawing/2014/main" id="{60A82686-C648-5F3E-67A5-A79D3042FD96}"/>
              </a:ext>
            </a:extLst>
          </p:cNvPr>
          <p:cNvSpPr/>
          <p:nvPr/>
        </p:nvSpPr>
        <p:spPr>
          <a:xfrm>
            <a:off x="480910" y="922658"/>
            <a:ext cx="11341948" cy="3244030"/>
          </a:xfrm>
          <a:prstGeom prst="rect">
            <a:avLst/>
          </a:prstGeom>
        </p:spPr>
        <p:txBody>
          <a:bodyPr wrap="square">
            <a:spAutoFit/>
          </a:bodyPr>
          <a:lstStyle/>
          <a:p>
            <a:pPr marL="457200" lvl="1" indent="-457200" algn="just" fontAlgn="base">
              <a:lnSpc>
                <a:spcPct val="150000"/>
              </a:lnSpc>
              <a:spcBef>
                <a:spcPct val="0"/>
              </a:spcBef>
              <a:spcAft>
                <a:spcPct val="0"/>
              </a:spcAft>
              <a:buFont typeface="Wingdings" panose="05000000000000000000" pitchFamily="2" charset="2"/>
              <a:buChar char="v"/>
            </a:pPr>
            <a:r>
              <a:rPr lang="en-US" sz="2800">
                <a:solidFill>
                  <a:srgbClr val="000000"/>
                </a:solidFill>
                <a:latin typeface="Cambria" panose="02040503050406030204" pitchFamily="18" charset="0"/>
              </a:rPr>
              <a:t>Bài học tiếp theo chúng ta sẽ học Chương 7, thiết kế giao diện tương tác người dùng cơ bản. Môn học cung cấp kiến thức liên quan tới PyQt6 và Qt Designer. Sinh viên thiết kế được giao diện cơ bản, xử lý được các sự kiện tương tác người dùng. Làm kiến thức nền tảng để phát triển các giao diện nâng cao, phức tạp hơn ở môn học tiếp theo.</a:t>
            </a:r>
          </a:p>
        </p:txBody>
      </p:sp>
    </p:spTree>
    <p:extLst>
      <p:ext uri="{BB962C8B-B14F-4D97-AF65-F5344CB8AC3E}">
        <p14:creationId xmlns:p14="http://schemas.microsoft.com/office/powerpoint/2010/main" val="3263337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8"/>
          <p:cNvSpPr txBox="1">
            <a:spLocks noGrp="1"/>
          </p:cNvSpPr>
          <p:nvPr>
            <p:ph type="title"/>
          </p:nvPr>
        </p:nvSpPr>
        <p:spPr>
          <a:xfrm>
            <a:off x="838200" y="2581306"/>
            <a:ext cx="10515600" cy="156674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44E8C"/>
              </a:buClr>
              <a:buSzPts val="9600"/>
              <a:buFont typeface="Lato Black"/>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214276" y="265650"/>
            <a:ext cx="4620576" cy="508000"/>
            <a:chOff x="789624" y="1191463"/>
            <a:chExt cx="4620576"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bài học</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9" name="TextBox 8">
            <a:extLst>
              <a:ext uri="{FF2B5EF4-FFF2-40B4-BE49-F238E27FC236}">
                <a16:creationId xmlns:a16="http://schemas.microsoft.com/office/drawing/2014/main" id="{0BD56F04-295F-5363-D417-108007E712F9}"/>
              </a:ext>
            </a:extLst>
          </p:cNvPr>
          <p:cNvSpPr txBox="1"/>
          <p:nvPr/>
        </p:nvSpPr>
        <p:spPr>
          <a:xfrm>
            <a:off x="415252" y="858134"/>
            <a:ext cx="11564547" cy="3903954"/>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6.1. Vòng while</a:t>
            </a:r>
          </a:p>
          <a:p>
            <a:pPr marL="457200" indent="-457200" algn="just">
              <a:lnSpc>
                <a:spcPct val="150000"/>
              </a:lnSpc>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6.2. Vòng for</a:t>
            </a:r>
          </a:p>
          <a:p>
            <a:pPr marL="457200" indent="-457200" algn="just">
              <a:lnSpc>
                <a:spcPct val="150000"/>
              </a:lnSpc>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6.3. Câu lệnh break</a:t>
            </a:r>
          </a:p>
          <a:p>
            <a:pPr marL="457200" indent="-457200" algn="just">
              <a:lnSpc>
                <a:spcPct val="150000"/>
              </a:lnSpc>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6.4. Câu lệnh continue</a:t>
            </a:r>
          </a:p>
          <a:p>
            <a:pPr marL="457200" indent="-457200" algn="just">
              <a:lnSpc>
                <a:spcPct val="150000"/>
              </a:lnSpc>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6.5. Lệnh while/else</a:t>
            </a:r>
          </a:p>
          <a:p>
            <a:pPr marL="457200" indent="-457200" algn="just">
              <a:lnSpc>
                <a:spcPct val="150000"/>
              </a:lnSpc>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6.6. Lệnh for/else</a:t>
            </a:r>
          </a:p>
          <a:p>
            <a:pPr marL="457200" indent="-457200" algn="just">
              <a:lnSpc>
                <a:spcPct val="150000"/>
              </a:lnSpc>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6.7. Vòng lặp lồng nhau</a:t>
            </a:r>
          </a:p>
        </p:txBody>
      </p:sp>
    </p:spTree>
    <p:extLst>
      <p:ext uri="{BB962C8B-B14F-4D97-AF65-F5344CB8AC3E}">
        <p14:creationId xmlns:p14="http://schemas.microsoft.com/office/powerpoint/2010/main" val="3166243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214276" y="265650"/>
            <a:ext cx="7128424" cy="508000"/>
            <a:chOff x="789624" y="1191463"/>
            <a:chExt cx="7128424"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599" y="1191463"/>
              <a:ext cx="6927449"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vi-VN" sz="2400" b="1">
                  <a:latin typeface="Times New Roman" panose="02020603050405020304" pitchFamily="18" charset="0"/>
                  <a:cs typeface="Times New Roman" panose="02020603050405020304" pitchFamily="18" charset="0"/>
                </a:rPr>
                <a:t>6.1. Vòng while</a:t>
              </a: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1C763F43-3D31-C56C-3933-9DE00827D8FE}"/>
              </a:ext>
            </a:extLst>
          </p:cNvPr>
          <p:cNvSpPr txBox="1">
            <a:spLocks/>
          </p:cNvSpPr>
          <p:nvPr/>
        </p:nvSpPr>
        <p:spPr>
          <a:xfrm>
            <a:off x="415251" y="877587"/>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while dùng để yêu cầu 1 công việc đ</a:t>
            </a:r>
            <a:r>
              <a:rPr lang="vi-VN" sz="2800">
                <a:latin typeface="Cambria" panose="02040503050406030204" pitchFamily="18" charset="0"/>
              </a:rPr>
              <a:t>ư</a:t>
            </a:r>
            <a:r>
              <a:rPr lang="en-US" sz="2800">
                <a:latin typeface="Cambria" panose="02040503050406030204" pitchFamily="18" charset="0"/>
              </a:rPr>
              <a:t>ợc lặp đi lặp lại</a:t>
            </a:r>
          </a:p>
          <a:p>
            <a:pPr marL="0" indent="0" algn="just">
              <a:buNone/>
            </a:pPr>
            <a:r>
              <a:rPr lang="en-US" sz="2800">
                <a:latin typeface="Cambria" panose="02040503050406030204" pitchFamily="18" charset="0"/>
              </a:rPr>
              <a:t>Nếu </a:t>
            </a:r>
            <a:r>
              <a:rPr lang="en-US" sz="2800" b="1">
                <a:solidFill>
                  <a:srgbClr val="FF0000"/>
                </a:solidFill>
                <a:latin typeface="Cambria" panose="02040503050406030204" pitchFamily="18" charset="0"/>
              </a:rPr>
              <a:t>condition</a:t>
            </a:r>
            <a:r>
              <a:rPr lang="en-US" sz="2800">
                <a:latin typeface="Cambria" panose="02040503050406030204" pitchFamily="18" charset="0"/>
              </a:rPr>
              <a:t> là </a:t>
            </a:r>
            <a:r>
              <a:rPr lang="en-US" sz="2800">
                <a:solidFill>
                  <a:srgbClr val="002060"/>
                </a:solidFill>
                <a:latin typeface="Cambria" panose="02040503050406030204" pitchFamily="18" charset="0"/>
              </a:rPr>
              <a:t>True</a:t>
            </a:r>
            <a:r>
              <a:rPr lang="en-US" sz="2800">
                <a:latin typeface="Cambria" panose="02040503050406030204" pitchFamily="18" charset="0"/>
              </a:rPr>
              <a:t> thì </a:t>
            </a:r>
            <a:r>
              <a:rPr lang="en-US" sz="2800" b="1">
                <a:solidFill>
                  <a:srgbClr val="FF0000"/>
                </a:solidFill>
                <a:latin typeface="Cambria" panose="02040503050406030204" pitchFamily="18" charset="0"/>
              </a:rPr>
              <a:t>block</a:t>
            </a:r>
            <a:r>
              <a:rPr lang="en-US" sz="2800">
                <a:latin typeface="Cambria" panose="02040503050406030204" pitchFamily="18" charset="0"/>
              </a:rPr>
              <a:t> sẽ đ</a:t>
            </a:r>
            <a:r>
              <a:rPr lang="vi-VN" sz="2800">
                <a:latin typeface="Cambria" panose="02040503050406030204" pitchFamily="18" charset="0"/>
              </a:rPr>
              <a:t>ư</a:t>
            </a:r>
            <a:r>
              <a:rPr lang="en-US" sz="2800">
                <a:latin typeface="Cambria" panose="02040503050406030204" pitchFamily="18" charset="0"/>
              </a:rPr>
              <a:t>ợc lặp lại</a:t>
            </a:r>
          </a:p>
          <a:p>
            <a:pPr marL="0" indent="0" algn="just">
              <a:buNone/>
            </a:pPr>
            <a:r>
              <a:rPr lang="en-US" sz="2800" b="1" u="sng">
                <a:latin typeface="Cambria" panose="02040503050406030204" pitchFamily="18" charset="0"/>
              </a:rPr>
              <a:t>Cú pháp:</a:t>
            </a: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r>
              <a:rPr lang="en-US" sz="2800">
                <a:latin typeface="Cambria" panose="02040503050406030204" pitchFamily="18" charset="0"/>
              </a:rPr>
              <a:t>-Có thể block sẽ không đ</a:t>
            </a:r>
            <a:r>
              <a:rPr lang="vi-VN" sz="2800">
                <a:latin typeface="Cambria" panose="02040503050406030204" pitchFamily="18" charset="0"/>
              </a:rPr>
              <a:t>ư</a:t>
            </a:r>
            <a:r>
              <a:rPr lang="en-US" sz="2800">
                <a:latin typeface="Cambria" panose="02040503050406030204" pitchFamily="18" charset="0"/>
              </a:rPr>
              <a:t>ợc thực hiện lần nào</a:t>
            </a:r>
          </a:p>
          <a:p>
            <a:pPr marL="0" indent="0" algn="just">
              <a:buNone/>
            </a:pPr>
            <a:r>
              <a:rPr lang="en-US" sz="2800">
                <a:latin typeface="Cambria" panose="02040503050406030204" pitchFamily="18" charset="0"/>
              </a:rPr>
              <a:t>nếu condition là False ngày từ đầu</a:t>
            </a:r>
          </a:p>
          <a:p>
            <a:pPr marL="0" indent="0" algn="just">
              <a:buNone/>
            </a:pPr>
            <a:r>
              <a:rPr lang="en-US" sz="2800">
                <a:latin typeface="Cambria" panose="02040503050406030204" pitchFamily="18" charset="0"/>
              </a:rPr>
              <a:t>-Ta có thể kết thúc vòng while bằng cách đ</a:t>
            </a:r>
            <a:r>
              <a:rPr lang="vi-VN" sz="2800">
                <a:latin typeface="Cambria" panose="02040503050406030204" pitchFamily="18" charset="0"/>
              </a:rPr>
              <a:t>ư</a:t>
            </a:r>
            <a:r>
              <a:rPr lang="en-US" sz="2800">
                <a:latin typeface="Cambria" panose="02040503050406030204" pitchFamily="18" charset="0"/>
              </a:rPr>
              <a:t>a condition</a:t>
            </a:r>
          </a:p>
          <a:p>
            <a:pPr marL="0" indent="0" algn="just">
              <a:buNone/>
            </a:pPr>
            <a:r>
              <a:rPr lang="en-US" sz="2800">
                <a:latin typeface="Cambria" panose="02040503050406030204" pitchFamily="18" charset="0"/>
              </a:rPr>
              <a:t>về False hoặc dùng từ khóa </a:t>
            </a:r>
            <a:r>
              <a:rPr lang="en-US" sz="2800" b="1">
                <a:solidFill>
                  <a:srgbClr val="FF0000"/>
                </a:solidFill>
                <a:latin typeface="Cambria" panose="02040503050406030204" pitchFamily="18" charset="0"/>
              </a:rPr>
              <a:t>break</a:t>
            </a:r>
            <a:r>
              <a:rPr lang="en-US" sz="2800">
                <a:latin typeface="Cambria" panose="02040503050406030204" pitchFamily="18" charset="0"/>
              </a:rPr>
              <a:t> để thoát.</a:t>
            </a:r>
          </a:p>
          <a:p>
            <a:pPr marL="0" indent="0" algn="just">
              <a:buNone/>
            </a:pPr>
            <a:endParaRPr lang="en-US" sz="2800">
              <a:latin typeface="Cambria" panose="02040503050406030204" pitchFamily="18" charset="0"/>
            </a:endParaRPr>
          </a:p>
        </p:txBody>
      </p:sp>
      <p:pic>
        <p:nvPicPr>
          <p:cNvPr id="9" name="Picture 8">
            <a:extLst>
              <a:ext uri="{FF2B5EF4-FFF2-40B4-BE49-F238E27FC236}">
                <a16:creationId xmlns:a16="http://schemas.microsoft.com/office/drawing/2014/main" id="{90C0612C-7954-CFA5-A39F-007544761F7D}"/>
              </a:ext>
            </a:extLst>
          </p:cNvPr>
          <p:cNvPicPr>
            <a:picLocks noChangeAspect="1"/>
          </p:cNvPicPr>
          <p:nvPr/>
        </p:nvPicPr>
        <p:blipFill>
          <a:blip r:embed="rId3"/>
          <a:stretch>
            <a:fillRect/>
          </a:stretch>
        </p:blipFill>
        <p:spPr>
          <a:xfrm>
            <a:off x="2777451" y="2177749"/>
            <a:ext cx="2705100" cy="1419225"/>
          </a:xfrm>
          <a:prstGeom prst="rect">
            <a:avLst/>
          </a:prstGeom>
        </p:spPr>
      </p:pic>
      <p:pic>
        <p:nvPicPr>
          <p:cNvPr id="10" name="Picture 9">
            <a:extLst>
              <a:ext uri="{FF2B5EF4-FFF2-40B4-BE49-F238E27FC236}">
                <a16:creationId xmlns:a16="http://schemas.microsoft.com/office/drawing/2014/main" id="{F63C831B-AED9-E1E8-86EB-A8E47E23601F}"/>
              </a:ext>
            </a:extLst>
          </p:cNvPr>
          <p:cNvPicPr>
            <a:picLocks noChangeAspect="1"/>
          </p:cNvPicPr>
          <p:nvPr/>
        </p:nvPicPr>
        <p:blipFill>
          <a:blip r:embed="rId4"/>
          <a:stretch>
            <a:fillRect/>
          </a:stretch>
        </p:blipFill>
        <p:spPr>
          <a:xfrm>
            <a:off x="8797251" y="1220202"/>
            <a:ext cx="3048000" cy="4020120"/>
          </a:xfrm>
          <a:prstGeom prst="rect">
            <a:avLst/>
          </a:prstGeom>
        </p:spPr>
      </p:pic>
    </p:spTree>
    <p:extLst>
      <p:ext uri="{BB962C8B-B14F-4D97-AF65-F5344CB8AC3E}">
        <p14:creationId xmlns:p14="http://schemas.microsoft.com/office/powerpoint/2010/main" val="1440561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214276" y="265650"/>
            <a:ext cx="7128424" cy="508000"/>
            <a:chOff x="789624" y="1191463"/>
            <a:chExt cx="7128424"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599" y="1191463"/>
              <a:ext cx="6927449"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vi-VN" sz="2400" b="1">
                  <a:latin typeface="Times New Roman" panose="02020603050405020304" pitchFamily="18" charset="0"/>
                  <a:cs typeface="Times New Roman" panose="02020603050405020304" pitchFamily="18" charset="0"/>
                </a:rPr>
                <a:t>6.1. Vòng while</a:t>
              </a: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A0E45BB7-7BFA-B03C-FEE6-626933CB98B7}"/>
              </a:ext>
            </a:extLst>
          </p:cNvPr>
          <p:cNvSpPr txBox="1">
            <a:spLocks/>
          </p:cNvSpPr>
          <p:nvPr/>
        </p:nvSpPr>
        <p:spPr>
          <a:xfrm>
            <a:off x="415251" y="825508"/>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b="1" u="sng">
                <a:latin typeface="Cambria" panose="02040503050406030204" pitchFamily="18" charset="0"/>
              </a:rPr>
              <a:t>Ví dụ:</a:t>
            </a:r>
          </a:p>
          <a:p>
            <a:pPr marL="0" indent="0" algn="just">
              <a:buNone/>
            </a:pPr>
            <a:r>
              <a:rPr lang="en-US" sz="2800">
                <a:latin typeface="Cambria" panose="02040503050406030204" pitchFamily="18" charset="0"/>
              </a:rPr>
              <a:t>Viết ch</a:t>
            </a:r>
            <a:r>
              <a:rPr lang="vi-VN" sz="2800">
                <a:latin typeface="Cambria" panose="02040503050406030204" pitchFamily="18" charset="0"/>
              </a:rPr>
              <a:t>ư</a:t>
            </a:r>
            <a:r>
              <a:rPr lang="en-US" sz="2800">
                <a:latin typeface="Cambria" panose="02040503050406030204" pitchFamily="18" charset="0"/>
              </a:rPr>
              <a:t>ơng trình yêu cầu nhập vào một số nguyên d</a:t>
            </a:r>
            <a:r>
              <a:rPr lang="vi-VN" sz="2800">
                <a:latin typeface="Cambria" panose="02040503050406030204" pitchFamily="18" charset="0"/>
              </a:rPr>
              <a:t>ư</a:t>
            </a:r>
            <a:r>
              <a:rPr lang="en-US" sz="2800">
                <a:latin typeface="Cambria" panose="02040503050406030204" pitchFamily="18" charset="0"/>
              </a:rPr>
              <a:t>ơng [1..10], nếu nhập sai yêu cầu nhập lại. Khi nhập đúng thì xuất ra bình ph</a:t>
            </a:r>
            <a:r>
              <a:rPr lang="vi-VN" sz="2800">
                <a:latin typeface="Cambria" panose="02040503050406030204" pitchFamily="18" charset="0"/>
              </a:rPr>
              <a:t>ư</a:t>
            </a:r>
            <a:r>
              <a:rPr lang="en-US" sz="2800">
                <a:latin typeface="Cambria" panose="02040503050406030204" pitchFamily="18" charset="0"/>
              </a:rPr>
              <a:t>ơng của giá trị mới nhập vào.</a:t>
            </a:r>
          </a:p>
          <a:p>
            <a:pPr marL="0" indent="0" algn="just">
              <a:buNone/>
            </a:pPr>
            <a:endParaRPr lang="en-US" sz="2800">
              <a:latin typeface="Cambria" panose="02040503050406030204" pitchFamily="18" charset="0"/>
            </a:endParaRPr>
          </a:p>
        </p:txBody>
      </p:sp>
      <p:pic>
        <p:nvPicPr>
          <p:cNvPr id="9" name="Picture 8">
            <a:extLst>
              <a:ext uri="{FF2B5EF4-FFF2-40B4-BE49-F238E27FC236}">
                <a16:creationId xmlns:a16="http://schemas.microsoft.com/office/drawing/2014/main" id="{E9F16D29-8F19-F23F-5A54-E86C9FC5A310}"/>
              </a:ext>
            </a:extLst>
          </p:cNvPr>
          <p:cNvPicPr>
            <a:picLocks noChangeAspect="1"/>
          </p:cNvPicPr>
          <p:nvPr/>
        </p:nvPicPr>
        <p:blipFill>
          <a:blip r:embed="rId3"/>
          <a:stretch>
            <a:fillRect/>
          </a:stretch>
        </p:blipFill>
        <p:spPr>
          <a:xfrm>
            <a:off x="3502448" y="2801945"/>
            <a:ext cx="6953250" cy="1295400"/>
          </a:xfrm>
          <a:prstGeom prst="rect">
            <a:avLst/>
          </a:prstGeom>
        </p:spPr>
      </p:pic>
    </p:spTree>
    <p:extLst>
      <p:ext uri="{BB962C8B-B14F-4D97-AF65-F5344CB8AC3E}">
        <p14:creationId xmlns:p14="http://schemas.microsoft.com/office/powerpoint/2010/main" val="2673922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214276" y="265650"/>
            <a:ext cx="7128424" cy="508000"/>
            <a:chOff x="789624" y="1191463"/>
            <a:chExt cx="7128424"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599" y="1191463"/>
              <a:ext cx="6927449"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vi-VN" sz="2400" b="1">
                  <a:latin typeface="Times New Roman" panose="02020603050405020304" pitchFamily="18" charset="0"/>
                  <a:cs typeface="Times New Roman" panose="02020603050405020304" pitchFamily="18" charset="0"/>
                </a:rPr>
                <a:t>6.1. Vòng while</a:t>
              </a: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pic>
        <p:nvPicPr>
          <p:cNvPr id="8" name="Picture 7">
            <a:extLst>
              <a:ext uri="{FF2B5EF4-FFF2-40B4-BE49-F238E27FC236}">
                <a16:creationId xmlns:a16="http://schemas.microsoft.com/office/drawing/2014/main" id="{5F2A5290-7717-2537-41A9-4A1977161782}"/>
              </a:ext>
            </a:extLst>
          </p:cNvPr>
          <p:cNvPicPr>
            <a:picLocks noChangeAspect="1"/>
          </p:cNvPicPr>
          <p:nvPr/>
        </p:nvPicPr>
        <p:blipFill>
          <a:blip r:embed="rId3"/>
          <a:stretch>
            <a:fillRect/>
          </a:stretch>
        </p:blipFill>
        <p:spPr>
          <a:xfrm>
            <a:off x="542786" y="978723"/>
            <a:ext cx="4520695" cy="3256722"/>
          </a:xfrm>
          <a:prstGeom prst="rect">
            <a:avLst/>
          </a:prstGeom>
        </p:spPr>
      </p:pic>
      <p:sp>
        <p:nvSpPr>
          <p:cNvPr id="9" name="TextBox 8">
            <a:extLst>
              <a:ext uri="{FF2B5EF4-FFF2-40B4-BE49-F238E27FC236}">
                <a16:creationId xmlns:a16="http://schemas.microsoft.com/office/drawing/2014/main" id="{94C51B61-338D-5F9E-820E-1C53BA37D38A}"/>
              </a:ext>
            </a:extLst>
          </p:cNvPr>
          <p:cNvSpPr txBox="1"/>
          <p:nvPr/>
        </p:nvSpPr>
        <p:spPr>
          <a:xfrm>
            <a:off x="5088346" y="898484"/>
            <a:ext cx="6688403" cy="5693866"/>
          </a:xfrm>
          <a:prstGeom prst="rect">
            <a:avLst/>
          </a:prstGeom>
          <a:noFill/>
        </p:spPr>
        <p:txBody>
          <a:bodyPr wrap="square" rtlCol="0">
            <a:spAutoFit/>
          </a:bodyPr>
          <a:lstStyle/>
          <a:p>
            <a:r>
              <a:rPr lang="en-US" sz="2800"/>
              <a:t>Khởi tạo: s=0, i=1, n=5</a:t>
            </a:r>
          </a:p>
          <a:p>
            <a:pPr marL="514350" indent="-514350">
              <a:buAutoNum type="arabicParenR"/>
            </a:pPr>
            <a:r>
              <a:rPr lang="en-US" sz="2800"/>
              <a:t>i&lt;=n </a:t>
            </a:r>
            <a:r>
              <a:rPr lang="en-US" sz="2800">
                <a:sym typeface="Wingdings" panose="05000000000000000000" pitchFamily="2" charset="2"/>
              </a:rPr>
              <a:t>1 &lt;=5True</a:t>
            </a:r>
          </a:p>
          <a:p>
            <a:r>
              <a:rPr lang="en-US" sz="2800">
                <a:sym typeface="Wingdings" panose="05000000000000000000" pitchFamily="2" charset="2"/>
              </a:rPr>
              <a:t>        s=s+i=0+1=1; i=i+1=1+1=2</a:t>
            </a:r>
          </a:p>
          <a:p>
            <a:r>
              <a:rPr lang="en-US" sz="2800">
                <a:sym typeface="Wingdings" panose="05000000000000000000" pitchFamily="2" charset="2"/>
              </a:rPr>
              <a:t>2) i&lt;=n  2 &lt;=5 True</a:t>
            </a:r>
          </a:p>
          <a:p>
            <a:r>
              <a:rPr lang="en-US" sz="2800">
                <a:sym typeface="Wingdings" panose="05000000000000000000" pitchFamily="2" charset="2"/>
              </a:rPr>
              <a:t>        s=s+i=1+2=3; i=i+1=2+1=3</a:t>
            </a:r>
          </a:p>
          <a:p>
            <a:r>
              <a:rPr lang="en-US" sz="2800">
                <a:sym typeface="Wingdings" panose="05000000000000000000" pitchFamily="2" charset="2"/>
              </a:rPr>
              <a:t>3) i&lt;=n 3 &lt;=5True</a:t>
            </a:r>
          </a:p>
          <a:p>
            <a:r>
              <a:rPr lang="en-US" sz="2800">
                <a:sym typeface="Wingdings" panose="05000000000000000000" pitchFamily="2" charset="2"/>
              </a:rPr>
              <a:t>        s=s+i=3+3=6; i=i+1=3+1=4</a:t>
            </a:r>
          </a:p>
          <a:p>
            <a:r>
              <a:rPr lang="en-US" sz="2800">
                <a:sym typeface="Wingdings" panose="05000000000000000000" pitchFamily="2" charset="2"/>
              </a:rPr>
              <a:t>4) i &lt;=n 4 &lt;=5True</a:t>
            </a:r>
          </a:p>
          <a:p>
            <a:r>
              <a:rPr lang="en-US" sz="2800">
                <a:sym typeface="Wingdings" panose="05000000000000000000" pitchFamily="2" charset="2"/>
              </a:rPr>
              <a:t>       s=s+i=6 +4=10; i=i+1=4+1=5</a:t>
            </a:r>
          </a:p>
          <a:p>
            <a:r>
              <a:rPr lang="en-US" sz="2800">
                <a:sym typeface="Wingdings" panose="05000000000000000000" pitchFamily="2" charset="2"/>
              </a:rPr>
              <a:t>5)i&lt;=n 5&lt;=5True</a:t>
            </a:r>
          </a:p>
          <a:p>
            <a:r>
              <a:rPr lang="en-US" sz="2800">
                <a:sym typeface="Wingdings" panose="05000000000000000000" pitchFamily="2" charset="2"/>
              </a:rPr>
              <a:t>       s=s+i=10+5=</a:t>
            </a:r>
            <a:r>
              <a:rPr lang="en-US" sz="2800">
                <a:solidFill>
                  <a:srgbClr val="FF0000"/>
                </a:solidFill>
                <a:sym typeface="Wingdings" panose="05000000000000000000" pitchFamily="2" charset="2"/>
              </a:rPr>
              <a:t>15</a:t>
            </a:r>
            <a:r>
              <a:rPr lang="en-US" sz="2800">
                <a:sym typeface="Wingdings" panose="05000000000000000000" pitchFamily="2" charset="2"/>
              </a:rPr>
              <a:t>; i=i+1=5+1=6</a:t>
            </a:r>
          </a:p>
          <a:p>
            <a:r>
              <a:rPr lang="en-US" sz="2800">
                <a:sym typeface="Wingdings" panose="05000000000000000000" pitchFamily="2" charset="2"/>
              </a:rPr>
              <a:t>6) i&lt;=n 6 &lt;=5FalseDừng while</a:t>
            </a:r>
          </a:p>
          <a:p>
            <a:r>
              <a:rPr lang="en-US" sz="2800">
                <a:sym typeface="Wingdings" panose="05000000000000000000" pitchFamily="2" charset="2"/>
              </a:rPr>
              <a:t>xuất tổng = 15</a:t>
            </a:r>
            <a:endParaRPr lang="en-US" sz="2800"/>
          </a:p>
        </p:txBody>
      </p:sp>
    </p:spTree>
    <p:extLst>
      <p:ext uri="{BB962C8B-B14F-4D97-AF65-F5344CB8AC3E}">
        <p14:creationId xmlns:p14="http://schemas.microsoft.com/office/powerpoint/2010/main" val="1847915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214276" y="265650"/>
            <a:ext cx="7128424" cy="508000"/>
            <a:chOff x="789624" y="1191463"/>
            <a:chExt cx="7128424"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599" y="1191463"/>
              <a:ext cx="6927449"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vi-VN" sz="2400" b="1">
                  <a:latin typeface="Times New Roman" panose="02020603050405020304" pitchFamily="18" charset="0"/>
                  <a:cs typeface="Times New Roman" panose="02020603050405020304" pitchFamily="18" charset="0"/>
                </a:rPr>
                <a:t>6.2. Vòng for</a:t>
              </a: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662915AE-B10E-53B8-75F3-D12E8931D3B7}"/>
              </a:ext>
            </a:extLst>
          </p:cNvPr>
          <p:cNvSpPr txBox="1">
            <a:spLocks/>
          </p:cNvSpPr>
          <p:nvPr/>
        </p:nvSpPr>
        <p:spPr>
          <a:xfrm>
            <a:off x="415251" y="877587"/>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b="1">
                <a:latin typeface="Cambria" panose="02040503050406030204" pitchFamily="18" charset="0"/>
              </a:rPr>
              <a:t>for</a:t>
            </a:r>
            <a:r>
              <a:rPr lang="en-US" sz="2800">
                <a:latin typeface="Cambria" panose="02040503050406030204" pitchFamily="18" charset="0"/>
              </a:rPr>
              <a:t> dùng để lặp tuần tự các công việc, for sử dụng range để định nghĩa vùng dữ liệu lặp và b</a:t>
            </a:r>
            <a:r>
              <a:rPr lang="vi-VN" sz="2800">
                <a:latin typeface="Cambria" panose="02040503050406030204" pitchFamily="18" charset="0"/>
              </a:rPr>
              <a:t>ư</a:t>
            </a:r>
            <a:r>
              <a:rPr lang="en-US" sz="2800">
                <a:latin typeface="Cambria" panose="02040503050406030204" pitchFamily="18" charset="0"/>
              </a:rPr>
              <a:t>ớc lặp</a:t>
            </a:r>
          </a:p>
          <a:p>
            <a:pPr marL="0" indent="0" algn="just">
              <a:buNone/>
            </a:pPr>
            <a:r>
              <a:rPr lang="en-US" sz="2800" b="1" u="sng">
                <a:latin typeface="Cambria" panose="02040503050406030204" pitchFamily="18" charset="0"/>
              </a:rPr>
              <a:t>Cú pháp hàm range:</a:t>
            </a:r>
          </a:p>
          <a:p>
            <a:pPr marL="0" indent="0" algn="just">
              <a:buNone/>
            </a:pPr>
            <a:r>
              <a:rPr lang="en-US" sz="2800">
                <a:latin typeface="Cambria" panose="02040503050406030204" pitchFamily="18" charset="0"/>
              </a:rPr>
              <a:t>begin: Giá trị bắt đầu</a:t>
            </a:r>
          </a:p>
          <a:p>
            <a:pPr marL="0" indent="0" algn="just">
              <a:buNone/>
            </a:pPr>
            <a:r>
              <a:rPr lang="en-US" sz="2800">
                <a:latin typeface="Cambria" panose="02040503050406030204" pitchFamily="18" charset="0"/>
              </a:rPr>
              <a:t>end: Giá trị cuối</a:t>
            </a:r>
          </a:p>
          <a:p>
            <a:pPr marL="0" indent="0" algn="just">
              <a:buNone/>
            </a:pPr>
            <a:r>
              <a:rPr lang="en-US" sz="2800">
                <a:latin typeface="Cambria" panose="02040503050406030204" pitchFamily="18" charset="0"/>
              </a:rPr>
              <a:t>step: B</a:t>
            </a:r>
            <a:r>
              <a:rPr lang="vi-VN" sz="2800">
                <a:latin typeface="Cambria" panose="02040503050406030204" pitchFamily="18" charset="0"/>
              </a:rPr>
              <a:t>ư</a:t>
            </a:r>
            <a:r>
              <a:rPr lang="en-US" sz="2800">
                <a:latin typeface="Cambria" panose="02040503050406030204" pitchFamily="18" charset="0"/>
              </a:rPr>
              <a:t>ớc nhảy</a:t>
            </a: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p:txBody>
      </p:sp>
      <p:pic>
        <p:nvPicPr>
          <p:cNvPr id="9" name="Picture 8">
            <a:extLst>
              <a:ext uri="{FF2B5EF4-FFF2-40B4-BE49-F238E27FC236}">
                <a16:creationId xmlns:a16="http://schemas.microsoft.com/office/drawing/2014/main" id="{48F35A61-4FB8-F3AC-4C74-544DEC200826}"/>
              </a:ext>
            </a:extLst>
          </p:cNvPr>
          <p:cNvPicPr>
            <a:picLocks noChangeAspect="1"/>
          </p:cNvPicPr>
          <p:nvPr/>
        </p:nvPicPr>
        <p:blipFill>
          <a:blip r:embed="rId3"/>
          <a:stretch>
            <a:fillRect/>
          </a:stretch>
        </p:blipFill>
        <p:spPr>
          <a:xfrm>
            <a:off x="4364283" y="1934862"/>
            <a:ext cx="4940968" cy="609600"/>
          </a:xfrm>
          <a:prstGeom prst="rect">
            <a:avLst/>
          </a:prstGeom>
        </p:spPr>
      </p:pic>
      <p:sp>
        <p:nvSpPr>
          <p:cNvPr id="10" name="Rectangle 9">
            <a:extLst>
              <a:ext uri="{FF2B5EF4-FFF2-40B4-BE49-F238E27FC236}">
                <a16:creationId xmlns:a16="http://schemas.microsoft.com/office/drawing/2014/main" id="{6CDBFE4B-BF1F-0B9C-996D-68C678553D4A}"/>
              </a:ext>
            </a:extLst>
          </p:cNvPr>
          <p:cNvSpPr/>
          <p:nvPr/>
        </p:nvSpPr>
        <p:spPr>
          <a:xfrm>
            <a:off x="4987251" y="2717155"/>
            <a:ext cx="6096000" cy="2677656"/>
          </a:xfrm>
          <a:prstGeom prst="rect">
            <a:avLst/>
          </a:prstGeom>
        </p:spPr>
        <p:txBody>
          <a:bodyPr>
            <a:spAutoFit/>
          </a:bodyPr>
          <a:lstStyle/>
          <a:p>
            <a:r>
              <a:rPr lang="en-US" sz="2400">
                <a:latin typeface="Cambria" panose="02040503050406030204" pitchFamily="18" charset="0"/>
              </a:rPr>
              <a:t>Ví dụ cách hoạt động của range:</a:t>
            </a:r>
          </a:p>
          <a:p>
            <a:r>
              <a:rPr lang="en-US" sz="2400">
                <a:latin typeface="Cambria" panose="02040503050406030204" pitchFamily="18" charset="0"/>
              </a:rPr>
              <a:t>• range(10) </a:t>
            </a:r>
            <a:r>
              <a:rPr lang="en-US" sz="2400">
                <a:latin typeface="Cambria" panose="02040503050406030204" pitchFamily="18" charset="0"/>
                <a:sym typeface="Wingdings" panose="05000000000000000000" pitchFamily="2" charset="2"/>
              </a:rPr>
              <a:t></a:t>
            </a:r>
            <a:r>
              <a:rPr lang="en-US" sz="2400">
                <a:latin typeface="Cambria" panose="02040503050406030204" pitchFamily="18" charset="0"/>
              </a:rPr>
              <a:t> 0; 1; 2; 3; 4; 5; 6; 7; 8; 9</a:t>
            </a:r>
          </a:p>
          <a:p>
            <a:r>
              <a:rPr lang="en-US" sz="2400">
                <a:latin typeface="Cambria" panose="02040503050406030204" pitchFamily="18" charset="0"/>
              </a:rPr>
              <a:t>• range(1, 10) </a:t>
            </a:r>
            <a:r>
              <a:rPr lang="en-US" sz="2400">
                <a:latin typeface="Cambria" panose="02040503050406030204" pitchFamily="18" charset="0"/>
                <a:sym typeface="Wingdings" panose="05000000000000000000" pitchFamily="2" charset="2"/>
              </a:rPr>
              <a:t></a:t>
            </a:r>
            <a:r>
              <a:rPr lang="en-US" sz="2400">
                <a:latin typeface="Cambria" panose="02040503050406030204" pitchFamily="18" charset="0"/>
              </a:rPr>
              <a:t> 1; 2; 3; 4; 5; 6; 7; 8; 9</a:t>
            </a:r>
          </a:p>
          <a:p>
            <a:r>
              <a:rPr lang="en-US" sz="2400">
                <a:latin typeface="Cambria" panose="02040503050406030204" pitchFamily="18" charset="0"/>
              </a:rPr>
              <a:t>• range(1, 10, 2) </a:t>
            </a:r>
            <a:r>
              <a:rPr lang="en-US" sz="2400">
                <a:latin typeface="Cambria" panose="02040503050406030204" pitchFamily="18" charset="0"/>
                <a:sym typeface="Wingdings" panose="05000000000000000000" pitchFamily="2" charset="2"/>
              </a:rPr>
              <a:t></a:t>
            </a:r>
            <a:r>
              <a:rPr lang="en-US" sz="2400">
                <a:latin typeface="Cambria" panose="02040503050406030204" pitchFamily="18" charset="0"/>
              </a:rPr>
              <a:t> 1; 3; 5; 7; 9</a:t>
            </a:r>
          </a:p>
          <a:p>
            <a:r>
              <a:rPr lang="en-US" sz="2400">
                <a:latin typeface="Cambria" panose="02040503050406030204" pitchFamily="18" charset="0"/>
              </a:rPr>
              <a:t>• range(10, 0, -1) </a:t>
            </a:r>
            <a:r>
              <a:rPr lang="en-US" sz="2400">
                <a:latin typeface="Cambria" panose="02040503050406030204" pitchFamily="18" charset="0"/>
                <a:sym typeface="Wingdings" panose="05000000000000000000" pitchFamily="2" charset="2"/>
              </a:rPr>
              <a:t></a:t>
            </a:r>
            <a:r>
              <a:rPr lang="en-US" sz="2400">
                <a:latin typeface="Cambria" panose="02040503050406030204" pitchFamily="18" charset="0"/>
              </a:rPr>
              <a:t> 10; 9; 8; 7; 6; 5; 4; 3; 2; 1</a:t>
            </a:r>
          </a:p>
          <a:p>
            <a:r>
              <a:rPr lang="en-US" sz="2400">
                <a:latin typeface="Cambria" panose="02040503050406030204" pitchFamily="18" charset="0"/>
              </a:rPr>
              <a:t>• range(10, 0, -2) </a:t>
            </a:r>
            <a:r>
              <a:rPr lang="en-US" sz="2400">
                <a:latin typeface="Cambria" panose="02040503050406030204" pitchFamily="18" charset="0"/>
                <a:sym typeface="Wingdings" panose="05000000000000000000" pitchFamily="2" charset="2"/>
              </a:rPr>
              <a:t></a:t>
            </a:r>
            <a:r>
              <a:rPr lang="en-US" sz="2400">
                <a:latin typeface="Cambria" panose="02040503050406030204" pitchFamily="18" charset="0"/>
              </a:rPr>
              <a:t> 10; 8; 6; 4; 2</a:t>
            </a:r>
          </a:p>
          <a:p>
            <a:r>
              <a:rPr lang="en-US" sz="2400">
                <a:latin typeface="Cambria" panose="02040503050406030204" pitchFamily="18" charset="0"/>
              </a:rPr>
              <a:t>• range(2, 11, 2) </a:t>
            </a:r>
            <a:r>
              <a:rPr lang="en-US" sz="2400">
                <a:latin typeface="Cambria" panose="02040503050406030204" pitchFamily="18" charset="0"/>
                <a:sym typeface="Wingdings" panose="05000000000000000000" pitchFamily="2" charset="2"/>
              </a:rPr>
              <a:t></a:t>
            </a:r>
            <a:r>
              <a:rPr lang="en-US" sz="2400">
                <a:latin typeface="Cambria" panose="02040503050406030204" pitchFamily="18" charset="0"/>
              </a:rPr>
              <a:t> 2; 4; 6; 8; 10</a:t>
            </a:r>
          </a:p>
        </p:txBody>
      </p:sp>
    </p:spTree>
    <p:extLst>
      <p:ext uri="{BB962C8B-B14F-4D97-AF65-F5344CB8AC3E}">
        <p14:creationId xmlns:p14="http://schemas.microsoft.com/office/powerpoint/2010/main" val="2573639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214276" y="265650"/>
            <a:ext cx="7128424" cy="508000"/>
            <a:chOff x="789624" y="1191463"/>
            <a:chExt cx="7128424"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599" y="1191463"/>
              <a:ext cx="6927449"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vi-VN" sz="2400" b="1">
                  <a:latin typeface="Times New Roman" panose="02020603050405020304" pitchFamily="18" charset="0"/>
                  <a:cs typeface="Times New Roman" panose="02020603050405020304" pitchFamily="18" charset="0"/>
                </a:rPr>
                <a:t>6.2. Vòng for</a:t>
              </a: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C1E0143D-A7B3-E4AD-3061-0431581BC351}"/>
              </a:ext>
            </a:extLst>
          </p:cNvPr>
          <p:cNvSpPr txBox="1">
            <a:spLocks/>
          </p:cNvSpPr>
          <p:nvPr/>
        </p:nvSpPr>
        <p:spPr>
          <a:xfrm>
            <a:off x="436714" y="825508"/>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b="1" u="sng">
                <a:latin typeface="Cambria" panose="02040503050406030204" pitchFamily="18" charset="0"/>
              </a:rPr>
              <a:t>Các Ví dụ về for:</a:t>
            </a:r>
            <a:endParaRPr lang="en-US" sz="2800">
              <a:latin typeface="Cambria" panose="02040503050406030204" pitchFamily="18" charset="0"/>
            </a:endParaRPr>
          </a:p>
        </p:txBody>
      </p:sp>
      <p:sp>
        <p:nvSpPr>
          <p:cNvPr id="9" name="Rectangle 2">
            <a:extLst>
              <a:ext uri="{FF2B5EF4-FFF2-40B4-BE49-F238E27FC236}">
                <a16:creationId xmlns:a16="http://schemas.microsoft.com/office/drawing/2014/main" id="{191D6256-27FE-8E30-DFA2-290C79D1FB4D}"/>
              </a:ext>
            </a:extLst>
          </p:cNvPr>
          <p:cNvSpPr>
            <a:spLocks noChangeArrowheads="1"/>
          </p:cNvSpPr>
          <p:nvPr/>
        </p:nvSpPr>
        <p:spPr bwMode="auto">
          <a:xfrm>
            <a:off x="731683" y="1539529"/>
            <a:ext cx="4734232"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for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a:t>
            </a:r>
            <a:r>
              <a:rPr kumimoji="0" lang="en-US" altLang="en-US" sz="2400" b="0" i="0" u="none" strike="noStrike" cap="none" normalizeH="0" baseline="0">
                <a:ln>
                  <a:noFill/>
                </a:ln>
                <a:solidFill>
                  <a:srgbClr val="660099"/>
                </a:solidFill>
                <a:effectLst/>
                <a:latin typeface="Courier New" panose="02070309020205020404" pitchFamily="49" charset="0"/>
                <a:cs typeface="Courier New" panose="02070309020205020404" pitchFamily="49" charset="0"/>
              </a:rPr>
              <a:t>end</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for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a:t>
            </a:r>
            <a:r>
              <a:rPr kumimoji="0" lang="en-US" altLang="en-US" sz="2400" b="0" i="0" u="none" strike="noStrike" cap="none" normalizeH="0" baseline="0">
                <a:ln>
                  <a:noFill/>
                </a:ln>
                <a:solidFill>
                  <a:srgbClr val="660099"/>
                </a:solidFill>
                <a:effectLst/>
                <a:latin typeface="Courier New" panose="02070309020205020404" pitchFamily="49" charset="0"/>
                <a:cs typeface="Courier New" panose="02070309020205020404" pitchFamily="49" charset="0"/>
              </a:rPr>
              <a:t>end</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lang="en-US" altLang="en-US" sz="2400" b="1">
                <a:solidFill>
                  <a:srgbClr val="00808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for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2</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a:t>
            </a:r>
            <a:r>
              <a:rPr kumimoji="0" lang="en-US" altLang="en-US" sz="2400" b="0" i="0" u="none" strike="noStrike" cap="none" normalizeH="0" baseline="0">
                <a:ln>
                  <a:noFill/>
                </a:ln>
                <a:solidFill>
                  <a:srgbClr val="660099"/>
                </a:solidFill>
                <a:effectLst/>
                <a:latin typeface="Courier New" panose="02070309020205020404" pitchFamily="49" charset="0"/>
                <a:cs typeface="Courier New" panose="02070309020205020404" pitchFamily="49" charset="0"/>
              </a:rPr>
              <a:t>end</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lang="en-US" altLang="en-US" sz="2400" b="1">
                <a:solidFill>
                  <a:srgbClr val="00808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for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a:t>
            </a:r>
            <a:r>
              <a:rPr kumimoji="0" lang="en-US" altLang="en-US" sz="2400" b="0" i="0" u="none" strike="noStrike" cap="none" normalizeH="0" baseline="0">
                <a:ln>
                  <a:noFill/>
                </a:ln>
                <a:solidFill>
                  <a:srgbClr val="660099"/>
                </a:solidFill>
                <a:effectLst/>
                <a:latin typeface="Courier New" panose="02070309020205020404" pitchFamily="49" charset="0"/>
                <a:cs typeface="Courier New" panose="02070309020205020404" pitchFamily="49" charset="0"/>
              </a:rPr>
              <a:t>end</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lang="en-US" altLang="en-US" sz="2400" b="1">
                <a:solidFill>
                  <a:srgbClr val="00808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for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2</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a:t>
            </a:r>
            <a:r>
              <a:rPr kumimoji="0" lang="en-US" altLang="en-US" sz="2400" b="0" i="0" u="none" strike="noStrike" cap="none" normalizeH="0" baseline="0">
                <a:ln>
                  <a:noFill/>
                </a:ln>
                <a:solidFill>
                  <a:srgbClr val="660099"/>
                </a:solidFill>
                <a:effectLst/>
                <a:latin typeface="Courier New" panose="02070309020205020404" pitchFamily="49" charset="0"/>
                <a:cs typeface="Courier New" panose="02070309020205020404" pitchFamily="49" charset="0"/>
              </a:rPr>
              <a:t>end</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lang="en-US" altLang="en-US" sz="2400" b="1">
                <a:solidFill>
                  <a:srgbClr val="00808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for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2</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11</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2</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a:t>
            </a:r>
            <a:r>
              <a:rPr kumimoji="0" lang="en-US" altLang="en-US" sz="2400" b="0" i="0" u="none" strike="noStrike" cap="none" normalizeH="0" baseline="0">
                <a:ln>
                  <a:noFill/>
                </a:ln>
                <a:solidFill>
                  <a:srgbClr val="660099"/>
                </a:solidFill>
                <a:effectLst/>
                <a:latin typeface="Courier New" panose="02070309020205020404" pitchFamily="49" charset="0"/>
                <a:cs typeface="Courier New" panose="02070309020205020404" pitchFamily="49" charset="0"/>
              </a:rPr>
              <a:t>end</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lang="en-US" altLang="en-US" sz="2400" b="1">
                <a:solidFill>
                  <a:srgbClr val="00808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DA1DB99C-2174-8820-6D30-958DA03D3EF7}"/>
              </a:ext>
            </a:extLst>
          </p:cNvPr>
          <p:cNvSpPr/>
          <p:nvPr/>
        </p:nvSpPr>
        <p:spPr>
          <a:xfrm>
            <a:off x="5508929" y="1517054"/>
            <a:ext cx="2829621" cy="523220"/>
          </a:xfrm>
          <a:prstGeom prst="rect">
            <a:avLst/>
          </a:prstGeom>
        </p:spPr>
        <p:txBody>
          <a:bodyPr wrap="none">
            <a:spAutoFit/>
          </a:bodyPr>
          <a:lstStyle/>
          <a:p>
            <a:r>
              <a:rPr lang="en-US" sz="2800"/>
              <a:t>0 1 2 3 4 5 6 7 8 9 </a:t>
            </a:r>
          </a:p>
        </p:txBody>
      </p:sp>
      <p:cxnSp>
        <p:nvCxnSpPr>
          <p:cNvPr id="11" name="Straight Arrow Connector 10">
            <a:extLst>
              <a:ext uri="{FF2B5EF4-FFF2-40B4-BE49-F238E27FC236}">
                <a16:creationId xmlns:a16="http://schemas.microsoft.com/office/drawing/2014/main" id="{FCEC2A8C-BFFC-136F-844F-CE1892BB13CD}"/>
              </a:ext>
            </a:extLst>
          </p:cNvPr>
          <p:cNvCxnSpPr/>
          <p:nvPr/>
        </p:nvCxnSpPr>
        <p:spPr>
          <a:xfrm>
            <a:off x="4332745" y="1806583"/>
            <a:ext cx="1133170"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72C829E-E05D-FFBC-EE5E-CA84964BB3A1}"/>
              </a:ext>
            </a:extLst>
          </p:cNvPr>
          <p:cNvCxnSpPr/>
          <p:nvPr/>
        </p:nvCxnSpPr>
        <p:spPr>
          <a:xfrm>
            <a:off x="4783319" y="2568583"/>
            <a:ext cx="1133170"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7CE040B-05B7-1B5B-2CF8-1B725544AF30}"/>
              </a:ext>
            </a:extLst>
          </p:cNvPr>
          <p:cNvCxnSpPr/>
          <p:nvPr/>
        </p:nvCxnSpPr>
        <p:spPr>
          <a:xfrm>
            <a:off x="5088119" y="3254383"/>
            <a:ext cx="1133170"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14330BD-D580-7545-BADB-42EAB6E4E03B}"/>
              </a:ext>
            </a:extLst>
          </p:cNvPr>
          <p:cNvCxnSpPr/>
          <p:nvPr/>
        </p:nvCxnSpPr>
        <p:spPr>
          <a:xfrm>
            <a:off x="5187565" y="4016383"/>
            <a:ext cx="1133170"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AD8CAA9-2CF8-FE2F-7BE5-2D4A76C3480D}"/>
              </a:ext>
            </a:extLst>
          </p:cNvPr>
          <p:cNvCxnSpPr/>
          <p:nvPr/>
        </p:nvCxnSpPr>
        <p:spPr>
          <a:xfrm>
            <a:off x="5267077" y="4778383"/>
            <a:ext cx="1133170"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3F6B668-52CA-6E22-3A3E-A4777FF11EF6}"/>
              </a:ext>
            </a:extLst>
          </p:cNvPr>
          <p:cNvCxnSpPr/>
          <p:nvPr/>
        </p:nvCxnSpPr>
        <p:spPr>
          <a:xfrm>
            <a:off x="5210998" y="5464183"/>
            <a:ext cx="1133170"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10E85E7-9B17-2907-FDB5-0F9794119018}"/>
              </a:ext>
            </a:extLst>
          </p:cNvPr>
          <p:cNvSpPr/>
          <p:nvPr/>
        </p:nvSpPr>
        <p:spPr>
          <a:xfrm>
            <a:off x="5926428" y="2276508"/>
            <a:ext cx="2483372" cy="523220"/>
          </a:xfrm>
          <a:prstGeom prst="rect">
            <a:avLst/>
          </a:prstGeom>
        </p:spPr>
        <p:txBody>
          <a:bodyPr wrap="none">
            <a:spAutoFit/>
          </a:bodyPr>
          <a:lstStyle/>
          <a:p>
            <a:r>
              <a:rPr lang="en-US" sz="2800"/>
              <a:t>1 2 3 4 5 6 7 8 9</a:t>
            </a:r>
          </a:p>
        </p:txBody>
      </p:sp>
      <p:sp>
        <p:nvSpPr>
          <p:cNvPr id="18" name="Rectangle 17">
            <a:extLst>
              <a:ext uri="{FF2B5EF4-FFF2-40B4-BE49-F238E27FC236}">
                <a16:creationId xmlns:a16="http://schemas.microsoft.com/office/drawing/2014/main" id="{82B478E4-B61D-A94F-ED04-C3B3FC578805}"/>
              </a:ext>
            </a:extLst>
          </p:cNvPr>
          <p:cNvSpPr/>
          <p:nvPr/>
        </p:nvSpPr>
        <p:spPr>
          <a:xfrm>
            <a:off x="6229132" y="2965931"/>
            <a:ext cx="1507144" cy="523220"/>
          </a:xfrm>
          <a:prstGeom prst="rect">
            <a:avLst/>
          </a:prstGeom>
        </p:spPr>
        <p:txBody>
          <a:bodyPr wrap="none">
            <a:spAutoFit/>
          </a:bodyPr>
          <a:lstStyle/>
          <a:p>
            <a:r>
              <a:rPr lang="en-US" sz="2800"/>
              <a:t>1 3 5 7 9 </a:t>
            </a:r>
          </a:p>
        </p:txBody>
      </p:sp>
      <p:sp>
        <p:nvSpPr>
          <p:cNvPr id="19" name="Rectangle 18">
            <a:extLst>
              <a:ext uri="{FF2B5EF4-FFF2-40B4-BE49-F238E27FC236}">
                <a16:creationId xmlns:a16="http://schemas.microsoft.com/office/drawing/2014/main" id="{DBA9D588-32D3-0DB2-E7C2-8C5B9CB7BB5C}"/>
              </a:ext>
            </a:extLst>
          </p:cNvPr>
          <p:cNvSpPr/>
          <p:nvPr/>
        </p:nvSpPr>
        <p:spPr>
          <a:xfrm>
            <a:off x="6344168" y="3739554"/>
            <a:ext cx="3012363" cy="523220"/>
          </a:xfrm>
          <a:prstGeom prst="rect">
            <a:avLst/>
          </a:prstGeom>
        </p:spPr>
        <p:txBody>
          <a:bodyPr wrap="none">
            <a:spAutoFit/>
          </a:bodyPr>
          <a:lstStyle/>
          <a:p>
            <a:r>
              <a:rPr lang="en-US" sz="2800"/>
              <a:t>10 9 8 7 6 5 4 3 2 1 </a:t>
            </a:r>
          </a:p>
        </p:txBody>
      </p:sp>
      <p:sp>
        <p:nvSpPr>
          <p:cNvPr id="20" name="Rectangle 19">
            <a:extLst>
              <a:ext uri="{FF2B5EF4-FFF2-40B4-BE49-F238E27FC236}">
                <a16:creationId xmlns:a16="http://schemas.microsoft.com/office/drawing/2014/main" id="{2BC960D2-36D4-8529-952F-4F83D355D9E7}"/>
              </a:ext>
            </a:extLst>
          </p:cNvPr>
          <p:cNvSpPr/>
          <p:nvPr/>
        </p:nvSpPr>
        <p:spPr>
          <a:xfrm>
            <a:off x="6400247" y="4513177"/>
            <a:ext cx="1689886" cy="523220"/>
          </a:xfrm>
          <a:prstGeom prst="rect">
            <a:avLst/>
          </a:prstGeom>
        </p:spPr>
        <p:txBody>
          <a:bodyPr wrap="none">
            <a:spAutoFit/>
          </a:bodyPr>
          <a:lstStyle/>
          <a:p>
            <a:r>
              <a:rPr lang="en-US" sz="2800"/>
              <a:t>10 8 6 4 2 </a:t>
            </a:r>
          </a:p>
        </p:txBody>
      </p:sp>
      <p:sp>
        <p:nvSpPr>
          <p:cNvPr id="21" name="Rectangle 20">
            <a:extLst>
              <a:ext uri="{FF2B5EF4-FFF2-40B4-BE49-F238E27FC236}">
                <a16:creationId xmlns:a16="http://schemas.microsoft.com/office/drawing/2014/main" id="{33AA5F0D-8A84-1864-EA7C-ADCD27653E25}"/>
              </a:ext>
            </a:extLst>
          </p:cNvPr>
          <p:cNvSpPr/>
          <p:nvPr/>
        </p:nvSpPr>
        <p:spPr>
          <a:xfrm>
            <a:off x="6406929" y="5215853"/>
            <a:ext cx="1608133" cy="523220"/>
          </a:xfrm>
          <a:prstGeom prst="rect">
            <a:avLst/>
          </a:prstGeom>
        </p:spPr>
        <p:txBody>
          <a:bodyPr wrap="none">
            <a:spAutoFit/>
          </a:bodyPr>
          <a:lstStyle/>
          <a:p>
            <a:r>
              <a:rPr lang="en-US" sz="2800"/>
              <a:t>2 4 6 8 10</a:t>
            </a:r>
          </a:p>
        </p:txBody>
      </p:sp>
    </p:spTree>
    <p:extLst>
      <p:ext uri="{BB962C8B-B14F-4D97-AF65-F5344CB8AC3E}">
        <p14:creationId xmlns:p14="http://schemas.microsoft.com/office/powerpoint/2010/main" val="1444179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214276" y="265650"/>
            <a:ext cx="7128424" cy="508000"/>
            <a:chOff x="789624" y="1191463"/>
            <a:chExt cx="7128424"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599" y="1191463"/>
              <a:ext cx="6927449"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vi-VN" sz="2400" b="1">
                  <a:latin typeface="Times New Roman" panose="02020603050405020304" pitchFamily="18" charset="0"/>
                  <a:cs typeface="Times New Roman" panose="02020603050405020304" pitchFamily="18" charset="0"/>
                </a:rPr>
                <a:t>6.2. Vòng for</a:t>
              </a: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pic>
        <p:nvPicPr>
          <p:cNvPr id="8" name="Picture 7">
            <a:extLst>
              <a:ext uri="{FF2B5EF4-FFF2-40B4-BE49-F238E27FC236}">
                <a16:creationId xmlns:a16="http://schemas.microsoft.com/office/drawing/2014/main" id="{0DC90A57-58D8-4A9C-5F6C-012414D582BF}"/>
              </a:ext>
            </a:extLst>
          </p:cNvPr>
          <p:cNvPicPr>
            <a:picLocks noChangeAspect="1"/>
          </p:cNvPicPr>
          <p:nvPr/>
        </p:nvPicPr>
        <p:blipFill>
          <a:blip r:embed="rId3"/>
          <a:stretch>
            <a:fillRect/>
          </a:stretch>
        </p:blipFill>
        <p:spPr>
          <a:xfrm>
            <a:off x="415251" y="877587"/>
            <a:ext cx="5685230" cy="3038475"/>
          </a:xfrm>
          <a:prstGeom prst="rect">
            <a:avLst/>
          </a:prstGeom>
        </p:spPr>
      </p:pic>
      <p:sp>
        <p:nvSpPr>
          <p:cNvPr id="9" name="TextBox 8">
            <a:extLst>
              <a:ext uri="{FF2B5EF4-FFF2-40B4-BE49-F238E27FC236}">
                <a16:creationId xmlns:a16="http://schemas.microsoft.com/office/drawing/2014/main" id="{7F557DB5-16E4-2BE2-FB13-87E92A81BC50}"/>
              </a:ext>
            </a:extLst>
          </p:cNvPr>
          <p:cNvSpPr txBox="1"/>
          <p:nvPr/>
        </p:nvSpPr>
        <p:spPr>
          <a:xfrm>
            <a:off x="6816051" y="933606"/>
            <a:ext cx="4392549" cy="2677656"/>
          </a:xfrm>
          <a:prstGeom prst="rect">
            <a:avLst/>
          </a:prstGeom>
          <a:noFill/>
        </p:spPr>
        <p:txBody>
          <a:bodyPr wrap="none" rtlCol="0">
            <a:spAutoFit/>
          </a:bodyPr>
          <a:lstStyle/>
          <a:p>
            <a:r>
              <a:rPr lang="en-US" sz="2400"/>
              <a:t>N=8, s=0</a:t>
            </a:r>
          </a:p>
          <a:p>
            <a:r>
              <a:rPr lang="en-US" sz="2400"/>
              <a:t>N=8 là số chẵn n%2==0=</a:t>
            </a:r>
            <a:r>
              <a:rPr lang="en-US" sz="2400">
                <a:sym typeface="Wingdings" panose="05000000000000000000" pitchFamily="2" charset="2"/>
              </a:rPr>
              <a:t>8%2=0</a:t>
            </a:r>
          </a:p>
          <a:p>
            <a:pPr marL="457200" indent="-457200">
              <a:buAutoNum type="arabicParenR"/>
            </a:pPr>
            <a:r>
              <a:rPr lang="en-US" sz="2400">
                <a:sym typeface="Wingdings" panose="05000000000000000000" pitchFamily="2" charset="2"/>
              </a:rPr>
              <a:t>x=2s=s+x=0+2=2</a:t>
            </a:r>
          </a:p>
          <a:p>
            <a:pPr marL="457200" indent="-457200">
              <a:buAutoNum type="arabicParenR"/>
            </a:pPr>
            <a:r>
              <a:rPr lang="en-US" sz="2400"/>
              <a:t>x=4</a:t>
            </a:r>
            <a:r>
              <a:rPr lang="en-US" sz="2400">
                <a:sym typeface="Wingdings" panose="05000000000000000000" pitchFamily="2" charset="2"/>
              </a:rPr>
              <a:t>s=s+x=2+4=6</a:t>
            </a:r>
          </a:p>
          <a:p>
            <a:pPr marL="457200" indent="-457200">
              <a:buAutoNum type="arabicParenR"/>
            </a:pPr>
            <a:r>
              <a:rPr lang="en-US" sz="2400"/>
              <a:t>X=6</a:t>
            </a:r>
            <a:r>
              <a:rPr lang="en-US" sz="2400">
                <a:sym typeface="Wingdings" panose="05000000000000000000" pitchFamily="2" charset="2"/>
              </a:rPr>
              <a:t>s=s+x=6+6=12</a:t>
            </a:r>
          </a:p>
          <a:p>
            <a:pPr marL="457200" indent="-457200">
              <a:buAutoNum type="arabicParenR"/>
            </a:pPr>
            <a:r>
              <a:rPr lang="en-US" sz="2400">
                <a:sym typeface="Wingdings" panose="05000000000000000000" pitchFamily="2" charset="2"/>
              </a:rPr>
              <a:t>X=8s=s+x=12+8=20</a:t>
            </a:r>
          </a:p>
          <a:p>
            <a:pPr marL="457200" indent="-457200">
              <a:buAutoNum type="arabicParenR"/>
            </a:pPr>
            <a:r>
              <a:rPr lang="en-US" sz="2400">
                <a:sym typeface="Wingdings" panose="05000000000000000000" pitchFamily="2" charset="2"/>
              </a:rPr>
              <a:t>X=10thấy 10&gt;n+1=9</a:t>
            </a:r>
            <a:endParaRPr lang="en-US" sz="2400"/>
          </a:p>
        </p:txBody>
      </p:sp>
    </p:spTree>
    <p:extLst>
      <p:ext uri="{BB962C8B-B14F-4D97-AF65-F5344CB8AC3E}">
        <p14:creationId xmlns:p14="http://schemas.microsoft.com/office/powerpoint/2010/main" val="169884621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712</TotalTime>
  <Words>1731</Words>
  <Application>Microsoft Office PowerPoint</Application>
  <PresentationFormat>Widescreen</PresentationFormat>
  <Paragraphs>215</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Times New Roman</vt:lpstr>
      <vt:lpstr>Wingdings</vt:lpstr>
      <vt:lpstr>Cambria</vt:lpstr>
      <vt:lpstr>Lato Black</vt:lpstr>
      <vt:lpstr>Courier New</vt:lpstr>
      <vt:lpstr>Arial</vt:lpstr>
      <vt:lpstr>Calibri</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Pí Yeah</dc:creator>
  <cp:lastModifiedBy>Trần Thanh</cp:lastModifiedBy>
  <cp:revision>254</cp:revision>
  <dcterms:created xsi:type="dcterms:W3CDTF">2022-12-02T04:21:00Z</dcterms:created>
  <dcterms:modified xsi:type="dcterms:W3CDTF">2024-08-21T12:59:38Z</dcterms:modified>
</cp:coreProperties>
</file>