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7" r:id="rId3"/>
    <p:sldId id="258" r:id="rId4"/>
    <p:sldId id="259" r:id="rId5"/>
    <p:sldId id="278" r:id="rId6"/>
    <p:sldId id="282" r:id="rId7"/>
    <p:sldId id="279" r:id="rId8"/>
    <p:sldId id="280" r:id="rId9"/>
    <p:sldId id="260" r:id="rId10"/>
    <p:sldId id="286" r:id="rId11"/>
    <p:sldId id="287" r:id="rId12"/>
    <p:sldId id="288" r:id="rId13"/>
    <p:sldId id="289" r:id="rId14"/>
    <p:sldId id="290" r:id="rId15"/>
    <p:sldId id="291" r:id="rId16"/>
    <p:sldId id="292" r:id="rId17"/>
    <p:sldId id="293" r:id="rId18"/>
    <p:sldId id="294" r:id="rId19"/>
    <p:sldId id="261" r:id="rId20"/>
    <p:sldId id="285" r:id="rId21"/>
    <p:sldId id="262" r:id="rId22"/>
    <p:sldId id="265" r:id="rId23"/>
    <p:sldId id="270" r:id="rId24"/>
    <p:sldId id="266" r:id="rId25"/>
    <p:sldId id="268" r:id="rId26"/>
    <p:sldId id="269" r:id="rId27"/>
    <p:sldId id="263"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BFBFB"/>
    <a:srgbClr val="AFAFAF"/>
    <a:srgbClr val="404040"/>
    <a:srgbClr val="73636E"/>
    <a:srgbClr val="291F22"/>
    <a:srgbClr val="886872"/>
    <a:srgbClr val="FCAAAA"/>
    <a:srgbClr val="9999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31" d="100"/>
          <a:sy n="131" d="100"/>
        </p:scale>
        <p:origin x="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87677-3B97-4069-8D00-22EA9345BF5D}" type="doc">
      <dgm:prSet loTypeId="urn:microsoft.com/office/officeart/2005/8/layout/default" loCatId="list" qsTypeId="urn:microsoft.com/office/officeart/2005/8/quickstyle/simple3" qsCatId="simple" csTypeId="urn:microsoft.com/office/officeart/2005/8/colors/accent2_3" csCatId="accent2" phldr="1"/>
      <dgm:spPr/>
      <dgm:t>
        <a:bodyPr/>
        <a:lstStyle/>
        <a:p>
          <a:endParaRPr lang="en-US"/>
        </a:p>
      </dgm:t>
    </dgm:pt>
    <dgm:pt modelId="{480D8D0D-F820-4558-B871-E4AC1BB7120D}">
      <dgm:prSet phldrT="[Text]"/>
      <dgm:spPr/>
      <dgm:t>
        <a:bodyPr/>
        <a:lstStyle/>
        <a:p>
          <a:r>
            <a:rPr lang="en-US" dirty="0"/>
            <a:t>User interface analysis</a:t>
          </a:r>
        </a:p>
      </dgm:t>
    </dgm:pt>
    <dgm:pt modelId="{E15DC126-C9D6-4BBF-8942-EEE18B925D8D}" type="parTrans" cxnId="{79B6AB4C-0B61-4CFC-BECA-9E34860D703E}">
      <dgm:prSet/>
      <dgm:spPr/>
      <dgm:t>
        <a:bodyPr/>
        <a:lstStyle/>
        <a:p>
          <a:endParaRPr lang="en-US"/>
        </a:p>
      </dgm:t>
    </dgm:pt>
    <dgm:pt modelId="{DE1FCDC4-8D13-4AC0-9165-D1381D56CA63}" type="sibTrans" cxnId="{79B6AB4C-0B61-4CFC-BECA-9E34860D703E}">
      <dgm:prSet/>
      <dgm:spPr/>
      <dgm:t>
        <a:bodyPr/>
        <a:lstStyle/>
        <a:p>
          <a:endParaRPr lang="en-US"/>
        </a:p>
      </dgm:t>
    </dgm:pt>
    <dgm:pt modelId="{9AB1B7EA-FF00-4A59-B8D0-3A20C7A71605}">
      <dgm:prSet phldrT="[Text]"/>
      <dgm:spPr/>
      <dgm:t>
        <a:bodyPr/>
        <a:lstStyle/>
        <a:p>
          <a:r>
            <a:rPr lang="en-US" dirty="0"/>
            <a:t>Document analysis</a:t>
          </a:r>
        </a:p>
      </dgm:t>
    </dgm:pt>
    <dgm:pt modelId="{28CB84ED-F821-4A16-BFB9-5A057E6042F4}" type="parTrans" cxnId="{D9A9A985-8A0B-4453-9747-89102624B229}">
      <dgm:prSet/>
      <dgm:spPr/>
      <dgm:t>
        <a:bodyPr/>
        <a:lstStyle/>
        <a:p>
          <a:endParaRPr lang="en-US"/>
        </a:p>
      </dgm:t>
    </dgm:pt>
    <dgm:pt modelId="{1636CF71-E943-45AB-A8FF-B97395194ED3}" type="sibTrans" cxnId="{D9A9A985-8A0B-4453-9747-89102624B229}">
      <dgm:prSet/>
      <dgm:spPr/>
      <dgm:t>
        <a:bodyPr/>
        <a:lstStyle/>
        <a:p>
          <a:endParaRPr lang="en-US"/>
        </a:p>
      </dgm:t>
    </dgm:pt>
    <dgm:pt modelId="{5DCA9464-F781-41A2-9F4A-31DB46562354}">
      <dgm:prSet phldrT="[Text]"/>
      <dgm:spPr/>
      <dgm:t>
        <a:bodyPr/>
        <a:lstStyle/>
        <a:p>
          <a:r>
            <a:rPr lang="en-US" dirty="0"/>
            <a:t>Brainstorming</a:t>
          </a:r>
        </a:p>
      </dgm:t>
    </dgm:pt>
    <dgm:pt modelId="{9090C1B7-53A1-4B55-BB59-E1D915E753CC}" type="parTrans" cxnId="{96266D85-CD70-4052-B404-6B711811A13D}">
      <dgm:prSet/>
      <dgm:spPr/>
      <dgm:t>
        <a:bodyPr/>
        <a:lstStyle/>
        <a:p>
          <a:endParaRPr lang="en-US"/>
        </a:p>
      </dgm:t>
    </dgm:pt>
    <dgm:pt modelId="{BE03D8FF-FAFA-406D-8A7A-8DBD39A52EBC}" type="sibTrans" cxnId="{96266D85-CD70-4052-B404-6B711811A13D}">
      <dgm:prSet/>
      <dgm:spPr/>
      <dgm:t>
        <a:bodyPr/>
        <a:lstStyle/>
        <a:p>
          <a:endParaRPr lang="en-US"/>
        </a:p>
      </dgm:t>
    </dgm:pt>
    <dgm:pt modelId="{D653C670-2DEE-4B21-9BF6-D818A5A8CB0B}">
      <dgm:prSet phldrT="[Text]"/>
      <dgm:spPr/>
      <dgm:t>
        <a:bodyPr/>
        <a:lstStyle/>
        <a:p>
          <a:r>
            <a:rPr lang="en-US" dirty="0"/>
            <a:t>Prototyping</a:t>
          </a:r>
        </a:p>
      </dgm:t>
    </dgm:pt>
    <dgm:pt modelId="{DC430F8B-FBC9-4C4C-8F67-69750B98698A}" type="parTrans" cxnId="{AD442762-186A-40B9-88E8-90FF57CA70E3}">
      <dgm:prSet/>
      <dgm:spPr/>
      <dgm:t>
        <a:bodyPr/>
        <a:lstStyle/>
        <a:p>
          <a:endParaRPr lang="en-US"/>
        </a:p>
      </dgm:t>
    </dgm:pt>
    <dgm:pt modelId="{09B208C7-B2F9-45C5-BED4-133E518070DF}" type="sibTrans" cxnId="{AD442762-186A-40B9-88E8-90FF57CA70E3}">
      <dgm:prSet/>
      <dgm:spPr/>
      <dgm:t>
        <a:bodyPr/>
        <a:lstStyle/>
        <a:p>
          <a:endParaRPr lang="en-US"/>
        </a:p>
      </dgm:t>
    </dgm:pt>
    <dgm:pt modelId="{E608D44A-5B48-4888-8C26-737D7C47378E}" type="pres">
      <dgm:prSet presAssocID="{28687677-3B97-4069-8D00-22EA9345BF5D}" presName="diagram" presStyleCnt="0">
        <dgm:presLayoutVars>
          <dgm:dir/>
          <dgm:resizeHandles val="exact"/>
        </dgm:presLayoutVars>
      </dgm:prSet>
      <dgm:spPr/>
    </dgm:pt>
    <dgm:pt modelId="{F1B3C92A-7042-4D65-BFF8-2C2DCDCA3742}" type="pres">
      <dgm:prSet presAssocID="{480D8D0D-F820-4558-B871-E4AC1BB7120D}" presName="node" presStyleLbl="node1" presStyleIdx="0" presStyleCnt="4">
        <dgm:presLayoutVars>
          <dgm:bulletEnabled val="1"/>
        </dgm:presLayoutVars>
      </dgm:prSet>
      <dgm:spPr/>
    </dgm:pt>
    <dgm:pt modelId="{7167D3EA-B2B2-4DAE-AE60-076ECD93FFE3}" type="pres">
      <dgm:prSet presAssocID="{DE1FCDC4-8D13-4AC0-9165-D1381D56CA63}" presName="sibTrans" presStyleCnt="0"/>
      <dgm:spPr/>
    </dgm:pt>
    <dgm:pt modelId="{DD1AA5D7-70C8-486A-921D-8B308D285F38}" type="pres">
      <dgm:prSet presAssocID="{9AB1B7EA-FF00-4A59-B8D0-3A20C7A71605}" presName="node" presStyleLbl="node1" presStyleIdx="1" presStyleCnt="4">
        <dgm:presLayoutVars>
          <dgm:bulletEnabled val="1"/>
        </dgm:presLayoutVars>
      </dgm:prSet>
      <dgm:spPr/>
    </dgm:pt>
    <dgm:pt modelId="{A1AC8974-331B-45D6-B0AB-6DAFD3792B3F}" type="pres">
      <dgm:prSet presAssocID="{1636CF71-E943-45AB-A8FF-B97395194ED3}" presName="sibTrans" presStyleCnt="0"/>
      <dgm:spPr/>
    </dgm:pt>
    <dgm:pt modelId="{C6E57432-91C8-4356-B31D-511C32C5ECB5}" type="pres">
      <dgm:prSet presAssocID="{5DCA9464-F781-41A2-9F4A-31DB46562354}" presName="node" presStyleLbl="node1" presStyleIdx="2" presStyleCnt="4">
        <dgm:presLayoutVars>
          <dgm:bulletEnabled val="1"/>
        </dgm:presLayoutVars>
      </dgm:prSet>
      <dgm:spPr/>
    </dgm:pt>
    <dgm:pt modelId="{25B9C6B1-378D-48B5-99CD-11ACADD71E58}" type="pres">
      <dgm:prSet presAssocID="{BE03D8FF-FAFA-406D-8A7A-8DBD39A52EBC}" presName="sibTrans" presStyleCnt="0"/>
      <dgm:spPr/>
    </dgm:pt>
    <dgm:pt modelId="{85570E76-5A1B-47FD-A8DE-5334C96797F7}" type="pres">
      <dgm:prSet presAssocID="{D653C670-2DEE-4B21-9BF6-D818A5A8CB0B}" presName="node" presStyleLbl="node1" presStyleIdx="3" presStyleCnt="4">
        <dgm:presLayoutVars>
          <dgm:bulletEnabled val="1"/>
        </dgm:presLayoutVars>
      </dgm:prSet>
      <dgm:spPr/>
    </dgm:pt>
  </dgm:ptLst>
  <dgm:cxnLst>
    <dgm:cxn modelId="{E29DBA3B-6F6E-4B31-B53B-5C21BE0D1A26}" type="presOf" srcId="{9AB1B7EA-FF00-4A59-B8D0-3A20C7A71605}" destId="{DD1AA5D7-70C8-486A-921D-8B308D285F38}" srcOrd="0" destOrd="0" presId="urn:microsoft.com/office/officeart/2005/8/layout/default"/>
    <dgm:cxn modelId="{79B6AB4C-0B61-4CFC-BECA-9E34860D703E}" srcId="{28687677-3B97-4069-8D00-22EA9345BF5D}" destId="{480D8D0D-F820-4558-B871-E4AC1BB7120D}" srcOrd="0" destOrd="0" parTransId="{E15DC126-C9D6-4BBF-8942-EEE18B925D8D}" sibTransId="{DE1FCDC4-8D13-4AC0-9165-D1381D56CA63}"/>
    <dgm:cxn modelId="{89842055-D74E-4365-B122-755DD45BD6A3}" type="presOf" srcId="{28687677-3B97-4069-8D00-22EA9345BF5D}" destId="{E608D44A-5B48-4888-8C26-737D7C47378E}" srcOrd="0" destOrd="0" presId="urn:microsoft.com/office/officeart/2005/8/layout/default"/>
    <dgm:cxn modelId="{AD442762-186A-40B9-88E8-90FF57CA70E3}" srcId="{28687677-3B97-4069-8D00-22EA9345BF5D}" destId="{D653C670-2DEE-4B21-9BF6-D818A5A8CB0B}" srcOrd="3" destOrd="0" parTransId="{DC430F8B-FBC9-4C4C-8F67-69750B98698A}" sibTransId="{09B208C7-B2F9-45C5-BED4-133E518070DF}"/>
    <dgm:cxn modelId="{96266D85-CD70-4052-B404-6B711811A13D}" srcId="{28687677-3B97-4069-8D00-22EA9345BF5D}" destId="{5DCA9464-F781-41A2-9F4A-31DB46562354}" srcOrd="2" destOrd="0" parTransId="{9090C1B7-53A1-4B55-BB59-E1D915E753CC}" sibTransId="{BE03D8FF-FAFA-406D-8A7A-8DBD39A52EBC}"/>
    <dgm:cxn modelId="{D9A9A985-8A0B-4453-9747-89102624B229}" srcId="{28687677-3B97-4069-8D00-22EA9345BF5D}" destId="{9AB1B7EA-FF00-4A59-B8D0-3A20C7A71605}" srcOrd="1" destOrd="0" parTransId="{28CB84ED-F821-4A16-BFB9-5A057E6042F4}" sibTransId="{1636CF71-E943-45AB-A8FF-B97395194ED3}"/>
    <dgm:cxn modelId="{52B07ACB-B8E9-4000-8A47-4070A87D6A7B}" type="presOf" srcId="{5DCA9464-F781-41A2-9F4A-31DB46562354}" destId="{C6E57432-91C8-4356-B31D-511C32C5ECB5}" srcOrd="0" destOrd="0" presId="urn:microsoft.com/office/officeart/2005/8/layout/default"/>
    <dgm:cxn modelId="{754783CB-5137-41DE-9783-8843CE0AF2D5}" type="presOf" srcId="{480D8D0D-F820-4558-B871-E4AC1BB7120D}" destId="{F1B3C92A-7042-4D65-BFF8-2C2DCDCA3742}" srcOrd="0" destOrd="0" presId="urn:microsoft.com/office/officeart/2005/8/layout/default"/>
    <dgm:cxn modelId="{734F94DB-1F8D-490D-B67D-949A5474857A}" type="presOf" srcId="{D653C670-2DEE-4B21-9BF6-D818A5A8CB0B}" destId="{85570E76-5A1B-47FD-A8DE-5334C96797F7}" srcOrd="0" destOrd="0" presId="urn:microsoft.com/office/officeart/2005/8/layout/default"/>
    <dgm:cxn modelId="{B04F8DD7-12D0-4CAD-8192-2979F15BD117}" type="presParOf" srcId="{E608D44A-5B48-4888-8C26-737D7C47378E}" destId="{F1B3C92A-7042-4D65-BFF8-2C2DCDCA3742}" srcOrd="0" destOrd="0" presId="urn:microsoft.com/office/officeart/2005/8/layout/default"/>
    <dgm:cxn modelId="{7862A683-4812-4E13-A599-310A98B9DB89}" type="presParOf" srcId="{E608D44A-5B48-4888-8C26-737D7C47378E}" destId="{7167D3EA-B2B2-4DAE-AE60-076ECD93FFE3}" srcOrd="1" destOrd="0" presId="urn:microsoft.com/office/officeart/2005/8/layout/default"/>
    <dgm:cxn modelId="{2B5CAC52-6050-4208-8571-30554E9BF4DF}" type="presParOf" srcId="{E608D44A-5B48-4888-8C26-737D7C47378E}" destId="{DD1AA5D7-70C8-486A-921D-8B308D285F38}" srcOrd="2" destOrd="0" presId="urn:microsoft.com/office/officeart/2005/8/layout/default"/>
    <dgm:cxn modelId="{8D039B05-B077-413D-AE54-B2CE8DE1BAE4}" type="presParOf" srcId="{E608D44A-5B48-4888-8C26-737D7C47378E}" destId="{A1AC8974-331B-45D6-B0AB-6DAFD3792B3F}" srcOrd="3" destOrd="0" presId="urn:microsoft.com/office/officeart/2005/8/layout/default"/>
    <dgm:cxn modelId="{379A5002-25AA-4070-93DC-23FE34F8FFB1}" type="presParOf" srcId="{E608D44A-5B48-4888-8C26-737D7C47378E}" destId="{C6E57432-91C8-4356-B31D-511C32C5ECB5}" srcOrd="4" destOrd="0" presId="urn:microsoft.com/office/officeart/2005/8/layout/default"/>
    <dgm:cxn modelId="{5A8B0297-37C8-41DF-9ACF-A84C408F2931}" type="presParOf" srcId="{E608D44A-5B48-4888-8C26-737D7C47378E}" destId="{25B9C6B1-378D-48B5-99CD-11ACADD71E58}" srcOrd="5" destOrd="0" presId="urn:microsoft.com/office/officeart/2005/8/layout/default"/>
    <dgm:cxn modelId="{734CC426-8075-4D30-84EF-3C4CE2DEBF5B}" type="presParOf" srcId="{E608D44A-5B48-4888-8C26-737D7C47378E}" destId="{85570E76-5A1B-47FD-A8DE-5334C96797F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3C92A-7042-4D65-BFF8-2C2DCDCA3742}">
      <dsp:nvSpPr>
        <dsp:cNvPr id="0" name=""/>
        <dsp:cNvSpPr/>
      </dsp:nvSpPr>
      <dsp:spPr>
        <a:xfrm>
          <a:off x="992" y="194138"/>
          <a:ext cx="3869531" cy="2321718"/>
        </a:xfrm>
        <a:prstGeom prst="rect">
          <a:avLst/>
        </a:prstGeom>
        <a:gradFill rotWithShape="0">
          <a:gsLst>
            <a:gs pos="0">
              <a:schemeClr val="accent2">
                <a:shade val="80000"/>
                <a:hueOff val="0"/>
                <a:satOff val="0"/>
                <a:lumOff val="0"/>
                <a:alphaOff val="0"/>
                <a:lumMod val="110000"/>
                <a:satMod val="105000"/>
                <a:tint val="67000"/>
              </a:schemeClr>
            </a:gs>
            <a:gs pos="50000">
              <a:schemeClr val="accent2">
                <a:shade val="80000"/>
                <a:hueOff val="0"/>
                <a:satOff val="0"/>
                <a:lumOff val="0"/>
                <a:alphaOff val="0"/>
                <a:lumMod val="105000"/>
                <a:satMod val="103000"/>
                <a:tint val="73000"/>
              </a:schemeClr>
            </a:gs>
            <a:gs pos="100000">
              <a:schemeClr val="accent2">
                <a:shade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User interface analysis</a:t>
          </a:r>
        </a:p>
      </dsp:txBody>
      <dsp:txXfrm>
        <a:off x="992" y="194138"/>
        <a:ext cx="3869531" cy="2321718"/>
      </dsp:txXfrm>
    </dsp:sp>
    <dsp:sp modelId="{DD1AA5D7-70C8-486A-921D-8B308D285F38}">
      <dsp:nvSpPr>
        <dsp:cNvPr id="0" name=""/>
        <dsp:cNvSpPr/>
      </dsp:nvSpPr>
      <dsp:spPr>
        <a:xfrm>
          <a:off x="4257476" y="194138"/>
          <a:ext cx="3869531" cy="2321718"/>
        </a:xfrm>
        <a:prstGeom prst="rect">
          <a:avLst/>
        </a:prstGeom>
        <a:gradFill rotWithShape="0">
          <a:gsLst>
            <a:gs pos="0">
              <a:schemeClr val="accent2">
                <a:shade val="80000"/>
                <a:hueOff val="-160472"/>
                <a:satOff val="3389"/>
                <a:lumOff val="9027"/>
                <a:alphaOff val="0"/>
                <a:lumMod val="110000"/>
                <a:satMod val="105000"/>
                <a:tint val="67000"/>
              </a:schemeClr>
            </a:gs>
            <a:gs pos="50000">
              <a:schemeClr val="accent2">
                <a:shade val="80000"/>
                <a:hueOff val="-160472"/>
                <a:satOff val="3389"/>
                <a:lumOff val="9027"/>
                <a:alphaOff val="0"/>
                <a:lumMod val="105000"/>
                <a:satMod val="103000"/>
                <a:tint val="73000"/>
              </a:schemeClr>
            </a:gs>
            <a:gs pos="100000">
              <a:schemeClr val="accent2">
                <a:shade val="80000"/>
                <a:hueOff val="-160472"/>
                <a:satOff val="3389"/>
                <a:lumOff val="902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Document analysis</a:t>
          </a:r>
        </a:p>
      </dsp:txBody>
      <dsp:txXfrm>
        <a:off x="4257476" y="194138"/>
        <a:ext cx="3869531" cy="2321718"/>
      </dsp:txXfrm>
    </dsp:sp>
    <dsp:sp modelId="{C6E57432-91C8-4356-B31D-511C32C5ECB5}">
      <dsp:nvSpPr>
        <dsp:cNvPr id="0" name=""/>
        <dsp:cNvSpPr/>
      </dsp:nvSpPr>
      <dsp:spPr>
        <a:xfrm>
          <a:off x="992" y="2902810"/>
          <a:ext cx="3869531" cy="2321718"/>
        </a:xfrm>
        <a:prstGeom prst="rect">
          <a:avLst/>
        </a:prstGeom>
        <a:gradFill rotWithShape="0">
          <a:gsLst>
            <a:gs pos="0">
              <a:schemeClr val="accent2">
                <a:shade val="80000"/>
                <a:hueOff val="-320943"/>
                <a:satOff val="6777"/>
                <a:lumOff val="18054"/>
                <a:alphaOff val="0"/>
                <a:lumMod val="110000"/>
                <a:satMod val="105000"/>
                <a:tint val="67000"/>
              </a:schemeClr>
            </a:gs>
            <a:gs pos="50000">
              <a:schemeClr val="accent2">
                <a:shade val="80000"/>
                <a:hueOff val="-320943"/>
                <a:satOff val="6777"/>
                <a:lumOff val="18054"/>
                <a:alphaOff val="0"/>
                <a:lumMod val="105000"/>
                <a:satMod val="103000"/>
                <a:tint val="73000"/>
              </a:schemeClr>
            </a:gs>
            <a:gs pos="100000">
              <a:schemeClr val="accent2">
                <a:shade val="80000"/>
                <a:hueOff val="-320943"/>
                <a:satOff val="6777"/>
                <a:lumOff val="1805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Brainstorming</a:t>
          </a:r>
        </a:p>
      </dsp:txBody>
      <dsp:txXfrm>
        <a:off x="992" y="2902810"/>
        <a:ext cx="3869531" cy="2321718"/>
      </dsp:txXfrm>
    </dsp:sp>
    <dsp:sp modelId="{85570E76-5A1B-47FD-A8DE-5334C96797F7}">
      <dsp:nvSpPr>
        <dsp:cNvPr id="0" name=""/>
        <dsp:cNvSpPr/>
      </dsp:nvSpPr>
      <dsp:spPr>
        <a:xfrm>
          <a:off x="4257476" y="2902810"/>
          <a:ext cx="3869531" cy="2321718"/>
        </a:xfrm>
        <a:prstGeom prst="rect">
          <a:avLst/>
        </a:prstGeom>
        <a:gradFill rotWithShape="0">
          <a:gsLst>
            <a:gs pos="0">
              <a:schemeClr val="accent2">
                <a:shade val="80000"/>
                <a:hueOff val="-481415"/>
                <a:satOff val="10166"/>
                <a:lumOff val="27081"/>
                <a:alphaOff val="0"/>
                <a:lumMod val="110000"/>
                <a:satMod val="105000"/>
                <a:tint val="67000"/>
              </a:schemeClr>
            </a:gs>
            <a:gs pos="50000">
              <a:schemeClr val="accent2">
                <a:shade val="80000"/>
                <a:hueOff val="-481415"/>
                <a:satOff val="10166"/>
                <a:lumOff val="27081"/>
                <a:alphaOff val="0"/>
                <a:lumMod val="105000"/>
                <a:satMod val="103000"/>
                <a:tint val="73000"/>
              </a:schemeClr>
            </a:gs>
            <a:gs pos="100000">
              <a:schemeClr val="accent2">
                <a:shade val="80000"/>
                <a:hueOff val="-481415"/>
                <a:satOff val="10166"/>
                <a:lumOff val="2708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Prototyping</a:t>
          </a:r>
        </a:p>
      </dsp:txBody>
      <dsp:txXfrm>
        <a:off x="4257476" y="2902810"/>
        <a:ext cx="3869531" cy="23217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24DC6C0-358C-4025-BCA7-21EDE585959C}" type="datetimeFigureOut">
              <a:rPr lang="en-US" smtClean="0"/>
              <a:t>3/5/20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2782-22F1-4524-BFA6-DC8502DC7AA6}" type="slidenum">
              <a:rPr lang="en-US" smtClean="0"/>
              <a:t>‹#›</a:t>
            </a:fld>
            <a:endParaRPr lang="en-US"/>
          </a:p>
        </p:txBody>
      </p:sp>
    </p:spTree>
    <p:extLst>
      <p:ext uri="{BB962C8B-B14F-4D97-AF65-F5344CB8AC3E}">
        <p14:creationId xmlns:p14="http://schemas.microsoft.com/office/powerpoint/2010/main" val="410570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4DC6C0-358C-4025-BCA7-21EDE585959C}" type="datetimeFigureOut">
              <a:rPr lang="en-US" smtClean="0"/>
              <a:t>3/5/20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2782-22F1-4524-BFA6-DC8502DC7AA6}" type="slidenum">
              <a:rPr lang="en-US" smtClean="0"/>
              <a:t>‹#›</a:t>
            </a:fld>
            <a:endParaRPr lang="en-US"/>
          </a:p>
        </p:txBody>
      </p:sp>
    </p:spTree>
    <p:extLst>
      <p:ext uri="{BB962C8B-B14F-4D97-AF65-F5344CB8AC3E}">
        <p14:creationId xmlns:p14="http://schemas.microsoft.com/office/powerpoint/2010/main" val="2360014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4DC6C0-358C-4025-BCA7-21EDE585959C}" type="datetimeFigureOut">
              <a:rPr lang="en-US" smtClean="0"/>
              <a:t>3/5/20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2782-22F1-4524-BFA6-DC8502DC7AA6}" type="slidenum">
              <a:rPr lang="en-US" smtClean="0"/>
              <a:t>‹#›</a:t>
            </a:fld>
            <a:endParaRPr lang="en-US"/>
          </a:p>
        </p:txBody>
      </p:sp>
    </p:spTree>
    <p:extLst>
      <p:ext uri="{BB962C8B-B14F-4D97-AF65-F5344CB8AC3E}">
        <p14:creationId xmlns:p14="http://schemas.microsoft.com/office/powerpoint/2010/main" val="2409646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263564-0953-4622-A708-A434164778A1}"/>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3/5/20</a:t>
            </a:fld>
            <a:endParaRPr lang="en-US"/>
          </a:p>
        </p:txBody>
      </p:sp>
      <p:sp>
        <p:nvSpPr>
          <p:cNvPr id="5" name="Footer Placeholder 4">
            <a:extLst>
              <a:ext uri="{FF2B5EF4-FFF2-40B4-BE49-F238E27FC236}">
                <a16:creationId xmlns:a16="http://schemas.microsoft.com/office/drawing/2014/main" id="{4FAA1B24-6C24-4CCD-B8C9-2C5D6830947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2E890B-79AB-4C43-9662-155EEA93B145}"/>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8" name="Picture Placeholder 7">
            <a:extLst>
              <a:ext uri="{FF2B5EF4-FFF2-40B4-BE49-F238E27FC236}">
                <a16:creationId xmlns:a16="http://schemas.microsoft.com/office/drawing/2014/main" id="{590C9ED6-4E1A-4812-A678-2159E90D4366}"/>
              </a:ext>
            </a:extLst>
          </p:cNvPr>
          <p:cNvSpPr>
            <a:spLocks noGrp="1"/>
          </p:cNvSpPr>
          <p:nvPr>
            <p:ph type="pic" sz="quarter" idx="13"/>
          </p:nvPr>
        </p:nvSpPr>
        <p:spPr>
          <a:xfrm>
            <a:off x="695326" y="693738"/>
            <a:ext cx="10796587" cy="5448300"/>
          </a:xfrm>
          <a:prstGeom prst="rect">
            <a:avLst/>
          </a:prstGeom>
        </p:spPr>
        <p:txBody>
          <a:bodyPr/>
          <a:lstStyle>
            <a:lvl1pPr marL="0" indent="0" algn="ctr">
              <a:buNone/>
              <a:defRPr sz="2000"/>
            </a:lvl1pPr>
          </a:lstStyle>
          <a:p>
            <a:endParaRPr lang="en-US" dirty="0"/>
          </a:p>
        </p:txBody>
      </p:sp>
    </p:spTree>
    <p:extLst>
      <p:ext uri="{BB962C8B-B14F-4D97-AF65-F5344CB8AC3E}">
        <p14:creationId xmlns:p14="http://schemas.microsoft.com/office/powerpoint/2010/main" val="103253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C44E1E4-126D-48C8-B652-245BC93D7F94}"/>
              </a:ext>
            </a:extLst>
          </p:cNvPr>
          <p:cNvSpPr>
            <a:spLocks noGrp="1"/>
          </p:cNvSpPr>
          <p:nvPr>
            <p:ph type="dt" sz="half" idx="10"/>
          </p:nvPr>
        </p:nvSpPr>
        <p:spPr>
          <a:xfrm>
            <a:off x="838200" y="6356350"/>
            <a:ext cx="2743200" cy="365125"/>
          </a:xfrm>
          <a:prstGeom prst="rect">
            <a:avLst/>
          </a:prstGeom>
        </p:spPr>
        <p:txBody>
          <a:bodyPr/>
          <a:lstStyle/>
          <a:p>
            <a:fld id="{4D2A1BB4-14FB-429D-8F8B-A8D76D97CB45}" type="datetimeFigureOut">
              <a:rPr lang="en-US" smtClean="0"/>
              <a:t>3/5/20</a:t>
            </a:fld>
            <a:endParaRPr lang="en-US"/>
          </a:p>
        </p:txBody>
      </p:sp>
      <p:sp>
        <p:nvSpPr>
          <p:cNvPr id="6" name="Footer Placeholder 5">
            <a:extLst>
              <a:ext uri="{FF2B5EF4-FFF2-40B4-BE49-F238E27FC236}">
                <a16:creationId xmlns:a16="http://schemas.microsoft.com/office/drawing/2014/main" id="{DCE8E7B6-1D5D-4DFE-BFB8-08F12C7787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1714FEF-A5E7-483F-AFB4-D741EB93703C}"/>
              </a:ext>
            </a:extLst>
          </p:cNvPr>
          <p:cNvSpPr>
            <a:spLocks noGrp="1"/>
          </p:cNvSpPr>
          <p:nvPr>
            <p:ph type="sldNum" sz="quarter" idx="12"/>
          </p:nvPr>
        </p:nvSpPr>
        <p:spPr>
          <a:xfrm>
            <a:off x="8610600" y="6356350"/>
            <a:ext cx="2743200" cy="365125"/>
          </a:xfrm>
          <a:prstGeom prst="rect">
            <a:avLst/>
          </a:prstGeom>
        </p:spPr>
        <p:txBody>
          <a:bodyPr/>
          <a:lstStyle/>
          <a:p>
            <a:fld id="{B1DC0A37-4417-4D92-ACF4-CB362CCBE5D2}" type="slidenum">
              <a:rPr lang="en-US" smtClean="0"/>
              <a:t>‹#›</a:t>
            </a:fld>
            <a:endParaRPr lang="en-US"/>
          </a:p>
        </p:txBody>
      </p:sp>
      <p:sp>
        <p:nvSpPr>
          <p:cNvPr id="9" name="Picture Placeholder 8">
            <a:extLst>
              <a:ext uri="{FF2B5EF4-FFF2-40B4-BE49-F238E27FC236}">
                <a16:creationId xmlns:a16="http://schemas.microsoft.com/office/drawing/2014/main" id="{AC6D0CA0-1FA0-40A1-AC43-E1C6DDD6359F}"/>
              </a:ext>
            </a:extLst>
          </p:cNvPr>
          <p:cNvSpPr>
            <a:spLocks noGrp="1"/>
          </p:cNvSpPr>
          <p:nvPr>
            <p:ph type="pic" sz="quarter" idx="13"/>
          </p:nvPr>
        </p:nvSpPr>
        <p:spPr>
          <a:xfrm>
            <a:off x="6702620" y="2298691"/>
            <a:ext cx="663934" cy="663934"/>
          </a:xfrm>
          <a:prstGeom prst="ellipse">
            <a:avLst/>
          </a:prstGeom>
        </p:spPr>
        <p:txBody>
          <a:bodyPr/>
          <a:lstStyle>
            <a:lvl1pPr marL="0" indent="0" algn="ctr">
              <a:buNone/>
              <a:defRPr sz="800"/>
            </a:lvl1pPr>
          </a:lstStyle>
          <a:p>
            <a:endParaRPr lang="en-US" dirty="0"/>
          </a:p>
        </p:txBody>
      </p:sp>
      <p:sp>
        <p:nvSpPr>
          <p:cNvPr id="20" name="Picture Placeholder 8">
            <a:extLst>
              <a:ext uri="{FF2B5EF4-FFF2-40B4-BE49-F238E27FC236}">
                <a16:creationId xmlns:a16="http://schemas.microsoft.com/office/drawing/2014/main" id="{FA29A77C-7228-4831-A8C9-8594391E06C3}"/>
              </a:ext>
            </a:extLst>
          </p:cNvPr>
          <p:cNvSpPr>
            <a:spLocks noGrp="1"/>
          </p:cNvSpPr>
          <p:nvPr>
            <p:ph type="pic" sz="quarter" idx="14"/>
          </p:nvPr>
        </p:nvSpPr>
        <p:spPr>
          <a:xfrm>
            <a:off x="6702620" y="4117009"/>
            <a:ext cx="663934" cy="663934"/>
          </a:xfrm>
          <a:prstGeom prst="ellipse">
            <a:avLst/>
          </a:prstGeom>
        </p:spPr>
        <p:txBody>
          <a:bodyPr/>
          <a:lstStyle>
            <a:lvl1pPr marL="0" indent="0" algn="ctr">
              <a:buNone/>
              <a:defRPr sz="800"/>
            </a:lvl1pPr>
          </a:lstStyle>
          <a:p>
            <a:endParaRPr lang="en-US" dirty="0"/>
          </a:p>
        </p:txBody>
      </p:sp>
      <p:sp>
        <p:nvSpPr>
          <p:cNvPr id="21" name="Picture Placeholder 8">
            <a:extLst>
              <a:ext uri="{FF2B5EF4-FFF2-40B4-BE49-F238E27FC236}">
                <a16:creationId xmlns:a16="http://schemas.microsoft.com/office/drawing/2014/main" id="{18D74219-4053-40B5-9E43-F0EE666D45D9}"/>
              </a:ext>
            </a:extLst>
          </p:cNvPr>
          <p:cNvSpPr>
            <a:spLocks noGrp="1"/>
          </p:cNvSpPr>
          <p:nvPr>
            <p:ph type="pic" sz="quarter" idx="15"/>
          </p:nvPr>
        </p:nvSpPr>
        <p:spPr>
          <a:xfrm>
            <a:off x="4791162" y="3254169"/>
            <a:ext cx="663934" cy="663934"/>
          </a:xfrm>
          <a:prstGeom prst="ellipse">
            <a:avLst/>
          </a:prstGeom>
        </p:spPr>
        <p:txBody>
          <a:bodyPr/>
          <a:lstStyle>
            <a:lvl1pPr marL="0" indent="0" algn="ctr">
              <a:buNone/>
              <a:defRPr sz="800"/>
            </a:lvl1pPr>
          </a:lstStyle>
          <a:p>
            <a:endParaRPr lang="en-US" dirty="0"/>
          </a:p>
        </p:txBody>
      </p:sp>
      <p:sp>
        <p:nvSpPr>
          <p:cNvPr id="22" name="Picture Placeholder 8">
            <a:extLst>
              <a:ext uri="{FF2B5EF4-FFF2-40B4-BE49-F238E27FC236}">
                <a16:creationId xmlns:a16="http://schemas.microsoft.com/office/drawing/2014/main" id="{13731221-BE82-4959-B49B-6F1091980358}"/>
              </a:ext>
            </a:extLst>
          </p:cNvPr>
          <p:cNvSpPr>
            <a:spLocks noGrp="1"/>
          </p:cNvSpPr>
          <p:nvPr>
            <p:ph type="pic" sz="quarter" idx="16"/>
          </p:nvPr>
        </p:nvSpPr>
        <p:spPr>
          <a:xfrm>
            <a:off x="4791162" y="5009601"/>
            <a:ext cx="663934" cy="663934"/>
          </a:xfrm>
          <a:prstGeom prst="ellipse">
            <a:avLst/>
          </a:prstGeom>
        </p:spPr>
        <p:txBody>
          <a:bodyPr/>
          <a:lstStyle>
            <a:lvl1pPr marL="0" indent="0" algn="ctr">
              <a:buNone/>
              <a:defRPr sz="800"/>
            </a:lvl1pPr>
          </a:lstStyle>
          <a:p>
            <a:endParaRPr lang="en-US" dirty="0"/>
          </a:p>
        </p:txBody>
      </p:sp>
    </p:spTree>
    <p:extLst>
      <p:ext uri="{BB962C8B-B14F-4D97-AF65-F5344CB8AC3E}">
        <p14:creationId xmlns:p14="http://schemas.microsoft.com/office/powerpoint/2010/main" val="215230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4DC6C0-358C-4025-BCA7-21EDE585959C}" type="datetimeFigureOut">
              <a:rPr lang="en-US" smtClean="0"/>
              <a:t>3/5/20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2782-22F1-4524-BFA6-DC8502DC7AA6}" type="slidenum">
              <a:rPr lang="en-US" smtClean="0"/>
              <a:t>‹#›</a:t>
            </a:fld>
            <a:endParaRPr lang="en-US"/>
          </a:p>
        </p:txBody>
      </p:sp>
    </p:spTree>
    <p:extLst>
      <p:ext uri="{BB962C8B-B14F-4D97-AF65-F5344CB8AC3E}">
        <p14:creationId xmlns:p14="http://schemas.microsoft.com/office/powerpoint/2010/main" val="4036650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24DC6C0-358C-4025-BCA7-21EDE585959C}" type="datetimeFigureOut">
              <a:rPr lang="en-US" smtClean="0"/>
              <a:t>3/5/20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AF2782-22F1-4524-BFA6-DC8502DC7AA6}" type="slidenum">
              <a:rPr lang="en-US" smtClean="0"/>
              <a:t>‹#›</a:t>
            </a:fld>
            <a:endParaRPr lang="en-US"/>
          </a:p>
        </p:txBody>
      </p:sp>
    </p:spTree>
    <p:extLst>
      <p:ext uri="{BB962C8B-B14F-4D97-AF65-F5344CB8AC3E}">
        <p14:creationId xmlns:p14="http://schemas.microsoft.com/office/powerpoint/2010/main" val="122312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4DC6C0-358C-4025-BCA7-21EDE585959C}" type="datetimeFigureOut">
              <a:rPr lang="en-US" smtClean="0"/>
              <a:t>3/5/20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F2782-22F1-4524-BFA6-DC8502DC7AA6}" type="slidenum">
              <a:rPr lang="en-US" smtClean="0"/>
              <a:t>‹#›</a:t>
            </a:fld>
            <a:endParaRPr lang="en-US"/>
          </a:p>
        </p:txBody>
      </p:sp>
    </p:spTree>
    <p:extLst>
      <p:ext uri="{BB962C8B-B14F-4D97-AF65-F5344CB8AC3E}">
        <p14:creationId xmlns:p14="http://schemas.microsoft.com/office/powerpoint/2010/main" val="2611979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4DC6C0-358C-4025-BCA7-21EDE585959C}" type="datetimeFigureOut">
              <a:rPr lang="en-US" smtClean="0"/>
              <a:t>3/5/20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AF2782-22F1-4524-BFA6-DC8502DC7AA6}" type="slidenum">
              <a:rPr lang="en-US" smtClean="0"/>
              <a:t>‹#›</a:t>
            </a:fld>
            <a:endParaRPr lang="en-US"/>
          </a:p>
        </p:txBody>
      </p:sp>
    </p:spTree>
    <p:extLst>
      <p:ext uri="{BB962C8B-B14F-4D97-AF65-F5344CB8AC3E}">
        <p14:creationId xmlns:p14="http://schemas.microsoft.com/office/powerpoint/2010/main" val="1382147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4DC6C0-358C-4025-BCA7-21EDE585959C}" type="datetimeFigureOut">
              <a:rPr lang="en-US" smtClean="0"/>
              <a:t>3/5/20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AF2782-22F1-4524-BFA6-DC8502DC7AA6}" type="slidenum">
              <a:rPr lang="en-US" smtClean="0"/>
              <a:t>‹#›</a:t>
            </a:fld>
            <a:endParaRPr lang="en-US"/>
          </a:p>
        </p:txBody>
      </p:sp>
    </p:spTree>
    <p:extLst>
      <p:ext uri="{BB962C8B-B14F-4D97-AF65-F5344CB8AC3E}">
        <p14:creationId xmlns:p14="http://schemas.microsoft.com/office/powerpoint/2010/main" val="237649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DC6C0-358C-4025-BCA7-21EDE585959C}" type="datetimeFigureOut">
              <a:rPr lang="en-US" smtClean="0"/>
              <a:t>3/5/20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AF2782-22F1-4524-BFA6-DC8502DC7AA6}" type="slidenum">
              <a:rPr lang="en-US" smtClean="0"/>
              <a:t>‹#›</a:t>
            </a:fld>
            <a:endParaRPr lang="en-US"/>
          </a:p>
        </p:txBody>
      </p:sp>
    </p:spTree>
    <p:extLst>
      <p:ext uri="{BB962C8B-B14F-4D97-AF65-F5344CB8AC3E}">
        <p14:creationId xmlns:p14="http://schemas.microsoft.com/office/powerpoint/2010/main" val="95536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4DC6C0-358C-4025-BCA7-21EDE585959C}" type="datetimeFigureOut">
              <a:rPr lang="en-US" smtClean="0"/>
              <a:t>3/5/20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F2782-22F1-4524-BFA6-DC8502DC7AA6}" type="slidenum">
              <a:rPr lang="en-US" smtClean="0"/>
              <a:t>‹#›</a:t>
            </a:fld>
            <a:endParaRPr lang="en-US"/>
          </a:p>
        </p:txBody>
      </p:sp>
    </p:spTree>
    <p:extLst>
      <p:ext uri="{BB962C8B-B14F-4D97-AF65-F5344CB8AC3E}">
        <p14:creationId xmlns:p14="http://schemas.microsoft.com/office/powerpoint/2010/main" val="307885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4DC6C0-358C-4025-BCA7-21EDE585959C}" type="datetimeFigureOut">
              <a:rPr lang="en-US" smtClean="0"/>
              <a:t>3/5/20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AF2782-22F1-4524-BFA6-DC8502DC7AA6}" type="slidenum">
              <a:rPr lang="en-US" smtClean="0"/>
              <a:t>‹#›</a:t>
            </a:fld>
            <a:endParaRPr lang="en-US"/>
          </a:p>
        </p:txBody>
      </p:sp>
    </p:spTree>
    <p:extLst>
      <p:ext uri="{BB962C8B-B14F-4D97-AF65-F5344CB8AC3E}">
        <p14:creationId xmlns:p14="http://schemas.microsoft.com/office/powerpoint/2010/main" val="254847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DC6C0-358C-4025-BCA7-21EDE585959C}" type="datetimeFigureOut">
              <a:rPr lang="en-US" smtClean="0"/>
              <a:t>3/5/20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F2782-22F1-4524-BFA6-DC8502DC7AA6}" type="slidenum">
              <a:rPr lang="en-US" smtClean="0"/>
              <a:t>‹#›</a:t>
            </a:fld>
            <a:endParaRPr lang="en-US"/>
          </a:p>
        </p:txBody>
      </p:sp>
    </p:spTree>
    <p:extLst>
      <p:ext uri="{BB962C8B-B14F-4D97-AF65-F5344CB8AC3E}">
        <p14:creationId xmlns:p14="http://schemas.microsoft.com/office/powerpoint/2010/main" val="1859611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p:pic>
      <p:sp>
        <p:nvSpPr>
          <p:cNvPr id="5" name="Rectangle 4">
            <a:extLst>
              <a:ext uri="{FF2B5EF4-FFF2-40B4-BE49-F238E27FC236}">
                <a16:creationId xmlns:a16="http://schemas.microsoft.com/office/drawing/2014/main" id="{3430608B-0699-459E-AEF8-5A0B5450FE05}"/>
              </a:ext>
            </a:extLst>
          </p:cNvPr>
          <p:cNvSpPr/>
          <p:nvPr/>
        </p:nvSpPr>
        <p:spPr>
          <a:xfrm>
            <a:off x="695325" y="715962"/>
            <a:ext cx="10796587"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a:off x="2423183" y="1449398"/>
            <a:ext cx="7660632" cy="4154984"/>
          </a:xfrm>
          <a:prstGeom prst="rect">
            <a:avLst/>
          </a:prstGeom>
          <a:noFill/>
        </p:spPr>
        <p:txBody>
          <a:bodyPr wrap="square" rtlCol="0">
            <a:spAutoFit/>
          </a:bodyPr>
          <a:lstStyle/>
          <a:p>
            <a:pPr algn="ctr"/>
            <a:r>
              <a:rPr lang="en-US" sz="8800" b="1" dirty="0">
                <a:solidFill>
                  <a:schemeClr val="bg1"/>
                </a:solidFill>
                <a:latin typeface="Tw Cen MT" panose="020B0602020104020603" pitchFamily="34" charset="0"/>
                <a:ea typeface="Tahoma" panose="020B0604030504040204" pitchFamily="34" charset="0"/>
                <a:cs typeface="Arial" panose="020B0604020202020204" pitchFamily="34" charset="0"/>
              </a:rPr>
              <a:t>REQUIREMENTS ELICITATION TECHNIQUES</a:t>
            </a:r>
          </a:p>
        </p:txBody>
      </p:sp>
    </p:spTree>
    <p:extLst>
      <p:ext uri="{BB962C8B-B14F-4D97-AF65-F5344CB8AC3E}">
        <p14:creationId xmlns:p14="http://schemas.microsoft.com/office/powerpoint/2010/main" val="2441619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p:pic>
      <p:sp>
        <p:nvSpPr>
          <p:cNvPr id="5" name="Rectangle 4">
            <a:extLst>
              <a:ext uri="{FF2B5EF4-FFF2-40B4-BE49-F238E27FC236}">
                <a16:creationId xmlns:a16="http://schemas.microsoft.com/office/drawing/2014/main" id="{3430608B-0699-459E-AEF8-5A0B5450FE05}"/>
              </a:ext>
            </a:extLst>
          </p:cNvPr>
          <p:cNvSpPr/>
          <p:nvPr/>
        </p:nvSpPr>
        <p:spPr>
          <a:xfrm>
            <a:off x="695326" y="693738"/>
            <a:ext cx="10796587"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a:off x="2456134" y="2932463"/>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DOCUMENT ANALYSIS</a:t>
            </a:r>
          </a:p>
        </p:txBody>
      </p:sp>
      <p:sp>
        <p:nvSpPr>
          <p:cNvPr id="3" name="Rectangle 2"/>
          <p:cNvSpPr/>
          <p:nvPr/>
        </p:nvSpPr>
        <p:spPr>
          <a:xfrm>
            <a:off x="419099" y="26670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0055" y="471573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7656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DOCUMENT ANALYSIS</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4" name="TextBox 3"/>
          <p:cNvSpPr txBox="1"/>
          <p:nvPr/>
        </p:nvSpPr>
        <p:spPr>
          <a:xfrm>
            <a:off x="2037467" y="1659284"/>
            <a:ext cx="9207500" cy="3539430"/>
          </a:xfrm>
          <a:prstGeom prst="rect">
            <a:avLst/>
          </a:prstGeom>
          <a:noFill/>
        </p:spPr>
        <p:txBody>
          <a:bodyPr wrap="square" rtlCol="0">
            <a:spAutoFit/>
          </a:bodyPr>
          <a:lstStyle/>
          <a:p>
            <a:r>
              <a:rPr lang="en-US" sz="3200" dirty="0"/>
              <a:t>Document analysis is requirements elicitation techniques or evaluating documents—both printed and electronic material. Like other analytical methods in qualitative research, document analysis requires that data be examined and interpreted in order to elicit meaning, gain understanding, and develop empirical knowledge</a:t>
            </a:r>
          </a:p>
        </p:txBody>
      </p:sp>
      <p:sp>
        <p:nvSpPr>
          <p:cNvPr id="7" name="Rectangle 6"/>
          <p:cNvSpPr/>
          <p:nvPr/>
        </p:nvSpPr>
        <p:spPr>
          <a:xfrm>
            <a:off x="5425267" y="146640"/>
            <a:ext cx="239232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Defined</a:t>
            </a:r>
          </a:p>
        </p:txBody>
      </p:sp>
    </p:spTree>
    <p:extLst>
      <p:ext uri="{BB962C8B-B14F-4D97-AF65-F5344CB8AC3E}">
        <p14:creationId xmlns:p14="http://schemas.microsoft.com/office/powerpoint/2010/main" val="383789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DOCUMENT ANALYSIS</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4" name="TextBox 3"/>
          <p:cNvSpPr txBox="1"/>
          <p:nvPr/>
        </p:nvSpPr>
        <p:spPr>
          <a:xfrm>
            <a:off x="2037467" y="1659284"/>
            <a:ext cx="9207500" cy="3046988"/>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3200" dirty="0"/>
              <a:t>Prepare Stage</a:t>
            </a:r>
          </a:p>
          <a:p>
            <a:pPr marL="457200" indent="-457200">
              <a:lnSpc>
                <a:spcPct val="200000"/>
              </a:lnSpc>
              <a:buFont typeface="Arial" panose="020B0604020202020204" pitchFamily="34" charset="0"/>
              <a:buChar char="•"/>
            </a:pPr>
            <a:r>
              <a:rPr lang="en-US" sz="3200" dirty="0"/>
              <a:t>Review Stage</a:t>
            </a:r>
          </a:p>
          <a:p>
            <a:pPr marL="457200" indent="-457200">
              <a:lnSpc>
                <a:spcPct val="200000"/>
              </a:lnSpc>
              <a:buFont typeface="Arial" panose="020B0604020202020204" pitchFamily="34" charset="0"/>
              <a:buChar char="•"/>
            </a:pPr>
            <a:r>
              <a:rPr lang="en-US" sz="3200" dirty="0"/>
              <a:t>Wrap up Stage</a:t>
            </a:r>
          </a:p>
        </p:txBody>
      </p:sp>
      <p:sp>
        <p:nvSpPr>
          <p:cNvPr id="7" name="Rectangle 6"/>
          <p:cNvSpPr/>
          <p:nvPr/>
        </p:nvSpPr>
        <p:spPr>
          <a:xfrm>
            <a:off x="1702775" y="146640"/>
            <a:ext cx="9837308" cy="923330"/>
          </a:xfrm>
          <a:prstGeom prst="rect">
            <a:avLst/>
          </a:prstGeom>
          <a:noFill/>
        </p:spPr>
        <p:txBody>
          <a:bodyPr wrap="none" lIns="91440" tIns="45720" rIns="91440" bIns="45720">
            <a:spAutoFit/>
          </a:bodyPr>
          <a:lstStyle/>
          <a:p>
            <a:pPr algn="ctr"/>
            <a:r>
              <a:rPr lang="en-US" sz="5400" dirty="0"/>
              <a:t>Three stages of document analysis</a:t>
            </a:r>
            <a:endParaRPr lang="en-US"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37730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DOCUMENT ANALYSIS</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4" name="TextBox 3"/>
          <p:cNvSpPr txBox="1"/>
          <p:nvPr/>
        </p:nvSpPr>
        <p:spPr>
          <a:xfrm>
            <a:off x="2190750" y="1413062"/>
            <a:ext cx="9207500" cy="4031873"/>
          </a:xfrm>
          <a:prstGeom prst="rect">
            <a:avLst/>
          </a:prstGeom>
          <a:noFill/>
        </p:spPr>
        <p:txBody>
          <a:bodyPr wrap="square" rtlCol="0">
            <a:spAutoFit/>
          </a:bodyPr>
          <a:lstStyle/>
          <a:p>
            <a:pPr marL="457200" indent="-457200" defTabSz="554990">
              <a:buSzPct val="145000"/>
              <a:buFont typeface="Arial" panose="020B0604020202020204" pitchFamily="34" charset="0"/>
              <a:buChar char="•"/>
              <a:defRPr sz="3514"/>
            </a:pPr>
            <a:r>
              <a:rPr lang="en-US" sz="3200" dirty="0"/>
              <a:t>Forms: This will tell you a lot about the process! It will help you to understand the data that’s collected, and it might even hint at the business rules that apply</a:t>
            </a:r>
          </a:p>
          <a:p>
            <a:pPr marL="457200" indent="-457200" defTabSz="554990">
              <a:buSzPct val="145000"/>
              <a:buFont typeface="Arial" panose="020B0604020202020204" pitchFamily="34" charset="0"/>
              <a:buChar char="•"/>
              <a:defRPr sz="3514"/>
            </a:pPr>
            <a:r>
              <a:rPr lang="en-US" sz="3200" dirty="0"/>
              <a:t>business processes</a:t>
            </a:r>
          </a:p>
          <a:p>
            <a:pPr marL="457200" indent="-457200" defTabSz="554990">
              <a:buSzPct val="145000"/>
              <a:buFont typeface="Arial" panose="020B0604020202020204" pitchFamily="34" charset="0"/>
              <a:buChar char="•"/>
              <a:defRPr sz="3514"/>
            </a:pPr>
            <a:r>
              <a:rPr lang="en-US" sz="3200" dirty="0"/>
              <a:t>User manuals for existing or similar applications</a:t>
            </a:r>
          </a:p>
          <a:p>
            <a:pPr marL="457200" indent="-457200" defTabSz="554990">
              <a:buSzPct val="145000"/>
              <a:buFont typeface="Arial" panose="020B0604020202020204" pitchFamily="34" charset="0"/>
              <a:buChar char="•"/>
              <a:defRPr sz="3514"/>
            </a:pPr>
            <a:r>
              <a:rPr lang="en-US" sz="3200" dirty="0"/>
              <a:t>Documents can describe corporate or industry standards</a:t>
            </a:r>
          </a:p>
        </p:txBody>
      </p:sp>
      <p:sp>
        <p:nvSpPr>
          <p:cNvPr id="7" name="Rectangle 6"/>
          <p:cNvSpPr/>
          <p:nvPr/>
        </p:nvSpPr>
        <p:spPr>
          <a:xfrm>
            <a:off x="4119623" y="146640"/>
            <a:ext cx="500361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Useful document</a:t>
            </a:r>
          </a:p>
        </p:txBody>
      </p:sp>
    </p:spTree>
    <p:extLst>
      <p:ext uri="{BB962C8B-B14F-4D97-AF65-F5344CB8AC3E}">
        <p14:creationId xmlns:p14="http://schemas.microsoft.com/office/powerpoint/2010/main" val="133146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DOCUMENT ANALYSIS</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4" name="TextBox 3"/>
          <p:cNvSpPr txBox="1"/>
          <p:nvPr/>
        </p:nvSpPr>
        <p:spPr>
          <a:xfrm>
            <a:off x="2190750" y="1413062"/>
            <a:ext cx="9207500" cy="3862596"/>
          </a:xfrm>
          <a:prstGeom prst="rect">
            <a:avLst/>
          </a:prstGeom>
          <a:noFill/>
        </p:spPr>
        <p:txBody>
          <a:bodyPr wrap="square" rtlCol="0">
            <a:spAutoFit/>
          </a:bodyPr>
          <a:lstStyle/>
          <a:p>
            <a:pPr marL="457200" indent="-457200" defTabSz="479044">
              <a:spcBef>
                <a:spcPts val="3400"/>
              </a:spcBef>
              <a:buFont typeface="Arial" panose="020B0604020202020204" pitchFamily="34" charset="0"/>
              <a:buChar char="•"/>
              <a:defRPr sz="2624"/>
            </a:pPr>
            <a:r>
              <a:rPr lang="en-US" sz="3200" dirty="0"/>
              <a:t>Previous requirements documents</a:t>
            </a:r>
          </a:p>
          <a:p>
            <a:pPr marL="457200" indent="-457200" defTabSz="479044">
              <a:spcBef>
                <a:spcPts val="3400"/>
              </a:spcBef>
              <a:buFont typeface="Arial" panose="020B0604020202020204" pitchFamily="34" charset="0"/>
              <a:buChar char="•"/>
              <a:defRPr sz="2624"/>
            </a:pPr>
            <a:r>
              <a:rPr lang="en-US" sz="3200" dirty="0"/>
              <a:t>Comparative reviews</a:t>
            </a:r>
          </a:p>
          <a:p>
            <a:pPr marL="457200" indent="-457200" defTabSz="479044">
              <a:spcBef>
                <a:spcPts val="3400"/>
              </a:spcBef>
              <a:buFont typeface="Arial" panose="020B0604020202020204" pitchFamily="34" charset="0"/>
              <a:buChar char="•"/>
              <a:defRPr sz="2624"/>
            </a:pPr>
            <a:r>
              <a:rPr lang="en-US" sz="3200" dirty="0"/>
              <a:t>Problem reports and enhancement requests collected from users</a:t>
            </a:r>
          </a:p>
          <a:p>
            <a:pPr marL="457200" indent="-457200" defTabSz="479044">
              <a:spcBef>
                <a:spcPts val="3400"/>
              </a:spcBef>
              <a:buFont typeface="Arial" panose="020B0604020202020204" pitchFamily="34" charset="0"/>
              <a:buChar char="•"/>
              <a:defRPr sz="2624"/>
            </a:pPr>
            <a:r>
              <a:rPr lang="en-US" sz="3200" dirty="0"/>
              <a:t>Product/service promotional material</a:t>
            </a:r>
          </a:p>
        </p:txBody>
      </p:sp>
      <p:sp>
        <p:nvSpPr>
          <p:cNvPr id="7" name="Rectangle 6"/>
          <p:cNvSpPr/>
          <p:nvPr/>
        </p:nvSpPr>
        <p:spPr>
          <a:xfrm>
            <a:off x="4119623" y="146640"/>
            <a:ext cx="500361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Useful document</a:t>
            </a:r>
          </a:p>
        </p:txBody>
      </p:sp>
    </p:spTree>
    <p:extLst>
      <p:ext uri="{BB962C8B-B14F-4D97-AF65-F5344CB8AC3E}">
        <p14:creationId xmlns:p14="http://schemas.microsoft.com/office/powerpoint/2010/main" val="231595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DOCUMENT ANALYSIS</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7" name="Rectangle 6"/>
          <p:cNvSpPr/>
          <p:nvPr/>
        </p:nvSpPr>
        <p:spPr>
          <a:xfrm>
            <a:off x="4119623" y="146640"/>
            <a:ext cx="500361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Useful document</a:t>
            </a:r>
          </a:p>
        </p:txBody>
      </p:sp>
      <p:pic>
        <p:nvPicPr>
          <p:cNvPr id="1026" name="Picture 2" descr="https://scontent-sin6-2.xx.fbcdn.net/v/t1.15752-9/s2048x2048/88955791_212049176665871_3240495980939837440_n.png?_nc_cat=108&amp;_nc_sid=b96e70&amp;_nc_oc=AQnkkUxXS16NoanlhXdSGUAW2oMYvOEtQH9es5IiemXAaouMuy4mu3GFThaXrkmqz48&amp;_nc_ht=scontent-sin6-2.xx&amp;oh=44bd04dfc4b7f68d68506393406d5976&amp;oe=5E984D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619" y="1594783"/>
            <a:ext cx="8104663" cy="471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257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DOCUMENT ANALYSIS</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7" name="Rectangle 6"/>
          <p:cNvSpPr/>
          <p:nvPr/>
        </p:nvSpPr>
        <p:spPr>
          <a:xfrm>
            <a:off x="4119623" y="146640"/>
            <a:ext cx="500361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Useful document</a:t>
            </a:r>
          </a:p>
        </p:txBody>
      </p:sp>
      <p:pic>
        <p:nvPicPr>
          <p:cNvPr id="1028" name="Picture 4" descr="https://scontent-sin6-1.xx.fbcdn.net/v/t1.15752-9/60891290_1080021238848173_2003088535430627328_n.jpg?_nc_cat=106&amp;_nc_sid=b96e70&amp;_nc_oc=AQkTdcyclD9xRJAb91zEyOCnxqPRzUPslIYXMclIP3ogt020oFRbX4x8xSH-NhxQrmc&amp;_nc_ht=scontent-sin6-1.xx&amp;oh=a61ceac3e8eff55db645dcf484e65165&amp;oe=5E82F98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1133" y="1278456"/>
            <a:ext cx="6068327" cy="527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48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DOCUMENT ANALYSIS</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Prototyping is building user interface without adding detail functionality for user to interpret the features of intended software product</a:t>
            </a:r>
          </a:p>
        </p:txBody>
      </p:sp>
      <p:sp>
        <p:nvSpPr>
          <p:cNvPr id="7" name="Rectangle 6"/>
          <p:cNvSpPr/>
          <p:nvPr/>
        </p:nvSpPr>
        <p:spPr>
          <a:xfrm>
            <a:off x="4905414" y="146640"/>
            <a:ext cx="3432030" cy="923330"/>
          </a:xfrm>
          <a:prstGeom prst="rect">
            <a:avLst/>
          </a:prstGeom>
          <a:noFill/>
        </p:spPr>
        <p:txBody>
          <a:bodyPr wrap="none" lIns="91440" tIns="45720" rIns="91440" bIns="45720">
            <a:spAutoFit/>
          </a:bodyPr>
          <a:lstStyle/>
          <a:p>
            <a:pPr algn="ctr"/>
            <a:r>
              <a:rPr lang="en-US" sz="5400" dirty="0"/>
              <a:t>Advantages</a:t>
            </a:r>
            <a:endParaRPr lang="en-US" sz="5400" dirty="0">
              <a:ln w="0"/>
              <a:effectLst>
                <a:outerShdw blurRad="38100" dist="19050" dir="2700000" algn="tl" rotWithShape="0">
                  <a:schemeClr val="dk1">
                    <a:alpha val="40000"/>
                  </a:schemeClr>
                </a:outerShdw>
              </a:effectLst>
            </a:endParaRPr>
          </a:p>
        </p:txBody>
      </p:sp>
      <p:sp>
        <p:nvSpPr>
          <p:cNvPr id="9" name="Content Placeholder 2">
            <a:extLst>
              <a:ext uri="{FF2B5EF4-FFF2-40B4-BE49-F238E27FC236}">
                <a16:creationId xmlns:a16="http://schemas.microsoft.com/office/drawing/2014/main" id="{3DE6C1EA-7F69-544E-9101-6FB98C7EB525}"/>
              </a:ext>
            </a:extLst>
          </p:cNvPr>
          <p:cNvSpPr txBox="1">
            <a:spLocks/>
          </p:cNvSpPr>
          <p:nvPr/>
        </p:nvSpPr>
        <p:spPr>
          <a:xfrm>
            <a:off x="1750944" y="1788315"/>
            <a:ext cx="105156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Efficient method: Document analysis is less time-consuming and therefore more efficient than other research methods. It requires data selection, instead of data collection.</a:t>
            </a:r>
          </a:p>
          <a:p>
            <a:r>
              <a:rPr lang="en-US" dirty="0"/>
              <a:t>Availability: Many documents are in the public domain, Internet are obtainable without the authors’ permission</a:t>
            </a:r>
          </a:p>
          <a:p>
            <a:r>
              <a:rPr lang="en-US" dirty="0"/>
              <a:t>Cost-effectiveness: Document analysis is less costly than other research methods and is often the method of choice when the collection of new data is not feasible.</a:t>
            </a:r>
          </a:p>
        </p:txBody>
      </p:sp>
    </p:spTree>
    <p:extLst>
      <p:ext uri="{BB962C8B-B14F-4D97-AF65-F5344CB8AC3E}">
        <p14:creationId xmlns:p14="http://schemas.microsoft.com/office/powerpoint/2010/main" val="1630603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DOCUMENT ANALYSIS</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7" name="Rectangle 6"/>
          <p:cNvSpPr/>
          <p:nvPr/>
        </p:nvSpPr>
        <p:spPr>
          <a:xfrm>
            <a:off x="4511876" y="146640"/>
            <a:ext cx="4219104" cy="923330"/>
          </a:xfrm>
          <a:prstGeom prst="rect">
            <a:avLst/>
          </a:prstGeom>
          <a:noFill/>
        </p:spPr>
        <p:txBody>
          <a:bodyPr wrap="none" lIns="91440" tIns="45720" rIns="91440" bIns="45720">
            <a:spAutoFit/>
          </a:bodyPr>
          <a:lstStyle/>
          <a:p>
            <a:pPr algn="ctr"/>
            <a:r>
              <a:rPr lang="en-US" sz="5400" dirty="0"/>
              <a:t>Disadvantages</a:t>
            </a:r>
            <a:endParaRPr lang="en-US" sz="5400" dirty="0">
              <a:ln w="0"/>
              <a:effectLst>
                <a:outerShdw blurRad="38100" dist="19050" dir="2700000" algn="tl" rotWithShape="0">
                  <a:schemeClr val="dk1">
                    <a:alpha val="40000"/>
                  </a:schemeClr>
                </a:outerShdw>
              </a:effectLst>
            </a:endParaRPr>
          </a:p>
        </p:txBody>
      </p:sp>
      <p:sp>
        <p:nvSpPr>
          <p:cNvPr id="9" name="Content Placeholder 2">
            <a:extLst>
              <a:ext uri="{FF2B5EF4-FFF2-40B4-BE49-F238E27FC236}">
                <a16:creationId xmlns:a16="http://schemas.microsoft.com/office/drawing/2014/main" id="{AD705CA8-80B1-4747-B987-21B81D2CE753}"/>
              </a:ext>
            </a:extLst>
          </p:cNvPr>
          <p:cNvSpPr txBox="1">
            <a:spLocks/>
          </p:cNvSpPr>
          <p:nvPr/>
        </p:nvSpPr>
        <p:spPr>
          <a:xfrm>
            <a:off x="1676400" y="178831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That the available documents might not be up to date</a:t>
            </a:r>
          </a:p>
          <a:p>
            <a:r>
              <a:rPr lang="en-US" dirty="0"/>
              <a:t>Requirements might have changed without the specifications being updated</a:t>
            </a:r>
          </a:p>
          <a:p>
            <a:r>
              <a:rPr lang="en-US" dirty="0"/>
              <a:t>Functionality might be documented that is not needed in a new system.</a:t>
            </a:r>
          </a:p>
        </p:txBody>
      </p:sp>
    </p:spTree>
    <p:extLst>
      <p:ext uri="{BB962C8B-B14F-4D97-AF65-F5344CB8AC3E}">
        <p14:creationId xmlns:p14="http://schemas.microsoft.com/office/powerpoint/2010/main" val="1377644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p:pic>
      <p:sp>
        <p:nvSpPr>
          <p:cNvPr id="5" name="Rectangle 4">
            <a:extLst>
              <a:ext uri="{FF2B5EF4-FFF2-40B4-BE49-F238E27FC236}">
                <a16:creationId xmlns:a16="http://schemas.microsoft.com/office/drawing/2014/main" id="{3430608B-0699-459E-AEF8-5A0B5450FE05}"/>
              </a:ext>
            </a:extLst>
          </p:cNvPr>
          <p:cNvSpPr/>
          <p:nvPr/>
        </p:nvSpPr>
        <p:spPr>
          <a:xfrm>
            <a:off x="695326" y="693738"/>
            <a:ext cx="10796587"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a:off x="2456134" y="2932463"/>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BRAINSTORMING</a:t>
            </a:r>
          </a:p>
        </p:txBody>
      </p:sp>
      <p:sp>
        <p:nvSpPr>
          <p:cNvPr id="3" name="Rectangle 2"/>
          <p:cNvSpPr/>
          <p:nvPr/>
        </p:nvSpPr>
        <p:spPr>
          <a:xfrm>
            <a:off x="419099" y="26670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0055" y="471573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9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495299" y="-1584095"/>
            <a:ext cx="11410951" cy="5448300"/>
          </a:xfrm>
        </p:spPr>
      </p:pic>
      <p:sp>
        <p:nvSpPr>
          <p:cNvPr id="51" name="Rectangle 50">
            <a:extLst>
              <a:ext uri="{FF2B5EF4-FFF2-40B4-BE49-F238E27FC236}">
                <a16:creationId xmlns:a16="http://schemas.microsoft.com/office/drawing/2014/main" id="{3430608B-0699-459E-AEF8-5A0B5450FE05}"/>
              </a:ext>
            </a:extLst>
          </p:cNvPr>
          <p:cNvSpPr/>
          <p:nvPr/>
        </p:nvSpPr>
        <p:spPr>
          <a:xfrm>
            <a:off x="495300" y="-1842453"/>
            <a:ext cx="11410950"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583DBDA-88B7-493D-9B65-582E914C9A41}"/>
              </a:ext>
            </a:extLst>
          </p:cNvPr>
          <p:cNvSpPr txBox="1"/>
          <p:nvPr/>
        </p:nvSpPr>
        <p:spPr>
          <a:xfrm>
            <a:off x="2458517" y="856822"/>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GROUP MEMBERS</a:t>
            </a:r>
          </a:p>
        </p:txBody>
      </p:sp>
      <p:sp>
        <p:nvSpPr>
          <p:cNvPr id="41" name="Rectangle 40"/>
          <p:cNvSpPr/>
          <p:nvPr/>
        </p:nvSpPr>
        <p:spPr>
          <a:xfrm>
            <a:off x="329939" y="1670713"/>
            <a:ext cx="11576312" cy="22046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95300" y="2451101"/>
            <a:ext cx="1727200" cy="2120900"/>
            <a:chOff x="495300" y="2451100"/>
            <a:chExt cx="2159000" cy="2692975"/>
          </a:xfrm>
        </p:grpSpPr>
        <p:pic>
          <p:nvPicPr>
            <p:cNvPr id="9" name="Picture 8"/>
            <p:cNvPicPr>
              <a:picLocks/>
            </p:cNvPicPr>
            <p:nvPr/>
          </p:nvPicPr>
          <p:blipFill>
            <a:blip r:embed="rId3">
              <a:extLst>
                <a:ext uri="{28A0092B-C50C-407E-A947-70E740481C1C}">
                  <a14:useLocalDpi xmlns:a14="http://schemas.microsoft.com/office/drawing/2010/main" val="0"/>
                </a:ext>
              </a:extLst>
            </a:blip>
            <a:srcRect l="13372" r="12500"/>
            <a:stretch>
              <a:fillRect/>
            </a:stretch>
          </p:blipFill>
          <p:spPr>
            <a:xfrm>
              <a:off x="495300" y="2451100"/>
              <a:ext cx="2159000" cy="2108200"/>
            </a:xfrm>
            <a:custGeom>
              <a:avLst/>
              <a:gdLst>
                <a:gd name="connsiteX0" fmla="*/ 0 w 3238500"/>
                <a:gd name="connsiteY0" fmla="*/ 0 h 3257550"/>
                <a:gd name="connsiteX1" fmla="*/ 3238500 w 3238500"/>
                <a:gd name="connsiteY1" fmla="*/ 0 h 3257550"/>
                <a:gd name="connsiteX2" fmla="*/ 3238500 w 3238500"/>
                <a:gd name="connsiteY2" fmla="*/ 3257550 h 3257550"/>
                <a:gd name="connsiteX3" fmla="*/ 0 w 3238500"/>
                <a:gd name="connsiteY3" fmla="*/ 3257550 h 3257550"/>
              </a:gdLst>
              <a:ahLst/>
              <a:cxnLst>
                <a:cxn ang="0">
                  <a:pos x="connsiteX0" y="connsiteY0"/>
                </a:cxn>
                <a:cxn ang="0">
                  <a:pos x="connsiteX1" y="connsiteY1"/>
                </a:cxn>
                <a:cxn ang="0">
                  <a:pos x="connsiteX2" y="connsiteY2"/>
                </a:cxn>
                <a:cxn ang="0">
                  <a:pos x="connsiteX3" y="connsiteY3"/>
                </a:cxn>
              </a:cxnLst>
              <a:rect l="l" t="t" r="r" b="b"/>
              <a:pathLst>
                <a:path w="3238500" h="3257550">
                  <a:moveTo>
                    <a:pt x="0" y="0"/>
                  </a:moveTo>
                  <a:lnTo>
                    <a:pt x="3238500" y="0"/>
                  </a:lnTo>
                  <a:lnTo>
                    <a:pt x="3238500" y="3257550"/>
                  </a:lnTo>
                  <a:lnTo>
                    <a:pt x="0" y="3257550"/>
                  </a:lnTo>
                  <a:close/>
                </a:path>
              </a:pathLst>
            </a:custGeom>
          </p:spPr>
        </p:pic>
        <p:sp>
          <p:nvSpPr>
            <p:cNvPr id="10" name="Rectangle 9"/>
            <p:cNvSpPr/>
            <p:nvPr/>
          </p:nvSpPr>
          <p:spPr>
            <a:xfrm>
              <a:off x="495300" y="4559300"/>
              <a:ext cx="2159000" cy="584775"/>
            </a:xfrm>
            <a:prstGeom prst="rect">
              <a:avLst/>
            </a:prstGeom>
            <a:solidFill>
              <a:schemeClr val="accent2">
                <a:lumMod val="40000"/>
                <a:lumOff val="60000"/>
              </a:schemeClr>
            </a:solidFill>
          </p:spPr>
          <p:txBody>
            <a:bodyPr wrap="square" lIns="91440" tIns="45720" rIns="91440" bIns="45720">
              <a:spAutoFit/>
            </a:bodyPr>
            <a:lstStyle/>
            <a:p>
              <a:pPr algn="ctr"/>
              <a:r>
                <a:rPr lang="en-US" sz="2400" b="0" cap="none" spc="0" dirty="0" err="1">
                  <a:ln w="0">
                    <a:solidFill>
                      <a:schemeClr val="bg1"/>
                    </a:solidFill>
                  </a:ln>
                  <a:solidFill>
                    <a:schemeClr val="bg1"/>
                  </a:solidFill>
                </a:rPr>
                <a:t>Quốc</a:t>
              </a:r>
              <a:r>
                <a:rPr lang="en-US" sz="2400" b="0" cap="none" spc="0" dirty="0">
                  <a:ln w="0">
                    <a:solidFill>
                      <a:schemeClr val="bg1"/>
                    </a:solidFill>
                  </a:ln>
                  <a:solidFill>
                    <a:schemeClr val="bg1"/>
                  </a:solidFill>
                </a:rPr>
                <a:t> </a:t>
              </a:r>
              <a:r>
                <a:rPr lang="en-US" sz="2400" b="0" cap="none" spc="0" dirty="0" err="1">
                  <a:ln w="0">
                    <a:solidFill>
                      <a:schemeClr val="bg1"/>
                    </a:solidFill>
                  </a:ln>
                  <a:solidFill>
                    <a:schemeClr val="bg1"/>
                  </a:solidFill>
                </a:rPr>
                <a:t>Thịnh</a:t>
              </a:r>
              <a:endParaRPr lang="en-US" sz="2400" b="0" cap="none" spc="0" dirty="0">
                <a:ln w="0">
                  <a:solidFill>
                    <a:schemeClr val="bg1"/>
                  </a:solidFill>
                </a:ln>
                <a:solidFill>
                  <a:schemeClr val="bg1"/>
                </a:solidFill>
              </a:endParaRPr>
            </a:p>
          </p:txBody>
        </p:sp>
      </p:grpSp>
      <p:grpSp>
        <p:nvGrpSpPr>
          <p:cNvPr id="22" name="Group 21"/>
          <p:cNvGrpSpPr/>
          <p:nvPr/>
        </p:nvGrpSpPr>
        <p:grpSpPr>
          <a:xfrm>
            <a:off x="2432050" y="2451101"/>
            <a:ext cx="1727200" cy="2120900"/>
            <a:chOff x="495300" y="2451100"/>
            <a:chExt cx="2159000" cy="2692975"/>
          </a:xfrm>
        </p:grpSpPr>
        <p:pic>
          <p:nvPicPr>
            <p:cNvPr id="23" name="Picture 22"/>
            <p:cNvPicPr>
              <a:picLocks/>
            </p:cNvPicPr>
            <p:nvPr/>
          </p:nvPicPr>
          <p:blipFill>
            <a:blip r:embed="rId3">
              <a:extLst>
                <a:ext uri="{28A0092B-C50C-407E-A947-70E740481C1C}">
                  <a14:useLocalDpi xmlns:a14="http://schemas.microsoft.com/office/drawing/2010/main" val="0"/>
                </a:ext>
              </a:extLst>
            </a:blip>
            <a:srcRect l="13372" r="12500"/>
            <a:stretch>
              <a:fillRect/>
            </a:stretch>
          </p:blipFill>
          <p:spPr>
            <a:xfrm>
              <a:off x="495300" y="2451100"/>
              <a:ext cx="2159000" cy="2108200"/>
            </a:xfrm>
            <a:custGeom>
              <a:avLst/>
              <a:gdLst>
                <a:gd name="connsiteX0" fmla="*/ 0 w 3238500"/>
                <a:gd name="connsiteY0" fmla="*/ 0 h 3257550"/>
                <a:gd name="connsiteX1" fmla="*/ 3238500 w 3238500"/>
                <a:gd name="connsiteY1" fmla="*/ 0 h 3257550"/>
                <a:gd name="connsiteX2" fmla="*/ 3238500 w 3238500"/>
                <a:gd name="connsiteY2" fmla="*/ 3257550 h 3257550"/>
                <a:gd name="connsiteX3" fmla="*/ 0 w 3238500"/>
                <a:gd name="connsiteY3" fmla="*/ 3257550 h 3257550"/>
              </a:gdLst>
              <a:ahLst/>
              <a:cxnLst>
                <a:cxn ang="0">
                  <a:pos x="connsiteX0" y="connsiteY0"/>
                </a:cxn>
                <a:cxn ang="0">
                  <a:pos x="connsiteX1" y="connsiteY1"/>
                </a:cxn>
                <a:cxn ang="0">
                  <a:pos x="connsiteX2" y="connsiteY2"/>
                </a:cxn>
                <a:cxn ang="0">
                  <a:pos x="connsiteX3" y="connsiteY3"/>
                </a:cxn>
              </a:cxnLst>
              <a:rect l="l" t="t" r="r" b="b"/>
              <a:pathLst>
                <a:path w="3238500" h="3257550">
                  <a:moveTo>
                    <a:pt x="0" y="0"/>
                  </a:moveTo>
                  <a:lnTo>
                    <a:pt x="3238500" y="0"/>
                  </a:lnTo>
                  <a:lnTo>
                    <a:pt x="3238500" y="3257550"/>
                  </a:lnTo>
                  <a:lnTo>
                    <a:pt x="0" y="3257550"/>
                  </a:lnTo>
                  <a:close/>
                </a:path>
              </a:pathLst>
            </a:custGeom>
          </p:spPr>
        </p:pic>
        <p:sp>
          <p:nvSpPr>
            <p:cNvPr id="24" name="Rectangle 23"/>
            <p:cNvSpPr/>
            <p:nvPr/>
          </p:nvSpPr>
          <p:spPr>
            <a:xfrm>
              <a:off x="495300" y="4559300"/>
              <a:ext cx="2159000" cy="584775"/>
            </a:xfrm>
            <a:prstGeom prst="rect">
              <a:avLst/>
            </a:prstGeom>
            <a:solidFill>
              <a:schemeClr val="accent2">
                <a:lumMod val="40000"/>
                <a:lumOff val="60000"/>
              </a:schemeClr>
            </a:solidFill>
          </p:spPr>
          <p:txBody>
            <a:bodyPr wrap="square" lIns="91440" tIns="45720" rIns="91440" bIns="45720">
              <a:spAutoFit/>
            </a:bodyPr>
            <a:lstStyle/>
            <a:p>
              <a:pPr algn="ctr"/>
              <a:r>
                <a:rPr lang="en-US" sz="2400" dirty="0" err="1">
                  <a:ln w="0">
                    <a:solidFill>
                      <a:schemeClr val="bg1"/>
                    </a:solidFill>
                  </a:ln>
                  <a:solidFill>
                    <a:schemeClr val="bg1"/>
                  </a:solidFill>
                </a:rPr>
                <a:t>Hoàng</a:t>
              </a:r>
              <a:r>
                <a:rPr lang="en-US" sz="2400" dirty="0">
                  <a:ln w="0">
                    <a:solidFill>
                      <a:schemeClr val="bg1"/>
                    </a:solidFill>
                  </a:ln>
                  <a:solidFill>
                    <a:schemeClr val="bg1"/>
                  </a:solidFill>
                </a:rPr>
                <a:t> </a:t>
              </a:r>
              <a:r>
                <a:rPr lang="en-US" sz="2400" dirty="0" err="1">
                  <a:ln w="0">
                    <a:solidFill>
                      <a:schemeClr val="bg1"/>
                    </a:solidFill>
                  </a:ln>
                  <a:solidFill>
                    <a:schemeClr val="bg1"/>
                  </a:solidFill>
                </a:rPr>
                <a:t>Tuấn</a:t>
              </a:r>
              <a:endParaRPr lang="en-US" sz="2400" b="0" cap="none" spc="0" dirty="0">
                <a:ln w="0">
                  <a:solidFill>
                    <a:schemeClr val="bg1"/>
                  </a:solidFill>
                </a:ln>
                <a:solidFill>
                  <a:schemeClr val="bg1"/>
                </a:solidFill>
              </a:endParaRPr>
            </a:p>
          </p:txBody>
        </p:sp>
      </p:grpSp>
      <p:grpSp>
        <p:nvGrpSpPr>
          <p:cNvPr id="25" name="Group 24"/>
          <p:cNvGrpSpPr/>
          <p:nvPr/>
        </p:nvGrpSpPr>
        <p:grpSpPr>
          <a:xfrm>
            <a:off x="4368800" y="2451101"/>
            <a:ext cx="1727200" cy="2120900"/>
            <a:chOff x="495300" y="2451100"/>
            <a:chExt cx="2159000" cy="2692975"/>
          </a:xfrm>
        </p:grpSpPr>
        <p:pic>
          <p:nvPicPr>
            <p:cNvPr id="26" name="Picture 25"/>
            <p:cNvPicPr>
              <a:picLocks/>
            </p:cNvPicPr>
            <p:nvPr/>
          </p:nvPicPr>
          <p:blipFill>
            <a:blip r:embed="rId3">
              <a:extLst>
                <a:ext uri="{28A0092B-C50C-407E-A947-70E740481C1C}">
                  <a14:useLocalDpi xmlns:a14="http://schemas.microsoft.com/office/drawing/2010/main" val="0"/>
                </a:ext>
              </a:extLst>
            </a:blip>
            <a:srcRect l="13372" r="12500"/>
            <a:stretch>
              <a:fillRect/>
            </a:stretch>
          </p:blipFill>
          <p:spPr>
            <a:xfrm>
              <a:off x="495300" y="2451100"/>
              <a:ext cx="2159000" cy="2108200"/>
            </a:xfrm>
            <a:custGeom>
              <a:avLst/>
              <a:gdLst>
                <a:gd name="connsiteX0" fmla="*/ 0 w 3238500"/>
                <a:gd name="connsiteY0" fmla="*/ 0 h 3257550"/>
                <a:gd name="connsiteX1" fmla="*/ 3238500 w 3238500"/>
                <a:gd name="connsiteY1" fmla="*/ 0 h 3257550"/>
                <a:gd name="connsiteX2" fmla="*/ 3238500 w 3238500"/>
                <a:gd name="connsiteY2" fmla="*/ 3257550 h 3257550"/>
                <a:gd name="connsiteX3" fmla="*/ 0 w 3238500"/>
                <a:gd name="connsiteY3" fmla="*/ 3257550 h 3257550"/>
              </a:gdLst>
              <a:ahLst/>
              <a:cxnLst>
                <a:cxn ang="0">
                  <a:pos x="connsiteX0" y="connsiteY0"/>
                </a:cxn>
                <a:cxn ang="0">
                  <a:pos x="connsiteX1" y="connsiteY1"/>
                </a:cxn>
                <a:cxn ang="0">
                  <a:pos x="connsiteX2" y="connsiteY2"/>
                </a:cxn>
                <a:cxn ang="0">
                  <a:pos x="connsiteX3" y="connsiteY3"/>
                </a:cxn>
              </a:cxnLst>
              <a:rect l="l" t="t" r="r" b="b"/>
              <a:pathLst>
                <a:path w="3238500" h="3257550">
                  <a:moveTo>
                    <a:pt x="0" y="0"/>
                  </a:moveTo>
                  <a:lnTo>
                    <a:pt x="3238500" y="0"/>
                  </a:lnTo>
                  <a:lnTo>
                    <a:pt x="3238500" y="3257550"/>
                  </a:lnTo>
                  <a:lnTo>
                    <a:pt x="0" y="3257550"/>
                  </a:lnTo>
                  <a:close/>
                </a:path>
              </a:pathLst>
            </a:custGeom>
          </p:spPr>
        </p:pic>
        <p:sp>
          <p:nvSpPr>
            <p:cNvPr id="27" name="Rectangle 26"/>
            <p:cNvSpPr/>
            <p:nvPr/>
          </p:nvSpPr>
          <p:spPr>
            <a:xfrm>
              <a:off x="495300" y="4559300"/>
              <a:ext cx="2159000" cy="584775"/>
            </a:xfrm>
            <a:prstGeom prst="rect">
              <a:avLst/>
            </a:prstGeom>
            <a:solidFill>
              <a:schemeClr val="accent2">
                <a:lumMod val="40000"/>
                <a:lumOff val="60000"/>
              </a:schemeClr>
            </a:solidFill>
          </p:spPr>
          <p:txBody>
            <a:bodyPr wrap="square" lIns="91440" tIns="45720" rIns="91440" bIns="45720">
              <a:spAutoFit/>
            </a:bodyPr>
            <a:lstStyle/>
            <a:p>
              <a:pPr algn="ctr"/>
              <a:r>
                <a:rPr lang="en-US" sz="2400" dirty="0" err="1">
                  <a:ln w="0">
                    <a:solidFill>
                      <a:schemeClr val="bg1"/>
                    </a:solidFill>
                  </a:ln>
                  <a:solidFill>
                    <a:schemeClr val="bg1"/>
                  </a:solidFill>
                </a:rPr>
                <a:t>Trung</a:t>
              </a:r>
              <a:r>
                <a:rPr lang="en-US" sz="2400" dirty="0">
                  <a:ln w="0">
                    <a:solidFill>
                      <a:schemeClr val="bg1"/>
                    </a:solidFill>
                  </a:ln>
                  <a:solidFill>
                    <a:schemeClr val="bg1"/>
                  </a:solidFill>
                </a:rPr>
                <a:t> </a:t>
              </a:r>
              <a:r>
                <a:rPr lang="en-US" sz="2400" dirty="0" err="1">
                  <a:ln w="0">
                    <a:solidFill>
                      <a:schemeClr val="bg1"/>
                    </a:solidFill>
                  </a:ln>
                  <a:solidFill>
                    <a:schemeClr val="bg1"/>
                  </a:solidFill>
                </a:rPr>
                <a:t>Kiên</a:t>
              </a:r>
              <a:endParaRPr lang="en-US" sz="2400" b="0" cap="none" spc="0" dirty="0">
                <a:ln w="0">
                  <a:solidFill>
                    <a:schemeClr val="bg1"/>
                  </a:solidFill>
                </a:ln>
                <a:solidFill>
                  <a:schemeClr val="bg1"/>
                </a:solidFill>
              </a:endParaRPr>
            </a:p>
          </p:txBody>
        </p:sp>
      </p:grpSp>
      <p:grpSp>
        <p:nvGrpSpPr>
          <p:cNvPr id="28" name="Group 27"/>
          <p:cNvGrpSpPr/>
          <p:nvPr/>
        </p:nvGrpSpPr>
        <p:grpSpPr>
          <a:xfrm>
            <a:off x="6305550" y="2451101"/>
            <a:ext cx="1727200" cy="2120900"/>
            <a:chOff x="495300" y="2451100"/>
            <a:chExt cx="2159000" cy="2692975"/>
          </a:xfrm>
        </p:grpSpPr>
        <p:pic>
          <p:nvPicPr>
            <p:cNvPr id="29" name="Picture 28"/>
            <p:cNvPicPr>
              <a:picLocks/>
            </p:cNvPicPr>
            <p:nvPr/>
          </p:nvPicPr>
          <p:blipFill>
            <a:blip r:embed="rId3">
              <a:extLst>
                <a:ext uri="{28A0092B-C50C-407E-A947-70E740481C1C}">
                  <a14:useLocalDpi xmlns:a14="http://schemas.microsoft.com/office/drawing/2010/main" val="0"/>
                </a:ext>
              </a:extLst>
            </a:blip>
            <a:srcRect l="13372" r="12500"/>
            <a:stretch>
              <a:fillRect/>
            </a:stretch>
          </p:blipFill>
          <p:spPr>
            <a:xfrm>
              <a:off x="495300" y="2451100"/>
              <a:ext cx="2159000" cy="2108200"/>
            </a:xfrm>
            <a:custGeom>
              <a:avLst/>
              <a:gdLst>
                <a:gd name="connsiteX0" fmla="*/ 0 w 3238500"/>
                <a:gd name="connsiteY0" fmla="*/ 0 h 3257550"/>
                <a:gd name="connsiteX1" fmla="*/ 3238500 w 3238500"/>
                <a:gd name="connsiteY1" fmla="*/ 0 h 3257550"/>
                <a:gd name="connsiteX2" fmla="*/ 3238500 w 3238500"/>
                <a:gd name="connsiteY2" fmla="*/ 3257550 h 3257550"/>
                <a:gd name="connsiteX3" fmla="*/ 0 w 3238500"/>
                <a:gd name="connsiteY3" fmla="*/ 3257550 h 3257550"/>
              </a:gdLst>
              <a:ahLst/>
              <a:cxnLst>
                <a:cxn ang="0">
                  <a:pos x="connsiteX0" y="connsiteY0"/>
                </a:cxn>
                <a:cxn ang="0">
                  <a:pos x="connsiteX1" y="connsiteY1"/>
                </a:cxn>
                <a:cxn ang="0">
                  <a:pos x="connsiteX2" y="connsiteY2"/>
                </a:cxn>
                <a:cxn ang="0">
                  <a:pos x="connsiteX3" y="connsiteY3"/>
                </a:cxn>
              </a:cxnLst>
              <a:rect l="l" t="t" r="r" b="b"/>
              <a:pathLst>
                <a:path w="3238500" h="3257550">
                  <a:moveTo>
                    <a:pt x="0" y="0"/>
                  </a:moveTo>
                  <a:lnTo>
                    <a:pt x="3238500" y="0"/>
                  </a:lnTo>
                  <a:lnTo>
                    <a:pt x="3238500" y="3257550"/>
                  </a:lnTo>
                  <a:lnTo>
                    <a:pt x="0" y="3257550"/>
                  </a:lnTo>
                  <a:close/>
                </a:path>
              </a:pathLst>
            </a:custGeom>
          </p:spPr>
        </p:pic>
        <p:sp>
          <p:nvSpPr>
            <p:cNvPr id="30" name="Rectangle 29"/>
            <p:cNvSpPr/>
            <p:nvPr/>
          </p:nvSpPr>
          <p:spPr>
            <a:xfrm>
              <a:off x="495300" y="4559300"/>
              <a:ext cx="2159000" cy="584775"/>
            </a:xfrm>
            <a:prstGeom prst="rect">
              <a:avLst/>
            </a:prstGeom>
            <a:solidFill>
              <a:schemeClr val="accent2">
                <a:lumMod val="40000"/>
                <a:lumOff val="60000"/>
              </a:schemeClr>
            </a:solidFill>
          </p:spPr>
          <p:txBody>
            <a:bodyPr wrap="square" lIns="91440" tIns="45720" rIns="91440" bIns="45720">
              <a:spAutoFit/>
            </a:bodyPr>
            <a:lstStyle/>
            <a:p>
              <a:pPr algn="ctr"/>
              <a:r>
                <a:rPr lang="en-US" sz="2400" b="0" cap="none" spc="0" dirty="0" err="1">
                  <a:ln w="0">
                    <a:solidFill>
                      <a:schemeClr val="bg1"/>
                    </a:solidFill>
                  </a:ln>
                  <a:solidFill>
                    <a:schemeClr val="bg1"/>
                  </a:solidFill>
                </a:rPr>
                <a:t>Việt</a:t>
              </a:r>
              <a:r>
                <a:rPr lang="en-US" sz="2400" b="0" cap="none" spc="0" dirty="0">
                  <a:ln w="0">
                    <a:solidFill>
                      <a:schemeClr val="bg1"/>
                    </a:solidFill>
                  </a:ln>
                  <a:solidFill>
                    <a:schemeClr val="bg1"/>
                  </a:solidFill>
                </a:rPr>
                <a:t> C</a:t>
              </a:r>
              <a:r>
                <a:rPr lang="vi-VN" sz="2400" b="0" cap="none" spc="0" dirty="0">
                  <a:ln w="0">
                    <a:solidFill>
                      <a:schemeClr val="bg1"/>
                    </a:solidFill>
                  </a:ln>
                  <a:solidFill>
                    <a:schemeClr val="bg1"/>
                  </a:solidFill>
                </a:rPr>
                <a:t>ư</a:t>
              </a:r>
              <a:r>
                <a:rPr lang="en-US" sz="2400" dirty="0" err="1">
                  <a:ln w="0">
                    <a:solidFill>
                      <a:schemeClr val="bg1"/>
                    </a:solidFill>
                  </a:ln>
                  <a:solidFill>
                    <a:schemeClr val="bg1"/>
                  </a:solidFill>
                </a:rPr>
                <a:t>ờng</a:t>
              </a:r>
              <a:endParaRPr lang="en-US" sz="2400" b="0" cap="none" spc="0" dirty="0">
                <a:ln w="0">
                  <a:solidFill>
                    <a:schemeClr val="bg1"/>
                  </a:solidFill>
                </a:ln>
                <a:solidFill>
                  <a:schemeClr val="bg1"/>
                </a:solidFill>
              </a:endParaRPr>
            </a:p>
          </p:txBody>
        </p:sp>
      </p:grpSp>
      <p:grpSp>
        <p:nvGrpSpPr>
          <p:cNvPr id="31" name="Group 30"/>
          <p:cNvGrpSpPr/>
          <p:nvPr/>
        </p:nvGrpSpPr>
        <p:grpSpPr>
          <a:xfrm>
            <a:off x="8242300" y="2451101"/>
            <a:ext cx="1727200" cy="2120900"/>
            <a:chOff x="495300" y="2451100"/>
            <a:chExt cx="2159000" cy="2692975"/>
          </a:xfrm>
        </p:grpSpPr>
        <p:pic>
          <p:nvPicPr>
            <p:cNvPr id="32" name="Picture 31"/>
            <p:cNvPicPr>
              <a:picLocks/>
            </p:cNvPicPr>
            <p:nvPr/>
          </p:nvPicPr>
          <p:blipFill>
            <a:blip r:embed="rId3">
              <a:extLst>
                <a:ext uri="{28A0092B-C50C-407E-A947-70E740481C1C}">
                  <a14:useLocalDpi xmlns:a14="http://schemas.microsoft.com/office/drawing/2010/main" val="0"/>
                </a:ext>
              </a:extLst>
            </a:blip>
            <a:srcRect l="13372" r="12500"/>
            <a:stretch>
              <a:fillRect/>
            </a:stretch>
          </p:blipFill>
          <p:spPr>
            <a:xfrm>
              <a:off x="495300" y="2451100"/>
              <a:ext cx="2159000" cy="2108200"/>
            </a:xfrm>
            <a:custGeom>
              <a:avLst/>
              <a:gdLst>
                <a:gd name="connsiteX0" fmla="*/ 0 w 3238500"/>
                <a:gd name="connsiteY0" fmla="*/ 0 h 3257550"/>
                <a:gd name="connsiteX1" fmla="*/ 3238500 w 3238500"/>
                <a:gd name="connsiteY1" fmla="*/ 0 h 3257550"/>
                <a:gd name="connsiteX2" fmla="*/ 3238500 w 3238500"/>
                <a:gd name="connsiteY2" fmla="*/ 3257550 h 3257550"/>
                <a:gd name="connsiteX3" fmla="*/ 0 w 3238500"/>
                <a:gd name="connsiteY3" fmla="*/ 3257550 h 3257550"/>
              </a:gdLst>
              <a:ahLst/>
              <a:cxnLst>
                <a:cxn ang="0">
                  <a:pos x="connsiteX0" y="connsiteY0"/>
                </a:cxn>
                <a:cxn ang="0">
                  <a:pos x="connsiteX1" y="connsiteY1"/>
                </a:cxn>
                <a:cxn ang="0">
                  <a:pos x="connsiteX2" y="connsiteY2"/>
                </a:cxn>
                <a:cxn ang="0">
                  <a:pos x="connsiteX3" y="connsiteY3"/>
                </a:cxn>
              </a:cxnLst>
              <a:rect l="l" t="t" r="r" b="b"/>
              <a:pathLst>
                <a:path w="3238500" h="3257550">
                  <a:moveTo>
                    <a:pt x="0" y="0"/>
                  </a:moveTo>
                  <a:lnTo>
                    <a:pt x="3238500" y="0"/>
                  </a:lnTo>
                  <a:lnTo>
                    <a:pt x="3238500" y="3257550"/>
                  </a:lnTo>
                  <a:lnTo>
                    <a:pt x="0" y="3257550"/>
                  </a:lnTo>
                  <a:close/>
                </a:path>
              </a:pathLst>
            </a:custGeom>
          </p:spPr>
        </p:pic>
        <p:sp>
          <p:nvSpPr>
            <p:cNvPr id="33" name="Rectangle 32"/>
            <p:cNvSpPr/>
            <p:nvPr/>
          </p:nvSpPr>
          <p:spPr>
            <a:xfrm>
              <a:off x="495300" y="4559300"/>
              <a:ext cx="2159000" cy="584775"/>
            </a:xfrm>
            <a:prstGeom prst="rect">
              <a:avLst/>
            </a:prstGeom>
            <a:solidFill>
              <a:schemeClr val="accent2">
                <a:lumMod val="40000"/>
                <a:lumOff val="60000"/>
              </a:schemeClr>
            </a:solidFill>
          </p:spPr>
          <p:txBody>
            <a:bodyPr wrap="square" lIns="91440" tIns="45720" rIns="91440" bIns="45720">
              <a:spAutoFit/>
            </a:bodyPr>
            <a:lstStyle/>
            <a:p>
              <a:pPr algn="ctr"/>
              <a:r>
                <a:rPr lang="en-US" sz="2400" dirty="0">
                  <a:ln w="0">
                    <a:solidFill>
                      <a:schemeClr val="bg1"/>
                    </a:solidFill>
                  </a:ln>
                  <a:solidFill>
                    <a:schemeClr val="bg1"/>
                  </a:solidFill>
                </a:rPr>
                <a:t>Minh </a:t>
              </a:r>
              <a:r>
                <a:rPr lang="en-US" sz="2400" dirty="0" err="1">
                  <a:ln w="0">
                    <a:solidFill>
                      <a:schemeClr val="bg1"/>
                    </a:solidFill>
                  </a:ln>
                  <a:solidFill>
                    <a:schemeClr val="bg1"/>
                  </a:solidFill>
                </a:rPr>
                <a:t>Thư</a:t>
              </a:r>
              <a:endParaRPr lang="en-US" sz="2400" b="0" cap="none" spc="0" dirty="0">
                <a:ln w="0">
                  <a:solidFill>
                    <a:schemeClr val="bg1"/>
                  </a:solidFill>
                </a:ln>
                <a:solidFill>
                  <a:schemeClr val="bg1"/>
                </a:solidFill>
              </a:endParaRPr>
            </a:p>
          </p:txBody>
        </p:sp>
      </p:grpSp>
      <p:grpSp>
        <p:nvGrpSpPr>
          <p:cNvPr id="34" name="Group 33"/>
          <p:cNvGrpSpPr/>
          <p:nvPr/>
        </p:nvGrpSpPr>
        <p:grpSpPr>
          <a:xfrm>
            <a:off x="10179050" y="2451101"/>
            <a:ext cx="1727200" cy="2120900"/>
            <a:chOff x="495300" y="2451100"/>
            <a:chExt cx="2159000" cy="2692975"/>
          </a:xfrm>
        </p:grpSpPr>
        <p:pic>
          <p:nvPicPr>
            <p:cNvPr id="35" name="Picture 34"/>
            <p:cNvPicPr>
              <a:picLocks/>
            </p:cNvPicPr>
            <p:nvPr/>
          </p:nvPicPr>
          <p:blipFill>
            <a:blip r:embed="rId3">
              <a:extLst>
                <a:ext uri="{28A0092B-C50C-407E-A947-70E740481C1C}">
                  <a14:useLocalDpi xmlns:a14="http://schemas.microsoft.com/office/drawing/2010/main" val="0"/>
                </a:ext>
              </a:extLst>
            </a:blip>
            <a:srcRect l="13372" r="12500"/>
            <a:stretch>
              <a:fillRect/>
            </a:stretch>
          </p:blipFill>
          <p:spPr>
            <a:xfrm>
              <a:off x="495300" y="2451100"/>
              <a:ext cx="2159000" cy="2108200"/>
            </a:xfrm>
            <a:custGeom>
              <a:avLst/>
              <a:gdLst>
                <a:gd name="connsiteX0" fmla="*/ 0 w 3238500"/>
                <a:gd name="connsiteY0" fmla="*/ 0 h 3257550"/>
                <a:gd name="connsiteX1" fmla="*/ 3238500 w 3238500"/>
                <a:gd name="connsiteY1" fmla="*/ 0 h 3257550"/>
                <a:gd name="connsiteX2" fmla="*/ 3238500 w 3238500"/>
                <a:gd name="connsiteY2" fmla="*/ 3257550 h 3257550"/>
                <a:gd name="connsiteX3" fmla="*/ 0 w 3238500"/>
                <a:gd name="connsiteY3" fmla="*/ 3257550 h 3257550"/>
              </a:gdLst>
              <a:ahLst/>
              <a:cxnLst>
                <a:cxn ang="0">
                  <a:pos x="connsiteX0" y="connsiteY0"/>
                </a:cxn>
                <a:cxn ang="0">
                  <a:pos x="connsiteX1" y="connsiteY1"/>
                </a:cxn>
                <a:cxn ang="0">
                  <a:pos x="connsiteX2" y="connsiteY2"/>
                </a:cxn>
                <a:cxn ang="0">
                  <a:pos x="connsiteX3" y="connsiteY3"/>
                </a:cxn>
              </a:cxnLst>
              <a:rect l="l" t="t" r="r" b="b"/>
              <a:pathLst>
                <a:path w="3238500" h="3257550">
                  <a:moveTo>
                    <a:pt x="0" y="0"/>
                  </a:moveTo>
                  <a:lnTo>
                    <a:pt x="3238500" y="0"/>
                  </a:lnTo>
                  <a:lnTo>
                    <a:pt x="3238500" y="3257550"/>
                  </a:lnTo>
                  <a:lnTo>
                    <a:pt x="0" y="3257550"/>
                  </a:lnTo>
                  <a:close/>
                </a:path>
              </a:pathLst>
            </a:custGeom>
          </p:spPr>
        </p:pic>
        <p:sp>
          <p:nvSpPr>
            <p:cNvPr id="36" name="Rectangle 35"/>
            <p:cNvSpPr/>
            <p:nvPr/>
          </p:nvSpPr>
          <p:spPr>
            <a:xfrm>
              <a:off x="495300" y="4559300"/>
              <a:ext cx="2159000" cy="584775"/>
            </a:xfrm>
            <a:prstGeom prst="rect">
              <a:avLst/>
            </a:prstGeom>
            <a:solidFill>
              <a:schemeClr val="accent2">
                <a:lumMod val="40000"/>
                <a:lumOff val="60000"/>
              </a:schemeClr>
            </a:solidFill>
          </p:spPr>
          <p:txBody>
            <a:bodyPr wrap="square" lIns="91440" tIns="45720" rIns="91440" bIns="45720">
              <a:spAutoFit/>
            </a:bodyPr>
            <a:lstStyle/>
            <a:p>
              <a:pPr algn="ctr"/>
              <a:r>
                <a:rPr lang="en-US" sz="2400" dirty="0" err="1">
                  <a:ln w="0">
                    <a:solidFill>
                      <a:schemeClr val="bg1"/>
                    </a:solidFill>
                  </a:ln>
                  <a:solidFill>
                    <a:schemeClr val="bg1"/>
                  </a:solidFill>
                </a:rPr>
                <a:t>Văn</a:t>
              </a:r>
              <a:r>
                <a:rPr lang="en-US" sz="2400" dirty="0">
                  <a:ln w="0">
                    <a:solidFill>
                      <a:schemeClr val="bg1"/>
                    </a:solidFill>
                  </a:ln>
                  <a:solidFill>
                    <a:schemeClr val="bg1"/>
                  </a:solidFill>
                </a:rPr>
                <a:t> </a:t>
              </a:r>
              <a:r>
                <a:rPr lang="en-US" sz="2400" dirty="0" err="1">
                  <a:ln w="0">
                    <a:solidFill>
                      <a:schemeClr val="bg1"/>
                    </a:solidFill>
                  </a:ln>
                  <a:solidFill>
                    <a:schemeClr val="bg1"/>
                  </a:solidFill>
                </a:rPr>
                <a:t>Đại</a:t>
              </a:r>
              <a:endParaRPr lang="en-US" sz="2400" b="0" cap="none" spc="0" dirty="0">
                <a:ln w="0">
                  <a:solidFill>
                    <a:schemeClr val="bg1"/>
                  </a:solidFill>
                </a:ln>
                <a:solidFill>
                  <a:schemeClr val="bg1"/>
                </a:solidFill>
              </a:endParaRPr>
            </a:p>
          </p:txBody>
        </p:sp>
      </p:grpSp>
      <p:sp>
        <p:nvSpPr>
          <p:cNvPr id="43" name="Rectangle 42"/>
          <p:cNvSpPr/>
          <p:nvPr/>
        </p:nvSpPr>
        <p:spPr>
          <a:xfrm>
            <a:off x="495300" y="-1372650"/>
            <a:ext cx="11505022" cy="20406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scontent-hkt1-1.xx.fbcdn.net/v/t1.0-1/c0.0.100.100a/p100x100/997079_298668323653248_651590900750236347_n.jpg?_nc_cat=107&amp;_nc_sid=7206a8&amp;_nc_oc=AQmBletFHFxkyjGxmqnmiUp6yeZXO8E_tsNA4HCsxhCUCgYJQPBIMSlcOiF0wfkk-M8&amp;_nc_ht=scontent-hkt1-1.xx&amp;oh=37acd580f8c188e4a6d8600bbe1bfbc3&amp;oe=5E83B29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2049" y="2445417"/>
            <a:ext cx="1727201" cy="16670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rong hình ảnh có thể có: 1 người, đang đứng, đại dương, trẻ em, bầu trời, ngoài trời, nước và thiên nhiê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68799" y="2445417"/>
            <a:ext cx="1727201" cy="16660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content-hkt1-1.xx.fbcdn.net/v/t1.0-1/21371312_104455916962730_7261698592831853391_n.jpg?_nc_cat=108&amp;_nc_sid=dbb9e7&amp;_nc_oc=AQlk1S7VpU5MJhQwMunUiHRNo5AoQGlWe6CF9bLUTi28KKm6gePzsWmiZIxaVEyNAM0&amp;_nc_ht=scontent-hkt1-1.xx&amp;oh=70763a6f130616f20b70ea5b56f109a7&amp;oe=5E9A30B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05548" y="2445417"/>
            <a:ext cx="1727201" cy="166603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content.fsgn4-1.fna.fbcdn.net/v/t31.0-1/c350.0.960.960a/p960x960/18837019_929600860513420_1931330217607498298_o.jpg?_nc_cat=103&amp;_nc_sid=dbb9e7&amp;_nc_oc=AQmnJPZ83ZXmSKJo3QnbPO1vkheUO2NOvot-uLU8ogWZCzJItk0eJCq0BGn_QAN_F8c&amp;_nc_ht=scontent.fsgn4-1.fna&amp;oh=71a0c1455162c37dbbff7024f0dad503&amp;oe=5E83EA1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2297" y="2444794"/>
            <a:ext cx="1727203" cy="166665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rong hình ảnh có thể có: 1 người"/>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79046" y="2455996"/>
            <a:ext cx="1727204" cy="165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379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F1E4130-8282-4084-A970-19091084E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652" y="1398848"/>
            <a:ext cx="7018696" cy="4060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208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p:pic>
      <p:sp>
        <p:nvSpPr>
          <p:cNvPr id="5" name="Rectangle 4">
            <a:extLst>
              <a:ext uri="{FF2B5EF4-FFF2-40B4-BE49-F238E27FC236}">
                <a16:creationId xmlns:a16="http://schemas.microsoft.com/office/drawing/2014/main" id="{3430608B-0699-459E-AEF8-5A0B5450FE05}"/>
              </a:ext>
            </a:extLst>
          </p:cNvPr>
          <p:cNvSpPr/>
          <p:nvPr/>
        </p:nvSpPr>
        <p:spPr>
          <a:xfrm>
            <a:off x="695326" y="693738"/>
            <a:ext cx="10796587"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a:off x="2456134" y="2932463"/>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PROTOTYPING</a:t>
            </a:r>
          </a:p>
        </p:txBody>
      </p:sp>
      <p:sp>
        <p:nvSpPr>
          <p:cNvPr id="3" name="Rectangle 2"/>
          <p:cNvSpPr/>
          <p:nvPr/>
        </p:nvSpPr>
        <p:spPr>
          <a:xfrm>
            <a:off x="419099" y="26670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0055" y="471573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094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PROTOTYPING</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4" name="TextBox 3"/>
          <p:cNvSpPr txBox="1"/>
          <p:nvPr/>
        </p:nvSpPr>
        <p:spPr>
          <a:xfrm>
            <a:off x="2190750" y="2644169"/>
            <a:ext cx="9207500" cy="1569660"/>
          </a:xfrm>
          <a:prstGeom prst="rect">
            <a:avLst/>
          </a:prstGeom>
          <a:noFill/>
        </p:spPr>
        <p:txBody>
          <a:bodyPr wrap="square" rtlCol="0">
            <a:spAutoFit/>
          </a:bodyPr>
          <a:lstStyle/>
          <a:p>
            <a:pPr algn="ctr"/>
            <a:r>
              <a:rPr lang="en-US" sz="3200" dirty="0"/>
              <a:t>Prototyping is building user interface without adding detail functionality for user to interpret the features of intended software product</a:t>
            </a:r>
          </a:p>
        </p:txBody>
      </p:sp>
      <p:sp>
        <p:nvSpPr>
          <p:cNvPr id="7" name="Rectangle 6"/>
          <p:cNvSpPr/>
          <p:nvPr/>
        </p:nvSpPr>
        <p:spPr>
          <a:xfrm>
            <a:off x="5425267" y="146640"/>
            <a:ext cx="239232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Defined</a:t>
            </a:r>
          </a:p>
        </p:txBody>
      </p:sp>
    </p:spTree>
    <p:extLst>
      <p:ext uri="{BB962C8B-B14F-4D97-AF65-F5344CB8AC3E}">
        <p14:creationId xmlns:p14="http://schemas.microsoft.com/office/powerpoint/2010/main" val="2914050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PROTOTYPING</a:t>
            </a:r>
          </a:p>
        </p:txBody>
      </p:sp>
      <p:sp>
        <p:nvSpPr>
          <p:cNvPr id="6" name="Rectangle 5"/>
          <p:cNvSpPr/>
          <p:nvPr/>
        </p:nvSpPr>
        <p:spPr>
          <a:xfrm>
            <a:off x="1397001" y="146640"/>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9" name="Rectangle 8">
            <a:extLst>
              <a:ext uri="{FF2B5EF4-FFF2-40B4-BE49-F238E27FC236}">
                <a16:creationId xmlns:a16="http://schemas.microsoft.com/office/drawing/2014/main" id="{F2B1D61B-A67A-2846-834B-7E3F857D98F6}"/>
              </a:ext>
            </a:extLst>
          </p:cNvPr>
          <p:cNvSpPr/>
          <p:nvPr/>
        </p:nvSpPr>
        <p:spPr>
          <a:xfrm>
            <a:off x="2225357" y="2026975"/>
            <a:ext cx="2421468" cy="109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Prototyping </a:t>
            </a:r>
          </a:p>
          <a:p>
            <a:pPr algn="ctr"/>
            <a:r>
              <a:rPr lang="en-US" sz="2800" dirty="0">
                <a:solidFill>
                  <a:schemeClr val="tx1"/>
                </a:solidFill>
              </a:rPr>
              <a:t>Model</a:t>
            </a:r>
          </a:p>
        </p:txBody>
      </p:sp>
      <p:sp>
        <p:nvSpPr>
          <p:cNvPr id="10" name="Rectangle 9">
            <a:extLst>
              <a:ext uri="{FF2B5EF4-FFF2-40B4-BE49-F238E27FC236}">
                <a16:creationId xmlns:a16="http://schemas.microsoft.com/office/drawing/2014/main" id="{0EA3C552-F3FB-1247-9C6C-F4FE36950CDA}"/>
              </a:ext>
            </a:extLst>
          </p:cNvPr>
          <p:cNvSpPr/>
          <p:nvPr/>
        </p:nvSpPr>
        <p:spPr>
          <a:xfrm>
            <a:off x="9070445" y="2026975"/>
            <a:ext cx="2421468" cy="109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CUSTOMER </a:t>
            </a:r>
          </a:p>
          <a:p>
            <a:pPr algn="ctr"/>
            <a:r>
              <a:rPr lang="en-US" sz="2800" dirty="0">
                <a:solidFill>
                  <a:schemeClr val="tx1"/>
                </a:solidFill>
              </a:rPr>
              <a:t>FEEDBACK</a:t>
            </a:r>
          </a:p>
        </p:txBody>
      </p:sp>
      <p:sp>
        <p:nvSpPr>
          <p:cNvPr id="11" name="Rectangle 10">
            <a:extLst>
              <a:ext uri="{FF2B5EF4-FFF2-40B4-BE49-F238E27FC236}">
                <a16:creationId xmlns:a16="http://schemas.microsoft.com/office/drawing/2014/main" id="{EFD7B9DE-1329-604D-A827-33F019398947}"/>
              </a:ext>
            </a:extLst>
          </p:cNvPr>
          <p:cNvSpPr/>
          <p:nvPr/>
        </p:nvSpPr>
        <p:spPr>
          <a:xfrm>
            <a:off x="5425267" y="4808793"/>
            <a:ext cx="2753533" cy="1092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DEVELOP/REFINE</a:t>
            </a:r>
          </a:p>
          <a:p>
            <a:pPr algn="ctr"/>
            <a:r>
              <a:rPr lang="en-US" sz="2800" dirty="0">
                <a:solidFill>
                  <a:schemeClr val="tx1"/>
                </a:solidFill>
              </a:rPr>
              <a:t>PROTOTYPE</a:t>
            </a:r>
          </a:p>
        </p:txBody>
      </p:sp>
      <p:cxnSp>
        <p:nvCxnSpPr>
          <p:cNvPr id="12" name="Straight Arrow Connector 11">
            <a:extLst>
              <a:ext uri="{FF2B5EF4-FFF2-40B4-BE49-F238E27FC236}">
                <a16:creationId xmlns:a16="http://schemas.microsoft.com/office/drawing/2014/main" id="{418BD878-F27E-5547-A2C3-C927ACDDEC00}"/>
              </a:ext>
            </a:extLst>
          </p:cNvPr>
          <p:cNvCxnSpPr>
            <a:stCxn id="10" idx="2"/>
            <a:endCxn id="11" idx="3"/>
          </p:cNvCxnSpPr>
          <p:nvPr/>
        </p:nvCxnSpPr>
        <p:spPr>
          <a:xfrm flipH="1">
            <a:off x="8178800" y="3119175"/>
            <a:ext cx="2102379" cy="22357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BA512A6B-4AD5-914F-9A72-1FACEDE869F7}"/>
              </a:ext>
            </a:extLst>
          </p:cNvPr>
          <p:cNvSpPr txBox="1"/>
          <p:nvPr/>
        </p:nvSpPr>
        <p:spPr>
          <a:xfrm>
            <a:off x="9301487" y="4052368"/>
            <a:ext cx="1068947" cy="400110"/>
          </a:xfrm>
          <a:prstGeom prst="rect">
            <a:avLst/>
          </a:prstGeom>
          <a:noFill/>
        </p:spPr>
        <p:txBody>
          <a:bodyPr wrap="none" rtlCol="0">
            <a:spAutoFit/>
          </a:bodyPr>
          <a:lstStyle/>
          <a:p>
            <a:r>
              <a:rPr lang="en-US" sz="2000" dirty="0"/>
              <a:t>Used for</a:t>
            </a:r>
          </a:p>
        </p:txBody>
      </p:sp>
      <p:cxnSp>
        <p:nvCxnSpPr>
          <p:cNvPr id="14" name="Straight Arrow Connector 13">
            <a:extLst>
              <a:ext uri="{FF2B5EF4-FFF2-40B4-BE49-F238E27FC236}">
                <a16:creationId xmlns:a16="http://schemas.microsoft.com/office/drawing/2014/main" id="{E90D9303-194A-A04B-95A5-9586AB723CC7}"/>
              </a:ext>
            </a:extLst>
          </p:cNvPr>
          <p:cNvCxnSpPr>
            <a:stCxn id="11" idx="1"/>
            <a:endCxn id="9" idx="2"/>
          </p:cNvCxnSpPr>
          <p:nvPr/>
        </p:nvCxnSpPr>
        <p:spPr>
          <a:xfrm flipH="1" flipV="1">
            <a:off x="3436091" y="3119175"/>
            <a:ext cx="1989176" cy="22357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141BB020-1CCD-4D44-9B73-69E3472E9375}"/>
              </a:ext>
            </a:extLst>
          </p:cNvPr>
          <p:cNvCxnSpPr>
            <a:stCxn id="9" idx="3"/>
            <a:endCxn id="10" idx="1"/>
          </p:cNvCxnSpPr>
          <p:nvPr/>
        </p:nvCxnSpPr>
        <p:spPr>
          <a:xfrm>
            <a:off x="4646825" y="2573075"/>
            <a:ext cx="442362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0E16BC0A-A227-354F-B3E4-3C1AD07580D9}"/>
              </a:ext>
            </a:extLst>
          </p:cNvPr>
          <p:cNvSpPr txBox="1"/>
          <p:nvPr/>
        </p:nvSpPr>
        <p:spPr>
          <a:xfrm>
            <a:off x="3135315" y="4097592"/>
            <a:ext cx="1398396" cy="400110"/>
          </a:xfrm>
          <a:prstGeom prst="rect">
            <a:avLst/>
          </a:prstGeom>
          <a:noFill/>
        </p:spPr>
        <p:txBody>
          <a:bodyPr wrap="none" rtlCol="0">
            <a:spAutoFit/>
          </a:bodyPr>
          <a:lstStyle/>
          <a:p>
            <a:r>
              <a:rPr lang="en-US" sz="2000" dirty="0"/>
              <a:t>Results into</a:t>
            </a:r>
          </a:p>
        </p:txBody>
      </p:sp>
      <p:sp>
        <p:nvSpPr>
          <p:cNvPr id="17" name="TextBox 16">
            <a:extLst>
              <a:ext uri="{FF2B5EF4-FFF2-40B4-BE49-F238E27FC236}">
                <a16:creationId xmlns:a16="http://schemas.microsoft.com/office/drawing/2014/main" id="{9A9FA666-6271-8A4F-83E0-9D0097DB2F98}"/>
              </a:ext>
            </a:extLst>
          </p:cNvPr>
          <p:cNvSpPr txBox="1"/>
          <p:nvPr/>
        </p:nvSpPr>
        <p:spPr>
          <a:xfrm>
            <a:off x="6251259" y="2115359"/>
            <a:ext cx="1182440" cy="400110"/>
          </a:xfrm>
          <a:prstGeom prst="rect">
            <a:avLst/>
          </a:prstGeom>
          <a:noFill/>
        </p:spPr>
        <p:txBody>
          <a:bodyPr wrap="none" rtlCol="0">
            <a:spAutoFit/>
          </a:bodyPr>
          <a:lstStyle/>
          <a:p>
            <a:r>
              <a:rPr lang="en-US" sz="2000" dirty="0"/>
              <a:t>Is used to</a:t>
            </a:r>
          </a:p>
        </p:txBody>
      </p:sp>
    </p:spTree>
    <p:extLst>
      <p:ext uri="{BB962C8B-B14F-4D97-AF65-F5344CB8AC3E}">
        <p14:creationId xmlns:p14="http://schemas.microsoft.com/office/powerpoint/2010/main" val="1530906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PROTOTYPING</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4" name="TextBox 3"/>
          <p:cNvSpPr txBox="1"/>
          <p:nvPr/>
        </p:nvSpPr>
        <p:spPr>
          <a:xfrm>
            <a:off x="2638356" y="2151726"/>
            <a:ext cx="9207500"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t>The Prototyping Model should be used when the requirements of the product are not clearly understood.</a:t>
            </a:r>
          </a:p>
          <a:p>
            <a:pPr marL="457200" indent="-457200">
              <a:buFont typeface="Arial" panose="020B0604020202020204" pitchFamily="34" charset="0"/>
              <a:buChar char="•"/>
            </a:pPr>
            <a:r>
              <a:rPr lang="en-US" sz="3200" dirty="0"/>
              <a:t> This model can be used for developing user interfaces.</a:t>
            </a:r>
          </a:p>
        </p:txBody>
      </p:sp>
      <p:sp>
        <p:nvSpPr>
          <p:cNvPr id="7" name="Rectangle 6"/>
          <p:cNvSpPr/>
          <p:nvPr/>
        </p:nvSpPr>
        <p:spPr>
          <a:xfrm>
            <a:off x="5336526" y="146640"/>
            <a:ext cx="2569807"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Used for</a:t>
            </a:r>
          </a:p>
        </p:txBody>
      </p:sp>
    </p:spTree>
    <p:extLst>
      <p:ext uri="{BB962C8B-B14F-4D97-AF65-F5344CB8AC3E}">
        <p14:creationId xmlns:p14="http://schemas.microsoft.com/office/powerpoint/2010/main" val="92310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PROTOTYPING</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Prototyping is building user interface without adding detail functionality for user to interpret the features of intended software product</a:t>
            </a:r>
          </a:p>
        </p:txBody>
      </p:sp>
      <p:sp>
        <p:nvSpPr>
          <p:cNvPr id="7" name="Rectangle 6"/>
          <p:cNvSpPr/>
          <p:nvPr/>
        </p:nvSpPr>
        <p:spPr>
          <a:xfrm>
            <a:off x="4905414" y="146640"/>
            <a:ext cx="3432030" cy="923330"/>
          </a:xfrm>
          <a:prstGeom prst="rect">
            <a:avLst/>
          </a:prstGeom>
          <a:noFill/>
        </p:spPr>
        <p:txBody>
          <a:bodyPr wrap="none" lIns="91440" tIns="45720" rIns="91440" bIns="45720">
            <a:spAutoFit/>
          </a:bodyPr>
          <a:lstStyle/>
          <a:p>
            <a:pPr algn="ctr"/>
            <a:r>
              <a:rPr lang="en-US" sz="5400" dirty="0"/>
              <a:t>Advantages</a:t>
            </a:r>
            <a:endParaRPr lang="en-US" sz="5400" dirty="0">
              <a:ln w="0"/>
              <a:effectLst>
                <a:outerShdw blurRad="38100" dist="19050" dir="2700000" algn="tl" rotWithShape="0">
                  <a:schemeClr val="dk1">
                    <a:alpha val="40000"/>
                  </a:schemeClr>
                </a:outerShdw>
              </a:effectLst>
            </a:endParaRPr>
          </a:p>
        </p:txBody>
      </p:sp>
      <p:sp>
        <p:nvSpPr>
          <p:cNvPr id="9" name="Content Placeholder 2">
            <a:extLst>
              <a:ext uri="{FF2B5EF4-FFF2-40B4-BE49-F238E27FC236}">
                <a16:creationId xmlns:a16="http://schemas.microsoft.com/office/drawing/2014/main" id="{3DE6C1EA-7F69-544E-9101-6FB98C7EB525}"/>
              </a:ext>
            </a:extLst>
          </p:cNvPr>
          <p:cNvSpPr txBox="1">
            <a:spLocks/>
          </p:cNvSpPr>
          <p:nvPr/>
        </p:nvSpPr>
        <p:spPr>
          <a:xfrm>
            <a:off x="1750944" y="1788315"/>
            <a:ext cx="105156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pPr>
            <a:r>
              <a:rPr lang="en-US" dirty="0"/>
              <a:t>Quicker user feedback is available leading to better solutions. </a:t>
            </a:r>
          </a:p>
          <a:p>
            <a:pPr fontAlgn="base">
              <a:lnSpc>
                <a:spcPct val="150000"/>
              </a:lnSpc>
            </a:pPr>
            <a:r>
              <a:rPr lang="en-US" dirty="0"/>
              <a:t>Confusing or difficult functions can be identified.</a:t>
            </a:r>
          </a:p>
          <a:p>
            <a:pPr fontAlgn="base">
              <a:lnSpc>
                <a:spcPct val="150000"/>
              </a:lnSpc>
            </a:pPr>
            <a:r>
              <a:rPr lang="en-US" dirty="0"/>
              <a:t>Reduces time and cost as the defects can be detected much earlier.</a:t>
            </a:r>
          </a:p>
          <a:p>
            <a:pPr fontAlgn="base">
              <a:lnSpc>
                <a:spcPct val="150000"/>
              </a:lnSpc>
            </a:pPr>
            <a:r>
              <a:rPr lang="en-US" dirty="0"/>
              <a:t> Missing functionalities can be easily figured out.</a:t>
            </a:r>
          </a:p>
          <a:p>
            <a:pPr fontAlgn="base">
              <a:lnSpc>
                <a:spcPct val="150000"/>
              </a:lnSpc>
            </a:pPr>
            <a:r>
              <a:rPr lang="en-US" dirty="0"/>
              <a:t>Flexibility in design.</a:t>
            </a:r>
          </a:p>
        </p:txBody>
      </p:sp>
    </p:spTree>
    <p:extLst>
      <p:ext uri="{BB962C8B-B14F-4D97-AF65-F5344CB8AC3E}">
        <p14:creationId xmlns:p14="http://schemas.microsoft.com/office/powerpoint/2010/main" val="940285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PROTOTYPING</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7" name="Rectangle 6"/>
          <p:cNvSpPr/>
          <p:nvPr/>
        </p:nvSpPr>
        <p:spPr>
          <a:xfrm>
            <a:off x="4511876" y="146640"/>
            <a:ext cx="4219104" cy="923330"/>
          </a:xfrm>
          <a:prstGeom prst="rect">
            <a:avLst/>
          </a:prstGeom>
          <a:noFill/>
        </p:spPr>
        <p:txBody>
          <a:bodyPr wrap="none" lIns="91440" tIns="45720" rIns="91440" bIns="45720">
            <a:spAutoFit/>
          </a:bodyPr>
          <a:lstStyle/>
          <a:p>
            <a:pPr algn="ctr"/>
            <a:r>
              <a:rPr lang="en-US" sz="5400" dirty="0"/>
              <a:t>Disadvantages</a:t>
            </a:r>
            <a:endParaRPr lang="en-US" sz="5400" dirty="0">
              <a:ln w="0"/>
              <a:effectLst>
                <a:outerShdw blurRad="38100" dist="19050" dir="2700000" algn="tl" rotWithShape="0">
                  <a:schemeClr val="dk1">
                    <a:alpha val="40000"/>
                  </a:schemeClr>
                </a:outerShdw>
              </a:effectLst>
            </a:endParaRPr>
          </a:p>
        </p:txBody>
      </p:sp>
      <p:sp>
        <p:nvSpPr>
          <p:cNvPr id="9" name="Content Placeholder 2">
            <a:extLst>
              <a:ext uri="{FF2B5EF4-FFF2-40B4-BE49-F238E27FC236}">
                <a16:creationId xmlns:a16="http://schemas.microsoft.com/office/drawing/2014/main" id="{AD705CA8-80B1-4747-B987-21B81D2CE753}"/>
              </a:ext>
            </a:extLst>
          </p:cNvPr>
          <p:cNvSpPr txBox="1">
            <a:spLocks/>
          </p:cNvSpPr>
          <p:nvPr/>
        </p:nvSpPr>
        <p:spPr>
          <a:xfrm>
            <a:off x="1732171" y="15208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Waste time as well as money.</a:t>
            </a:r>
          </a:p>
          <a:p>
            <a:pPr>
              <a:lnSpc>
                <a:spcPct val="150000"/>
              </a:lnSpc>
            </a:pPr>
            <a:r>
              <a:rPr lang="en-US" dirty="0"/>
              <a:t>Users may get confused in the prototypes and actual systems.</a:t>
            </a:r>
          </a:p>
          <a:p>
            <a:pPr>
              <a:lnSpc>
                <a:spcPct val="150000"/>
              </a:lnSpc>
            </a:pPr>
            <a:r>
              <a:rPr lang="en-US" dirty="0"/>
              <a:t>There may be too much variation in requirements each time the prototype is evaluated by the customer.</a:t>
            </a:r>
          </a:p>
          <a:p>
            <a:pPr>
              <a:lnSpc>
                <a:spcPct val="150000"/>
              </a:lnSpc>
            </a:pPr>
            <a:r>
              <a:rPr lang="en-US" dirty="0"/>
              <a:t>It is very difficult for the developers to accommodate all the changes demanded by the customer.</a:t>
            </a:r>
          </a:p>
        </p:txBody>
      </p:sp>
    </p:spTree>
    <p:extLst>
      <p:ext uri="{BB962C8B-B14F-4D97-AF65-F5344CB8AC3E}">
        <p14:creationId xmlns:p14="http://schemas.microsoft.com/office/powerpoint/2010/main" val="2482398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p:pic>
      <p:sp>
        <p:nvSpPr>
          <p:cNvPr id="5" name="Rectangle 4">
            <a:extLst>
              <a:ext uri="{FF2B5EF4-FFF2-40B4-BE49-F238E27FC236}">
                <a16:creationId xmlns:a16="http://schemas.microsoft.com/office/drawing/2014/main" id="{3430608B-0699-459E-AEF8-5A0B5450FE05}"/>
              </a:ext>
            </a:extLst>
          </p:cNvPr>
          <p:cNvSpPr/>
          <p:nvPr/>
        </p:nvSpPr>
        <p:spPr>
          <a:xfrm>
            <a:off x="695326" y="693738"/>
            <a:ext cx="10796587"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a:off x="2456134" y="2932463"/>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SUMMARY</a:t>
            </a:r>
          </a:p>
        </p:txBody>
      </p:sp>
      <p:sp>
        <p:nvSpPr>
          <p:cNvPr id="3" name="Rectangle 2"/>
          <p:cNvSpPr/>
          <p:nvPr/>
        </p:nvSpPr>
        <p:spPr>
          <a:xfrm>
            <a:off x="419099" y="26670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0055" y="471573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547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SUMMARY</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9" name="Content Placeholder 2">
            <a:extLst>
              <a:ext uri="{FF2B5EF4-FFF2-40B4-BE49-F238E27FC236}">
                <a16:creationId xmlns:a16="http://schemas.microsoft.com/office/drawing/2014/main" id="{AD705CA8-80B1-4747-B987-21B81D2CE753}"/>
              </a:ext>
            </a:extLst>
          </p:cNvPr>
          <p:cNvSpPr txBox="1">
            <a:spLocks/>
          </p:cNvSpPr>
          <p:nvPr/>
        </p:nvSpPr>
        <p:spPr>
          <a:xfrm>
            <a:off x="1732171" y="15208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endParaRPr lang="en-US" dirty="0"/>
          </a:p>
        </p:txBody>
      </p:sp>
      <p:graphicFrame>
        <p:nvGraphicFramePr>
          <p:cNvPr id="3" name="Diagram 2"/>
          <p:cNvGraphicFramePr/>
          <p:nvPr>
            <p:extLst>
              <p:ext uri="{D42A27DB-BD31-4B8C-83A1-F6EECF244321}">
                <p14:modId xmlns:p14="http://schemas.microsoft.com/office/powerpoint/2010/main" val="239795208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212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7525" y="5324475"/>
            <a:ext cx="662538" cy="644817"/>
          </a:xfrm>
          <a:prstGeom prst="ellipse">
            <a:avLst/>
          </a:prstGeom>
          <a:ln w="63500" cap="rnd">
            <a:noFill/>
          </a:ln>
          <a:effectLst>
            <a:outerShdw blurRad="381000" dist="292100" dir="5400000" sx="-80000" sy="-18000" rotWithShape="0">
              <a:srgbClr val="000000">
                <a:alpha val="22000"/>
              </a:srgbClr>
            </a:outerShdw>
          </a:effectLst>
        </p:spPr>
      </p:pic>
      <p:sp>
        <p:nvSpPr>
          <p:cNvPr id="44" name="TextBox 43">
            <a:extLst>
              <a:ext uri="{FF2B5EF4-FFF2-40B4-BE49-F238E27FC236}">
                <a16:creationId xmlns:a16="http://schemas.microsoft.com/office/drawing/2014/main" id="{8BC93040-FFDA-4DC0-86C8-A8CC291E8CE9}"/>
              </a:ext>
            </a:extLst>
          </p:cNvPr>
          <p:cNvSpPr txBox="1"/>
          <p:nvPr/>
        </p:nvSpPr>
        <p:spPr>
          <a:xfrm>
            <a:off x="5765457" y="1747596"/>
            <a:ext cx="1003300" cy="646331"/>
          </a:xfrm>
          <a:prstGeom prst="rect">
            <a:avLst/>
          </a:prstGeom>
          <a:noFill/>
        </p:spPr>
        <p:txBody>
          <a:bodyPr wrap="square" rtlCol="0">
            <a:spAutoFit/>
          </a:bodyPr>
          <a:lstStyle/>
          <a:p>
            <a:pPr algn="ctr"/>
            <a:r>
              <a:rPr lang="en-US" sz="3600" b="1" dirty="0">
                <a:solidFill>
                  <a:srgbClr val="F25245"/>
                </a:solidFill>
                <a:latin typeface="Montserrat ExtraBold" panose="00000900000000000000" pitchFamily="2" charset="0"/>
              </a:rPr>
              <a:t>01</a:t>
            </a:r>
          </a:p>
        </p:txBody>
      </p:sp>
      <p:sp>
        <p:nvSpPr>
          <p:cNvPr id="45" name="TextBox 44">
            <a:extLst>
              <a:ext uri="{FF2B5EF4-FFF2-40B4-BE49-F238E27FC236}">
                <a16:creationId xmlns:a16="http://schemas.microsoft.com/office/drawing/2014/main" id="{2E7A66F5-598B-4460-B1D8-1F41A14EEE8F}"/>
              </a:ext>
            </a:extLst>
          </p:cNvPr>
          <p:cNvSpPr txBox="1"/>
          <p:nvPr/>
        </p:nvSpPr>
        <p:spPr>
          <a:xfrm>
            <a:off x="5765457" y="2686322"/>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FFA956"/>
                </a:solidFill>
              </a:rPr>
              <a:t>02</a:t>
            </a:r>
          </a:p>
        </p:txBody>
      </p:sp>
      <p:sp>
        <p:nvSpPr>
          <p:cNvPr id="46" name="TextBox 45">
            <a:extLst>
              <a:ext uri="{FF2B5EF4-FFF2-40B4-BE49-F238E27FC236}">
                <a16:creationId xmlns:a16="http://schemas.microsoft.com/office/drawing/2014/main" id="{C608A1A6-A04D-402F-AE40-6CAF3DCB8C0E}"/>
              </a:ext>
            </a:extLst>
          </p:cNvPr>
          <p:cNvSpPr txBox="1"/>
          <p:nvPr/>
        </p:nvSpPr>
        <p:spPr>
          <a:xfrm>
            <a:off x="5765457" y="3565914"/>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695E78"/>
                </a:solidFill>
              </a:rPr>
              <a:t>03</a:t>
            </a:r>
          </a:p>
        </p:txBody>
      </p:sp>
      <p:cxnSp>
        <p:nvCxnSpPr>
          <p:cNvPr id="48" name="Straight Connector 47">
            <a:extLst>
              <a:ext uri="{FF2B5EF4-FFF2-40B4-BE49-F238E27FC236}">
                <a16:creationId xmlns:a16="http://schemas.microsoft.com/office/drawing/2014/main" id="{D078CAE6-6A66-4B47-BEB3-1CF1F9AC5A6E}"/>
              </a:ext>
            </a:extLst>
          </p:cNvPr>
          <p:cNvCxnSpPr>
            <a:cxnSpLocks/>
          </p:cNvCxnSpPr>
          <p:nvPr/>
        </p:nvCxnSpPr>
        <p:spPr>
          <a:xfrm>
            <a:off x="6267107" y="2371067"/>
            <a:ext cx="0" cy="366029"/>
          </a:xfrm>
          <a:prstGeom prst="line">
            <a:avLst/>
          </a:prstGeom>
          <a:ln w="50800">
            <a:solidFill>
              <a:srgbClr val="F25245"/>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26B9647-01CE-4ED3-A1DC-86BEBAFB30FE}"/>
              </a:ext>
            </a:extLst>
          </p:cNvPr>
          <p:cNvCxnSpPr>
            <a:cxnSpLocks/>
          </p:cNvCxnSpPr>
          <p:nvPr/>
        </p:nvCxnSpPr>
        <p:spPr>
          <a:xfrm>
            <a:off x="6267107" y="3265465"/>
            <a:ext cx="0" cy="366029"/>
          </a:xfrm>
          <a:prstGeom prst="line">
            <a:avLst/>
          </a:prstGeom>
          <a:ln w="50800">
            <a:solidFill>
              <a:srgbClr val="FFA956"/>
            </a:solidFill>
            <a:prstDash val="sysDot"/>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D7A9755-D3C7-45B9-84BE-3AAD3354FBA8}"/>
              </a:ext>
            </a:extLst>
          </p:cNvPr>
          <p:cNvSpPr txBox="1"/>
          <p:nvPr/>
        </p:nvSpPr>
        <p:spPr>
          <a:xfrm>
            <a:off x="5765457" y="4441754"/>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9C5D71"/>
                </a:solidFill>
              </a:rPr>
              <a:t>04</a:t>
            </a:r>
          </a:p>
        </p:txBody>
      </p:sp>
      <p:cxnSp>
        <p:nvCxnSpPr>
          <p:cNvPr id="52" name="Straight Connector 51">
            <a:extLst>
              <a:ext uri="{FF2B5EF4-FFF2-40B4-BE49-F238E27FC236}">
                <a16:creationId xmlns:a16="http://schemas.microsoft.com/office/drawing/2014/main" id="{91353778-592E-4098-8A5C-BCC414E33B0B}"/>
              </a:ext>
            </a:extLst>
          </p:cNvPr>
          <p:cNvCxnSpPr>
            <a:cxnSpLocks/>
          </p:cNvCxnSpPr>
          <p:nvPr/>
        </p:nvCxnSpPr>
        <p:spPr>
          <a:xfrm>
            <a:off x="6267107" y="4166525"/>
            <a:ext cx="0" cy="366029"/>
          </a:xfrm>
          <a:prstGeom prst="line">
            <a:avLst/>
          </a:prstGeom>
          <a:ln w="50800">
            <a:solidFill>
              <a:srgbClr val="695E78"/>
            </a:solidFill>
            <a:prstDash val="sysDot"/>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A95D77F-4B88-4969-AC4A-5F3665B2E4FE}"/>
              </a:ext>
            </a:extLst>
          </p:cNvPr>
          <p:cNvSpPr txBox="1"/>
          <p:nvPr/>
        </p:nvSpPr>
        <p:spPr>
          <a:xfrm>
            <a:off x="3132474" y="1878995"/>
            <a:ext cx="2632983" cy="307777"/>
          </a:xfrm>
          <a:prstGeom prst="rect">
            <a:avLst/>
          </a:prstGeom>
          <a:noFill/>
        </p:spPr>
        <p:txBody>
          <a:bodyPr wrap="square" rtlCol="0">
            <a:spAutoFit/>
          </a:bodyPr>
          <a:lstStyle/>
          <a:p>
            <a:pPr algn="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User interface analysis</a:t>
            </a:r>
          </a:p>
        </p:txBody>
      </p:sp>
      <p:sp>
        <p:nvSpPr>
          <p:cNvPr id="57" name="TextBox 56">
            <a:extLst>
              <a:ext uri="{FF2B5EF4-FFF2-40B4-BE49-F238E27FC236}">
                <a16:creationId xmlns:a16="http://schemas.microsoft.com/office/drawing/2014/main" id="{D48F9AF3-1033-4788-948F-6E90C8C2BBE5}"/>
              </a:ext>
            </a:extLst>
          </p:cNvPr>
          <p:cNvSpPr txBox="1"/>
          <p:nvPr/>
        </p:nvSpPr>
        <p:spPr>
          <a:xfrm>
            <a:off x="3132474" y="3625048"/>
            <a:ext cx="2632983" cy="307777"/>
          </a:xfrm>
          <a:prstGeom prst="rect">
            <a:avLst/>
          </a:prstGeom>
          <a:noFill/>
        </p:spPr>
        <p:txBody>
          <a:bodyPr wrap="square" rtlCol="0">
            <a:spAutoFit/>
          </a:bodyPr>
          <a:lstStyle/>
          <a:p>
            <a:pPr algn="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Brainstorming</a:t>
            </a:r>
          </a:p>
        </p:txBody>
      </p:sp>
      <p:sp>
        <p:nvSpPr>
          <p:cNvPr id="58" name="TextBox 57">
            <a:extLst>
              <a:ext uri="{FF2B5EF4-FFF2-40B4-BE49-F238E27FC236}">
                <a16:creationId xmlns:a16="http://schemas.microsoft.com/office/drawing/2014/main" id="{3DB52463-B0E1-4C00-A0B3-37DB167747ED}"/>
              </a:ext>
            </a:extLst>
          </p:cNvPr>
          <p:cNvSpPr txBox="1"/>
          <p:nvPr/>
        </p:nvSpPr>
        <p:spPr>
          <a:xfrm>
            <a:off x="6768757" y="2698272"/>
            <a:ext cx="2632983" cy="307777"/>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Document analysis</a:t>
            </a:r>
          </a:p>
        </p:txBody>
      </p:sp>
      <p:sp>
        <p:nvSpPr>
          <p:cNvPr id="59" name="TextBox 58">
            <a:extLst>
              <a:ext uri="{FF2B5EF4-FFF2-40B4-BE49-F238E27FC236}">
                <a16:creationId xmlns:a16="http://schemas.microsoft.com/office/drawing/2014/main" id="{5CBFEB48-9C11-450B-84C8-67F5096509BF}"/>
              </a:ext>
            </a:extLst>
          </p:cNvPr>
          <p:cNvSpPr txBox="1"/>
          <p:nvPr/>
        </p:nvSpPr>
        <p:spPr>
          <a:xfrm>
            <a:off x="6768757" y="4503309"/>
            <a:ext cx="2632983" cy="307777"/>
          </a:xfrm>
          <a:prstGeom prst="rect">
            <a:avLst/>
          </a:prstGeom>
          <a:noFill/>
        </p:spPr>
        <p:txBody>
          <a:bodyPr wrap="square" rtlCol="0">
            <a:spAutoFit/>
          </a:bodyPr>
          <a:lstStyle/>
          <a:p>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Prototyping</a:t>
            </a:r>
          </a:p>
        </p:txBody>
      </p:sp>
      <p:pic>
        <p:nvPicPr>
          <p:cNvPr id="2" name="Picture Placeholder 1"/>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6868562" y="1722438"/>
            <a:ext cx="661501" cy="663575"/>
          </a:xfrm>
        </p:spPr>
      </p:pic>
      <p:pic>
        <p:nvPicPr>
          <p:cNvPr id="8" name="Picture Placeholder 7"/>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tretch>
            <a:fillRect/>
          </a:stretch>
        </p:blipFill>
        <p:spPr>
          <a:xfrm>
            <a:off x="6867525" y="3540125"/>
            <a:ext cx="663575" cy="663575"/>
          </a:xfrm>
        </p:spPr>
      </p:pic>
      <p:pic>
        <p:nvPicPr>
          <p:cNvPr id="3" name="Picture Placeholder 2"/>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tretch>
            <a:fillRect/>
          </a:stretch>
        </p:blipFill>
        <p:spPr>
          <a:xfrm>
            <a:off x="4956176" y="2678113"/>
            <a:ext cx="663574" cy="663575"/>
          </a:xfrm>
        </p:spPr>
      </p:pic>
      <p:pic>
        <p:nvPicPr>
          <p:cNvPr id="9" name="Picture Placeholder 8"/>
          <p:cNvPicPr>
            <a:picLocks noGrp="1" noChangeAspect="1"/>
          </p:cNvPicPr>
          <p:nvPr>
            <p:ph type="pic" sz="quarter" idx="16"/>
          </p:nvPr>
        </p:nvPicPr>
        <p:blipFill>
          <a:blip r:embed="rId6" cstate="print">
            <a:extLst>
              <a:ext uri="{28A0092B-C50C-407E-A947-70E740481C1C}">
                <a14:useLocalDpi xmlns:a14="http://schemas.microsoft.com/office/drawing/2010/main" val="0"/>
              </a:ext>
            </a:extLst>
          </a:blip>
          <a:stretch>
            <a:fillRect/>
          </a:stretch>
        </p:blipFill>
        <p:spPr>
          <a:xfrm>
            <a:off x="4956175" y="4433094"/>
            <a:ext cx="663575" cy="663575"/>
          </a:xfrm>
        </p:spPr>
      </p:pic>
      <p:sp>
        <p:nvSpPr>
          <p:cNvPr id="19" name="TextBox 18">
            <a:extLst>
              <a:ext uri="{FF2B5EF4-FFF2-40B4-BE49-F238E27FC236}">
                <a16:creationId xmlns:a16="http://schemas.microsoft.com/office/drawing/2014/main" id="{12885403-E0AF-4934-8679-1D914BD4F0B0}"/>
              </a:ext>
            </a:extLst>
          </p:cNvPr>
          <p:cNvSpPr txBox="1"/>
          <p:nvPr/>
        </p:nvSpPr>
        <p:spPr>
          <a:xfrm>
            <a:off x="3907752" y="479140"/>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Our Timeline</a:t>
            </a:r>
          </a:p>
        </p:txBody>
      </p:sp>
      <p:sp>
        <p:nvSpPr>
          <p:cNvPr id="21" name="TextBox 20">
            <a:extLst>
              <a:ext uri="{FF2B5EF4-FFF2-40B4-BE49-F238E27FC236}">
                <a16:creationId xmlns:a16="http://schemas.microsoft.com/office/drawing/2014/main" id="{1D7A9755-D3C7-45B9-84BE-3AAD3354FBA8}"/>
              </a:ext>
            </a:extLst>
          </p:cNvPr>
          <p:cNvSpPr txBox="1"/>
          <p:nvPr/>
        </p:nvSpPr>
        <p:spPr>
          <a:xfrm>
            <a:off x="5755332" y="5394783"/>
            <a:ext cx="1003300" cy="646331"/>
          </a:xfrm>
          <a:prstGeom prst="rect">
            <a:avLst/>
          </a:prstGeom>
          <a:noFill/>
        </p:spPr>
        <p:txBody>
          <a:bodyPr wrap="square" rtlCol="0">
            <a:spAutoFit/>
          </a:bodyPr>
          <a:lstStyle>
            <a:defPPr>
              <a:defRPr lang="en-US"/>
            </a:defPPr>
            <a:lvl1pPr algn="ctr">
              <a:defRPr sz="3600" b="1">
                <a:latin typeface="Montserrat ExtraBold" panose="00000900000000000000" pitchFamily="2" charset="0"/>
              </a:defRPr>
            </a:lvl1pPr>
          </a:lstStyle>
          <a:p>
            <a:r>
              <a:rPr lang="en-US" dirty="0">
                <a:solidFill>
                  <a:srgbClr val="291F22"/>
                </a:solidFill>
              </a:rPr>
              <a:t>05</a:t>
            </a:r>
          </a:p>
        </p:txBody>
      </p:sp>
      <p:cxnSp>
        <p:nvCxnSpPr>
          <p:cNvPr id="22" name="Straight Connector 21">
            <a:extLst>
              <a:ext uri="{FF2B5EF4-FFF2-40B4-BE49-F238E27FC236}">
                <a16:creationId xmlns:a16="http://schemas.microsoft.com/office/drawing/2014/main" id="{91353778-592E-4098-8A5C-BCC414E33B0B}"/>
              </a:ext>
            </a:extLst>
          </p:cNvPr>
          <p:cNvCxnSpPr>
            <a:cxnSpLocks/>
          </p:cNvCxnSpPr>
          <p:nvPr/>
        </p:nvCxnSpPr>
        <p:spPr>
          <a:xfrm>
            <a:off x="6256982" y="5096886"/>
            <a:ext cx="0" cy="366029"/>
          </a:xfrm>
          <a:prstGeom prst="line">
            <a:avLst/>
          </a:prstGeom>
          <a:ln w="50800">
            <a:solidFill>
              <a:srgbClr val="695E78"/>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1353778-592E-4098-8A5C-BCC414E33B0B}"/>
              </a:ext>
            </a:extLst>
          </p:cNvPr>
          <p:cNvCxnSpPr>
            <a:cxnSpLocks/>
          </p:cNvCxnSpPr>
          <p:nvPr/>
        </p:nvCxnSpPr>
        <p:spPr>
          <a:xfrm>
            <a:off x="6256982" y="5071618"/>
            <a:ext cx="0" cy="366029"/>
          </a:xfrm>
          <a:prstGeom prst="line">
            <a:avLst/>
          </a:prstGeom>
          <a:ln w="50800">
            <a:solidFill>
              <a:srgbClr val="73636E"/>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48F9AF3-1033-4788-948F-6E90C8C2BBE5}"/>
              </a:ext>
            </a:extLst>
          </p:cNvPr>
          <p:cNvSpPr txBox="1"/>
          <p:nvPr/>
        </p:nvSpPr>
        <p:spPr>
          <a:xfrm>
            <a:off x="3132474" y="5597013"/>
            <a:ext cx="2632983" cy="307777"/>
          </a:xfrm>
          <a:prstGeom prst="rect">
            <a:avLst/>
          </a:prstGeom>
          <a:noFill/>
        </p:spPr>
        <p:txBody>
          <a:bodyPr wrap="square" rtlCol="0">
            <a:spAutoFit/>
          </a:bodyPr>
          <a:lstStyle/>
          <a:p>
            <a:pPr algn="r"/>
            <a:r>
              <a:rPr lang="en-US" sz="1400"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Summary</a:t>
            </a:r>
          </a:p>
        </p:txBody>
      </p:sp>
    </p:spTree>
    <p:extLst>
      <p:ext uri="{BB962C8B-B14F-4D97-AF65-F5344CB8AC3E}">
        <p14:creationId xmlns:p14="http://schemas.microsoft.com/office/powerpoint/2010/main" val="276702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p:pic>
      <p:sp>
        <p:nvSpPr>
          <p:cNvPr id="5" name="Rectangle 4">
            <a:extLst>
              <a:ext uri="{FF2B5EF4-FFF2-40B4-BE49-F238E27FC236}">
                <a16:creationId xmlns:a16="http://schemas.microsoft.com/office/drawing/2014/main" id="{3430608B-0699-459E-AEF8-5A0B5450FE05}"/>
              </a:ext>
            </a:extLst>
          </p:cNvPr>
          <p:cNvSpPr/>
          <p:nvPr/>
        </p:nvSpPr>
        <p:spPr>
          <a:xfrm>
            <a:off x="695326" y="693738"/>
            <a:ext cx="10796587"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a:off x="2456134" y="2932463"/>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USER INTERFACE ANALYSIS</a:t>
            </a:r>
          </a:p>
        </p:txBody>
      </p:sp>
      <p:sp>
        <p:nvSpPr>
          <p:cNvPr id="3" name="Rectangle 2"/>
          <p:cNvSpPr/>
          <p:nvPr/>
        </p:nvSpPr>
        <p:spPr>
          <a:xfrm>
            <a:off x="419099" y="26670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0055" y="471573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2535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USER INTERFACE ANALYSIS</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4" name="TextBox 3"/>
          <p:cNvSpPr txBox="1"/>
          <p:nvPr/>
        </p:nvSpPr>
        <p:spPr>
          <a:xfrm>
            <a:off x="2190750" y="2644169"/>
            <a:ext cx="9207500" cy="1569660"/>
          </a:xfrm>
          <a:prstGeom prst="rect">
            <a:avLst/>
          </a:prstGeom>
          <a:noFill/>
        </p:spPr>
        <p:txBody>
          <a:bodyPr wrap="square" rtlCol="0">
            <a:spAutoFit/>
          </a:bodyPr>
          <a:lstStyle/>
          <a:p>
            <a:pPr algn="ctr"/>
            <a:r>
              <a:rPr lang="en-US" sz="3200" dirty="0"/>
              <a:t>User interface (UI) analysis is an independent elicitation technique in which you study existing</a:t>
            </a:r>
            <a:br>
              <a:rPr lang="en-US" sz="3200" dirty="0"/>
            </a:br>
            <a:r>
              <a:rPr lang="en-US" sz="3200" dirty="0"/>
              <a:t>systems to discover user and functional requirements .</a:t>
            </a:r>
          </a:p>
        </p:txBody>
      </p:sp>
      <p:sp>
        <p:nvSpPr>
          <p:cNvPr id="7" name="Rectangle 6"/>
          <p:cNvSpPr/>
          <p:nvPr/>
        </p:nvSpPr>
        <p:spPr>
          <a:xfrm>
            <a:off x="5425267" y="146640"/>
            <a:ext cx="2392322"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Defined</a:t>
            </a:r>
          </a:p>
        </p:txBody>
      </p:sp>
    </p:spTree>
    <p:extLst>
      <p:ext uri="{BB962C8B-B14F-4D97-AF65-F5344CB8AC3E}">
        <p14:creationId xmlns:p14="http://schemas.microsoft.com/office/powerpoint/2010/main" val="1979897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EB3200-088D-42B0-A597-43D9141599A0}"/>
              </a:ext>
            </a:extLst>
          </p:cNvPr>
          <p:cNvPicPr>
            <a:picLocks noChangeAspect="1"/>
          </p:cNvPicPr>
          <p:nvPr/>
        </p:nvPicPr>
        <p:blipFill>
          <a:blip r:embed="rId2"/>
          <a:stretch>
            <a:fillRect/>
          </a:stretch>
        </p:blipFill>
        <p:spPr>
          <a:xfrm>
            <a:off x="2908658" y="0"/>
            <a:ext cx="3857625" cy="6858000"/>
          </a:xfrm>
          <a:prstGeom prst="rect">
            <a:avLst/>
          </a:prstGeom>
        </p:spPr>
      </p:pic>
      <p:pic>
        <p:nvPicPr>
          <p:cNvPr id="4" name="Picture 3">
            <a:extLst>
              <a:ext uri="{FF2B5EF4-FFF2-40B4-BE49-F238E27FC236}">
                <a16:creationId xmlns:a16="http://schemas.microsoft.com/office/drawing/2014/main" id="{18377C96-DF3D-4E01-A012-3B5A18C1956D}"/>
              </a:ext>
            </a:extLst>
          </p:cNvPr>
          <p:cNvPicPr>
            <a:picLocks noChangeAspect="1"/>
          </p:cNvPicPr>
          <p:nvPr/>
        </p:nvPicPr>
        <p:blipFill>
          <a:blip r:embed="rId3"/>
          <a:stretch>
            <a:fillRect/>
          </a:stretch>
        </p:blipFill>
        <p:spPr>
          <a:xfrm>
            <a:off x="7597262" y="19499"/>
            <a:ext cx="3296880" cy="6666436"/>
          </a:xfrm>
          <a:prstGeom prst="rect">
            <a:avLst/>
          </a:prstGeom>
        </p:spPr>
      </p:pic>
    </p:spTree>
    <p:extLst>
      <p:ext uri="{BB962C8B-B14F-4D97-AF65-F5344CB8AC3E}">
        <p14:creationId xmlns:p14="http://schemas.microsoft.com/office/powerpoint/2010/main" val="115271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USER INTERFACE ANALYSIS</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Prototyping is building user interface without adding detail functionality for user to interpret the features of intended software product</a:t>
            </a:r>
            <a:endParaRPr lang="en-US" dirty="0"/>
          </a:p>
        </p:txBody>
      </p:sp>
      <p:sp>
        <p:nvSpPr>
          <p:cNvPr id="4" name="TextBox 3"/>
          <p:cNvSpPr txBox="1"/>
          <p:nvPr/>
        </p:nvSpPr>
        <p:spPr>
          <a:xfrm>
            <a:off x="2638356" y="2886766"/>
            <a:ext cx="9207500" cy="1077218"/>
          </a:xfrm>
          <a:prstGeom prst="rect">
            <a:avLst/>
          </a:prstGeom>
          <a:noFill/>
        </p:spPr>
        <p:txBody>
          <a:bodyPr wrap="square" rtlCol="0">
            <a:spAutoFit/>
          </a:bodyPr>
          <a:lstStyle/>
          <a:p>
            <a:r>
              <a:rPr lang="en-US" sz="3200" dirty="0"/>
              <a:t>UI analysis can help you identify a complete list of screens to help you discover potential features. </a:t>
            </a:r>
          </a:p>
        </p:txBody>
      </p:sp>
      <p:sp>
        <p:nvSpPr>
          <p:cNvPr id="7" name="Rectangle 6"/>
          <p:cNvSpPr/>
          <p:nvPr/>
        </p:nvSpPr>
        <p:spPr>
          <a:xfrm>
            <a:off x="5336533" y="146640"/>
            <a:ext cx="2569806"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Used for</a:t>
            </a:r>
          </a:p>
        </p:txBody>
      </p:sp>
    </p:spTree>
    <p:extLst>
      <p:ext uri="{BB962C8B-B14F-4D97-AF65-F5344CB8AC3E}">
        <p14:creationId xmlns:p14="http://schemas.microsoft.com/office/powerpoint/2010/main" val="139252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a:xfrm>
            <a:off x="0" y="0"/>
            <a:ext cx="11491913" cy="6858000"/>
          </a:xfrm>
        </p:spPr>
      </p:pic>
      <p:sp>
        <p:nvSpPr>
          <p:cNvPr id="5" name="Rectangle 4">
            <a:extLst>
              <a:ext uri="{FF2B5EF4-FFF2-40B4-BE49-F238E27FC236}">
                <a16:creationId xmlns:a16="http://schemas.microsoft.com/office/drawing/2014/main" id="{3430608B-0699-459E-AEF8-5A0B5450FE05}"/>
              </a:ext>
            </a:extLst>
          </p:cNvPr>
          <p:cNvSpPr/>
          <p:nvPr/>
        </p:nvSpPr>
        <p:spPr>
          <a:xfrm>
            <a:off x="1" y="0"/>
            <a:ext cx="1397000" cy="6858000"/>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rot="16200000">
            <a:off x="-2948370" y="3075056"/>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USER INTERFACE ANALYSIS</a:t>
            </a:r>
          </a:p>
        </p:txBody>
      </p:sp>
      <p:sp>
        <p:nvSpPr>
          <p:cNvPr id="6" name="Rectangle 5"/>
          <p:cNvSpPr/>
          <p:nvPr/>
        </p:nvSpPr>
        <p:spPr>
          <a:xfrm>
            <a:off x="1397001" y="-1"/>
            <a:ext cx="10794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Prototyping is building user interface without adding detail functionality for user to interpret the features of intended software product</a:t>
            </a:r>
          </a:p>
        </p:txBody>
      </p:sp>
      <p:sp>
        <p:nvSpPr>
          <p:cNvPr id="7" name="Rectangle 6"/>
          <p:cNvSpPr/>
          <p:nvPr/>
        </p:nvSpPr>
        <p:spPr>
          <a:xfrm>
            <a:off x="4905414" y="146640"/>
            <a:ext cx="3432030" cy="923330"/>
          </a:xfrm>
          <a:prstGeom prst="rect">
            <a:avLst/>
          </a:prstGeom>
          <a:noFill/>
        </p:spPr>
        <p:txBody>
          <a:bodyPr wrap="none" lIns="91440" tIns="45720" rIns="91440" bIns="45720">
            <a:spAutoFit/>
          </a:bodyPr>
          <a:lstStyle/>
          <a:p>
            <a:pPr algn="ctr"/>
            <a:r>
              <a:rPr lang="en-US" sz="5400" dirty="0"/>
              <a:t>Advantages</a:t>
            </a:r>
            <a:endParaRPr lang="en-US" sz="5400" dirty="0">
              <a:ln w="0"/>
              <a:effectLst>
                <a:outerShdw blurRad="38100" dist="19050" dir="2700000" algn="tl" rotWithShape="0">
                  <a:schemeClr val="dk1">
                    <a:alpha val="40000"/>
                  </a:schemeClr>
                </a:outerShdw>
              </a:effectLst>
            </a:endParaRPr>
          </a:p>
        </p:txBody>
      </p:sp>
      <p:sp>
        <p:nvSpPr>
          <p:cNvPr id="9" name="Content Placeholder 2">
            <a:extLst>
              <a:ext uri="{FF2B5EF4-FFF2-40B4-BE49-F238E27FC236}">
                <a16:creationId xmlns:a16="http://schemas.microsoft.com/office/drawing/2014/main" id="{3DE6C1EA-7F69-544E-9101-6FB98C7EB525}"/>
              </a:ext>
            </a:extLst>
          </p:cNvPr>
          <p:cNvSpPr txBox="1">
            <a:spLocks/>
          </p:cNvSpPr>
          <p:nvPr/>
        </p:nvSpPr>
        <p:spPr>
          <a:xfrm>
            <a:off x="1750944" y="1788315"/>
            <a:ext cx="105156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lnSpc>
                <a:spcPct val="150000"/>
              </a:lnSpc>
            </a:pPr>
            <a:endParaRPr lang="en-US" dirty="0"/>
          </a:p>
        </p:txBody>
      </p:sp>
      <p:pic>
        <p:nvPicPr>
          <p:cNvPr id="10" name="Picture 9">
            <a:extLst>
              <a:ext uri="{FF2B5EF4-FFF2-40B4-BE49-F238E27FC236}">
                <a16:creationId xmlns:a16="http://schemas.microsoft.com/office/drawing/2014/main" id="{48501492-4CD7-47AA-BEBD-42F77032BA4A}"/>
              </a:ext>
            </a:extLst>
          </p:cNvPr>
          <p:cNvPicPr>
            <a:picLocks noChangeAspect="1"/>
          </p:cNvPicPr>
          <p:nvPr/>
        </p:nvPicPr>
        <p:blipFill>
          <a:blip r:embed="rId3"/>
          <a:stretch>
            <a:fillRect/>
          </a:stretch>
        </p:blipFill>
        <p:spPr>
          <a:xfrm>
            <a:off x="3288235" y="1788314"/>
            <a:ext cx="7012530" cy="3706237"/>
          </a:xfrm>
          <a:prstGeom prst="rect">
            <a:avLst/>
          </a:prstGeom>
        </p:spPr>
      </p:pic>
    </p:spTree>
    <p:extLst>
      <p:ext uri="{BB962C8B-B14F-4D97-AF65-F5344CB8AC3E}">
        <p14:creationId xmlns:p14="http://schemas.microsoft.com/office/powerpoint/2010/main" val="569370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652" r="6652"/>
          <a:stretch>
            <a:fillRect/>
          </a:stretch>
        </p:blipFill>
        <p:spPr/>
      </p:pic>
      <p:sp>
        <p:nvSpPr>
          <p:cNvPr id="5" name="Rectangle 4">
            <a:extLst>
              <a:ext uri="{FF2B5EF4-FFF2-40B4-BE49-F238E27FC236}">
                <a16:creationId xmlns:a16="http://schemas.microsoft.com/office/drawing/2014/main" id="{3430608B-0699-459E-AEF8-5A0B5450FE05}"/>
              </a:ext>
            </a:extLst>
          </p:cNvPr>
          <p:cNvSpPr/>
          <p:nvPr/>
        </p:nvSpPr>
        <p:spPr>
          <a:xfrm>
            <a:off x="695326" y="693738"/>
            <a:ext cx="10796587" cy="5459412"/>
          </a:xfrm>
          <a:prstGeom prst="rect">
            <a:avLst/>
          </a:prstGeom>
          <a:gradFill>
            <a:gsLst>
              <a:gs pos="7000">
                <a:srgbClr val="F25245">
                  <a:alpha val="64000"/>
                </a:srgbClr>
              </a:gs>
              <a:gs pos="100000">
                <a:srgbClr val="273445">
                  <a:alpha val="78000"/>
                </a:srgb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583DBDA-88B7-493D-9B65-582E914C9A41}"/>
              </a:ext>
            </a:extLst>
          </p:cNvPr>
          <p:cNvSpPr txBox="1"/>
          <p:nvPr/>
        </p:nvSpPr>
        <p:spPr>
          <a:xfrm>
            <a:off x="2456134" y="2932463"/>
            <a:ext cx="7274969" cy="707886"/>
          </a:xfrm>
          <a:prstGeom prst="rect">
            <a:avLst/>
          </a:prstGeom>
          <a:noFill/>
        </p:spPr>
        <p:txBody>
          <a:bodyPr wrap="square" rtlCol="0">
            <a:spAutoFit/>
          </a:bodyPr>
          <a:lstStyle/>
          <a:p>
            <a:pPr algn="ctr"/>
            <a:r>
              <a:rPr lang="en-US" sz="4000" b="1" dirty="0">
                <a:solidFill>
                  <a:schemeClr val="bg1"/>
                </a:solidFill>
                <a:latin typeface="Tw Cen MT" panose="020B0602020104020603" pitchFamily="34" charset="0"/>
                <a:ea typeface="Tahoma" panose="020B0604030504040204" pitchFamily="34" charset="0"/>
                <a:cs typeface="Arial" panose="020B0604020202020204" pitchFamily="34" charset="0"/>
              </a:rPr>
              <a:t>DOCUMENT ANALYSIS</a:t>
            </a:r>
          </a:p>
        </p:txBody>
      </p:sp>
      <p:sp>
        <p:nvSpPr>
          <p:cNvPr id="3" name="Rectangle 2"/>
          <p:cNvSpPr/>
          <p:nvPr/>
        </p:nvSpPr>
        <p:spPr>
          <a:xfrm>
            <a:off x="419099" y="26670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50055" y="4715731"/>
            <a:ext cx="11287125" cy="15903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96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858</Words>
  <Application>Microsoft Macintosh PowerPoint</Application>
  <PresentationFormat>Widescreen</PresentationFormat>
  <Paragraphs>119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Montserrat ExtraBold</vt: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TECHNIQUES</dc:title>
  <dc:creator>Thinh Vuong</dc:creator>
  <cp:lastModifiedBy>Microsoft Office User</cp:lastModifiedBy>
  <cp:revision>37</cp:revision>
  <dcterms:created xsi:type="dcterms:W3CDTF">2020-03-02T13:48:50Z</dcterms:created>
  <dcterms:modified xsi:type="dcterms:W3CDTF">2020-03-05T01:57:56Z</dcterms:modified>
</cp:coreProperties>
</file>