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589"/>
  </p:normalViewPr>
  <p:slideViewPr>
    <p:cSldViewPr snapToGrid="0">
      <p:cViewPr varScale="1">
        <p:scale>
          <a:sx n="120" d="100"/>
          <a:sy n="120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B0DE-30B1-4949-BEA8-04F7085B02C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BC3E44-4C7D-4237-A738-3DD5C08FC9C3}">
      <dgm:prSet/>
      <dgm:spPr/>
      <dgm:t>
        <a:bodyPr/>
        <a:lstStyle/>
        <a:p>
          <a:r>
            <a:rPr lang="en-US"/>
            <a:t>Tuan Vu</a:t>
          </a:r>
        </a:p>
      </dgm:t>
    </dgm:pt>
    <dgm:pt modelId="{D6FFA7A3-AFF7-4423-BC79-80B12E8264A5}" type="parTrans" cxnId="{52563E37-92A8-4531-BBC9-D9EAED275382}">
      <dgm:prSet/>
      <dgm:spPr/>
      <dgm:t>
        <a:bodyPr/>
        <a:lstStyle/>
        <a:p>
          <a:endParaRPr lang="en-US"/>
        </a:p>
      </dgm:t>
    </dgm:pt>
    <dgm:pt modelId="{B752EE4A-5AB4-4126-8511-3F364DACB575}" type="sibTrans" cxnId="{52563E37-92A8-4531-BBC9-D9EAED275382}">
      <dgm:prSet/>
      <dgm:spPr/>
      <dgm:t>
        <a:bodyPr/>
        <a:lstStyle/>
        <a:p>
          <a:endParaRPr lang="en-US"/>
        </a:p>
      </dgm:t>
    </dgm:pt>
    <dgm:pt modelId="{57DE4FE2-A2AC-45F4-8B15-8B67F7481209}">
      <dgm:prSet/>
      <dgm:spPr/>
      <dgm:t>
        <a:bodyPr/>
        <a:lstStyle/>
        <a:p>
          <a:r>
            <a:rPr lang="en-US"/>
            <a:t>January 25, 2025</a:t>
          </a:r>
        </a:p>
      </dgm:t>
    </dgm:pt>
    <dgm:pt modelId="{72FA1880-0B8F-43B1-8FE8-A7EE1F49A23A}" type="parTrans" cxnId="{812ADD43-8DCF-417D-B7AC-7F02BE57D03F}">
      <dgm:prSet/>
      <dgm:spPr/>
      <dgm:t>
        <a:bodyPr/>
        <a:lstStyle/>
        <a:p>
          <a:endParaRPr lang="en-US"/>
        </a:p>
      </dgm:t>
    </dgm:pt>
    <dgm:pt modelId="{20D44937-FD02-4D5D-8B25-FB9370F55124}" type="sibTrans" cxnId="{812ADD43-8DCF-417D-B7AC-7F02BE57D03F}">
      <dgm:prSet/>
      <dgm:spPr/>
      <dgm:t>
        <a:bodyPr/>
        <a:lstStyle/>
        <a:p>
          <a:endParaRPr lang="en-US"/>
        </a:p>
      </dgm:t>
    </dgm:pt>
    <dgm:pt modelId="{0CBAAE06-9A98-1940-86DF-053D24D17ABB}" type="pres">
      <dgm:prSet presAssocID="{1C57B0DE-30B1-4949-BEA8-04F7085B02CC}" presName="linear" presStyleCnt="0">
        <dgm:presLayoutVars>
          <dgm:dir/>
          <dgm:animLvl val="lvl"/>
          <dgm:resizeHandles val="exact"/>
        </dgm:presLayoutVars>
      </dgm:prSet>
      <dgm:spPr/>
    </dgm:pt>
    <dgm:pt modelId="{4298A941-5257-EA4E-A3CA-5D51CBEE5B35}" type="pres">
      <dgm:prSet presAssocID="{77BC3E44-4C7D-4237-A738-3DD5C08FC9C3}" presName="parentLin" presStyleCnt="0"/>
      <dgm:spPr/>
    </dgm:pt>
    <dgm:pt modelId="{654FB0B1-76A7-CE4B-AD8F-2565F3CCF5C4}" type="pres">
      <dgm:prSet presAssocID="{77BC3E44-4C7D-4237-A738-3DD5C08FC9C3}" presName="parentLeftMargin" presStyleLbl="node1" presStyleIdx="0" presStyleCnt="2"/>
      <dgm:spPr/>
    </dgm:pt>
    <dgm:pt modelId="{65B52567-DB7C-D148-8465-0E82AA672B0E}" type="pres">
      <dgm:prSet presAssocID="{77BC3E44-4C7D-4237-A738-3DD5C08FC9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DECBB1-D587-1542-9462-7C04E1893852}" type="pres">
      <dgm:prSet presAssocID="{77BC3E44-4C7D-4237-A738-3DD5C08FC9C3}" presName="negativeSpace" presStyleCnt="0"/>
      <dgm:spPr/>
    </dgm:pt>
    <dgm:pt modelId="{66C2CD7C-862A-6143-97EC-BF1576987B71}" type="pres">
      <dgm:prSet presAssocID="{77BC3E44-4C7D-4237-A738-3DD5C08FC9C3}" presName="childText" presStyleLbl="conFgAcc1" presStyleIdx="0" presStyleCnt="2">
        <dgm:presLayoutVars>
          <dgm:bulletEnabled val="1"/>
        </dgm:presLayoutVars>
      </dgm:prSet>
      <dgm:spPr/>
    </dgm:pt>
    <dgm:pt modelId="{38EFFCE5-2A6F-8C4B-8CE5-947296C23EA3}" type="pres">
      <dgm:prSet presAssocID="{B752EE4A-5AB4-4126-8511-3F364DACB575}" presName="spaceBetweenRectangles" presStyleCnt="0"/>
      <dgm:spPr/>
    </dgm:pt>
    <dgm:pt modelId="{799508BF-5606-1B43-BCFA-E7275F3EFEB6}" type="pres">
      <dgm:prSet presAssocID="{57DE4FE2-A2AC-45F4-8B15-8B67F7481209}" presName="parentLin" presStyleCnt="0"/>
      <dgm:spPr/>
    </dgm:pt>
    <dgm:pt modelId="{0C57CD48-6A6C-5D4E-BFC3-E7C4562461DF}" type="pres">
      <dgm:prSet presAssocID="{57DE4FE2-A2AC-45F4-8B15-8B67F7481209}" presName="parentLeftMargin" presStyleLbl="node1" presStyleIdx="0" presStyleCnt="2"/>
      <dgm:spPr/>
    </dgm:pt>
    <dgm:pt modelId="{B6E113E2-B921-F643-8512-9A100D91E133}" type="pres">
      <dgm:prSet presAssocID="{57DE4FE2-A2AC-45F4-8B15-8B67F74812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AB734E-EC83-4F42-A5BA-E76744AEFD1D}" type="pres">
      <dgm:prSet presAssocID="{57DE4FE2-A2AC-45F4-8B15-8B67F7481209}" presName="negativeSpace" presStyleCnt="0"/>
      <dgm:spPr/>
    </dgm:pt>
    <dgm:pt modelId="{0FF46019-7113-5E4F-B264-4C21DC3E35B7}" type="pres">
      <dgm:prSet presAssocID="{57DE4FE2-A2AC-45F4-8B15-8B67F74812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563E37-92A8-4531-BBC9-D9EAED275382}" srcId="{1C57B0DE-30B1-4949-BEA8-04F7085B02CC}" destId="{77BC3E44-4C7D-4237-A738-3DD5C08FC9C3}" srcOrd="0" destOrd="0" parTransId="{D6FFA7A3-AFF7-4423-BC79-80B12E8264A5}" sibTransId="{B752EE4A-5AB4-4126-8511-3F364DACB575}"/>
    <dgm:cxn modelId="{E289303F-FF51-F145-85D5-F9DD00304963}" type="presOf" srcId="{57DE4FE2-A2AC-45F4-8B15-8B67F7481209}" destId="{0C57CD48-6A6C-5D4E-BFC3-E7C4562461DF}" srcOrd="0" destOrd="0" presId="urn:microsoft.com/office/officeart/2005/8/layout/list1"/>
    <dgm:cxn modelId="{812ADD43-8DCF-417D-B7AC-7F02BE57D03F}" srcId="{1C57B0DE-30B1-4949-BEA8-04F7085B02CC}" destId="{57DE4FE2-A2AC-45F4-8B15-8B67F7481209}" srcOrd="1" destOrd="0" parTransId="{72FA1880-0B8F-43B1-8FE8-A7EE1F49A23A}" sibTransId="{20D44937-FD02-4D5D-8B25-FB9370F55124}"/>
    <dgm:cxn modelId="{A3C5E266-2F88-5F4F-93C3-8F046208C20F}" type="presOf" srcId="{77BC3E44-4C7D-4237-A738-3DD5C08FC9C3}" destId="{65B52567-DB7C-D148-8465-0E82AA672B0E}" srcOrd="1" destOrd="0" presId="urn:microsoft.com/office/officeart/2005/8/layout/list1"/>
    <dgm:cxn modelId="{A7A4D3E0-3474-6A4D-B3BB-1384AFFE274E}" type="presOf" srcId="{57DE4FE2-A2AC-45F4-8B15-8B67F7481209}" destId="{B6E113E2-B921-F643-8512-9A100D91E133}" srcOrd="1" destOrd="0" presId="urn:microsoft.com/office/officeart/2005/8/layout/list1"/>
    <dgm:cxn modelId="{E36AEEE6-25A3-DC48-B502-F7B4F467C7F0}" type="presOf" srcId="{1C57B0DE-30B1-4949-BEA8-04F7085B02CC}" destId="{0CBAAE06-9A98-1940-86DF-053D24D17ABB}" srcOrd="0" destOrd="0" presId="urn:microsoft.com/office/officeart/2005/8/layout/list1"/>
    <dgm:cxn modelId="{BF2F64F2-2436-384A-8762-8DEE9A35858F}" type="presOf" srcId="{77BC3E44-4C7D-4237-A738-3DD5C08FC9C3}" destId="{654FB0B1-76A7-CE4B-AD8F-2565F3CCF5C4}" srcOrd="0" destOrd="0" presId="urn:microsoft.com/office/officeart/2005/8/layout/list1"/>
    <dgm:cxn modelId="{76894C19-1242-3A49-A3CA-4BC38BA9EE5E}" type="presParOf" srcId="{0CBAAE06-9A98-1940-86DF-053D24D17ABB}" destId="{4298A941-5257-EA4E-A3CA-5D51CBEE5B35}" srcOrd="0" destOrd="0" presId="urn:microsoft.com/office/officeart/2005/8/layout/list1"/>
    <dgm:cxn modelId="{3D744E25-B589-BF49-B053-94DC0A51EAF6}" type="presParOf" srcId="{4298A941-5257-EA4E-A3CA-5D51CBEE5B35}" destId="{654FB0B1-76A7-CE4B-AD8F-2565F3CCF5C4}" srcOrd="0" destOrd="0" presId="urn:microsoft.com/office/officeart/2005/8/layout/list1"/>
    <dgm:cxn modelId="{854DA960-5C68-B943-8FD4-87D324DD897C}" type="presParOf" srcId="{4298A941-5257-EA4E-A3CA-5D51CBEE5B35}" destId="{65B52567-DB7C-D148-8465-0E82AA672B0E}" srcOrd="1" destOrd="0" presId="urn:microsoft.com/office/officeart/2005/8/layout/list1"/>
    <dgm:cxn modelId="{CD622D7A-CD28-E840-9377-AABCF0CF214E}" type="presParOf" srcId="{0CBAAE06-9A98-1940-86DF-053D24D17ABB}" destId="{E0DECBB1-D587-1542-9462-7C04E1893852}" srcOrd="1" destOrd="0" presId="urn:microsoft.com/office/officeart/2005/8/layout/list1"/>
    <dgm:cxn modelId="{E58F3B36-23CE-064B-8A0F-39091097F9E4}" type="presParOf" srcId="{0CBAAE06-9A98-1940-86DF-053D24D17ABB}" destId="{66C2CD7C-862A-6143-97EC-BF1576987B71}" srcOrd="2" destOrd="0" presId="urn:microsoft.com/office/officeart/2005/8/layout/list1"/>
    <dgm:cxn modelId="{2C1B7AF5-5347-A649-B2C2-660F95E667A5}" type="presParOf" srcId="{0CBAAE06-9A98-1940-86DF-053D24D17ABB}" destId="{38EFFCE5-2A6F-8C4B-8CE5-947296C23EA3}" srcOrd="3" destOrd="0" presId="urn:microsoft.com/office/officeart/2005/8/layout/list1"/>
    <dgm:cxn modelId="{425414C3-18BD-BE4D-BBD2-22C0C52228B2}" type="presParOf" srcId="{0CBAAE06-9A98-1940-86DF-053D24D17ABB}" destId="{799508BF-5606-1B43-BCFA-E7275F3EFEB6}" srcOrd="4" destOrd="0" presId="urn:microsoft.com/office/officeart/2005/8/layout/list1"/>
    <dgm:cxn modelId="{F652FEE5-3EB3-C04F-9117-0B0C4491B9B8}" type="presParOf" srcId="{799508BF-5606-1B43-BCFA-E7275F3EFEB6}" destId="{0C57CD48-6A6C-5D4E-BFC3-E7C4562461DF}" srcOrd="0" destOrd="0" presId="urn:microsoft.com/office/officeart/2005/8/layout/list1"/>
    <dgm:cxn modelId="{D5879FDE-2FFE-7847-9BE4-062FF6A0C10A}" type="presParOf" srcId="{799508BF-5606-1B43-BCFA-E7275F3EFEB6}" destId="{B6E113E2-B921-F643-8512-9A100D91E133}" srcOrd="1" destOrd="0" presId="urn:microsoft.com/office/officeart/2005/8/layout/list1"/>
    <dgm:cxn modelId="{7FE50B27-13CF-304A-BFEE-DC782252A806}" type="presParOf" srcId="{0CBAAE06-9A98-1940-86DF-053D24D17ABB}" destId="{DCAB734E-EC83-4F42-A5BA-E76744AEFD1D}" srcOrd="5" destOrd="0" presId="urn:microsoft.com/office/officeart/2005/8/layout/list1"/>
    <dgm:cxn modelId="{7B919EB5-515A-4548-A8FE-528F2672F2D5}" type="presParOf" srcId="{0CBAAE06-9A98-1940-86DF-053D24D17ABB}" destId="{0FF46019-7113-5E4F-B264-4C21DC3E35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2CD7C-862A-6143-97EC-BF1576987B71}">
      <dsp:nvSpPr>
        <dsp:cNvPr id="0" name=""/>
        <dsp:cNvSpPr/>
      </dsp:nvSpPr>
      <dsp:spPr>
        <a:xfrm>
          <a:off x="0" y="1471459"/>
          <a:ext cx="6666833" cy="1133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52567-DB7C-D148-8465-0E82AA672B0E}">
      <dsp:nvSpPr>
        <dsp:cNvPr id="0" name=""/>
        <dsp:cNvSpPr/>
      </dsp:nvSpPr>
      <dsp:spPr>
        <a:xfrm>
          <a:off x="333341" y="807260"/>
          <a:ext cx="4666783" cy="132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Tuan Vu</a:t>
          </a:r>
        </a:p>
      </dsp:txBody>
      <dsp:txXfrm>
        <a:off x="398188" y="872107"/>
        <a:ext cx="4537089" cy="1198706"/>
      </dsp:txXfrm>
    </dsp:sp>
    <dsp:sp modelId="{0FF46019-7113-5E4F-B264-4C21DC3E35B7}">
      <dsp:nvSpPr>
        <dsp:cNvPr id="0" name=""/>
        <dsp:cNvSpPr/>
      </dsp:nvSpPr>
      <dsp:spPr>
        <a:xfrm>
          <a:off x="0" y="3512660"/>
          <a:ext cx="6666833" cy="1133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113E2-B921-F643-8512-9A100D91E133}">
      <dsp:nvSpPr>
        <dsp:cNvPr id="0" name=""/>
        <dsp:cNvSpPr/>
      </dsp:nvSpPr>
      <dsp:spPr>
        <a:xfrm>
          <a:off x="333341" y="2848460"/>
          <a:ext cx="4666783" cy="132840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January 25, 2025</a:t>
          </a:r>
        </a:p>
      </dsp:txBody>
      <dsp:txXfrm>
        <a:off x="398188" y="2913307"/>
        <a:ext cx="4537089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797B-0A20-90CE-7D2F-AB6535BA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0EB0F-91C3-3154-837C-45126B9B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7D35-5EDA-516C-D3A2-BB01B319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467" y="6692321"/>
            <a:ext cx="2477806" cy="1856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49959-32F5-7C42-A3F1-149DC9EB07D7}" type="datetimeFigureOut">
              <a:rPr lang="en-US" smtClean="0"/>
              <a:pPr/>
              <a:t>3/21/25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0B92-DFD4-45CE-BEB3-F38603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5960" y="6672336"/>
            <a:ext cx="3716709" cy="1856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Delivery Time Forecasting with Multiple Approaches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E1C5-C76A-9833-DB78-1B8571D9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053" y="6672336"/>
            <a:ext cx="2477806" cy="1856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Tuan Vu</a:t>
            </a:r>
            <a:fld id="{B70A75B6-BA61-614B-B093-AE00C96D684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74831E-77D2-548B-634F-56E49714BC01}"/>
              </a:ext>
            </a:extLst>
          </p:cNvPr>
          <p:cNvCxnSpPr/>
          <p:nvPr userDrawn="1"/>
        </p:nvCxnSpPr>
        <p:spPr>
          <a:xfrm>
            <a:off x="0" y="470019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8255-E773-42AA-8BBB-F5C9B030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EF022-CAA4-9A42-0B9B-65613D0C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75D8-5544-9B79-182D-27F4F161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EB0E-6BD2-EA23-54C9-AC9C9690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9FDD-B55C-5DB7-32AF-0AE70D1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28134-306F-ED09-4902-579F71FF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03807-AF78-688E-3EE6-04EC25F2B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EBC4-6EC5-D125-0FA6-02AE9ADB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7314-E7E5-99A1-81FB-F4248D3F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D8E6-7C76-BD4D-528E-E122927B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A0C4-3783-07F8-F1BA-313558D1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0FF5-80BC-54CE-CF45-E0CDB7EB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B667-9657-A53A-BC7B-F995583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E167-3625-A914-7EE2-D3FE994A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Delivery Time Forecasting with Multiple Approaches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BD76-AA9F-A5C3-DBA6-70722174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Tuan Vu</a:t>
            </a:r>
            <a:fld id="{B70A75B6-BA61-614B-B093-AE00C96D6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2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ED7F-6562-9050-DA63-C83C52C5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6FFE-AD54-F5FE-1E7A-9F6DE434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BA9A-AAA8-5A0D-F422-FCACB501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C394-1E72-6EE3-8CB4-FEAAB998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DC18-BDB0-85A6-9CE3-A74F56DE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46A1-7049-CBA8-CE30-6AFD835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99C3-02CC-7C55-95D2-E4EE642DE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7ED0-E79F-3C6D-C2F9-F4239B83A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E258-AAA9-D0E3-EB0A-6F905612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79B59-7918-2DCC-76C4-0A7DAB9D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B641-EF28-8BCC-B291-5AB0EF43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A5F0-9E89-C528-1A04-BE3B1E34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615B-16DA-3525-89A2-3304A1E83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E2822-F3C2-269B-522C-4F5CACF4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77D91-EEC3-9060-E7DC-6F0067A92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07FF5-89EB-F959-A1D3-2993E3AE5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60B14-9FDD-C7B1-E5A0-F3019007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800AE-26C4-1FA4-A42A-0C3859EE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DED7A-4EDB-4A58-359E-EA0FB565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284-59B6-0FA6-C6E8-BDADA880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7AE0F-B520-8761-E4D9-E6307398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1982-0E8D-8FD1-C9C9-3F98D0C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7A69-A59F-BC3F-D04C-89075BC8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C504A-F5D5-D343-78C1-C6BE8D9F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0F955-44E8-059F-11F7-E050F11E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4720F-4A1A-B754-FAB7-1A34419A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F54F-5550-CD2C-13AB-40C235C7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AECD-33C5-FFBE-2C4C-6EC3FC57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56AA-E417-3D41-BDFE-88A16784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564C3-6308-483D-D4B6-9AD38F78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92DE-F019-D9CE-B193-A54BF877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3AAF-E529-3413-C0E9-2A6E4BC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ED40-94D1-C435-6D1B-75805340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62461-ECC4-B760-3D54-E7D5E336B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719AA-262D-FA8B-28FE-0D2CBF72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5441-5D96-F66E-BB76-C23FF03A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5203-3216-6E7D-40BA-A1E5CE3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2E519-6BFE-DD37-71F1-B6E41246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BC84C-605F-4F03-4CFA-146BF3FC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53B3-33DF-9795-11B7-D6DC8DB8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295-0958-8D37-CDFE-911817EB2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49959-32F5-7C42-A3F1-149DC9EB07D7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87C5-0861-FD79-77B3-6A5390F7B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F28A-37DF-DFFD-0CA1-CFDC6B82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A75B6-BA61-614B-B093-AE00C96D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A723-4158-E104-2BEC-6CBF8463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4" y="885623"/>
            <a:ext cx="3646140" cy="434714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Delivery Time Forecasting Through Data Analytics and Machine Learning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D01E4ED-FC04-B7D6-8966-E310D3DF8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9478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13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F414861-86FC-FC38-AB6D-D81C6E52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4" t="4666" r="11904"/>
          <a:stretch/>
        </p:blipFill>
        <p:spPr>
          <a:xfrm>
            <a:off x="91646" y="739347"/>
            <a:ext cx="5733535" cy="39294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E329FF-BEBE-574C-2710-62D0532D9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86" y="100478"/>
            <a:ext cx="6322828" cy="427702"/>
          </a:xfrm>
        </p:spPr>
        <p:txBody>
          <a:bodyPr/>
          <a:lstStyle/>
          <a:p>
            <a:r>
              <a:rPr lang="en-US" dirty="0"/>
              <a:t>Time and Deviation Insights</a:t>
            </a:r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2FEA0E10-D516-9628-773B-76601A9C3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6" t="5167" r="5434" b="2094"/>
          <a:stretch/>
        </p:blipFill>
        <p:spPr>
          <a:xfrm>
            <a:off x="5825181" y="739347"/>
            <a:ext cx="6166065" cy="3792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4DEEC2-CC3A-B393-8718-5650D7715D99}"/>
              </a:ext>
            </a:extLst>
          </p:cNvPr>
          <p:cNvSpPr txBox="1"/>
          <p:nvPr/>
        </p:nvSpPr>
        <p:spPr>
          <a:xfrm>
            <a:off x="6239441" y="4668795"/>
            <a:ext cx="5337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Centered around zero:</a:t>
            </a:r>
            <a:r>
              <a:rPr lang="en-US" dirty="0"/>
              <a:t> Most predictions are accurate, but delays are more common than early arrivals.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Positive deviations:</a:t>
            </a:r>
            <a:r>
              <a:rPr lang="en-US" dirty="0"/>
              <a:t> Early deliveries are still notable but less frequent.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D2FD9-17D2-DC0D-465A-703D8AFBE252}"/>
              </a:ext>
            </a:extLst>
          </p:cNvPr>
          <p:cNvSpPr txBox="1"/>
          <p:nvPr/>
        </p:nvSpPr>
        <p:spPr>
          <a:xfrm>
            <a:off x="265814" y="4668795"/>
            <a:ext cx="5337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Peak times:</a:t>
            </a:r>
            <a:r>
              <a:rPr lang="en-US" dirty="0"/>
              <a:t> Longer delivery times during 8:00–10:00 and 13:00–17:00.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Outliers:</a:t>
            </a:r>
            <a:r>
              <a:rPr lang="en-US" dirty="0"/>
              <a:t> Rare spikes like 49 or 42 minutes at specific times.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Weekend patterns:</a:t>
            </a:r>
            <a:r>
              <a:rPr lang="en-US" dirty="0"/>
              <a:t> No significant difference in delivery times compared to weekdays.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F4F3D-FC29-DB29-BD53-CF51FFC4A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5F22E9-B47C-7F40-4A90-3A47A29D7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86" y="100478"/>
            <a:ext cx="6322828" cy="427702"/>
          </a:xfrm>
        </p:spPr>
        <p:txBody>
          <a:bodyPr/>
          <a:lstStyle/>
          <a:p>
            <a:r>
              <a:rPr lang="en-US" dirty="0"/>
              <a:t>Impact of Weather on Delivery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AFACF-6A76-A589-D193-9533E0061A89}"/>
              </a:ext>
            </a:extLst>
          </p:cNvPr>
          <p:cNvSpPr txBox="1"/>
          <p:nvPr/>
        </p:nvSpPr>
        <p:spPr>
          <a:xfrm>
            <a:off x="265814" y="4738707"/>
            <a:ext cx="7678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Precipitation:</a:t>
            </a:r>
            <a:r>
              <a:rPr lang="en-US" dirty="0"/>
              <a:t> Levels between </a:t>
            </a:r>
            <a:r>
              <a:rPr lang="en-US" b="1" dirty="0"/>
              <a:t>3.6–4.4</a:t>
            </a:r>
            <a:r>
              <a:rPr lang="en-US" dirty="0"/>
              <a:t> lead to longer delivery times; other levels show minimal impact.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Temperature:</a:t>
            </a:r>
            <a:r>
              <a:rPr lang="en-US" dirty="0"/>
              <a:t> </a:t>
            </a:r>
            <a:r>
              <a:rPr lang="en-US" b="1" dirty="0"/>
              <a:t>Low temperatures</a:t>
            </a:r>
            <a:r>
              <a:rPr lang="en-US" dirty="0"/>
              <a:t> correlate with faster deliveries, while high temperatures show little effect.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Wind Speed:</a:t>
            </a:r>
            <a:r>
              <a:rPr lang="en-US" dirty="0"/>
              <a:t> Slightly affects delivery times but likely combined with other factors.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Cloud Coverage:</a:t>
            </a:r>
            <a:r>
              <a:rPr lang="en-US" dirty="0"/>
              <a:t> Minimal influence on delivery times.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D4D42-E150-32B3-E818-E567BA1D90E0}"/>
              </a:ext>
            </a:extLst>
          </p:cNvPr>
          <p:cNvSpPr txBox="1"/>
          <p:nvPr/>
        </p:nvSpPr>
        <p:spPr>
          <a:xfrm>
            <a:off x="265814" y="4668795"/>
            <a:ext cx="533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9B6C924-00C6-B803-55F0-DB2F44E9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55" t="4171" r="12746" b="7593"/>
          <a:stretch/>
        </p:blipFill>
        <p:spPr>
          <a:xfrm>
            <a:off x="7975504" y="732006"/>
            <a:ext cx="4200190" cy="3676708"/>
          </a:xfrm>
          <a:prstGeom prst="rect">
            <a:avLst/>
          </a:prstGeom>
        </p:spPr>
      </p:pic>
      <p:pic>
        <p:nvPicPr>
          <p:cNvPr id="12" name="Picture 11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4E4153E-7166-E14A-BBE2-2FAB39439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55" y="485627"/>
            <a:ext cx="3697289" cy="2310806"/>
          </a:xfrm>
          <a:prstGeom prst="rect">
            <a:avLst/>
          </a:prstGeom>
        </p:spPr>
      </p:pic>
      <p:pic>
        <p:nvPicPr>
          <p:cNvPr id="14" name="Picture 13" descr="A graph showing the temperature of a delivery&#10;&#10;Description automatically generated">
            <a:extLst>
              <a:ext uri="{FF2B5EF4-FFF2-40B4-BE49-F238E27FC236}">
                <a16:creationId xmlns:a16="http://schemas.microsoft.com/office/drawing/2014/main" id="{45FC5558-32FB-9F72-628B-FE447BE15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16" t="3325" r="4781" b="4585"/>
          <a:stretch/>
        </p:blipFill>
        <p:spPr>
          <a:xfrm>
            <a:off x="0" y="528180"/>
            <a:ext cx="4451576" cy="2310806"/>
          </a:xfrm>
          <a:prstGeom prst="rect">
            <a:avLst/>
          </a:prstGeom>
        </p:spPr>
      </p:pic>
      <p:pic>
        <p:nvPicPr>
          <p:cNvPr id="16" name="Picture 1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4B708E1-B04A-B139-DC40-3A2A855001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16" r="4781"/>
          <a:stretch/>
        </p:blipFill>
        <p:spPr>
          <a:xfrm>
            <a:off x="0" y="2812242"/>
            <a:ext cx="4451576" cy="1824934"/>
          </a:xfrm>
          <a:prstGeom prst="rect">
            <a:avLst/>
          </a:prstGeom>
        </p:spPr>
      </p:pic>
      <p:pic>
        <p:nvPicPr>
          <p:cNvPr id="18" name="Picture 17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F62EB84-66EB-E413-B420-5BA5414CCFE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473" t="6304" r="7053"/>
          <a:stretch/>
        </p:blipFill>
        <p:spPr>
          <a:xfrm>
            <a:off x="4420715" y="2897964"/>
            <a:ext cx="3554789" cy="17118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28EE65-CB18-DB91-D4E3-607120E3FD7E}"/>
              </a:ext>
            </a:extLst>
          </p:cNvPr>
          <p:cNvSpPr txBox="1"/>
          <p:nvPr/>
        </p:nvSpPr>
        <p:spPr>
          <a:xfrm>
            <a:off x="8170598" y="4668795"/>
            <a:ext cx="3810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Weather Impact:</a:t>
            </a:r>
            <a:r>
              <a:rPr lang="en-US" dirty="0"/>
              <a:t> Delivery times are affected by precipitation, wind, and temperature.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Other Factors:</a:t>
            </a:r>
            <a:r>
              <a:rPr lang="en-US" dirty="0"/>
              <a:t> Variability under similar weather conditions highlights the role of traffic and courier availability.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BB03-F2DE-7FB8-F297-3D2480B18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543EA2-784E-9A3E-24D8-69282E555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86" y="100478"/>
            <a:ext cx="6322828" cy="427702"/>
          </a:xfrm>
        </p:spPr>
        <p:txBody>
          <a:bodyPr/>
          <a:lstStyle/>
          <a:p>
            <a:r>
              <a:rPr lang="en-US" dirty="0"/>
              <a:t>Distance and Correlation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58FA2-84F7-F9D1-E8F7-F2385FD9F57C}"/>
              </a:ext>
            </a:extLst>
          </p:cNvPr>
          <p:cNvSpPr txBox="1"/>
          <p:nvPr/>
        </p:nvSpPr>
        <p:spPr>
          <a:xfrm>
            <a:off x="6618514" y="4875036"/>
            <a:ext cx="5573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Weak Weather Impact:</a:t>
            </a:r>
            <a:r>
              <a:rPr lang="en-US" dirty="0"/>
              <a:t> Weather variables show weak individual correlations but may collectively impact variability.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Estimated vs. Actual:</a:t>
            </a:r>
            <a:r>
              <a:rPr lang="en-US" dirty="0"/>
              <a:t> A stronger correlation (0.50) exists between estimated and actual delivery times, reflecting the baseline model’s predictive value.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21A75-FFDF-D9D7-6E9F-920CAB2B377E}"/>
              </a:ext>
            </a:extLst>
          </p:cNvPr>
          <p:cNvSpPr txBox="1"/>
          <p:nvPr/>
        </p:nvSpPr>
        <p:spPr>
          <a:xfrm>
            <a:off x="265814" y="4875036"/>
            <a:ext cx="5830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Trend:</a:t>
            </a:r>
            <a:r>
              <a:rPr lang="en-US" dirty="0"/>
              <a:t> Longer distances generally lead to longer delivery times, as expected.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Variability:</a:t>
            </a:r>
            <a:r>
              <a:rPr lang="en-US" dirty="0"/>
              <a:t> Significant variability exists for deliveries over the same distance, influenced by factors like traffic or courier availability.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A9AF8C9-0EC3-62F8-9394-401D7F7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54" y="528180"/>
            <a:ext cx="4870519" cy="4310362"/>
          </a:xfrm>
          <a:prstGeom prst="rect">
            <a:avLst/>
          </a:prstGeom>
        </p:spPr>
      </p:pic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0875A345-7E65-A3F0-84A1-902F0457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24" t="5605" r="5882"/>
          <a:stretch/>
        </p:blipFill>
        <p:spPr>
          <a:xfrm>
            <a:off x="0" y="491686"/>
            <a:ext cx="6815874" cy="44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6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657E9-1CFD-A6C0-990E-3EDC5D955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32523B-1F58-92AE-E81F-5DDB01A9E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86" y="100478"/>
            <a:ext cx="6322828" cy="427702"/>
          </a:xfrm>
        </p:spPr>
        <p:txBody>
          <a:bodyPr/>
          <a:lstStyle/>
          <a:p>
            <a:r>
              <a:rPr lang="en-US" dirty="0"/>
              <a:t>Feature Engineering and Model Selection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DE477-B1F4-97AE-2044-1A5C240E24D2}"/>
              </a:ext>
            </a:extLst>
          </p:cNvPr>
          <p:cNvSpPr/>
          <p:nvPr/>
        </p:nvSpPr>
        <p:spPr>
          <a:xfrm>
            <a:off x="6004848" y="575441"/>
            <a:ext cx="2461188" cy="29074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E04C-FD01-5466-AC2F-2F6E8EB0572B}"/>
              </a:ext>
            </a:extLst>
          </p:cNvPr>
          <p:cNvSpPr txBox="1"/>
          <p:nvPr/>
        </p:nvSpPr>
        <p:spPr>
          <a:xfrm>
            <a:off x="6128761" y="1176635"/>
            <a:ext cx="22133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Setup</a:t>
            </a:r>
            <a:r>
              <a:rPr lang="en-US" sz="1400" dirty="0">
                <a:solidFill>
                  <a:schemeClr val="bg1"/>
                </a:solidFill>
              </a:rPr>
              <a:t>: 50 decision trees for a balance of speed and accuracy.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Why Chosen</a:t>
            </a:r>
            <a:r>
              <a:rPr lang="en-US" sz="1400" dirty="0">
                <a:solidFill>
                  <a:schemeClr val="bg1"/>
                </a:solidFill>
              </a:rPr>
              <a:t>: Performs well on smaller datasets, robust to noise and outliers, and provides feature importance insights.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AD344-390E-CF17-BA8A-EDBC16AD3FD8}"/>
              </a:ext>
            </a:extLst>
          </p:cNvPr>
          <p:cNvSpPr txBox="1"/>
          <p:nvPr/>
        </p:nvSpPr>
        <p:spPr>
          <a:xfrm>
            <a:off x="6227039" y="729264"/>
            <a:ext cx="199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Random Forest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3BFA52-59CB-0D71-E102-532CCF771BD1}"/>
              </a:ext>
            </a:extLst>
          </p:cNvPr>
          <p:cNvSpPr/>
          <p:nvPr/>
        </p:nvSpPr>
        <p:spPr>
          <a:xfrm>
            <a:off x="9370467" y="575441"/>
            <a:ext cx="2461188" cy="29074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675C8-3EE7-1D03-235D-98DA9EC8DFE6}"/>
              </a:ext>
            </a:extLst>
          </p:cNvPr>
          <p:cNvSpPr txBox="1"/>
          <p:nvPr/>
        </p:nvSpPr>
        <p:spPr>
          <a:xfrm>
            <a:off x="9494380" y="1176635"/>
            <a:ext cx="22133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Setup</a:t>
            </a:r>
            <a:r>
              <a:rPr lang="en-US" sz="1400" dirty="0">
                <a:solidFill>
                  <a:schemeClr val="bg1"/>
                </a:solidFill>
              </a:rPr>
              <a:t>: Two hidden layers (64 neurons each) with dropout, trained for 200 epochs using Adam optimizer.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Why Chosen</a:t>
            </a:r>
            <a:r>
              <a:rPr lang="en-US" sz="1400" dirty="0">
                <a:solidFill>
                  <a:schemeClr val="bg1"/>
                </a:solidFill>
              </a:rPr>
              <a:t>: Captures non-linear patterns efficiently with minimal risk of overfitting.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110AA-BD41-6183-87C0-2ACEBBB62829}"/>
              </a:ext>
            </a:extLst>
          </p:cNvPr>
          <p:cNvSpPr txBox="1"/>
          <p:nvPr/>
        </p:nvSpPr>
        <p:spPr>
          <a:xfrm>
            <a:off x="9592658" y="729264"/>
            <a:ext cx="199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Basic MLP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F428F1F-2031-95A2-9064-9E5222202DD2}"/>
              </a:ext>
            </a:extLst>
          </p:cNvPr>
          <p:cNvSpPr/>
          <p:nvPr/>
        </p:nvSpPr>
        <p:spPr>
          <a:xfrm>
            <a:off x="7687657" y="3636667"/>
            <a:ext cx="2461188" cy="29074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3AC0-6524-F4E8-C4D5-DD7BC0A632CB}"/>
              </a:ext>
            </a:extLst>
          </p:cNvPr>
          <p:cNvSpPr txBox="1"/>
          <p:nvPr/>
        </p:nvSpPr>
        <p:spPr>
          <a:xfrm>
            <a:off x="7794479" y="4297301"/>
            <a:ext cx="22133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Setup</a:t>
            </a:r>
            <a:r>
              <a:rPr lang="en-US" sz="1400" dirty="0">
                <a:solidFill>
                  <a:schemeClr val="bg1"/>
                </a:solidFill>
              </a:rPr>
              <a:t>: Three hidden layers (128, 128, 64 neurons), similar optimizer and training as Basic MLP.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Why</a:t>
            </a:r>
            <a:r>
              <a:rPr lang="en-US" sz="1400" dirty="0">
                <a:solidFill>
                  <a:schemeClr val="bg1"/>
                </a:solidFill>
              </a:rPr>
              <a:t>: Explores deeper patterns with higher learning capacity for complex data.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CB01F-43C9-008E-F57F-A854B06C2934}"/>
              </a:ext>
            </a:extLst>
          </p:cNvPr>
          <p:cNvSpPr txBox="1"/>
          <p:nvPr/>
        </p:nvSpPr>
        <p:spPr>
          <a:xfrm>
            <a:off x="7909848" y="3790491"/>
            <a:ext cx="199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Advanced MLP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868C79-83EA-7248-8D51-B2ADEAAD7AE8}"/>
              </a:ext>
            </a:extLst>
          </p:cNvPr>
          <p:cNvSpPr/>
          <p:nvPr/>
        </p:nvSpPr>
        <p:spPr>
          <a:xfrm>
            <a:off x="484258" y="656367"/>
            <a:ext cx="2831509" cy="86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3A6D76-2635-A6D7-8A90-8B5CEC46F4C2}"/>
              </a:ext>
            </a:extLst>
          </p:cNvPr>
          <p:cNvCxnSpPr>
            <a:cxnSpLocks/>
          </p:cNvCxnSpPr>
          <p:nvPr/>
        </p:nvCxnSpPr>
        <p:spPr>
          <a:xfrm>
            <a:off x="1900012" y="1569651"/>
            <a:ext cx="0" cy="538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DA804D-B915-41AA-0E61-B95B8BCCF269}"/>
              </a:ext>
            </a:extLst>
          </p:cNvPr>
          <p:cNvSpPr/>
          <p:nvPr/>
        </p:nvSpPr>
        <p:spPr>
          <a:xfrm>
            <a:off x="190142" y="2182167"/>
            <a:ext cx="3689619" cy="43327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96A862-48A0-3DB9-FF3B-CF65ED55A7D6}"/>
              </a:ext>
            </a:extLst>
          </p:cNvPr>
          <p:cNvSpPr txBox="1"/>
          <p:nvPr/>
        </p:nvSpPr>
        <p:spPr>
          <a:xfrm>
            <a:off x="484258" y="2344512"/>
            <a:ext cx="30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Feature Engineering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0D92A-C306-1E30-1636-3266F77C2098}"/>
              </a:ext>
            </a:extLst>
          </p:cNvPr>
          <p:cNvSpPr txBox="1"/>
          <p:nvPr/>
        </p:nvSpPr>
        <p:spPr>
          <a:xfrm>
            <a:off x="338611" y="2782764"/>
            <a:ext cx="3392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Cleaned Data</a:t>
            </a:r>
            <a:r>
              <a:rPr lang="en-US" dirty="0">
                <a:solidFill>
                  <a:schemeClr val="bg1"/>
                </a:solidFill>
              </a:rPr>
              <a:t>: Removed nulls, unrealistic values (e.g., negative times), and parsed timestamps.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Distance</a:t>
            </a:r>
            <a:r>
              <a:rPr lang="en-US" dirty="0">
                <a:solidFill>
                  <a:schemeClr val="bg1"/>
                </a:solidFill>
              </a:rPr>
              <a:t>: Computed using the Haversine formula.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>
                <a:solidFill>
                  <a:schemeClr val="bg1"/>
                </a:solidFill>
              </a:rPr>
              <a:t>: Extracted hour, day, and month from timestamps.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Weather</a:t>
            </a:r>
            <a:r>
              <a:rPr lang="en-US" dirty="0">
                <a:solidFill>
                  <a:schemeClr val="bg1"/>
                </a:solidFill>
              </a:rPr>
              <a:t>: Scaled variables (temperature, wind speed) and added a rain indicator.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Scaling</a:t>
            </a:r>
            <a:r>
              <a:rPr lang="en-US" dirty="0">
                <a:solidFill>
                  <a:schemeClr val="bg1"/>
                </a:solidFill>
              </a:rPr>
              <a:t>: Applied min-max normalization.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4F15C0-3673-9D4E-E340-2F41103B48B7}"/>
              </a:ext>
            </a:extLst>
          </p:cNvPr>
          <p:cNvCxnSpPr>
            <a:cxnSpLocks/>
          </p:cNvCxnSpPr>
          <p:nvPr/>
        </p:nvCxnSpPr>
        <p:spPr>
          <a:xfrm>
            <a:off x="4247260" y="3554320"/>
            <a:ext cx="134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0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13EFC-13D8-1E2E-FE50-0FF2A183F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E5D5DA5-3619-DCD5-2F32-B21575B4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9" y="878558"/>
            <a:ext cx="8502870" cy="53855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C108400-D075-8CAB-A579-8CAA133F0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86" y="100478"/>
            <a:ext cx="6322828" cy="427702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49D16-8EF1-9CD9-E560-F61201432A00}"/>
              </a:ext>
            </a:extLst>
          </p:cNvPr>
          <p:cNvSpPr txBox="1"/>
          <p:nvPr/>
        </p:nvSpPr>
        <p:spPr>
          <a:xfrm>
            <a:off x="8248693" y="3429000"/>
            <a:ext cx="3709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Model Comparison:</a:t>
            </a:r>
            <a:r>
              <a:rPr lang="en-US" dirty="0"/>
              <a:t> Random Forest achieves the lowest MSE and MAE, outperforming baseline and neural networks.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Advanced MLP Potential:</a:t>
            </a:r>
            <a:r>
              <a:rPr lang="en-US" dirty="0"/>
              <a:t> Performs closely to Random Forest; promising with additional data or tuning.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Baseline vs. Models:</a:t>
            </a:r>
            <a:r>
              <a:rPr lang="en-US" dirty="0"/>
              <a:t> All models significantly outperform the original dataset’s estimates.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DAE0756-F6F2-58F6-545D-BC8F2893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24" t="5334"/>
          <a:stretch/>
        </p:blipFill>
        <p:spPr>
          <a:xfrm>
            <a:off x="8049973" y="1560845"/>
            <a:ext cx="3908336" cy="17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2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9383CF-7BDD-CBA3-22A6-8DB9EA0A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F0CD7B-255C-95C2-A869-6F1A87A33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86" y="100478"/>
            <a:ext cx="6322828" cy="427702"/>
          </a:xfrm>
        </p:spPr>
        <p:txBody>
          <a:bodyPr/>
          <a:lstStyle/>
          <a:p>
            <a:r>
              <a:rPr lang="en-US" dirty="0"/>
              <a:t>Time and Deviation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D90EF-7AA3-7431-4948-340D47AD3651}"/>
              </a:ext>
            </a:extLst>
          </p:cNvPr>
          <p:cNvSpPr txBox="1"/>
          <p:nvPr/>
        </p:nvSpPr>
        <p:spPr>
          <a:xfrm>
            <a:off x="8225814" y="4272677"/>
            <a:ext cx="3627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Random Forest Reliability</a:t>
            </a:r>
            <a:r>
              <a:rPr lang="en-US" dirty="0"/>
              <a:t>: Errors are tightly centered around zero, indicating consistent predictions.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Advanced MLP Potential</a:t>
            </a:r>
            <a:r>
              <a:rPr lang="en-US" dirty="0"/>
              <a:t>: Broader deviations suggest room for improvement with more data and refined features.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A5254-5A85-BB58-992B-D128AA0E4B01}"/>
              </a:ext>
            </a:extLst>
          </p:cNvPr>
          <p:cNvSpPr txBox="1"/>
          <p:nvPr/>
        </p:nvSpPr>
        <p:spPr>
          <a:xfrm>
            <a:off x="8225815" y="743163"/>
            <a:ext cx="3627201" cy="346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Random Forest Performance</a:t>
            </a:r>
            <a:r>
              <a:rPr lang="en-US" dirty="0"/>
              <a:t>: Improves accuracy across all days, outperforming the baseline.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Advanced MLP Alignment</a:t>
            </a:r>
            <a:r>
              <a:rPr lang="en-US" dirty="0"/>
              <a:t>: Closely resembles actual delivery times, especially on weekends.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Weekday Variability</a:t>
            </a:r>
            <a:r>
              <a:rPr lang="en-US" dirty="0"/>
              <a:t>: Some underperformance on weekdays due to higher variability in data.</a:t>
            </a:r>
          </a:p>
        </p:txBody>
      </p:sp>
      <p:pic>
        <p:nvPicPr>
          <p:cNvPr id="4" name="Picture 3" descr="A graph with colored lines&#10;&#10;Description automatically generated">
            <a:extLst>
              <a:ext uri="{FF2B5EF4-FFF2-40B4-BE49-F238E27FC236}">
                <a16:creationId xmlns:a16="http://schemas.microsoft.com/office/drawing/2014/main" id="{6793A106-701E-50A5-0743-D0E232CC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6" y="570045"/>
            <a:ext cx="7374126" cy="3715570"/>
          </a:xfrm>
          <a:prstGeom prst="rect">
            <a:avLst/>
          </a:prstGeom>
        </p:spPr>
      </p:pic>
      <p:pic>
        <p:nvPicPr>
          <p:cNvPr id="8" name="Picture 7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ECD5DDD5-3B23-CD5D-4BEB-5581899D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6" y="4327480"/>
            <a:ext cx="7374126" cy="22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0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cat&#10;&#10;Description automatically generated">
            <a:extLst>
              <a:ext uri="{FF2B5EF4-FFF2-40B4-BE49-F238E27FC236}">
                <a16:creationId xmlns:a16="http://schemas.microsoft.com/office/drawing/2014/main" id="{D11094B7-E9B1-3CC4-68CC-F71FAC1F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" t="2336"/>
          <a:stretch/>
        </p:blipFill>
        <p:spPr>
          <a:xfrm>
            <a:off x="3540035" y="1136468"/>
            <a:ext cx="4820556" cy="48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570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Delivery Time Forecasting Through Data Analytics and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Vu</dc:creator>
  <cp:lastModifiedBy>Vu Tuan</cp:lastModifiedBy>
  <cp:revision>3</cp:revision>
  <dcterms:created xsi:type="dcterms:W3CDTF">2025-01-25T18:55:31Z</dcterms:created>
  <dcterms:modified xsi:type="dcterms:W3CDTF">2025-03-21T18:15:13Z</dcterms:modified>
</cp:coreProperties>
</file>