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8" r:id="rId2"/>
    <p:sldId id="259" r:id="rId3"/>
    <p:sldId id="260" r:id="rId4"/>
    <p:sldId id="266" r:id="rId5"/>
    <p:sldId id="261" r:id="rId6"/>
    <p:sldId id="262" r:id="rId7"/>
    <p:sldId id="263" r:id="rId8"/>
    <p:sldId id="264" r:id="rId9"/>
    <p:sldId id="271" r:id="rId10"/>
    <p:sldId id="269" r:id="rId11"/>
    <p:sldId id="265" r:id="rId12"/>
    <p:sldId id="267" r:id="rId13"/>
    <p:sldId id="268" r:id="rId14"/>
    <p:sldId id="270"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4" d="100"/>
          <a:sy n="74" d="100"/>
        </p:scale>
        <p:origin x="-348"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a:extLst>
              <a:ext uri="{FF2B5EF4-FFF2-40B4-BE49-F238E27FC236}">
                <a16:creationId xmlns=""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pPr/>
              <a:t>27/6/2023</a:t>
            </a:fld>
            <a:endParaRPr lang="en-US" dirty="0"/>
          </a:p>
        </p:txBody>
      </p:sp>
      <p:sp>
        <p:nvSpPr>
          <p:cNvPr id="5" name="Footer Placeholder 4">
            <a:extLst>
              <a:ext uri="{FF2B5EF4-FFF2-40B4-BE49-F238E27FC236}">
                <a16:creationId xmlns=""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4395322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8" name="Footer Placeholder 7">
            <a:extLst>
              <a:ext uri="{FF2B5EF4-FFF2-40B4-BE49-F238E27FC236}">
                <a16:creationId xmlns=""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209885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8" name="Footer Placeholder 7">
            <a:extLst>
              <a:ext uri="{FF2B5EF4-FFF2-40B4-BE49-F238E27FC236}">
                <a16:creationId xmlns=""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5111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8" name="Footer Placeholder 7">
            <a:extLst>
              <a:ext uri="{FF2B5EF4-FFF2-40B4-BE49-F238E27FC236}">
                <a16:creationId xmlns=""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23791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8" name="Footer Placeholder 7">
            <a:extLst>
              <a:ext uri="{FF2B5EF4-FFF2-40B4-BE49-F238E27FC236}">
                <a16:creationId xmlns=""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289316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10" name="Footer Placeholder 9">
            <a:extLst>
              <a:ext uri="{FF2B5EF4-FFF2-40B4-BE49-F238E27FC236}">
                <a16:creationId xmlns=""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17396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13" name="Footer Placeholder 12">
            <a:extLst>
              <a:ext uri="{FF2B5EF4-FFF2-40B4-BE49-F238E27FC236}">
                <a16:creationId xmlns=""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36167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7" name="Footer Placeholder 6">
            <a:extLst>
              <a:ext uri="{FF2B5EF4-FFF2-40B4-BE49-F238E27FC236}">
                <a16:creationId xmlns=""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337809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6" name="Footer Placeholder 5">
            <a:extLst>
              <a:ext uri="{FF2B5EF4-FFF2-40B4-BE49-F238E27FC236}">
                <a16:creationId xmlns=""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427197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10" name="Footer Placeholder 9">
            <a:extLst>
              <a:ext uri="{FF2B5EF4-FFF2-40B4-BE49-F238E27FC236}">
                <a16:creationId xmlns=""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 xmlns:p14="http://schemas.microsoft.com/office/powerpoint/2010/main" val="18061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27/6/2023</a:t>
            </a:fld>
            <a:endParaRPr lang="en-US" dirty="0"/>
          </a:p>
        </p:txBody>
      </p:sp>
      <p:sp>
        <p:nvSpPr>
          <p:cNvPr id="10" name="Footer Placeholder 9">
            <a:extLst>
              <a:ext uri="{FF2B5EF4-FFF2-40B4-BE49-F238E27FC236}">
                <a16:creationId xmlns=""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 xmlns:p14="http://schemas.microsoft.com/office/powerpoint/2010/main" val="56930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a:extLst>
              <a:ext uri="{FF2B5EF4-FFF2-40B4-BE49-F238E27FC236}">
                <a16:creationId xmlns=""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lIns="109728" tIns="109728" rIns="109728" bIns="9144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27/6/2023</a:t>
            </a:fld>
            <a:endParaRPr lang="en-US" dirty="0"/>
          </a:p>
        </p:txBody>
      </p:sp>
      <p:sp>
        <p:nvSpPr>
          <p:cNvPr id="5" name="Footer Placeholder 4">
            <a:extLst>
              <a:ext uri="{FF2B5EF4-FFF2-40B4-BE49-F238E27FC236}">
                <a16:creationId xmlns=""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lIns="109728" tIns="109728" rIns="109728" bIns="9144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lIns="109728" tIns="109728" rIns="109728" bIns="9144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 xmlns:p14="http://schemas.microsoft.com/office/powerpoint/2010/main" val="220228513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6000" i="1" kern="1200" spc="6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4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4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4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4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4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 xmlns:a16="http://schemas.microsoft.com/office/drawing/2014/main" id="{1C0703DE-958D-DD70-DA51-86D7DD1F8CC5}"/>
              </a:ext>
            </a:extLst>
          </p:cNvPr>
          <p:cNvSpPr txBox="1"/>
          <p:nvPr/>
        </p:nvSpPr>
        <p:spPr>
          <a:xfrm>
            <a:off x="2922972" y="292727"/>
            <a:ext cx="6094520" cy="863698"/>
          </a:xfrm>
          <a:prstGeom prst="rect">
            <a:avLst/>
          </a:prstGeom>
          <a:noFill/>
        </p:spPr>
        <p:txBody>
          <a:bodyPr wrap="square">
            <a:spAutoFit/>
          </a:bodyPr>
          <a:lstStyle/>
          <a:p>
            <a:pPr marL="0" marR="0" indent="360045" algn="ctr">
              <a:lnSpc>
                <a:spcPct val="150000"/>
              </a:lnSpc>
              <a:spcBef>
                <a:spcPts val="300"/>
              </a:spcBef>
              <a:spcAft>
                <a:spcPts val="0"/>
              </a:spcAft>
            </a:pPr>
            <a:r>
              <a:rPr lang="vi-VN" sz="1600" b="1" dirty="0">
                <a:effectLst/>
                <a:latin typeface="Times New Roman" panose="02020603050405020304" pitchFamily="18" charset="0"/>
                <a:ea typeface="MS Mincho" panose="02020609040205080304" pitchFamily="49" charset="-128"/>
                <a:cs typeface="Times New Roman" panose="02020603050405020304" pitchFamily="18" charset="0"/>
              </a:rPr>
              <a:t>TRƯỜNG ĐẠI HỌC </a:t>
            </a:r>
            <a:r>
              <a:rPr lang="en-US" sz="1600" b="1" dirty="0">
                <a:effectLst/>
                <a:latin typeface="Times New Roman" panose="02020603050405020304" pitchFamily="18" charset="0"/>
                <a:ea typeface="MS Mincho" panose="02020609040205080304" pitchFamily="49" charset="-128"/>
                <a:cs typeface="Times New Roman" panose="02020603050405020304" pitchFamily="18" charset="0"/>
              </a:rPr>
              <a:t>VINH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60045" algn="ctr">
              <a:lnSpc>
                <a:spcPct val="150000"/>
              </a:lnSpc>
              <a:spcBef>
                <a:spcPts val="600"/>
              </a:spcBef>
              <a:spcAft>
                <a:spcPts val="0"/>
              </a:spcAft>
            </a:pPr>
            <a:r>
              <a:rPr lang="vi-VN" sz="1600" b="1" dirty="0">
                <a:effectLst/>
                <a:latin typeface="Times New Roman" panose="02020603050405020304" pitchFamily="18" charset="0"/>
                <a:ea typeface="MS Mincho" panose="02020609040205080304" pitchFamily="49" charset="-128"/>
                <a:cs typeface="Times New Roman" panose="02020603050405020304" pitchFamily="18" charset="0"/>
              </a:rPr>
              <a:t>VIỆN </a:t>
            </a:r>
            <a:r>
              <a:rPr lang="en-US" sz="1600" b="1" dirty="0">
                <a:effectLst/>
                <a:latin typeface="Times New Roman" panose="02020603050405020304" pitchFamily="18" charset="0"/>
                <a:ea typeface="MS Mincho" panose="02020609040205080304" pitchFamily="49" charset="-128"/>
                <a:cs typeface="Times New Roman" panose="02020603050405020304" pitchFamily="18" charset="0"/>
              </a:rPr>
              <a:t>KỸ THUẬT VÀ CÔNG NGHỆ</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Hình ảnh 4">
            <a:extLst>
              <a:ext uri="{FF2B5EF4-FFF2-40B4-BE49-F238E27FC236}">
                <a16:creationId xmlns="" xmlns:a16="http://schemas.microsoft.com/office/drawing/2014/main" id="{4A3C074A-BF47-B8CE-BEA5-F12A8A8FB841}"/>
              </a:ext>
            </a:extLst>
          </p:cNvPr>
          <p:cNvPicPr>
            <a:picLocks noChangeAspect="1"/>
          </p:cNvPicPr>
          <p:nvPr/>
        </p:nvPicPr>
        <p:blipFill>
          <a:blip r:embed="rId2"/>
          <a:stretch>
            <a:fillRect/>
          </a:stretch>
        </p:blipFill>
        <p:spPr>
          <a:xfrm>
            <a:off x="5629615" y="1164295"/>
            <a:ext cx="932769" cy="932769"/>
          </a:xfrm>
          <a:prstGeom prst="rect">
            <a:avLst/>
          </a:prstGeom>
        </p:spPr>
      </p:pic>
      <p:sp>
        <p:nvSpPr>
          <p:cNvPr id="7" name="Hộp Văn bản 6">
            <a:extLst>
              <a:ext uri="{FF2B5EF4-FFF2-40B4-BE49-F238E27FC236}">
                <a16:creationId xmlns="" xmlns:a16="http://schemas.microsoft.com/office/drawing/2014/main" id="{6E7D718F-F4AA-335E-78A9-2BA1FD14DA8E}"/>
              </a:ext>
            </a:extLst>
          </p:cNvPr>
          <p:cNvSpPr txBox="1"/>
          <p:nvPr/>
        </p:nvSpPr>
        <p:spPr>
          <a:xfrm>
            <a:off x="3030272" y="2437464"/>
            <a:ext cx="6352341" cy="150810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ĐỒ ÁN KẾT THÚC HỌC PHẦN LẬP TRÌNH HƯỚNG ĐỐI </a:t>
            </a:r>
            <a:r>
              <a:rPr lang="en-US" sz="3200" dirty="0" smtClean="0">
                <a:latin typeface="Times New Roman" panose="02020603050405020304" pitchFamily="18" charset="0"/>
                <a:cs typeface="Times New Roman" panose="02020603050405020304" pitchFamily="18" charset="0"/>
              </a:rPr>
              <a:t>TƯỢNG</a:t>
            </a:r>
          </a:p>
          <a:p>
            <a:pPr algn="ctr"/>
            <a:r>
              <a:rPr lang="en-US" sz="2800" dirty="0" smtClean="0">
                <a:latin typeface="Times New Roman" panose="02020603050405020304" pitchFamily="18" charset="0"/>
                <a:cs typeface="Times New Roman" panose="02020603050405020304" pitchFamily="18" charset="0"/>
              </a:rPr>
              <a:t>CỦA NHÓM 19</a:t>
            </a:r>
            <a:endParaRPr lang="en-US" sz="2800"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 xmlns:a16="http://schemas.microsoft.com/office/drawing/2014/main" id="{4161323C-AAD3-E451-D543-6A3E841CA70C}"/>
              </a:ext>
            </a:extLst>
          </p:cNvPr>
          <p:cNvSpPr txBox="1"/>
          <p:nvPr/>
        </p:nvSpPr>
        <p:spPr>
          <a:xfrm>
            <a:off x="3627147" y="4156621"/>
            <a:ext cx="5644372"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GVHD: Lê </a:t>
            </a:r>
            <a:r>
              <a:rPr lang="en-US" sz="2000" dirty="0" err="1">
                <a:latin typeface="Times New Roman" panose="02020603050405020304" pitchFamily="18" charset="0"/>
                <a:cs typeface="Times New Roman" panose="02020603050405020304" pitchFamily="18" charset="0"/>
              </a:rPr>
              <a:t>Quốc</a:t>
            </a:r>
            <a:r>
              <a:rPr lang="en-US" sz="2000" dirty="0">
                <a:latin typeface="Times New Roman" panose="02020603050405020304" pitchFamily="18" charset="0"/>
                <a:cs typeface="Times New Roman" panose="02020603050405020304" pitchFamily="18" charset="0"/>
              </a:rPr>
              <a:t> Anh</a:t>
            </a:r>
          </a:p>
          <a:p>
            <a:r>
              <a:rPr lang="en-US" sz="2000" dirty="0">
                <a:latin typeface="Times New Roman" panose="02020603050405020304" pitchFamily="18" charset="0"/>
                <a:cs typeface="Times New Roman" panose="02020603050405020304" pitchFamily="18" charset="0"/>
              </a:rPr>
              <a:t>SVTH: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Tuấn</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225748020110138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Tú – 225748020110323</a:t>
            </a:r>
          </a:p>
          <a:p>
            <a:r>
              <a:rPr lang="en-US" sz="2000" dirty="0">
                <a:latin typeface="Times New Roman" panose="02020603050405020304" pitchFamily="18" charset="0"/>
                <a:cs typeface="Times New Roman" panose="02020603050405020304" pitchFamily="18" charset="0"/>
              </a:rPr>
              <a:t>             Phan </a:t>
            </a:r>
            <a:r>
              <a:rPr lang="en-US" sz="2000" dirty="0" err="1">
                <a:latin typeface="Times New Roman" panose="02020603050405020304" pitchFamily="18" charset="0"/>
                <a:cs typeface="Times New Roman" panose="02020603050405020304" pitchFamily="18" charset="0"/>
              </a:rPr>
              <a:t>Đình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Tuấn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225748020110137</a:t>
            </a:r>
          </a:p>
          <a:p>
            <a:r>
              <a:rPr lang="en-US" sz="2000" dirty="0" smtClean="0">
                <a:latin typeface="Times New Roman" panose="02020603050405020304" pitchFamily="18" charset="0"/>
                <a:cs typeface="Times New Roman" panose="02020603050405020304" pitchFamily="18" charset="0"/>
              </a:rPr>
              <a:t>LỚP: LTHDT_LT03_K63CNTT</a:t>
            </a:r>
            <a:endParaRPr lang="en-US" sz="2000"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4178893" y="1102407"/>
            <a:ext cx="4076344" cy="256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04318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13360" y="1786071"/>
            <a:ext cx="7332292" cy="3529413"/>
          </a:xfrm>
          <a:prstGeom prst="rect">
            <a:avLst/>
          </a:prstGeom>
          <a:noFill/>
          <a:ln w="9525">
            <a:noFill/>
            <a:miter lim="800000"/>
            <a:headEnd/>
            <a:tailEnd/>
          </a:ln>
          <a:effectLst/>
        </p:spPr>
      </p:pic>
      <p:sp>
        <p:nvSpPr>
          <p:cNvPr id="3" name="TextBox 2"/>
          <p:cNvSpPr txBox="1"/>
          <p:nvPr/>
        </p:nvSpPr>
        <p:spPr>
          <a:xfrm>
            <a:off x="2068081" y="1110953"/>
            <a:ext cx="3614871"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3.2.Chương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lí</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9178" y="854580"/>
            <a:ext cx="4673074"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3.3.Chương </a:t>
            </a:r>
            <a:r>
              <a:rPr lang="en-US" sz="2000" dirty="0" err="1" smtClean="0">
                <a:latin typeface="Times New Roman" pitchFamily="18" charset="0"/>
                <a:cs typeface="Times New Roman" pitchFamily="18" charset="0"/>
              </a:rPr>
              <a:t>trình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cầu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thủ</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2179179" y="1613345"/>
            <a:ext cx="7605756" cy="391578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5532" y="846034"/>
            <a:ext cx="4871103"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3.4.Chương </a:t>
            </a:r>
            <a:r>
              <a:rPr lang="en-US" sz="2000" dirty="0" err="1" smtClean="0">
                <a:latin typeface="Times New Roman" pitchFamily="18" charset="0"/>
                <a:cs typeface="Times New Roman" pitchFamily="18" charset="0"/>
              </a:rPr>
              <a:t>trình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bóng</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068081" y="1486967"/>
            <a:ext cx="7375021" cy="405925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1707" y="880217"/>
            <a:ext cx="5358213"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3.5.Chương </a:t>
            </a:r>
            <a:r>
              <a:rPr lang="en-US" sz="2000" dirty="0" err="1" smtClean="0">
                <a:latin typeface="Times New Roman" pitchFamily="18" charset="0"/>
                <a:cs typeface="Times New Roman" pitchFamily="18" charset="0"/>
              </a:rPr>
              <a:t>trình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trận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đấu</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093720" y="1538243"/>
            <a:ext cx="7383566" cy="400797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6807" y="1213503"/>
            <a:ext cx="627607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3.6.Chương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ban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854437" y="461473"/>
            <a:ext cx="2862842"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TỆP DỮ LIỆU VÀO</a:t>
            </a: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495514" y="683664"/>
            <a:ext cx="2811566"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TỆP DỮ LIỆU RA</a:t>
            </a: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1"/>
          <p:cNvSpPr/>
          <p:nvPr/>
        </p:nvSpPr>
        <p:spPr>
          <a:xfrm>
            <a:off x="4418175" y="341831"/>
            <a:ext cx="2691926" cy="119641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Times New Roman" pitchFamily="18" charset="0"/>
                <a:cs typeface="Times New Roman" pitchFamily="18" charset="0"/>
              </a:rPr>
              <a:t>KẾT LUẬN</a:t>
            </a:r>
            <a:endParaRPr lang="en-US" sz="3600" dirty="0">
              <a:solidFill>
                <a:schemeClr val="tx1"/>
              </a:solidFill>
              <a:latin typeface="Times New Roman" pitchFamily="18" charset="0"/>
              <a:cs typeface="Times New Roman" pitchFamily="18" charset="0"/>
            </a:endParaRPr>
          </a:p>
        </p:txBody>
      </p:sp>
      <p:sp>
        <p:nvSpPr>
          <p:cNvPr id="3" name="Pentagon 2"/>
          <p:cNvSpPr/>
          <p:nvPr/>
        </p:nvSpPr>
        <p:spPr>
          <a:xfrm>
            <a:off x="0" y="1162229"/>
            <a:ext cx="6990460" cy="569577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769121" y="1410056"/>
            <a:ext cx="341831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KẾT QUẢ ĐẠT ĐƯỢC</a:t>
            </a:r>
            <a:endParaRPr lang="en-US" sz="2400" b="1" dirty="0">
              <a:latin typeface="Times New Roman" pitchFamily="18" charset="0"/>
              <a:cs typeface="Times New Roman" pitchFamily="18" charset="0"/>
            </a:endParaRPr>
          </a:p>
        </p:txBody>
      </p:sp>
      <p:sp>
        <p:nvSpPr>
          <p:cNvPr id="7" name="Explosion 1 6"/>
          <p:cNvSpPr/>
          <p:nvPr/>
        </p:nvSpPr>
        <p:spPr>
          <a:xfrm>
            <a:off x="0" y="1239139"/>
            <a:ext cx="914400" cy="914400"/>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ard 7"/>
          <p:cNvSpPr/>
          <p:nvPr/>
        </p:nvSpPr>
        <p:spPr>
          <a:xfrm>
            <a:off x="5563312" y="2512464"/>
            <a:ext cx="6628688" cy="4345536"/>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xplosion 1 8"/>
          <p:cNvSpPr/>
          <p:nvPr/>
        </p:nvSpPr>
        <p:spPr>
          <a:xfrm>
            <a:off x="6999006" y="2717563"/>
            <a:ext cx="914400" cy="914400"/>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990318" y="2931208"/>
            <a:ext cx="207662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HẠN CHẾ</a:t>
            </a:r>
            <a:endParaRPr lang="en-US" sz="2400" b="1" dirty="0">
              <a:latin typeface="Times New Roman" pitchFamily="18" charset="0"/>
              <a:cs typeface="Times New Roman" pitchFamily="18" charset="0"/>
            </a:endParaRPr>
          </a:p>
        </p:txBody>
      </p:sp>
      <p:sp>
        <p:nvSpPr>
          <p:cNvPr id="13" name="TextBox 12"/>
          <p:cNvSpPr txBox="1"/>
          <p:nvPr/>
        </p:nvSpPr>
        <p:spPr>
          <a:xfrm>
            <a:off x="418744" y="2315910"/>
            <a:ext cx="4238713" cy="1015663"/>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Tiếp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cận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pháp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dựa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thêo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trình</a:t>
            </a:r>
            <a:r>
              <a:rPr lang="en-US" sz="2000" dirty="0" smtClean="0">
                <a:latin typeface="Times New Roman" pitchFamily="18" charset="0"/>
                <a:cs typeface="Times New Roman" pitchFamily="18" charset="0"/>
              </a:rPr>
              <a:t> C++.</a:t>
            </a:r>
            <a:endParaRPr lang="en-US" sz="2000" dirty="0">
              <a:latin typeface="Times New Roman" pitchFamily="18" charset="0"/>
              <a:cs typeface="Times New Roman" pitchFamily="18" charset="0"/>
            </a:endParaRPr>
          </a:p>
        </p:txBody>
      </p:sp>
      <p:sp>
        <p:nvSpPr>
          <p:cNvPr id="14" name="TextBox 13"/>
          <p:cNvSpPr txBox="1"/>
          <p:nvPr/>
        </p:nvSpPr>
        <p:spPr>
          <a:xfrm>
            <a:off x="538385" y="3443955"/>
            <a:ext cx="3931065" cy="1015663"/>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Tiếp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cận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toán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hướng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đối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tượng</a:t>
            </a:r>
            <a:endParaRPr lang="en-US" sz="2000" dirty="0">
              <a:latin typeface="Times New Roman" pitchFamily="18" charset="0"/>
              <a:cs typeface="Times New Roman" pitchFamily="18" charset="0"/>
            </a:endParaRPr>
          </a:p>
        </p:txBody>
      </p:sp>
      <p:sp>
        <p:nvSpPr>
          <p:cNvPr id="15" name="TextBox 14"/>
          <p:cNvSpPr txBox="1"/>
          <p:nvPr/>
        </p:nvSpPr>
        <p:spPr>
          <a:xfrm>
            <a:off x="615296" y="4768553"/>
            <a:ext cx="3537959" cy="1015663"/>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Áp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xây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dựng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mô</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phỏng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giải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đấu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bóng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đá</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16" name="TextBox 15"/>
          <p:cNvSpPr txBox="1"/>
          <p:nvPr/>
        </p:nvSpPr>
        <p:spPr>
          <a:xfrm>
            <a:off x="6810997" y="3691783"/>
            <a:ext cx="4324173"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Chưa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loại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thẻ</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phạt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17" name="TextBox 16"/>
          <p:cNvSpPr txBox="1"/>
          <p:nvPr/>
        </p:nvSpPr>
        <p:spPr>
          <a:xfrm>
            <a:off x="6870819" y="4401084"/>
            <a:ext cx="3264493"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Còn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thiếu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sót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chỗ</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29698" name="AutoShape 2" descr="Hình icon sách vở - Hình I_con sách vở - Ngô Trọng Nghĩa - Website của  Trường Tiểu Học An Thạnh 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Hình icon sách vở - Hình I_con sách vở - Ngô Trọng Nghĩa - Website của  Trường Tiểu Học An Thạnh 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Hình icon sách vở - Hình I_con sách vở - Ngô Trọng Nghĩa - Website của  Trường Tiểu Học An Thạnh 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4" name="AutoShape 8" descr="Hình icon sách vở - Hình I_con sách vở - Ngô Trọng Nghĩa - Website của  Trường Tiểu Học An Thạnh 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23" name="Straight Connector 22"/>
          <p:cNvCxnSpPr>
            <a:stCxn id="2" idx="2"/>
          </p:cNvCxnSpPr>
          <p:nvPr/>
        </p:nvCxnSpPr>
        <p:spPr>
          <a:xfrm rot="5400000">
            <a:off x="5138160" y="1527561"/>
            <a:ext cx="615297" cy="636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 idx="2"/>
          </p:cNvCxnSpPr>
          <p:nvPr/>
        </p:nvCxnSpPr>
        <p:spPr>
          <a:xfrm rot="16200000" flipH="1">
            <a:off x="5860278" y="1442102"/>
            <a:ext cx="991312" cy="1183593"/>
          </a:xfrm>
          <a:prstGeom prst="line">
            <a:avLst/>
          </a:prstGeom>
        </p:spPr>
        <p:style>
          <a:lnRef idx="1">
            <a:schemeClr val="accent1"/>
          </a:lnRef>
          <a:fillRef idx="0">
            <a:schemeClr val="accent1"/>
          </a:fillRef>
          <a:effectRef idx="0">
            <a:schemeClr val="accent1"/>
          </a:effectRef>
          <a:fontRef idx="minor">
            <a:schemeClr val="tx1"/>
          </a:fontRef>
        </p:style>
      </p:cxnSp>
      <p:sp>
        <p:nvSpPr>
          <p:cNvPr id="29706" name="AutoShape 10" descr="Hình icon sách vở - Hình I_con sách vở - Ngô Trọng Nghĩa - Website của  Trường Tiểu Học An Thạnh 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8" name="AutoShape 12" descr="Hình icon sách vở - Hình I_con sách vở - Ngô Trọng Nghĩa - Website của  Trường Tiểu Học An Thạnh 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Bộ sưu tập hình ảnh lời cảm ơn chân thành cực chất với hơn 999 tấm ảnh độ  phân giải Full 4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Bộ sưu tập hình ảnh lời cảm ơn chân thành cực chất với hơn 999 tấm ảnh độ  phân giải Full 4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hinh-anh-xin-chan-thanh-cam-on-chen-vao-slide-powerpoint_082809509.jpg"/>
          <p:cNvPicPr>
            <a:picLocks noChangeAspect="1"/>
          </p:cNvPicPr>
          <p:nvPr/>
        </p:nvPicPr>
        <p:blipFill>
          <a:blip r:embed="rId2"/>
          <a:stretch>
            <a:fillRect/>
          </a:stretch>
        </p:blipFill>
        <p:spPr>
          <a:xfrm>
            <a:off x="0" y="0"/>
            <a:ext cx="12192000" cy="6857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 xmlns:a16="http://schemas.microsoft.com/office/drawing/2014/main" id="{1D4D5A66-9C9B-2FB1-F00F-B25CB08B5EDE}"/>
              </a:ext>
            </a:extLst>
          </p:cNvPr>
          <p:cNvSpPr txBox="1"/>
          <p:nvPr/>
        </p:nvSpPr>
        <p:spPr>
          <a:xfrm>
            <a:off x="3555145" y="558325"/>
            <a:ext cx="4775200"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NỘI DUNG THUYẾT TRÌNH: ĐỀ TÀI SỐ 10</a:t>
            </a:r>
          </a:p>
        </p:txBody>
      </p:sp>
      <p:sp>
        <p:nvSpPr>
          <p:cNvPr id="3" name="Rectangle 2"/>
          <p:cNvSpPr/>
          <p:nvPr/>
        </p:nvSpPr>
        <p:spPr>
          <a:xfrm>
            <a:off x="1674976" y="1922802"/>
            <a:ext cx="8853443" cy="3170099"/>
          </a:xfrm>
          <a:prstGeom prst="rect">
            <a:avLst/>
          </a:prstGeom>
        </p:spPr>
        <p:txBody>
          <a:bodyPr wrap="square">
            <a:spAutoFit/>
          </a:bodyPr>
          <a:lstStyle/>
          <a:p>
            <a:r>
              <a:rPr lang="vi-VN" sz="2000" dirty="0" smtClean="0">
                <a:latin typeface="Times New Roman" pitchFamily="18" charset="0"/>
                <a:cs typeface="Times New Roman" pitchFamily="18" charset="0"/>
              </a:rPr>
              <a:t>Một chuyên gia bóng đá cần quản lý các thông tin cơ bản của giải vô địch quốc gia</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VLEAGE bao gồm các đội bóng, cầu thủ và trận đấu. Trong đó, các thông tin</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chính cần quản lý như sau: Cầu thủ quản lý Họ và tên, Số chứng minh thư (hoặc số</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hộ chiếu), Quốc tịch, Ngày sinh, Chiều cao, Cân nặng, Vị trí thi đấu; Thông tin Đội</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bóng gồm: Tên đội bóng, Địa phương, Huấn luyện viên, Danh sách các cầu thủ;</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Thông tin Trận đấu gồm: Ngày thi đấu, Sân thi đấu, Tên hai đội bóng, Tỷ số. Xây</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dựng chương trình thực hiện các chức năng cơ bản sau: Quản lý danh sách cầu thủ,</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danh sách đội bóng, danh sách trận đấu; Thống kê, tìm kiếm theo các tiêu chí; Liệt</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kê kết quả các trận đấu; Tính điểm cho các đội bóng đến thời điểm hiện tại;... </a:t>
            </a:r>
            <a:br>
              <a:rPr lang="vi-VN"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cxnSp>
        <p:nvCxnSpPr>
          <p:cNvPr id="5" name="Straight Connector 4"/>
          <p:cNvCxnSpPr/>
          <p:nvPr/>
        </p:nvCxnSpPr>
        <p:spPr>
          <a:xfrm flipV="1">
            <a:off x="1316052" y="1555336"/>
            <a:ext cx="9391828" cy="94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358923" y="3324313"/>
            <a:ext cx="3367043" cy="1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341690" y="5007836"/>
            <a:ext cx="9366190" cy="34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8964538" y="3281585"/>
            <a:ext cx="3486684" cy="34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a:off x="2563739" y="581114"/>
            <a:ext cx="1529697" cy="1025495"/>
          </a:xfrm>
          <a:prstGeom prst="curvedConnector3">
            <a:avLst>
              <a:gd name="adj1" fmla="val 7514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991170" y="222191"/>
            <a:ext cx="1187866" cy="905854"/>
          </a:xfrm>
          <a:custGeom>
            <a:avLst/>
            <a:gdLst>
              <a:gd name="connsiteX0" fmla="*/ 598206 w 1187866"/>
              <a:gd name="connsiteY0" fmla="*/ 324740 h 905854"/>
              <a:gd name="connsiteX1" fmla="*/ 444381 w 1187866"/>
              <a:gd name="connsiteY1" fmla="*/ 162370 h 905854"/>
              <a:gd name="connsiteX2" fmla="*/ 418744 w 1187866"/>
              <a:gd name="connsiteY2" fmla="*/ 606751 h 905854"/>
              <a:gd name="connsiteX3" fmla="*/ 811851 w 1187866"/>
              <a:gd name="connsiteY3" fmla="*/ 675117 h 905854"/>
              <a:gd name="connsiteX4" fmla="*/ 1187866 w 1187866"/>
              <a:gd name="connsiteY4" fmla="*/ 307648 h 905854"/>
              <a:gd name="connsiteX5" fmla="*/ 734938 w 1187866"/>
              <a:gd name="connsiteY5" fmla="*/ 0 h 905854"/>
              <a:gd name="connsiteX6" fmla="*/ 410198 w 1187866"/>
              <a:gd name="connsiteY6" fmla="*/ 179461 h 905854"/>
              <a:gd name="connsiteX7" fmla="*/ 0 w 1187866"/>
              <a:gd name="connsiteY7" fmla="*/ 546930 h 905854"/>
              <a:gd name="connsiteX8" fmla="*/ 350378 w 1187866"/>
              <a:gd name="connsiteY8" fmla="*/ 905854 h 905854"/>
              <a:gd name="connsiteX9" fmla="*/ 957129 w 1187866"/>
              <a:gd name="connsiteY9" fmla="*/ 863125 h 905854"/>
              <a:gd name="connsiteX10" fmla="*/ 1170774 w 1187866"/>
              <a:gd name="connsiteY10" fmla="*/ 299102 h 905854"/>
              <a:gd name="connsiteX11" fmla="*/ 1170774 w 1187866"/>
              <a:gd name="connsiteY11" fmla="*/ 299102 h 905854"/>
              <a:gd name="connsiteX12" fmla="*/ 1170774 w 1187866"/>
              <a:gd name="connsiteY12" fmla="*/ 299102 h 90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7866" h="905854">
                <a:moveTo>
                  <a:pt x="598206" y="324740"/>
                </a:moveTo>
                <a:lnTo>
                  <a:pt x="444381" y="162370"/>
                </a:lnTo>
                <a:lnTo>
                  <a:pt x="418744" y="606751"/>
                </a:lnTo>
                <a:lnTo>
                  <a:pt x="811851" y="675117"/>
                </a:lnTo>
                <a:lnTo>
                  <a:pt x="1187866" y="307648"/>
                </a:lnTo>
                <a:lnTo>
                  <a:pt x="734938" y="0"/>
                </a:lnTo>
                <a:lnTo>
                  <a:pt x="410198" y="179461"/>
                </a:lnTo>
                <a:lnTo>
                  <a:pt x="0" y="546930"/>
                </a:lnTo>
                <a:lnTo>
                  <a:pt x="350378" y="905854"/>
                </a:lnTo>
                <a:lnTo>
                  <a:pt x="957129" y="863125"/>
                </a:lnTo>
                <a:lnTo>
                  <a:pt x="1170774" y="299102"/>
                </a:lnTo>
                <a:lnTo>
                  <a:pt x="1170774" y="299102"/>
                </a:lnTo>
                <a:lnTo>
                  <a:pt x="1170774" y="29910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285183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4437" y="717847"/>
            <a:ext cx="2845750" cy="461665"/>
          </a:xfrm>
          <a:prstGeom prst="rect">
            <a:avLst/>
          </a:prstGeom>
          <a:noFill/>
        </p:spPr>
        <p:txBody>
          <a:bodyPr wrap="square" rtlCol="0">
            <a:spAutoFit/>
          </a:bodyPr>
          <a:lstStyle/>
          <a:p>
            <a:pPr algn="ctr"/>
            <a:r>
              <a:rPr lang="en-US" sz="2400" b="1" dirty="0" err="1" smtClean="0">
                <a:latin typeface="Times New Roman" pitchFamily="18" charset="0"/>
                <a:cs typeface="Times New Roman" pitchFamily="18" charset="0"/>
              </a:rPr>
              <a:t>Yêu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cầu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đề</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tài</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3" name="Rectangle 2"/>
          <p:cNvSpPr/>
          <p:nvPr/>
        </p:nvSpPr>
        <p:spPr>
          <a:xfrm>
            <a:off x="1939895" y="1720840"/>
            <a:ext cx="9049997" cy="2862322"/>
          </a:xfrm>
          <a:prstGeom prst="rect">
            <a:avLst/>
          </a:prstGeom>
        </p:spPr>
        <p:txBody>
          <a:bodyPr wrap="square">
            <a:spAutoFit/>
          </a:bodyPr>
          <a:lstStyle/>
          <a:p>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Phân tích, thiết kế các lớp;</a:t>
            </a:r>
            <a:br>
              <a:rPr lang="vi-VN"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Biểu diễn các lớp, sơ đồ kế thừa nếu có (có thể sử dụng công cụ UML);</a:t>
            </a:r>
            <a:br>
              <a:rPr lang="vi-VN"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Xác định lớp cơ sở ảo, lớp cơ sở trừu tượng, hàm xử lý liên kết tương</a:t>
            </a:r>
            <a:br>
              <a:rPr lang="vi-VN" sz="2000" dirty="0" smtClean="0">
                <a:latin typeface="Times New Roman" pitchFamily="18" charset="0"/>
                <a:cs typeface="Times New Roman" pitchFamily="18" charset="0"/>
              </a:rPr>
            </a:br>
            <a:r>
              <a:rPr lang="vi-VN" sz="2000" dirty="0" smtClean="0">
                <a:latin typeface="Times New Roman" pitchFamily="18" charset="0"/>
                <a:cs typeface="Times New Roman" pitchFamily="18" charset="0"/>
              </a:rPr>
              <a:t>ứng bội (nếu có);</a:t>
            </a:r>
            <a:br>
              <a:rPr lang="vi-VN"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Sử dụng ngôn ngữ C++ để viết chương trình;</a:t>
            </a:r>
            <a:br>
              <a:rPr lang="vi-VN"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Dữ liệu vào/ra sử dụng tệp văn bản;</a:t>
            </a:r>
            <a:br>
              <a:rPr lang="vi-VN"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Báo cáo toàn bộ nội dung đã thực hiện bằng bản Word </a:t>
            </a:r>
            <a:r>
              <a:rPr lang="vi-VN" sz="2000" i="1" dirty="0" smtClean="0">
                <a:latin typeface="Times New Roman" pitchFamily="18" charset="0"/>
                <a:cs typeface="Times New Roman" pitchFamily="18" charset="0"/>
              </a:rPr>
              <a:t>(Theo Mẫu Báo</a:t>
            </a:r>
            <a:br>
              <a:rPr lang="vi-VN" sz="2000" i="1" dirty="0" smtClean="0">
                <a:latin typeface="Times New Roman" pitchFamily="18" charset="0"/>
                <a:cs typeface="Times New Roman" pitchFamily="18" charset="0"/>
              </a:rPr>
            </a:br>
            <a:r>
              <a:rPr lang="vi-VN" sz="2000" i="1" dirty="0" smtClean="0">
                <a:latin typeface="Times New Roman" pitchFamily="18" charset="0"/>
                <a:cs typeface="Times New Roman" pitchFamily="18" charset="0"/>
              </a:rPr>
              <a:t>cáo Đồ án)</a:t>
            </a:r>
            <a:r>
              <a:rPr lang="vi-VN" sz="2000" dirty="0" smtClean="0">
                <a:latin typeface="Times New Roman" pitchFamily="18" charset="0"/>
                <a:cs typeface="Times New Roman" pitchFamily="18" charset="0"/>
              </a:rPr>
              <a:t> </a:t>
            </a:r>
            <a:br>
              <a:rPr lang="vi-VN"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cxnSp>
        <p:nvCxnSpPr>
          <p:cNvPr id="6" name="Straight Connector 5"/>
          <p:cNvCxnSpPr/>
          <p:nvPr/>
        </p:nvCxnSpPr>
        <p:spPr>
          <a:xfrm flipV="1">
            <a:off x="1589518" y="1486968"/>
            <a:ext cx="7845039" cy="34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94004" y="3008119"/>
            <a:ext cx="2965391" cy="8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7930497" y="2999574"/>
            <a:ext cx="2999574" cy="8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589518" y="4503634"/>
            <a:ext cx="7810856" cy="2563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742" y="449451"/>
            <a:ext cx="7423689" cy="867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itchFamily="18" charset="0"/>
                <a:cs typeface="Times New Roman" pitchFamily="18" charset="0"/>
              </a:rPr>
              <a:t>SẢN PHẨM BÁO CÁO ĐỒ ÁN</a:t>
            </a:r>
            <a:endParaRPr lang="en-US" sz="2800" dirty="0">
              <a:solidFill>
                <a:schemeClr val="tx1"/>
              </a:solidFill>
              <a:latin typeface="Times New Roman" pitchFamily="18" charset="0"/>
              <a:cs typeface="Times New Roman" pitchFamily="18" charset="0"/>
            </a:endParaRPr>
          </a:p>
        </p:txBody>
      </p:sp>
      <p:sp>
        <p:nvSpPr>
          <p:cNvPr id="3" name="Explosion 1 2"/>
          <p:cNvSpPr/>
          <p:nvPr/>
        </p:nvSpPr>
        <p:spPr>
          <a:xfrm>
            <a:off x="1906291" y="495946"/>
            <a:ext cx="914400" cy="914400"/>
          </a:xfrm>
          <a:prstGeom prst="irregularSeal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0000"/>
              </a:solidFill>
            </a:endParaRPr>
          </a:p>
        </p:txBody>
      </p:sp>
      <p:sp>
        <p:nvSpPr>
          <p:cNvPr id="4" name="Explosion 1 3"/>
          <p:cNvSpPr/>
          <p:nvPr/>
        </p:nvSpPr>
        <p:spPr>
          <a:xfrm>
            <a:off x="9327396" y="586353"/>
            <a:ext cx="914400" cy="914400"/>
          </a:xfrm>
          <a:prstGeom prst="irregularSeal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FF0000"/>
              </a:solidFill>
            </a:endParaRPr>
          </a:p>
        </p:txBody>
      </p:sp>
      <p:sp>
        <p:nvSpPr>
          <p:cNvPr id="2050" name="AutoShape 2" descr="Hướng dẫn những cách mở và lưu văn bản trong Wo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2" name="Picture 4" descr="Microsoft Word: ¿Por qué es el editor de textos más usados? - Blog"/>
          <p:cNvPicPr>
            <a:picLocks noChangeAspect="1" noChangeArrowheads="1"/>
          </p:cNvPicPr>
          <p:nvPr/>
        </p:nvPicPr>
        <p:blipFill>
          <a:blip r:embed="rId2"/>
          <a:srcRect/>
          <a:stretch>
            <a:fillRect/>
          </a:stretch>
        </p:blipFill>
        <p:spPr bwMode="auto">
          <a:xfrm>
            <a:off x="1329391" y="1697450"/>
            <a:ext cx="2020560" cy="1079933"/>
          </a:xfrm>
          <a:prstGeom prst="rect">
            <a:avLst/>
          </a:prstGeom>
          <a:noFill/>
        </p:spPr>
      </p:pic>
      <p:pic>
        <p:nvPicPr>
          <p:cNvPr id="2054" name="Picture 6" descr="Descargar PowerPoint Gratis para PC y Mac en Español"/>
          <p:cNvPicPr>
            <a:picLocks noChangeAspect="1" noChangeArrowheads="1"/>
          </p:cNvPicPr>
          <p:nvPr/>
        </p:nvPicPr>
        <p:blipFill>
          <a:blip r:embed="rId3"/>
          <a:srcRect/>
          <a:stretch>
            <a:fillRect/>
          </a:stretch>
        </p:blipFill>
        <p:spPr bwMode="auto">
          <a:xfrm>
            <a:off x="8008146" y="1724681"/>
            <a:ext cx="1998979" cy="1112523"/>
          </a:xfrm>
          <a:prstGeom prst="rect">
            <a:avLst/>
          </a:prstGeom>
          <a:noFill/>
        </p:spPr>
      </p:pic>
      <p:sp>
        <p:nvSpPr>
          <p:cNvPr id="2056" name="AutoShape 8" descr="Cập nhật với hơn 53 về hình ảnh code hay nhất - cdgdbentre.edu.v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8" name="Picture 10" descr="Cập nhật với hơn 53 về hình ảnh code hay nhất - cdgdbentre.edu.vn"/>
          <p:cNvPicPr>
            <a:picLocks noChangeAspect="1" noChangeArrowheads="1"/>
          </p:cNvPicPr>
          <p:nvPr/>
        </p:nvPicPr>
        <p:blipFill>
          <a:blip r:embed="rId4" cstate="print"/>
          <a:srcRect/>
          <a:stretch>
            <a:fillRect/>
          </a:stretch>
        </p:blipFill>
        <p:spPr bwMode="auto">
          <a:xfrm>
            <a:off x="4792610" y="3219589"/>
            <a:ext cx="2232033" cy="1480597"/>
          </a:xfrm>
          <a:prstGeom prst="rect">
            <a:avLst/>
          </a:prstGeom>
          <a:noFill/>
        </p:spPr>
      </p:pic>
      <p:sp>
        <p:nvSpPr>
          <p:cNvPr id="2060" name="AutoShape 12" descr="Biểu Tượng Trao Đổi Dữ Liệu Máy Chủ Thiết Kế Biểu Tượng Kiểu Đường Kẻ Ui  Minh Họa Biểu Tượng Trao Đổi Dữ Liệu Máy Chủ Chữ Tượng Hình Được Phân Lậ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62" name="Picture 14" descr="Biểu Tượng Máy Chủ Thiết Kế Biểu Tượng Kiểu Đường Kẻ Ui Hình Minh Họa Biểu  Tượng Máy Chủ Chữ Tượng Hình Được Phân Lập Trên Màu Trắng Sẵn Sàng Sử Dụng"/>
          <p:cNvPicPr>
            <a:picLocks noChangeAspect="1" noChangeArrowheads="1"/>
          </p:cNvPicPr>
          <p:nvPr/>
        </p:nvPicPr>
        <p:blipFill>
          <a:blip r:embed="rId5"/>
          <a:srcRect/>
          <a:stretch>
            <a:fillRect/>
          </a:stretch>
        </p:blipFill>
        <p:spPr bwMode="auto">
          <a:xfrm>
            <a:off x="1311720" y="3904663"/>
            <a:ext cx="2029686" cy="1410822"/>
          </a:xfrm>
          <a:prstGeom prst="rect">
            <a:avLst/>
          </a:prstGeom>
          <a:noFill/>
        </p:spPr>
      </p:pic>
      <p:pic>
        <p:nvPicPr>
          <p:cNvPr id="2064" name="Picture 16" descr="Hình ảnh Thư Mục Dữ Liệu Tập Tin Màu Vàng PNG , Thư Mục, Báo Cáo, Máy Vi  Tính PNG và Vector với nền trong suốt để tải xuống miễn phí"/>
          <p:cNvPicPr>
            <a:picLocks noChangeAspect="1" noChangeArrowheads="1"/>
          </p:cNvPicPr>
          <p:nvPr/>
        </p:nvPicPr>
        <p:blipFill>
          <a:blip r:embed="rId6"/>
          <a:srcRect/>
          <a:stretch>
            <a:fillRect/>
          </a:stretch>
        </p:blipFill>
        <p:spPr bwMode="auto">
          <a:xfrm>
            <a:off x="8907337" y="3931066"/>
            <a:ext cx="1962913" cy="1384419"/>
          </a:xfrm>
          <a:prstGeom prst="rect">
            <a:avLst/>
          </a:prstGeom>
          <a:noFill/>
        </p:spPr>
      </p:pic>
      <p:sp>
        <p:nvSpPr>
          <p:cNvPr id="13" name="TextBox 12"/>
          <p:cNvSpPr txBox="1"/>
          <p:nvPr/>
        </p:nvSpPr>
        <p:spPr>
          <a:xfrm>
            <a:off x="897308" y="2914115"/>
            <a:ext cx="306417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1.Báo </a:t>
            </a:r>
            <a:r>
              <a:rPr lang="en-US" sz="2000" dirty="0" err="1" smtClean="0">
                <a:latin typeface="Times New Roman" pitchFamily="18" charset="0"/>
                <a:cs typeface="Times New Roman" pitchFamily="18" charset="0"/>
              </a:rPr>
              <a:t>cáo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đồ</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bản</a:t>
            </a:r>
            <a:r>
              <a:rPr lang="en-US" sz="2000" dirty="0" smtClean="0">
                <a:latin typeface="Times New Roman" pitchFamily="18" charset="0"/>
                <a:cs typeface="Times New Roman" pitchFamily="18" charset="0"/>
              </a:rPr>
              <a:t> Word)</a:t>
            </a:r>
            <a:endParaRPr lang="en-US" sz="2000" dirty="0">
              <a:latin typeface="Times New Roman" pitchFamily="18" charset="0"/>
              <a:cs typeface="Times New Roman" pitchFamily="18" charset="0"/>
            </a:endParaRPr>
          </a:p>
        </p:txBody>
      </p:sp>
      <p:sp>
        <p:nvSpPr>
          <p:cNvPr id="14" name="TextBox 13"/>
          <p:cNvSpPr txBox="1"/>
          <p:nvPr/>
        </p:nvSpPr>
        <p:spPr>
          <a:xfrm>
            <a:off x="7776674" y="2931207"/>
            <a:ext cx="241846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2.Slide </a:t>
            </a:r>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đồ</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án</a:t>
            </a:r>
            <a:endParaRPr lang="en-US" sz="2000" dirty="0">
              <a:latin typeface="Times New Roman" pitchFamily="18" charset="0"/>
              <a:cs typeface="Times New Roman" pitchFamily="18" charset="0"/>
            </a:endParaRPr>
          </a:p>
        </p:txBody>
      </p:sp>
      <p:sp>
        <p:nvSpPr>
          <p:cNvPr id="15" name="TextBox 14"/>
          <p:cNvSpPr txBox="1"/>
          <p:nvPr/>
        </p:nvSpPr>
        <p:spPr>
          <a:xfrm>
            <a:off x="1068225" y="5554766"/>
            <a:ext cx="2273181"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3.Tệp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vào</a:t>
            </a:r>
            <a:endParaRPr lang="en-US" sz="2000" dirty="0">
              <a:latin typeface="Times New Roman" pitchFamily="18" charset="0"/>
              <a:cs typeface="Times New Roman" pitchFamily="18" charset="0"/>
            </a:endParaRPr>
          </a:p>
        </p:txBody>
      </p:sp>
      <p:sp>
        <p:nvSpPr>
          <p:cNvPr id="16" name="TextBox 15"/>
          <p:cNvSpPr txBox="1"/>
          <p:nvPr/>
        </p:nvSpPr>
        <p:spPr>
          <a:xfrm>
            <a:off x="4537817" y="4819828"/>
            <a:ext cx="2965391"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4.Code </a:t>
            </a:r>
            <a:r>
              <a:rPr lang="en-US" sz="2000" dirty="0" err="1" smtClean="0">
                <a:latin typeface="Times New Roman" pitchFamily="18" charset="0"/>
                <a:cs typeface="Times New Roman" pitchFamily="18" charset="0"/>
              </a:rPr>
              <a:t>chương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trình</a:t>
            </a:r>
            <a:endParaRPr lang="en-US" sz="2000" dirty="0">
              <a:latin typeface="Times New Roman" pitchFamily="18" charset="0"/>
              <a:cs typeface="Times New Roman" pitchFamily="18" charset="0"/>
            </a:endParaRPr>
          </a:p>
        </p:txBody>
      </p:sp>
      <p:sp>
        <p:nvSpPr>
          <p:cNvPr id="17" name="TextBox 16"/>
          <p:cNvSpPr txBox="1"/>
          <p:nvPr/>
        </p:nvSpPr>
        <p:spPr>
          <a:xfrm>
            <a:off x="8896172" y="5512037"/>
            <a:ext cx="1974078"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5.Tệp </a:t>
            </a: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8422" y="769121"/>
            <a:ext cx="4589092" cy="400110"/>
          </a:xfrm>
          <a:prstGeom prst="rect">
            <a:avLst/>
          </a:prstGeom>
          <a:noFill/>
        </p:spPr>
        <p:txBody>
          <a:bodyPr wrap="square" rtlCol="0">
            <a:spAutoFit/>
          </a:bodyPr>
          <a:lstStyle/>
          <a:p>
            <a:r>
              <a:rPr lang="en-US" sz="2000" u="sng" dirty="0" smtClean="0"/>
              <a:t>CÁC NỘI DUNG THUYẾT TRÌNH:</a:t>
            </a:r>
            <a:endParaRPr lang="en-US" sz="2000" u="sng" dirty="0"/>
          </a:p>
        </p:txBody>
      </p:sp>
      <p:sp>
        <p:nvSpPr>
          <p:cNvPr id="5" name="Oval 4"/>
          <p:cNvSpPr/>
          <p:nvPr/>
        </p:nvSpPr>
        <p:spPr>
          <a:xfrm>
            <a:off x="1051133" y="399943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1025495" y="541803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Oval 6"/>
          <p:cNvSpPr/>
          <p:nvPr/>
        </p:nvSpPr>
        <p:spPr>
          <a:xfrm>
            <a:off x="1025495" y="135023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1034043" y="26662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Rectangle 8"/>
          <p:cNvSpPr/>
          <p:nvPr/>
        </p:nvSpPr>
        <p:spPr>
          <a:xfrm>
            <a:off x="2008262" y="1469877"/>
            <a:ext cx="7998863" cy="752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itchFamily="18" charset="0"/>
                <a:cs typeface="Times New Roman" pitchFamily="18" charset="0"/>
              </a:rPr>
              <a:t>Phân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chia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nhiệm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vụ</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cho</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các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thành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viên</a:t>
            </a:r>
            <a:endParaRPr lang="en-US" sz="2000" dirty="0">
              <a:solidFill>
                <a:schemeClr val="tx1"/>
              </a:solidFill>
              <a:latin typeface="Times New Roman" pitchFamily="18" charset="0"/>
              <a:cs typeface="Times New Roman" pitchFamily="18" charset="0"/>
            </a:endParaRPr>
          </a:p>
        </p:txBody>
      </p:sp>
      <p:sp>
        <p:nvSpPr>
          <p:cNvPr id="10" name="Rectangle 9"/>
          <p:cNvSpPr/>
          <p:nvPr/>
        </p:nvSpPr>
        <p:spPr>
          <a:xfrm>
            <a:off x="2025353" y="2760292"/>
            <a:ext cx="7973226" cy="794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itchFamily="18" charset="0"/>
                <a:cs typeface="Times New Roman" pitchFamily="18" charset="0"/>
              </a:rPr>
              <a:t>Biểu</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diễn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các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lớp</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Sơ</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đồ</a:t>
            </a:r>
            <a:r>
              <a:rPr lang="en-US" sz="2000" dirty="0" smtClean="0">
                <a:solidFill>
                  <a:schemeClr val="tx1"/>
                </a:solidFill>
                <a:latin typeface="Times New Roman" pitchFamily="18" charset="0"/>
                <a:cs typeface="Times New Roman" pitchFamily="18" charset="0"/>
              </a:rPr>
              <a:t> UML </a:t>
            </a:r>
            <a:r>
              <a:rPr lang="en-US" sz="2000" dirty="0" err="1" smtClean="0">
                <a:solidFill>
                  <a:schemeClr val="tx1"/>
                </a:solidFill>
                <a:latin typeface="Times New Roman" pitchFamily="18" charset="0"/>
                <a:cs typeface="Times New Roman" pitchFamily="18" charset="0"/>
              </a:rPr>
              <a:t>của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chương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trình</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
        <p:nvSpPr>
          <p:cNvPr id="11" name="Rectangle 10"/>
          <p:cNvSpPr/>
          <p:nvPr/>
        </p:nvSpPr>
        <p:spPr>
          <a:xfrm>
            <a:off x="2025353" y="4136164"/>
            <a:ext cx="7973226" cy="734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itchFamily="18" charset="0"/>
                <a:cs typeface="Times New Roman" pitchFamily="18" charset="0"/>
              </a:rPr>
              <a:t>Giới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thiệu</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các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chức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năng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của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chương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trình</a:t>
            </a:r>
            <a:endParaRPr lang="en-US" sz="2000" dirty="0">
              <a:solidFill>
                <a:schemeClr val="tx1"/>
              </a:solidFill>
              <a:latin typeface="Times New Roman" pitchFamily="18" charset="0"/>
              <a:cs typeface="Times New Roman" pitchFamily="18" charset="0"/>
            </a:endParaRPr>
          </a:p>
        </p:txBody>
      </p:sp>
      <p:sp>
        <p:nvSpPr>
          <p:cNvPr id="12" name="Rectangle 11"/>
          <p:cNvSpPr/>
          <p:nvPr/>
        </p:nvSpPr>
        <p:spPr>
          <a:xfrm>
            <a:off x="2016807" y="5580404"/>
            <a:ext cx="7981772" cy="77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itchFamily="18" charset="0"/>
                <a:cs typeface="Times New Roman" pitchFamily="18" charset="0"/>
              </a:rPr>
              <a:t>Kết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luận</a:t>
            </a:r>
            <a:endParaRPr lang="en-US" sz="2000" dirty="0">
              <a:solidFill>
                <a:schemeClr val="tx1"/>
              </a:solidFill>
              <a:latin typeface="Times New Roman" pitchFamily="18" charset="0"/>
              <a:cs typeface="Times New Roman" pitchFamily="18" charset="0"/>
            </a:endParaRPr>
          </a:p>
        </p:txBody>
      </p:sp>
      <p:sp>
        <p:nvSpPr>
          <p:cNvPr id="13" name="Explosion 1 12"/>
          <p:cNvSpPr/>
          <p:nvPr/>
        </p:nvSpPr>
        <p:spPr>
          <a:xfrm>
            <a:off x="649480" y="452927"/>
            <a:ext cx="914400" cy="914400"/>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32389" y="74348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 name="Rectangle 3"/>
          <p:cNvSpPr/>
          <p:nvPr/>
        </p:nvSpPr>
        <p:spPr>
          <a:xfrm>
            <a:off x="1734796" y="914400"/>
            <a:ext cx="5571858" cy="683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itchFamily="18" charset="0"/>
                <a:cs typeface="Times New Roman" pitchFamily="18" charset="0"/>
              </a:rPr>
              <a:t>Phân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chia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nhiệm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vụ</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và</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đánh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giá</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thành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viên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nhóm</a:t>
            </a:r>
            <a:endParaRPr lang="en-US" sz="2000" dirty="0">
              <a:solidFill>
                <a:schemeClr val="tx1"/>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495512" y="1905712"/>
          <a:ext cx="8664488" cy="3896884"/>
        </p:xfrm>
        <a:graphic>
          <a:graphicData uri="http://schemas.openxmlformats.org/drawingml/2006/table">
            <a:tbl>
              <a:tblPr firstRow="1" bandRow="1">
                <a:tableStyleId>{5C22544A-7EE6-4342-B048-85BDC9FD1C3A}</a:tableStyleId>
              </a:tblPr>
              <a:tblGrid>
                <a:gridCol w="2166122"/>
                <a:gridCol w="2166122"/>
                <a:gridCol w="2166122"/>
                <a:gridCol w="2166122"/>
              </a:tblGrid>
              <a:tr h="974221">
                <a:tc>
                  <a:txBody>
                    <a:bodyPr/>
                    <a:lstStyle/>
                    <a:p>
                      <a:pPr algn="ctr"/>
                      <a:r>
                        <a:rPr lang="en-US" sz="2000" dirty="0" err="1" smtClean="0">
                          <a:solidFill>
                            <a:schemeClr val="tx1"/>
                          </a:solidFill>
                          <a:latin typeface="Times New Roman" pitchFamily="18" charset="0"/>
                          <a:cs typeface="Times New Roman" pitchFamily="18" charset="0"/>
                        </a:rPr>
                        <a:t>Tên</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thành</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viên</a:t>
                      </a:r>
                      <a:r>
                        <a:rPr lang="en-US" sz="2000" baseline="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txBody>
                  <a:tcPr/>
                </a:tc>
                <a:tc>
                  <a:txBody>
                    <a:bodyPr/>
                    <a:lstStyle/>
                    <a:p>
                      <a:pPr algn="ctr"/>
                      <a:r>
                        <a:rPr lang="en-US" sz="2000" dirty="0" err="1" smtClean="0">
                          <a:solidFill>
                            <a:schemeClr val="tx1"/>
                          </a:solidFill>
                          <a:latin typeface="Times New Roman" pitchFamily="18" charset="0"/>
                          <a:cs typeface="Times New Roman" pitchFamily="18" charset="0"/>
                        </a:rPr>
                        <a:t>Chức</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vụ</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trong</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nhóm</a:t>
                      </a:r>
                      <a:endParaRPr lang="en-US" sz="2000" dirty="0">
                        <a:solidFill>
                          <a:schemeClr val="tx1"/>
                        </a:solidFill>
                        <a:latin typeface="Times New Roman" pitchFamily="18" charset="0"/>
                        <a:cs typeface="Times New Roman" pitchFamily="18" charset="0"/>
                      </a:endParaRPr>
                    </a:p>
                  </a:txBody>
                  <a:tcPr/>
                </a:tc>
                <a:tc>
                  <a:txBody>
                    <a:bodyPr/>
                    <a:lstStyle/>
                    <a:p>
                      <a:pPr algn="ctr"/>
                      <a:r>
                        <a:rPr lang="en-US" sz="2000" dirty="0" err="1" smtClean="0">
                          <a:solidFill>
                            <a:schemeClr val="tx1"/>
                          </a:solidFill>
                          <a:latin typeface="Times New Roman" pitchFamily="18" charset="0"/>
                          <a:cs typeface="Times New Roman" pitchFamily="18" charset="0"/>
                        </a:rPr>
                        <a:t>Nhiệm</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vụ</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phân</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công</a:t>
                      </a:r>
                      <a:endParaRPr lang="en-US" sz="2000" dirty="0">
                        <a:solidFill>
                          <a:schemeClr val="tx1"/>
                        </a:solidFill>
                        <a:latin typeface="Times New Roman" pitchFamily="18" charset="0"/>
                        <a:cs typeface="Times New Roman" pitchFamily="18" charset="0"/>
                      </a:endParaRPr>
                    </a:p>
                  </a:txBody>
                  <a:tcPr/>
                </a:tc>
                <a:tc>
                  <a:txBody>
                    <a:bodyPr/>
                    <a:lstStyle/>
                    <a:p>
                      <a:pPr algn="ctr"/>
                      <a:r>
                        <a:rPr lang="en-US" sz="2000" dirty="0" err="1" smtClean="0">
                          <a:solidFill>
                            <a:schemeClr val="tx1"/>
                          </a:solidFill>
                          <a:latin typeface="Times New Roman" pitchFamily="18" charset="0"/>
                          <a:cs typeface="Times New Roman" pitchFamily="18" charset="0"/>
                        </a:rPr>
                        <a:t>Đánh</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giá</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xếp</a:t>
                      </a:r>
                      <a:r>
                        <a:rPr lang="en-US" sz="2000" baseline="0" dirty="0" smtClean="0">
                          <a:solidFill>
                            <a:schemeClr val="tx1"/>
                          </a:solidFill>
                          <a:latin typeface="Times New Roman" pitchFamily="18" charset="0"/>
                          <a:cs typeface="Times New Roman" pitchFamily="18" charset="0"/>
                        </a:rPr>
                        <a:t> </a:t>
                      </a:r>
                      <a:r>
                        <a:rPr lang="en-US" sz="2000" baseline="0" dirty="0" err="1" smtClean="0">
                          <a:solidFill>
                            <a:schemeClr val="tx1"/>
                          </a:solidFill>
                          <a:latin typeface="Times New Roman" pitchFamily="18" charset="0"/>
                          <a:cs typeface="Times New Roman" pitchFamily="18" charset="0"/>
                        </a:rPr>
                        <a:t>loại</a:t>
                      </a:r>
                      <a:endParaRPr lang="en-US" sz="2000" dirty="0">
                        <a:solidFill>
                          <a:schemeClr val="tx1"/>
                        </a:solidFill>
                        <a:latin typeface="Times New Roman" pitchFamily="18" charset="0"/>
                        <a:cs typeface="Times New Roman" pitchFamily="18" charset="0"/>
                      </a:endParaRPr>
                    </a:p>
                  </a:txBody>
                  <a:tcPr/>
                </a:tc>
              </a:tr>
              <a:tr h="974221">
                <a:tc>
                  <a:txBody>
                    <a:bodyPr/>
                    <a:lstStyle/>
                    <a:p>
                      <a:pPr algn="ctr"/>
                      <a:r>
                        <a:rPr lang="en-US" dirty="0" err="1" smtClean="0">
                          <a:latin typeface="Times New Roman" pitchFamily="18" charset="0"/>
                          <a:cs typeface="Times New Roman" pitchFamily="18" charset="0"/>
                        </a:rPr>
                        <a:t>Nguyễn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Đình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Tuấn</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Nhóm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trưởng</a:t>
                      </a:r>
                      <a:endParaRPr lang="en-US" dirty="0">
                        <a:latin typeface="Times New Roman" pitchFamily="18" charset="0"/>
                        <a:cs typeface="Times New Roman" pitchFamily="18" charset="0"/>
                      </a:endParaRPr>
                    </a:p>
                  </a:txBody>
                  <a:tcPr/>
                </a:tc>
                <a:tc>
                  <a:txBody>
                    <a:bodyPr/>
                    <a:lstStyle/>
                    <a:p>
                      <a:pPr algn="ctr"/>
                      <a:r>
                        <a:rPr lang="en-US" sz="1800" kern="1200" dirty="0" smtClean="0">
                          <a:solidFill>
                            <a:schemeClr val="dk1"/>
                          </a:solidFill>
                          <a:latin typeface="Times New Roman" pitchFamily="18" charset="0"/>
                          <a:ea typeface="+mn-ea"/>
                          <a:cs typeface="Times New Roman" pitchFamily="18" charset="0"/>
                        </a:rPr>
                        <a:t>Code</a:t>
                      </a:r>
                      <a:r>
                        <a:rPr lang="vi-VN" sz="1800" kern="1200" dirty="0" smtClean="0">
                          <a:solidFill>
                            <a:schemeClr val="dk1"/>
                          </a:solidFill>
                          <a:latin typeface="Times New Roman" pitchFamily="18" charset="0"/>
                          <a:ea typeface="+mn-ea"/>
                          <a:cs typeface="Times New Roman" pitchFamily="18" charset="0"/>
                        </a:rPr>
                        <a:t> chương trình</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tổng</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hợp</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các</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lớp</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hỗ</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trợ</a:t>
                      </a:r>
                      <a:r>
                        <a:rPr lang="en-US" sz="1800" kern="1200" dirty="0" smtClean="0">
                          <a:solidFill>
                            <a:schemeClr val="dk1"/>
                          </a:solidFill>
                          <a:latin typeface="Times New Roman" pitchFamily="18" charset="0"/>
                          <a:ea typeface="+mn-ea"/>
                          <a:cs typeface="Times New Roman" pitchFamily="18" charset="0"/>
                        </a:rPr>
                        <a:t> word.</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Loại</a:t>
                      </a:r>
                      <a:r>
                        <a:rPr lang="en-US" baseline="0" dirty="0" smtClean="0">
                          <a:latin typeface="Times New Roman" pitchFamily="18" charset="0"/>
                          <a:cs typeface="Times New Roman" pitchFamily="18" charset="0"/>
                        </a:rPr>
                        <a:t> A (8,5 - 10)</a:t>
                      </a:r>
                      <a:endParaRPr lang="en-US" dirty="0">
                        <a:latin typeface="Times New Roman" pitchFamily="18" charset="0"/>
                        <a:cs typeface="Times New Roman" pitchFamily="18" charset="0"/>
                      </a:endParaRPr>
                    </a:p>
                  </a:txBody>
                  <a:tcPr/>
                </a:tc>
              </a:tr>
              <a:tr h="974221">
                <a:tc>
                  <a:txBody>
                    <a:bodyPr/>
                    <a:lstStyle/>
                    <a:p>
                      <a:pPr algn="ctr"/>
                      <a:r>
                        <a:rPr lang="en-US" dirty="0" err="1" smtClean="0">
                          <a:latin typeface="Times New Roman" pitchFamily="18" charset="0"/>
                          <a:cs typeface="Times New Roman" pitchFamily="18" charset="0"/>
                        </a:rPr>
                        <a:t>Lưu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Thị</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Tú</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Thành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viên</a:t>
                      </a:r>
                      <a:endParaRPr lang="en-US" dirty="0">
                        <a:latin typeface="Times New Roman" pitchFamily="18" charset="0"/>
                        <a:cs typeface="Times New Roman" pitchFamily="18" charset="0"/>
                      </a:endParaRPr>
                    </a:p>
                  </a:txBody>
                  <a:tcPr/>
                </a:tc>
                <a:tc>
                  <a:txBody>
                    <a:bodyPr/>
                    <a:lstStyle/>
                    <a:p>
                      <a:pPr algn="ctr"/>
                      <a:r>
                        <a:rPr lang="en-US" sz="1800" kern="1200" dirty="0" err="1" smtClean="0">
                          <a:solidFill>
                            <a:schemeClr val="dk1"/>
                          </a:solidFill>
                          <a:latin typeface="Times New Roman" pitchFamily="18" charset="0"/>
                          <a:ea typeface="+mn-ea"/>
                          <a:cs typeface="Times New Roman" pitchFamily="18" charset="0"/>
                        </a:rPr>
                        <a:t>Thiết</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kế</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bản</a:t>
                      </a:r>
                      <a:r>
                        <a:rPr lang="en-US" sz="1800" kern="1200" dirty="0" smtClean="0">
                          <a:solidFill>
                            <a:schemeClr val="dk1"/>
                          </a:solidFill>
                          <a:latin typeface="Times New Roman" pitchFamily="18" charset="0"/>
                          <a:ea typeface="+mn-ea"/>
                          <a:cs typeface="Times New Roman" pitchFamily="18" charset="0"/>
                        </a:rPr>
                        <a:t> word, </a:t>
                      </a:r>
                      <a:r>
                        <a:rPr lang="en-US" sz="1800" kern="1200" dirty="0" err="1" smtClean="0">
                          <a:solidFill>
                            <a:schemeClr val="dk1"/>
                          </a:solidFill>
                          <a:latin typeface="Times New Roman" pitchFamily="18" charset="0"/>
                          <a:ea typeface="+mn-ea"/>
                          <a:cs typeface="Times New Roman" pitchFamily="18" charset="0"/>
                        </a:rPr>
                        <a:t>hỗ</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trợ</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tạo</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lớp</a:t>
                      </a:r>
                      <a:r>
                        <a:rPr lang="en-US" sz="1800" kern="1200" dirty="0" smtClean="0">
                          <a:solidFill>
                            <a:schemeClr val="dk1"/>
                          </a:solidFill>
                          <a:latin typeface="Times New Roman" pitchFamily="18" charset="0"/>
                          <a:ea typeface="+mn-ea"/>
                          <a:cs typeface="Times New Roman" pitchFamily="18" charset="0"/>
                        </a:rPr>
                        <a:t>.</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Loại</a:t>
                      </a:r>
                      <a:r>
                        <a:rPr lang="en-US" baseline="0" dirty="0" smtClean="0">
                          <a:latin typeface="Times New Roman" pitchFamily="18" charset="0"/>
                          <a:cs typeface="Times New Roman" pitchFamily="18" charset="0"/>
                        </a:rPr>
                        <a:t> B (7,0 - 8,4)</a:t>
                      </a:r>
                      <a:endParaRPr lang="en-US" dirty="0">
                        <a:latin typeface="Times New Roman" pitchFamily="18" charset="0"/>
                        <a:cs typeface="Times New Roman" pitchFamily="18" charset="0"/>
                      </a:endParaRPr>
                    </a:p>
                  </a:txBody>
                  <a:tcPr/>
                </a:tc>
              </a:tr>
              <a:tr h="974221">
                <a:tc>
                  <a:txBody>
                    <a:bodyPr/>
                    <a:lstStyle/>
                    <a:p>
                      <a:pPr algn="ctr"/>
                      <a:r>
                        <a:rPr lang="en-US" dirty="0" err="1" smtClean="0">
                          <a:latin typeface="Times New Roman" pitchFamily="18" charset="0"/>
                          <a:cs typeface="Times New Roman" pitchFamily="18" charset="0"/>
                        </a:rPr>
                        <a:t>Phan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Đình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Tuấn</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Thành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viên</a:t>
                      </a:r>
                      <a:endParaRPr lang="en-US" dirty="0">
                        <a:latin typeface="Times New Roman" pitchFamily="18" charset="0"/>
                        <a:cs typeface="Times New Roman" pitchFamily="18" charset="0"/>
                      </a:endParaRPr>
                    </a:p>
                  </a:txBody>
                  <a:tcPr/>
                </a:tc>
                <a:tc>
                  <a:txBody>
                    <a:bodyPr/>
                    <a:lstStyle/>
                    <a:p>
                      <a:pPr algn="ctr"/>
                      <a:r>
                        <a:rPr lang="en-US" sz="1800" kern="1200" dirty="0" err="1" smtClean="0">
                          <a:solidFill>
                            <a:schemeClr val="dk1"/>
                          </a:solidFill>
                          <a:latin typeface="Times New Roman" pitchFamily="18" charset="0"/>
                          <a:ea typeface="+mn-ea"/>
                          <a:cs typeface="Times New Roman" pitchFamily="18" charset="0"/>
                        </a:rPr>
                        <a:t>Thiết</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kế</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bản</a:t>
                      </a:r>
                      <a:r>
                        <a:rPr lang="en-US" sz="1800" kern="1200" dirty="0" smtClean="0">
                          <a:solidFill>
                            <a:schemeClr val="dk1"/>
                          </a:solidFill>
                          <a:latin typeface="Times New Roman" pitchFamily="18" charset="0"/>
                          <a:ea typeface="+mn-ea"/>
                          <a:cs typeface="Times New Roman" pitchFamily="18" charset="0"/>
                        </a:rPr>
                        <a:t> word, </a:t>
                      </a:r>
                      <a:r>
                        <a:rPr lang="en-US" sz="1800" kern="1200" dirty="0" err="1" smtClean="0">
                          <a:solidFill>
                            <a:schemeClr val="dk1"/>
                          </a:solidFill>
                          <a:latin typeface="Times New Roman" pitchFamily="18" charset="0"/>
                          <a:ea typeface="+mn-ea"/>
                          <a:cs typeface="Times New Roman" pitchFamily="18" charset="0"/>
                        </a:rPr>
                        <a:t>hỗ</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trợ</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tạo</a:t>
                      </a:r>
                      <a:r>
                        <a:rPr lang="en-US" sz="1800" kern="1200" dirty="0" smtClean="0">
                          <a:solidFill>
                            <a:schemeClr val="dk1"/>
                          </a:solidFill>
                          <a:latin typeface="Times New Roman" pitchFamily="18" charset="0"/>
                          <a:ea typeface="+mn-ea"/>
                          <a:cs typeface="Times New Roman" pitchFamily="18" charset="0"/>
                        </a:rPr>
                        <a:t> </a:t>
                      </a:r>
                      <a:r>
                        <a:rPr lang="en-US" sz="1800" kern="1200" dirty="0" err="1" smtClean="0">
                          <a:solidFill>
                            <a:schemeClr val="dk1"/>
                          </a:solidFill>
                          <a:latin typeface="Times New Roman" pitchFamily="18" charset="0"/>
                          <a:ea typeface="+mn-ea"/>
                          <a:cs typeface="Times New Roman" pitchFamily="18" charset="0"/>
                        </a:rPr>
                        <a:t>lớp</a:t>
                      </a:r>
                      <a:r>
                        <a:rPr lang="en-US" sz="1800" kern="1200" dirty="0" smtClean="0">
                          <a:solidFill>
                            <a:schemeClr val="dk1"/>
                          </a:solidFill>
                          <a:latin typeface="Times New Roman" pitchFamily="18" charset="0"/>
                          <a:ea typeface="+mn-ea"/>
                          <a:cs typeface="Times New Roman" pitchFamily="18" charset="0"/>
                        </a:rPr>
                        <a:t>.</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itchFamily="18" charset="0"/>
                          <a:cs typeface="Times New Roman" pitchFamily="18" charset="0"/>
                        </a:rPr>
                        <a:t>Loại</a:t>
                      </a:r>
                      <a:r>
                        <a:rPr lang="en-US" baseline="0" dirty="0" smtClean="0">
                          <a:latin typeface="Times New Roman" pitchFamily="18" charset="0"/>
                          <a:cs typeface="Times New Roman" pitchFamily="18" charset="0"/>
                        </a:rPr>
                        <a:t> B (7,0 - 8,4)</a:t>
                      </a:r>
                      <a:endParaRPr lang="en-US"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08404" y="8118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 name="Rectangle 2"/>
          <p:cNvSpPr/>
          <p:nvPr/>
        </p:nvSpPr>
        <p:spPr>
          <a:xfrm>
            <a:off x="2238997" y="922946"/>
            <a:ext cx="5956419" cy="734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itchFamily="18" charset="0"/>
                <a:cs typeface="Times New Roman" pitchFamily="18" charset="0"/>
              </a:rPr>
              <a:t>Biểu</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diễn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các</a:t>
            </a:r>
            <a:r>
              <a:rPr lang="en-US" sz="2000" dirty="0" smtClean="0">
                <a:solidFill>
                  <a:schemeClr val="tx1"/>
                </a:solidFill>
                <a:latin typeface="Times New Roman" pitchFamily="18" charset="0"/>
                <a:cs typeface="Times New Roman" pitchFamily="18" charset="0"/>
              </a:rPr>
              <a:t> class (</a:t>
            </a:r>
            <a:r>
              <a:rPr lang="en-US" sz="2000" dirty="0" err="1" smtClean="0">
                <a:solidFill>
                  <a:schemeClr val="tx1"/>
                </a:solidFill>
                <a:latin typeface="Times New Roman" pitchFamily="18" charset="0"/>
                <a:cs typeface="Times New Roman" pitchFamily="18" charset="0"/>
              </a:rPr>
              <a:t>Sơ</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đồ</a:t>
            </a:r>
            <a:r>
              <a:rPr lang="en-US" sz="2000" dirty="0" smtClean="0">
                <a:solidFill>
                  <a:schemeClr val="tx1"/>
                </a:solidFill>
                <a:latin typeface="Times New Roman" pitchFamily="18" charset="0"/>
                <a:cs typeface="Times New Roman" pitchFamily="18" charset="0"/>
              </a:rPr>
              <a:t> UML </a:t>
            </a:r>
            <a:r>
              <a:rPr lang="en-US" sz="2000" dirty="0" err="1" smtClean="0">
                <a:solidFill>
                  <a:schemeClr val="tx1"/>
                </a:solidFill>
                <a:latin typeface="Times New Roman" pitchFamily="18" charset="0"/>
                <a:cs typeface="Times New Roman" pitchFamily="18" charset="0"/>
              </a:rPr>
              <a:t>của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chương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trình</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85316" y="74348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 name="Rectangle 2"/>
          <p:cNvSpPr/>
          <p:nvPr/>
        </p:nvSpPr>
        <p:spPr>
          <a:xfrm>
            <a:off x="2153540" y="837488"/>
            <a:ext cx="5452217" cy="752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itchFamily="18" charset="0"/>
                <a:cs typeface="Times New Roman" pitchFamily="18" charset="0"/>
              </a:rPr>
              <a:t>Giới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thiệu</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các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chức</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năng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của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chương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trình</a:t>
            </a:r>
            <a:endParaRPr lang="en-US" sz="2000" dirty="0">
              <a:solidFill>
                <a:schemeClr val="tx1"/>
              </a:solidFill>
              <a:latin typeface="Times New Roman" pitchFamily="18" charset="0"/>
              <a:cs typeface="Times New Roman" pitchFamily="18" charset="0"/>
            </a:endParaRPr>
          </a:p>
        </p:txBody>
      </p:sp>
      <p:sp>
        <p:nvSpPr>
          <p:cNvPr id="5" name="TextBox 4"/>
          <p:cNvSpPr txBox="1"/>
          <p:nvPr/>
        </p:nvSpPr>
        <p:spPr>
          <a:xfrm>
            <a:off x="1222049" y="2050990"/>
            <a:ext cx="7306654" cy="369332"/>
          </a:xfrm>
          <a:prstGeom prst="rect">
            <a:avLst/>
          </a:prstGeom>
          <a:noFill/>
        </p:spPr>
        <p:txBody>
          <a:bodyPr wrap="square" rtlCol="0">
            <a:spAutoFit/>
          </a:bodyPr>
          <a:lstStyle/>
          <a:p>
            <a:r>
              <a:rPr lang="en-US" dirty="0" smtClean="0"/>
              <a:t>3.1.Định </a:t>
            </a:r>
            <a:r>
              <a:rPr lang="en-US" dirty="0" err="1" smtClean="0"/>
              <a:t>nghĩa</a:t>
            </a:r>
            <a:r>
              <a:rPr lang="en-US" dirty="0" smtClean="0"/>
              <a:t> </a:t>
            </a:r>
            <a:r>
              <a:rPr lang="en-US" dirty="0" err="1" smtClean="0"/>
              <a:t>các</a:t>
            </a:r>
            <a:r>
              <a:rPr lang="en-US" dirty="0" smtClean="0"/>
              <a:t> </a:t>
            </a:r>
            <a:r>
              <a:rPr lang="en-US" dirty="0" err="1" smtClean="0"/>
              <a:t>hàm</a:t>
            </a:r>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1921498" y="2499467"/>
            <a:ext cx="5511800" cy="36195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2587" y="358924"/>
            <a:ext cx="4273927"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SƠ ĐỒ CÁC CHỨC NĂNG CHÍNH:</a:t>
            </a:r>
            <a:endParaRPr lang="en-US" sz="2000" b="1" dirty="0">
              <a:latin typeface="Times New Roman" pitchFamily="18" charset="0"/>
              <a:cs typeface="Times New Roman" pitchFamily="18" charset="0"/>
            </a:endParaRPr>
          </a:p>
        </p:txBody>
      </p:sp>
      <p:sp>
        <p:nvSpPr>
          <p:cNvPr id="3" name="Rectangle 2"/>
          <p:cNvSpPr/>
          <p:nvPr/>
        </p:nvSpPr>
        <p:spPr>
          <a:xfrm>
            <a:off x="3999432" y="863125"/>
            <a:ext cx="3965248" cy="478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itchFamily="18" charset="0"/>
                <a:cs typeface="Times New Roman" pitchFamily="18" charset="0"/>
              </a:rPr>
              <a:t>PHẦN MỀM QUẢN LÍ GIẢI VÔ ĐỊCH</a:t>
            </a:r>
            <a:endParaRPr lang="en-US" dirty="0">
              <a:solidFill>
                <a:schemeClr val="tx1"/>
              </a:solidFill>
              <a:latin typeface="Times New Roman" pitchFamily="18" charset="0"/>
              <a:cs typeface="Times New Roman" pitchFamily="18" charset="0"/>
            </a:endParaRPr>
          </a:p>
        </p:txBody>
      </p:sp>
      <p:sp>
        <p:nvSpPr>
          <p:cNvPr id="4" name="Rectangle 3"/>
          <p:cNvSpPr/>
          <p:nvPr/>
        </p:nvSpPr>
        <p:spPr>
          <a:xfrm>
            <a:off x="1213503" y="1717705"/>
            <a:ext cx="1606609" cy="555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HIỂN THỊ </a:t>
            </a:r>
            <a:endParaRPr lang="en-US" dirty="0">
              <a:latin typeface="Times New Roman" pitchFamily="18" charset="0"/>
              <a:cs typeface="Times New Roman" pitchFamily="18" charset="0"/>
            </a:endParaRPr>
          </a:p>
        </p:txBody>
      </p:sp>
      <p:sp>
        <p:nvSpPr>
          <p:cNvPr id="6" name="Rectangle 5"/>
          <p:cNvSpPr/>
          <p:nvPr/>
        </p:nvSpPr>
        <p:spPr>
          <a:xfrm>
            <a:off x="3230310" y="1700614"/>
            <a:ext cx="880217" cy="58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NHẬP</a:t>
            </a:r>
            <a:endParaRPr lang="en-US" dirty="0">
              <a:latin typeface="Times New Roman" pitchFamily="18" charset="0"/>
              <a:cs typeface="Times New Roman" pitchFamily="18" charset="0"/>
            </a:endParaRPr>
          </a:p>
        </p:txBody>
      </p:sp>
      <p:sp>
        <p:nvSpPr>
          <p:cNvPr id="7" name="Rectangle 6"/>
          <p:cNvSpPr/>
          <p:nvPr/>
        </p:nvSpPr>
        <p:spPr>
          <a:xfrm>
            <a:off x="4486542" y="1700613"/>
            <a:ext cx="1410056" cy="606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TÌM</a:t>
            </a:r>
            <a:r>
              <a:rPr lang="en-US" dirty="0" smtClean="0"/>
              <a:t> </a:t>
            </a:r>
            <a:r>
              <a:rPr lang="en-US" dirty="0" smtClean="0">
                <a:latin typeface="Times New Roman" pitchFamily="18" charset="0"/>
                <a:cs typeface="Times New Roman" pitchFamily="18" charset="0"/>
              </a:rPr>
              <a:t>KIẾM</a:t>
            </a:r>
            <a:endParaRPr lang="en-US" dirty="0">
              <a:latin typeface="Times New Roman" pitchFamily="18" charset="0"/>
              <a:cs typeface="Times New Roman" pitchFamily="18" charset="0"/>
            </a:endParaRPr>
          </a:p>
        </p:txBody>
      </p:sp>
      <p:sp>
        <p:nvSpPr>
          <p:cNvPr id="8" name="Rectangle 7"/>
          <p:cNvSpPr/>
          <p:nvPr/>
        </p:nvSpPr>
        <p:spPr>
          <a:xfrm>
            <a:off x="6383708" y="1692067"/>
            <a:ext cx="914400" cy="572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XOÁ</a:t>
            </a:r>
            <a:endParaRPr lang="en-US" dirty="0">
              <a:latin typeface="Times New Roman" pitchFamily="18" charset="0"/>
              <a:cs typeface="Times New Roman" pitchFamily="18" charset="0"/>
            </a:endParaRPr>
          </a:p>
        </p:txBody>
      </p:sp>
      <p:sp>
        <p:nvSpPr>
          <p:cNvPr id="9" name="Rectangle 8"/>
          <p:cNvSpPr/>
          <p:nvPr/>
        </p:nvSpPr>
        <p:spPr>
          <a:xfrm>
            <a:off x="7947589" y="1683521"/>
            <a:ext cx="914400" cy="546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THÊM</a:t>
            </a:r>
            <a:endParaRPr lang="en-US" dirty="0">
              <a:latin typeface="Times New Roman" pitchFamily="18" charset="0"/>
              <a:cs typeface="Times New Roman" pitchFamily="18" charset="0"/>
            </a:endParaRPr>
          </a:p>
        </p:txBody>
      </p:sp>
      <p:sp>
        <p:nvSpPr>
          <p:cNvPr id="10" name="Rectangle 9"/>
          <p:cNvSpPr/>
          <p:nvPr/>
        </p:nvSpPr>
        <p:spPr>
          <a:xfrm>
            <a:off x="9408920" y="1657884"/>
            <a:ext cx="914400" cy="564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XUẤT</a:t>
            </a:r>
            <a:endParaRPr lang="en-US" dirty="0">
              <a:latin typeface="Times New Roman" pitchFamily="18" charset="0"/>
              <a:cs typeface="Times New Roman" pitchFamily="18" charset="0"/>
            </a:endParaRPr>
          </a:p>
        </p:txBody>
      </p:sp>
      <p:cxnSp>
        <p:nvCxnSpPr>
          <p:cNvPr id="12" name="Straight Connector 11"/>
          <p:cNvCxnSpPr>
            <a:stCxn id="4" idx="0"/>
          </p:cNvCxnSpPr>
          <p:nvPr/>
        </p:nvCxnSpPr>
        <p:spPr>
          <a:xfrm rot="5400000" flipH="1" flipV="1">
            <a:off x="3875518" y="-525565"/>
            <a:ext cx="384561" cy="4101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0"/>
            <a:endCxn id="3" idx="2"/>
          </p:cNvCxnSpPr>
          <p:nvPr/>
        </p:nvCxnSpPr>
        <p:spPr>
          <a:xfrm rot="5400000" flipH="1" flipV="1">
            <a:off x="4646775" y="365334"/>
            <a:ext cx="358924" cy="2311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a:endCxn id="3" idx="2"/>
          </p:cNvCxnSpPr>
          <p:nvPr/>
        </p:nvCxnSpPr>
        <p:spPr>
          <a:xfrm rot="5400000" flipH="1" flipV="1">
            <a:off x="5407352" y="1125909"/>
            <a:ext cx="358923" cy="790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0"/>
            <a:endCxn id="3" idx="2"/>
          </p:cNvCxnSpPr>
          <p:nvPr/>
        </p:nvCxnSpPr>
        <p:spPr>
          <a:xfrm rot="16200000" flipV="1">
            <a:off x="6236294" y="1087453"/>
            <a:ext cx="350377" cy="858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0"/>
            <a:endCxn id="3" idx="2"/>
          </p:cNvCxnSpPr>
          <p:nvPr/>
        </p:nvCxnSpPr>
        <p:spPr>
          <a:xfrm rot="16200000" flipV="1">
            <a:off x="7022508" y="301239"/>
            <a:ext cx="341831" cy="2422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0"/>
            <a:endCxn id="3" idx="2"/>
          </p:cNvCxnSpPr>
          <p:nvPr/>
        </p:nvCxnSpPr>
        <p:spPr>
          <a:xfrm rot="16200000" flipV="1">
            <a:off x="7765991" y="-442245"/>
            <a:ext cx="316194" cy="3884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410055" y="2922662"/>
            <a:ext cx="1392965" cy="589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endParaRPr lang="en-US" dirty="0">
              <a:latin typeface="Times New Roman" pitchFamily="18" charset="0"/>
              <a:cs typeface="Times New Roman" pitchFamily="18" charset="0"/>
            </a:endParaRPr>
          </a:p>
        </p:txBody>
      </p:sp>
      <p:sp>
        <p:nvSpPr>
          <p:cNvPr id="24" name="Rectangle 23"/>
          <p:cNvSpPr/>
          <p:nvPr/>
        </p:nvSpPr>
        <p:spPr>
          <a:xfrm>
            <a:off x="1401509" y="3708874"/>
            <a:ext cx="141005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bóng</a:t>
            </a:r>
            <a:endParaRPr lang="en-US" dirty="0">
              <a:latin typeface="Times New Roman" pitchFamily="18" charset="0"/>
              <a:cs typeface="Times New Roman" pitchFamily="18" charset="0"/>
            </a:endParaRPr>
          </a:p>
        </p:txBody>
      </p:sp>
      <p:sp>
        <p:nvSpPr>
          <p:cNvPr id="25" name="Rectangle 24"/>
          <p:cNvSpPr/>
          <p:nvPr/>
        </p:nvSpPr>
        <p:spPr>
          <a:xfrm>
            <a:off x="1418602" y="5943600"/>
            <a:ext cx="1401510" cy="670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Ds </a:t>
            </a:r>
            <a:r>
              <a:rPr lang="en-US" dirty="0" err="1" smtClean="0">
                <a:latin typeface="Times New Roman" pitchFamily="18" charset="0"/>
                <a:cs typeface="Times New Roman" pitchFamily="18" charset="0"/>
              </a:rPr>
              <a:t>trận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đấu</a:t>
            </a:r>
            <a:endParaRPr lang="en-US" dirty="0">
              <a:latin typeface="Times New Roman" pitchFamily="18" charset="0"/>
              <a:cs typeface="Times New Roman" pitchFamily="18" charset="0"/>
            </a:endParaRPr>
          </a:p>
        </p:txBody>
      </p:sp>
      <p:sp>
        <p:nvSpPr>
          <p:cNvPr id="26" name="Rectangle 25"/>
          <p:cNvSpPr/>
          <p:nvPr/>
        </p:nvSpPr>
        <p:spPr>
          <a:xfrm>
            <a:off x="1410055" y="4819828"/>
            <a:ext cx="140151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Ds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bóng</a:t>
            </a:r>
            <a:endParaRPr lang="en-US" dirty="0">
              <a:latin typeface="Times New Roman" pitchFamily="18" charset="0"/>
              <a:cs typeface="Times New Roman" pitchFamily="18" charset="0"/>
            </a:endParaRPr>
          </a:p>
        </p:txBody>
      </p:sp>
      <p:cxnSp>
        <p:nvCxnSpPr>
          <p:cNvPr id="28" name="Elbow Connector 27"/>
          <p:cNvCxnSpPr/>
          <p:nvPr/>
        </p:nvCxnSpPr>
        <p:spPr>
          <a:xfrm rot="10800000" flipH="1" flipV="1">
            <a:off x="1444239" y="2055263"/>
            <a:ext cx="247828" cy="1226321"/>
          </a:xfrm>
          <a:prstGeom prst="bentConnector4">
            <a:avLst>
              <a:gd name="adj1" fmla="val -92241"/>
              <a:gd name="adj2" fmla="val 98955"/>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933628" y="3561460"/>
            <a:ext cx="969948" cy="4101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6200000" flipH="1">
            <a:off x="850305" y="4157531"/>
            <a:ext cx="1623702" cy="914399"/>
          </a:xfrm>
          <a:prstGeom prst="bentConnector3">
            <a:avLst>
              <a:gd name="adj1" fmla="val 100526"/>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25" idx="1"/>
          </p:cNvCxnSpPr>
          <p:nvPr/>
        </p:nvCxnSpPr>
        <p:spPr>
          <a:xfrm rot="16200000" flipH="1">
            <a:off x="889831" y="5750251"/>
            <a:ext cx="843899" cy="21364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486542" y="2683379"/>
            <a:ext cx="1410056" cy="58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endParaRPr lang="en-US" dirty="0">
              <a:latin typeface="Times New Roman" pitchFamily="18" charset="0"/>
              <a:cs typeface="Times New Roman" pitchFamily="18" charset="0"/>
            </a:endParaRPr>
          </a:p>
        </p:txBody>
      </p:sp>
      <p:sp>
        <p:nvSpPr>
          <p:cNvPr id="48" name="Rectangle 47"/>
          <p:cNvSpPr/>
          <p:nvPr/>
        </p:nvSpPr>
        <p:spPr>
          <a:xfrm>
            <a:off x="4477996" y="3392681"/>
            <a:ext cx="1427148" cy="44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Đội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bóng</a:t>
            </a:r>
            <a:endParaRPr lang="en-US" dirty="0">
              <a:latin typeface="Times New Roman" pitchFamily="18" charset="0"/>
              <a:cs typeface="Times New Roman" pitchFamily="18" charset="0"/>
            </a:endParaRPr>
          </a:p>
        </p:txBody>
      </p:sp>
      <p:sp>
        <p:nvSpPr>
          <p:cNvPr id="49" name="Rectangle 48"/>
          <p:cNvSpPr/>
          <p:nvPr/>
        </p:nvSpPr>
        <p:spPr>
          <a:xfrm>
            <a:off x="4512179" y="5768411"/>
            <a:ext cx="1273324" cy="49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Trận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đấu</a:t>
            </a:r>
            <a:endParaRPr lang="en-US" dirty="0">
              <a:latin typeface="Times New Roman" pitchFamily="18" charset="0"/>
              <a:cs typeface="Times New Roman" pitchFamily="18" charset="0"/>
            </a:endParaRPr>
          </a:p>
        </p:txBody>
      </p:sp>
      <p:sp>
        <p:nvSpPr>
          <p:cNvPr id="50" name="Rounded Rectangle 49"/>
          <p:cNvSpPr/>
          <p:nvPr/>
        </p:nvSpPr>
        <p:spPr>
          <a:xfrm>
            <a:off x="6118788" y="2879932"/>
            <a:ext cx="1367327" cy="35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tên</a:t>
            </a:r>
            <a:endParaRPr lang="en-US" dirty="0">
              <a:latin typeface="Times New Roman" pitchFamily="18" charset="0"/>
              <a:cs typeface="Times New Roman" pitchFamily="18" charset="0"/>
            </a:endParaRPr>
          </a:p>
        </p:txBody>
      </p:sp>
      <p:sp>
        <p:nvSpPr>
          <p:cNvPr id="51" name="Rounded Rectangle 50"/>
          <p:cNvSpPr/>
          <p:nvPr/>
        </p:nvSpPr>
        <p:spPr>
          <a:xfrm>
            <a:off x="6110243" y="3478138"/>
            <a:ext cx="1392965" cy="35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Theo ID</a:t>
            </a:r>
            <a:endParaRPr lang="en-US" dirty="0">
              <a:latin typeface="Times New Roman" pitchFamily="18" charset="0"/>
              <a:cs typeface="Times New Roman" pitchFamily="18" charset="0"/>
            </a:endParaRPr>
          </a:p>
        </p:txBody>
      </p:sp>
      <p:sp>
        <p:nvSpPr>
          <p:cNvPr id="52" name="Rounded Rectangle 51"/>
          <p:cNvSpPr/>
          <p:nvPr/>
        </p:nvSpPr>
        <p:spPr>
          <a:xfrm>
            <a:off x="6178608" y="3982340"/>
            <a:ext cx="1358782" cy="589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huấn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luyện</a:t>
            </a:r>
            <a:endParaRPr lang="en-US" dirty="0">
              <a:latin typeface="Times New Roman" pitchFamily="18" charset="0"/>
              <a:cs typeface="Times New Roman" pitchFamily="18" charset="0"/>
            </a:endParaRPr>
          </a:p>
        </p:txBody>
      </p:sp>
      <p:sp>
        <p:nvSpPr>
          <p:cNvPr id="53" name="Rounded Rectangle 52"/>
          <p:cNvSpPr/>
          <p:nvPr/>
        </p:nvSpPr>
        <p:spPr>
          <a:xfrm>
            <a:off x="6178611" y="4674550"/>
            <a:ext cx="1375873" cy="589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địa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endParaRPr lang="en-US" dirty="0">
              <a:latin typeface="Times New Roman" pitchFamily="18" charset="0"/>
              <a:cs typeface="Times New Roman" pitchFamily="18" charset="0"/>
            </a:endParaRPr>
          </a:p>
        </p:txBody>
      </p:sp>
      <p:cxnSp>
        <p:nvCxnSpPr>
          <p:cNvPr id="55" name="Elbow Connector 54"/>
          <p:cNvCxnSpPr>
            <a:stCxn id="7" idx="1"/>
            <a:endCxn id="47" idx="1"/>
          </p:cNvCxnSpPr>
          <p:nvPr/>
        </p:nvCxnSpPr>
        <p:spPr>
          <a:xfrm rot="10800000" flipV="1">
            <a:off x="4486542" y="2003989"/>
            <a:ext cx="1588" cy="97422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6200000" flipH="1">
            <a:off x="3815696" y="2995300"/>
            <a:ext cx="1110955" cy="2136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Elbow Connector 61"/>
          <p:cNvCxnSpPr>
            <a:endCxn id="49" idx="1"/>
          </p:cNvCxnSpPr>
          <p:nvPr/>
        </p:nvCxnSpPr>
        <p:spPr>
          <a:xfrm rot="16200000" flipH="1">
            <a:off x="3200399" y="4704459"/>
            <a:ext cx="2375732" cy="24782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8" idx="3"/>
            <a:endCxn id="50" idx="1"/>
          </p:cNvCxnSpPr>
          <p:nvPr/>
        </p:nvCxnSpPr>
        <p:spPr>
          <a:xfrm flipV="1">
            <a:off x="5905144" y="3059394"/>
            <a:ext cx="213644" cy="555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8" idx="3"/>
            <a:endCxn id="51" idx="1"/>
          </p:cNvCxnSpPr>
          <p:nvPr/>
        </p:nvCxnSpPr>
        <p:spPr>
          <a:xfrm>
            <a:off x="5905144" y="3614872"/>
            <a:ext cx="205099" cy="42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8" idx="3"/>
            <a:endCxn id="52" idx="1"/>
          </p:cNvCxnSpPr>
          <p:nvPr/>
        </p:nvCxnSpPr>
        <p:spPr>
          <a:xfrm>
            <a:off x="5905144" y="3614872"/>
            <a:ext cx="273464" cy="662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8" idx="3"/>
            <a:endCxn id="53" idx="1"/>
          </p:cNvCxnSpPr>
          <p:nvPr/>
        </p:nvCxnSpPr>
        <p:spPr>
          <a:xfrm>
            <a:off x="5905144" y="3614872"/>
            <a:ext cx="273467" cy="1354508"/>
          </a:xfrm>
          <a:prstGeom prst="line">
            <a:avLst/>
          </a:prstGeom>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6170063" y="5341122"/>
            <a:ext cx="1452785" cy="42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ngày</a:t>
            </a:r>
            <a:endParaRPr lang="en-US" dirty="0">
              <a:latin typeface="Times New Roman" pitchFamily="18" charset="0"/>
              <a:cs typeface="Times New Roman" pitchFamily="18" charset="0"/>
            </a:endParaRPr>
          </a:p>
        </p:txBody>
      </p:sp>
      <p:sp>
        <p:nvSpPr>
          <p:cNvPr id="77" name="Rounded Rectangle 76"/>
          <p:cNvSpPr/>
          <p:nvPr/>
        </p:nvSpPr>
        <p:spPr>
          <a:xfrm>
            <a:off x="6152971" y="5811140"/>
            <a:ext cx="2025353" cy="401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đấu</a:t>
            </a:r>
            <a:endParaRPr lang="en-US" dirty="0">
              <a:latin typeface="Times New Roman" pitchFamily="18" charset="0"/>
              <a:cs typeface="Times New Roman" pitchFamily="18" charset="0"/>
            </a:endParaRPr>
          </a:p>
        </p:txBody>
      </p:sp>
      <p:sp>
        <p:nvSpPr>
          <p:cNvPr id="78" name="Rounded Rectangle 77"/>
          <p:cNvSpPr/>
          <p:nvPr/>
        </p:nvSpPr>
        <p:spPr>
          <a:xfrm>
            <a:off x="6161517" y="6255521"/>
            <a:ext cx="1897168" cy="401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đội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bóng</a:t>
            </a:r>
            <a:endParaRPr lang="en-US" dirty="0">
              <a:latin typeface="Times New Roman" pitchFamily="18" charset="0"/>
              <a:cs typeface="Times New Roman" pitchFamily="18" charset="0"/>
            </a:endParaRPr>
          </a:p>
        </p:txBody>
      </p:sp>
      <p:cxnSp>
        <p:nvCxnSpPr>
          <p:cNvPr id="83" name="Straight Connector 82"/>
          <p:cNvCxnSpPr>
            <a:stCxn id="49" idx="3"/>
            <a:endCxn id="76" idx="1"/>
          </p:cNvCxnSpPr>
          <p:nvPr/>
        </p:nvCxnSpPr>
        <p:spPr>
          <a:xfrm flipV="1">
            <a:off x="5785503" y="5554767"/>
            <a:ext cx="384560" cy="46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49" idx="3"/>
            <a:endCxn id="77" idx="1"/>
          </p:cNvCxnSpPr>
          <p:nvPr/>
        </p:nvCxnSpPr>
        <p:spPr>
          <a:xfrm flipV="1">
            <a:off x="5785503" y="6011966"/>
            <a:ext cx="367468" cy="4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49" idx="3"/>
            <a:endCxn id="78" idx="1"/>
          </p:cNvCxnSpPr>
          <p:nvPr/>
        </p:nvCxnSpPr>
        <p:spPr>
          <a:xfrm>
            <a:off x="5785503" y="6016239"/>
            <a:ext cx="376014" cy="440109"/>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0827521" y="1640793"/>
            <a:ext cx="1119499" cy="615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TÍNH ĐIỂM</a:t>
            </a:r>
            <a:endParaRPr lang="en-US" dirty="0">
              <a:latin typeface="Times New Roman" pitchFamily="18" charset="0"/>
              <a:cs typeface="Times New Roman" pitchFamily="18" charset="0"/>
            </a:endParaRPr>
          </a:p>
        </p:txBody>
      </p:sp>
      <p:cxnSp>
        <p:nvCxnSpPr>
          <p:cNvPr id="54" name="Straight Connector 53"/>
          <p:cNvCxnSpPr>
            <a:stCxn id="3" idx="2"/>
          </p:cNvCxnSpPr>
          <p:nvPr/>
        </p:nvCxnSpPr>
        <p:spPr>
          <a:xfrm rot="16200000" flipH="1">
            <a:off x="8601342" y="-1277597"/>
            <a:ext cx="290557" cy="5529129"/>
          </a:xfrm>
          <a:prstGeom prst="line">
            <a:avLst/>
          </a:prstGeom>
        </p:spPr>
        <p:style>
          <a:lnRef idx="1">
            <a:schemeClr val="accent1"/>
          </a:lnRef>
          <a:fillRef idx="0">
            <a:schemeClr val="accent1"/>
          </a:fillRef>
          <a:effectRef idx="0">
            <a:schemeClr val="accent1"/>
          </a:effectRef>
          <a:fontRef idx="minor">
            <a:schemeClr val="tx1"/>
          </a:fontRef>
        </p:style>
      </p:cxnSp>
      <p:sp>
        <p:nvSpPr>
          <p:cNvPr id="46" name="Striped Right Arrow 45"/>
          <p:cNvSpPr/>
          <p:nvPr/>
        </p:nvSpPr>
        <p:spPr>
          <a:xfrm>
            <a:off x="128187" y="316194"/>
            <a:ext cx="978408" cy="484632"/>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21373A"/>
      </a:dk2>
      <a:lt2>
        <a:srgbClr val="E8E2E2"/>
      </a:lt2>
      <a:accent1>
        <a:srgbClr val="80A9A7"/>
      </a:accent1>
      <a:accent2>
        <a:srgbClr val="75AB91"/>
      </a:accent2>
      <a:accent3>
        <a:srgbClr val="81AC86"/>
      </a:accent3>
      <a:accent4>
        <a:srgbClr val="86AC76"/>
      </a:accent4>
      <a:accent5>
        <a:srgbClr val="9AA57D"/>
      </a:accent5>
      <a:accent6>
        <a:srgbClr val="A9A274"/>
      </a:accent6>
      <a:hlink>
        <a:srgbClr val="AE696D"/>
      </a:hlink>
      <a:folHlink>
        <a:srgbClr val="7F7F7F"/>
      </a:folHlink>
    </a:clrScheme>
    <a:fontScheme name="Custom 211">
      <a:majorFont>
        <a:latin typeface="Source Sans Pro SemiBold"/>
        <a:ea typeface=""/>
        <a:cs typeface=""/>
      </a:majorFont>
      <a:minorFont>
        <a:latin typeface="Sitka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505</TotalTime>
  <Words>482</Words>
  <Application>Microsoft Office PowerPoint</Application>
  <PresentationFormat>Custom</PresentationFormat>
  <Paragraphs>89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HeadlinesVTI</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LƯU THỊ TÚ</dc:creator>
  <cp:lastModifiedBy>Administrator</cp:lastModifiedBy>
  <cp:revision>26</cp:revision>
  <dcterms:created xsi:type="dcterms:W3CDTF">2023-06-25T11:39:54Z</dcterms:created>
  <dcterms:modified xsi:type="dcterms:W3CDTF">2023-06-27T02:54:23Z</dcterms:modified>
</cp:coreProperties>
</file>