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0" autoAdjust="0"/>
  </p:normalViewPr>
  <p:slideViewPr>
    <p:cSldViewPr snapToGrid="0">
      <p:cViewPr>
        <p:scale>
          <a:sx n="125" d="100"/>
          <a:sy n="125" d="100"/>
        </p:scale>
        <p:origin x="90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99345-7440-EDFE-D753-639F6C2B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481A4E-FC67-DA5C-5D32-862724B2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7FBAB-984C-47DF-3F95-50998743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B61B7-153A-7DD6-A3CA-0556017D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35867-86EA-8034-1454-ED97886B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0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82485-6813-F714-525D-8519E5A3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2EDF5E-C8A1-F212-FEC5-746F22C88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67F7DE-A640-4C60-7848-85C8C644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28B619-A0D5-2D7B-341B-07F64439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6458A-C31D-FC6C-2D15-5BF0C7ED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6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1AA45B-AB59-FB22-3A42-632EF3078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DBB8F2-7CC0-0370-59BB-205CC04E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22687-5DA2-42E3-E6B1-DE410CE6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06787E-0D68-AC61-3295-E792EE9C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6F3AC-55A9-731C-AC5F-AE3CC9C2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67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259C7-65E4-D45E-23B2-6781CACD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50A94-E100-F514-7F3B-13426896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AF6A3-B5AF-9E89-84CC-D596D6D5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5012DA-DA38-5CE6-F3B2-F416BED1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F24C70-9C56-7F87-9C7D-47A12527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5B813-2A1C-7167-8D6E-2D965F80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F78B25-295B-442E-F3EA-A843C817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64C48-407F-A527-CE47-094BA5C2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74B2E2-AA24-18C8-3447-2A6F04C1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44902-6E5D-2D7E-6A5A-A6EBEB63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53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A6264-DD51-555D-96A6-0712651F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DF76B-7962-26A5-B596-E37904EC3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4E91BB-DD8D-EF58-A8FB-7B6AFD09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F9991F-0E51-2C48-2C4E-ABD772B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54AAFB-B458-89A5-88E9-2A3E6CC7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9442EE-AA1E-859B-4A59-6BEDC4AA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B1D55-49E9-A2B2-749C-548D0944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628FB-3F24-9459-CF36-CF27F8E2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06F5D6-5F2E-08F2-2625-8D2933B79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84DD26-3DD6-B3BF-070F-4AE3A7E53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666BF0-5666-2EAD-1DD0-8BE8FE03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31F1F6-6A8A-91E5-E28F-5A7F83A8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C329A4-080C-B50C-98CB-F185C960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DE1F57-4D37-7EC4-8A31-DB82789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90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EA63F-A96E-0AE6-8AEE-C8E0E40B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78D20C-5EEE-C34C-4B29-FE7CDF57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213977-4B00-F3FB-03AA-8BB84A19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FFCFB5-AD19-8230-A429-3AD33032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92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FAE364-7C80-2AA0-834C-BA3AE3F7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9F3FFD-D052-B2A6-33E1-6E4CBC19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9A4053-2DE7-241B-05C9-53652977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1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07A20-31DA-E0C6-698A-2E6EAF6A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3520A-4EDE-66FA-3A5B-A8808D62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F910B0-CBE9-14F0-C31B-54B9F3706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1A0807-7A37-8DD6-358C-84F3C16F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DB4FE6-7AE6-2A75-CF47-05C0DE0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E666B4-55B0-817D-8376-4C31325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0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93235-A825-68A1-5515-436D0AA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D9F9B7-74FD-D185-9268-FDF509AC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04F069-DC47-98B9-C322-A168A5DE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D7D1CC-66DC-7A76-F1FF-9E785384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C4B947-AE55-3E14-51DE-745E8D53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BA6C08-75F5-9774-BDFA-DF41C476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0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3FC623-480D-3789-CCC1-C6EB3BB7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51B7E-9AE3-EB38-C761-A1E5C230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98D94-8DD3-BFE4-C643-2606DEB1B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FCA7-CD0D-4C1D-AE9D-45CAC1041016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E73A2A-723C-AAB8-0886-C06B9067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7C9A-9D79-4EA1-8062-83A37B2E2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6E3B-C7E6-4A41-82C7-A63CBF735D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0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36EF93-2049-16C6-C58B-498EC7C33174}"/>
              </a:ext>
            </a:extLst>
          </p:cNvPr>
          <p:cNvSpPr/>
          <p:nvPr/>
        </p:nvSpPr>
        <p:spPr>
          <a:xfrm>
            <a:off x="0" y="2983474"/>
            <a:ext cx="12176218" cy="2389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ja-JP" sz="4800" b="1" dirty="0">
                <a:solidFill>
                  <a:schemeClr val="accent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en-US" altLang="ja-JP" sz="48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ja-JP" sz="4800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*) </a:t>
            </a:r>
            <a:r>
              <a:rPr lang="en-US" altLang="ja-JP" sz="4800" b="1" dirty="0">
                <a:solidFill>
                  <a:schemeClr val="accent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malloc</a:t>
            </a:r>
            <a:r>
              <a:rPr lang="en-US" altLang="ja-JP" sz="4800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ja-JP" sz="4800" b="1" dirty="0" err="1">
                <a:solidFill>
                  <a:schemeClr val="accent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sizeof</a:t>
            </a:r>
            <a:r>
              <a:rPr lang="en-US" altLang="ja-JP" sz="4800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ja-JP" sz="4800" b="1" dirty="0">
                <a:solidFill>
                  <a:schemeClr val="accent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en-US" altLang="ja-JP" sz="4800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* </a:t>
            </a:r>
            <a:r>
              <a:rPr lang="en-US" altLang="ja-JP" sz="4800" b="1" dirty="0">
                <a:solidFill>
                  <a:schemeClr val="accent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lang="en-US" altLang="ja-JP" sz="4800" b="1" dirty="0">
                <a:solidFill>
                  <a:schemeClr val="tx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89740D-F8BE-E499-8BD3-F9C3BE78C413}"/>
              </a:ext>
            </a:extLst>
          </p:cNvPr>
          <p:cNvSpPr/>
          <p:nvPr/>
        </p:nvSpPr>
        <p:spPr>
          <a:xfrm>
            <a:off x="1473693" y="878889"/>
            <a:ext cx="8513686" cy="2102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71BA5B3C-5BAD-B799-05CB-9B9B731C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84194"/>
              </p:ext>
            </p:extLst>
          </p:nvPr>
        </p:nvGraphicFramePr>
        <p:xfrm>
          <a:off x="1685771" y="1642944"/>
          <a:ext cx="81280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09412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6585DC4-0D97-1C81-4F4E-C4EF15C95AFF}"/>
              </a:ext>
            </a:extLst>
          </p:cNvPr>
          <p:cNvCxnSpPr>
            <a:cxnSpLocks/>
          </p:cNvCxnSpPr>
          <p:nvPr/>
        </p:nvCxnSpPr>
        <p:spPr>
          <a:xfrm>
            <a:off x="3311371" y="1278384"/>
            <a:ext cx="6502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2ECD95-5565-B831-10B6-B82FB69297B7}"/>
              </a:ext>
            </a:extLst>
          </p:cNvPr>
          <p:cNvSpPr txBox="1"/>
          <p:nvPr/>
        </p:nvSpPr>
        <p:spPr>
          <a:xfrm>
            <a:off x="1685772" y="1093718"/>
            <a:ext cx="162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JetBrains Mono" panose="02000009000000000000" pitchFamily="49" charset="0"/>
              </a:rPr>
              <a:t>メモリ</a:t>
            </a:r>
            <a:endParaRPr kumimoji="1"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19172C-B3E8-B51F-268A-C435ADF3C74F}"/>
              </a:ext>
            </a:extLst>
          </p:cNvPr>
          <p:cNvSpPr txBox="1"/>
          <p:nvPr/>
        </p:nvSpPr>
        <p:spPr>
          <a:xfrm>
            <a:off x="5730536" y="4529781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確保したいメモリのサイズ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5A1314-EA7D-A597-418E-3E981E190EA1}"/>
              </a:ext>
            </a:extLst>
          </p:cNvPr>
          <p:cNvCxnSpPr/>
          <p:nvPr/>
        </p:nvCxnSpPr>
        <p:spPr>
          <a:xfrm flipH="1">
            <a:off x="3100280" y="4856955"/>
            <a:ext cx="9075938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9746CB9-4B31-FA34-95F5-9B9B89917E4B}"/>
              </a:ext>
            </a:extLst>
          </p:cNvPr>
          <p:cNvCxnSpPr>
            <a:cxnSpLocks/>
          </p:cNvCxnSpPr>
          <p:nvPr/>
        </p:nvCxnSpPr>
        <p:spPr>
          <a:xfrm flipH="1">
            <a:off x="5730536" y="4520218"/>
            <a:ext cx="553966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53D83F-87BB-9D59-9E21-D3255904A1FD}"/>
              </a:ext>
            </a:extLst>
          </p:cNvPr>
          <p:cNvSpPr txBox="1"/>
          <p:nvPr/>
        </p:nvSpPr>
        <p:spPr>
          <a:xfrm>
            <a:off x="3293122" y="4849547"/>
            <a:ext cx="905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malloc </a:t>
            </a:r>
            <a:r>
              <a:rPr kumimoji="1" lang="ja-JP" altLang="en-US" sz="2800" b="1" dirty="0">
                <a:solidFill>
                  <a:schemeClr val="accent2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関数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403E8EC-E580-2549-2326-FF2C29398C48}"/>
              </a:ext>
            </a:extLst>
          </p:cNvPr>
          <p:cNvCxnSpPr>
            <a:cxnSpLocks/>
          </p:cNvCxnSpPr>
          <p:nvPr/>
        </p:nvCxnSpPr>
        <p:spPr>
          <a:xfrm>
            <a:off x="381740" y="4858923"/>
            <a:ext cx="2343705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3D89BCF-A446-1FF2-5D00-91ECD7A01BC7}"/>
              </a:ext>
            </a:extLst>
          </p:cNvPr>
          <p:cNvSpPr txBox="1"/>
          <p:nvPr/>
        </p:nvSpPr>
        <p:spPr>
          <a:xfrm>
            <a:off x="381741" y="4851515"/>
            <a:ext cx="234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6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キャスト</a:t>
            </a:r>
          </a:p>
        </p:txBody>
      </p:sp>
      <p:graphicFrame>
        <p:nvGraphicFramePr>
          <p:cNvPr id="21" name="表 2">
            <a:extLst>
              <a:ext uri="{FF2B5EF4-FFF2-40B4-BE49-F238E27FC236}">
                <a16:creationId xmlns:a16="http://schemas.microsoft.com/office/drawing/2014/main" id="{B7E3C3B3-6434-5646-6DCD-89EAA4E37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81101"/>
              </p:ext>
            </p:extLst>
          </p:nvPr>
        </p:nvGraphicFramePr>
        <p:xfrm>
          <a:off x="1667522" y="1644113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22" name="表 2">
            <a:extLst>
              <a:ext uri="{FF2B5EF4-FFF2-40B4-BE49-F238E27FC236}">
                <a16:creationId xmlns:a16="http://schemas.microsoft.com/office/drawing/2014/main" id="{EBF93DAA-DED9-5AC0-72E9-56C43E44F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22264"/>
              </p:ext>
            </p:extLst>
          </p:nvPr>
        </p:nvGraphicFramePr>
        <p:xfrm>
          <a:off x="3311371" y="1649863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7B4731A1-DB31-91C4-FBF3-3D0E845CD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15810"/>
              </p:ext>
            </p:extLst>
          </p:nvPr>
        </p:nvGraphicFramePr>
        <p:xfrm>
          <a:off x="4927846" y="1647526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CBF8F6E7-FD16-3B7F-42E8-1712C6D5C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61759"/>
              </p:ext>
            </p:extLst>
          </p:nvPr>
        </p:nvGraphicFramePr>
        <p:xfrm>
          <a:off x="6544321" y="1646443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25" name="表 2">
            <a:extLst>
              <a:ext uri="{FF2B5EF4-FFF2-40B4-BE49-F238E27FC236}">
                <a16:creationId xmlns:a16="http://schemas.microsoft.com/office/drawing/2014/main" id="{3C6498E3-C800-40F9-7FB3-48D9F0B0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59207"/>
              </p:ext>
            </p:extLst>
          </p:nvPr>
        </p:nvGraphicFramePr>
        <p:xfrm>
          <a:off x="8169921" y="1644615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F4FBB2F-B7E5-8697-74D9-0BBB26C57295}"/>
              </a:ext>
            </a:extLst>
          </p:cNvPr>
          <p:cNvSpPr txBox="1"/>
          <p:nvPr/>
        </p:nvSpPr>
        <p:spPr>
          <a:xfrm>
            <a:off x="3293122" y="2604580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確保</a:t>
            </a:r>
            <a:r>
              <a:rPr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された</a:t>
            </a:r>
            <a:r>
              <a:rPr kumimoji="1"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メモリ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1883E56-0FD1-3477-B373-E6D22EB42C05}"/>
              </a:ext>
            </a:extLst>
          </p:cNvPr>
          <p:cNvCxnSpPr>
            <a:cxnSpLocks/>
          </p:cNvCxnSpPr>
          <p:nvPr/>
        </p:nvCxnSpPr>
        <p:spPr>
          <a:xfrm>
            <a:off x="3293122" y="2595017"/>
            <a:ext cx="4876799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0A2B488-C9A2-AE73-592D-0DF7F224AA55}"/>
              </a:ext>
            </a:extLst>
          </p:cNvPr>
          <p:cNvSpPr/>
          <p:nvPr/>
        </p:nvSpPr>
        <p:spPr>
          <a:xfrm>
            <a:off x="1473693" y="707885"/>
            <a:ext cx="8513686" cy="2279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FE0E169-2923-8A9C-6F68-4B540D7D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60129"/>
              </p:ext>
            </p:extLst>
          </p:nvPr>
        </p:nvGraphicFramePr>
        <p:xfrm>
          <a:off x="1685771" y="1642944"/>
          <a:ext cx="8128002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847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24872">
                  <a:extLst>
                    <a:ext uri="{9D8B030D-6E8A-4147-A177-3AD203B41FA5}">
                      <a16:colId xmlns:a16="http://schemas.microsoft.com/office/drawing/2014/main" val="1615615925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1616363">
                  <a:extLst>
                    <a:ext uri="{9D8B030D-6E8A-4147-A177-3AD203B41FA5}">
                      <a16:colId xmlns:a16="http://schemas.microsoft.com/office/drawing/2014/main" val="620941205"/>
                    </a:ext>
                  </a:extLst>
                </a:gridCol>
                <a:gridCol w="411155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0413C27-DD91-3AF9-2370-1EC56BD5DD3B}"/>
              </a:ext>
            </a:extLst>
          </p:cNvPr>
          <p:cNvCxnSpPr>
            <a:cxnSpLocks/>
          </p:cNvCxnSpPr>
          <p:nvPr/>
        </p:nvCxnSpPr>
        <p:spPr>
          <a:xfrm>
            <a:off x="3311371" y="1278384"/>
            <a:ext cx="6502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C474B4-DFA6-13FC-A471-2ECAF7463A87}"/>
              </a:ext>
            </a:extLst>
          </p:cNvPr>
          <p:cNvSpPr txBox="1"/>
          <p:nvPr/>
        </p:nvSpPr>
        <p:spPr>
          <a:xfrm>
            <a:off x="1685772" y="1093718"/>
            <a:ext cx="162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JetBrains Mono" panose="02000009000000000000" pitchFamily="49" charset="0"/>
              </a:rPr>
              <a:t>メモリ</a:t>
            </a:r>
            <a:endParaRPr kumimoji="1"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  <p:graphicFrame>
        <p:nvGraphicFramePr>
          <p:cNvPr id="6" name="表 2">
            <a:extLst>
              <a:ext uri="{FF2B5EF4-FFF2-40B4-BE49-F238E27FC236}">
                <a16:creationId xmlns:a16="http://schemas.microsoft.com/office/drawing/2014/main" id="{4D8DED55-E891-54C0-688B-27A776165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94219"/>
              </p:ext>
            </p:extLst>
          </p:nvPr>
        </p:nvGraphicFramePr>
        <p:xfrm>
          <a:off x="1685771" y="1640764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7" name="表 2">
            <a:extLst>
              <a:ext uri="{FF2B5EF4-FFF2-40B4-BE49-F238E27FC236}">
                <a16:creationId xmlns:a16="http://schemas.microsoft.com/office/drawing/2014/main" id="{64CDC66A-D237-FC43-2A08-0E19C1655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01438"/>
              </p:ext>
            </p:extLst>
          </p:nvPr>
        </p:nvGraphicFramePr>
        <p:xfrm>
          <a:off x="3311371" y="1640764"/>
          <a:ext cx="8128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8" name="表 2">
            <a:extLst>
              <a:ext uri="{FF2B5EF4-FFF2-40B4-BE49-F238E27FC236}">
                <a16:creationId xmlns:a16="http://schemas.microsoft.com/office/drawing/2014/main" id="{0F058691-090A-AB49-BF01-60319F6C6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18816"/>
              </p:ext>
            </p:extLst>
          </p:nvPr>
        </p:nvGraphicFramePr>
        <p:xfrm>
          <a:off x="4546577" y="1640764"/>
          <a:ext cx="3230584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23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2437008649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797108047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78037059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1070594991"/>
                    </a:ext>
                  </a:extLst>
                </a:gridCol>
                <a:gridCol w="403823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10" name="表 2">
            <a:extLst>
              <a:ext uri="{FF2B5EF4-FFF2-40B4-BE49-F238E27FC236}">
                <a16:creationId xmlns:a16="http://schemas.microsoft.com/office/drawing/2014/main" id="{7C64AA10-CB19-C8BD-FB94-B9D6FA6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62271"/>
              </p:ext>
            </p:extLst>
          </p:nvPr>
        </p:nvGraphicFramePr>
        <p:xfrm>
          <a:off x="7781773" y="1640764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8D77DB-B46A-0200-724F-85F326E9B6E6}"/>
              </a:ext>
            </a:extLst>
          </p:cNvPr>
          <p:cNvSpPr txBox="1"/>
          <p:nvPr/>
        </p:nvSpPr>
        <p:spPr>
          <a:xfrm>
            <a:off x="1685771" y="7078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C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これはできない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451DF3-9872-F904-F897-9E3A7D9542BF}"/>
              </a:ext>
            </a:extLst>
          </p:cNvPr>
          <p:cNvSpPr txBox="1"/>
          <p:nvPr/>
        </p:nvSpPr>
        <p:spPr>
          <a:xfrm>
            <a:off x="3311371" y="1442889"/>
            <a:ext cx="828808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7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short</a:t>
            </a:r>
            <a:endParaRPr kumimoji="1" lang="ja-JP" altLang="en-US" sz="700" dirty="0">
              <a:latin typeface="JetBrains Mono" panose="02000009000000000000" pitchFamily="49" charset="0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AC2696-65F1-79C0-2921-D1201226FF7E}"/>
              </a:ext>
            </a:extLst>
          </p:cNvPr>
          <p:cNvSpPr txBox="1"/>
          <p:nvPr/>
        </p:nvSpPr>
        <p:spPr>
          <a:xfrm>
            <a:off x="4124171" y="1438086"/>
            <a:ext cx="422406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7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char</a:t>
            </a:r>
            <a:endParaRPr kumimoji="1" lang="ja-JP" altLang="en-US" sz="700" dirty="0">
              <a:latin typeface="JetBrains Mono" panose="02000009000000000000" pitchFamily="49" charset="0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909E08-0C6B-45FF-39D7-806C2A9A812B}"/>
              </a:ext>
            </a:extLst>
          </p:cNvPr>
          <p:cNvSpPr txBox="1"/>
          <p:nvPr/>
        </p:nvSpPr>
        <p:spPr>
          <a:xfrm>
            <a:off x="4546576" y="1438085"/>
            <a:ext cx="3230583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7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long</a:t>
            </a:r>
            <a:endParaRPr kumimoji="1" lang="ja-JP" altLang="en-US" sz="700" dirty="0">
              <a:latin typeface="JetBrains Mono" panose="02000009000000000000" pitchFamily="49" charset="0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95FD2B-1A00-1EAA-CF3F-7564DA5DDBC7}"/>
              </a:ext>
            </a:extLst>
          </p:cNvPr>
          <p:cNvSpPr txBox="1"/>
          <p:nvPr/>
        </p:nvSpPr>
        <p:spPr>
          <a:xfrm>
            <a:off x="7781748" y="1435461"/>
            <a:ext cx="162560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7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endParaRPr kumimoji="1" lang="ja-JP" altLang="en-US" sz="700" dirty="0">
              <a:latin typeface="JetBrains Mono" panose="02000009000000000000" pitchFamily="49" charset="0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FA5EF54-2A0A-AF29-9E52-789E41AAEFB8}"/>
              </a:ext>
            </a:extLst>
          </p:cNvPr>
          <p:cNvSpPr/>
          <p:nvPr/>
        </p:nvSpPr>
        <p:spPr>
          <a:xfrm>
            <a:off x="1473693" y="3611494"/>
            <a:ext cx="8513686" cy="2387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表 2">
            <a:extLst>
              <a:ext uri="{FF2B5EF4-FFF2-40B4-BE49-F238E27FC236}">
                <a16:creationId xmlns:a16="http://schemas.microsoft.com/office/drawing/2014/main" id="{4E6E4CDE-5B05-48E7-BB7F-837BE4DA7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37663"/>
              </p:ext>
            </p:extLst>
          </p:nvPr>
        </p:nvGraphicFramePr>
        <p:xfrm>
          <a:off x="1685771" y="4375549"/>
          <a:ext cx="81280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09412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53E2086-2D5B-72C7-A315-5A9E419669DD}"/>
              </a:ext>
            </a:extLst>
          </p:cNvPr>
          <p:cNvCxnSpPr>
            <a:cxnSpLocks/>
          </p:cNvCxnSpPr>
          <p:nvPr/>
        </p:nvCxnSpPr>
        <p:spPr>
          <a:xfrm>
            <a:off x="3311371" y="4010989"/>
            <a:ext cx="6502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8B4D44-216E-D20E-CB7D-B99CD63EC778}"/>
              </a:ext>
            </a:extLst>
          </p:cNvPr>
          <p:cNvSpPr txBox="1"/>
          <p:nvPr/>
        </p:nvSpPr>
        <p:spPr>
          <a:xfrm>
            <a:off x="1685772" y="3826323"/>
            <a:ext cx="162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JetBrains Mono" panose="02000009000000000000" pitchFamily="49" charset="0"/>
              </a:rPr>
              <a:t>メモリ</a:t>
            </a:r>
            <a:endParaRPr kumimoji="1"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022B490D-F35E-369E-D349-91007C08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85813"/>
              </p:ext>
            </p:extLst>
          </p:nvPr>
        </p:nvGraphicFramePr>
        <p:xfrm>
          <a:off x="1667522" y="4376718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0EE89A56-B3C5-B08F-D8A5-C9CF419F8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38500"/>
              </p:ext>
            </p:extLst>
          </p:nvPr>
        </p:nvGraphicFramePr>
        <p:xfrm>
          <a:off x="3311371" y="4382468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25" name="表 2">
            <a:extLst>
              <a:ext uri="{FF2B5EF4-FFF2-40B4-BE49-F238E27FC236}">
                <a16:creationId xmlns:a16="http://schemas.microsoft.com/office/drawing/2014/main" id="{528C6E2D-E6BA-4272-20CD-BC2291F7B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62530"/>
              </p:ext>
            </p:extLst>
          </p:nvPr>
        </p:nvGraphicFramePr>
        <p:xfrm>
          <a:off x="4927846" y="4380131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4C311D-6E23-81CF-F8E4-957BF86E5A61}"/>
              </a:ext>
            </a:extLst>
          </p:cNvPr>
          <p:cNvSpPr txBox="1"/>
          <p:nvPr/>
        </p:nvSpPr>
        <p:spPr>
          <a:xfrm>
            <a:off x="3293122" y="2535074"/>
            <a:ext cx="611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確保したいメモリのサイズ</a:t>
            </a:r>
          </a:p>
        </p:txBody>
      </p:sp>
      <p:graphicFrame>
        <p:nvGraphicFramePr>
          <p:cNvPr id="26" name="表 2">
            <a:extLst>
              <a:ext uri="{FF2B5EF4-FFF2-40B4-BE49-F238E27FC236}">
                <a16:creationId xmlns:a16="http://schemas.microsoft.com/office/drawing/2014/main" id="{E1DD9A90-B20D-CB7E-DE24-64570F68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0928"/>
              </p:ext>
            </p:extLst>
          </p:nvPr>
        </p:nvGraphicFramePr>
        <p:xfrm>
          <a:off x="6544321" y="4379048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27" name="表 2">
            <a:extLst>
              <a:ext uri="{FF2B5EF4-FFF2-40B4-BE49-F238E27FC236}">
                <a16:creationId xmlns:a16="http://schemas.microsoft.com/office/drawing/2014/main" id="{5B23DD6C-44E7-342C-0FA1-414C289A5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23710"/>
              </p:ext>
            </p:extLst>
          </p:nvPr>
        </p:nvGraphicFramePr>
        <p:xfrm>
          <a:off x="8169921" y="4377220"/>
          <a:ext cx="1625600" cy="79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C68A0F-CFDE-7959-2899-81E5E602DEAB}"/>
              </a:ext>
            </a:extLst>
          </p:cNvPr>
          <p:cNvCxnSpPr>
            <a:cxnSpLocks/>
          </p:cNvCxnSpPr>
          <p:nvPr/>
        </p:nvCxnSpPr>
        <p:spPr>
          <a:xfrm>
            <a:off x="3293122" y="2525511"/>
            <a:ext cx="611422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3A881A3-589B-24EA-AB30-65003B1927ED}"/>
              </a:ext>
            </a:extLst>
          </p:cNvPr>
          <p:cNvSpPr txBox="1"/>
          <p:nvPr/>
        </p:nvSpPr>
        <p:spPr>
          <a:xfrm>
            <a:off x="2879164" y="5321788"/>
            <a:ext cx="209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確保したいメモリのサイズ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E1E4D5F-088D-22C9-C5E3-CA13C1775A03}"/>
              </a:ext>
            </a:extLst>
          </p:cNvPr>
          <p:cNvCxnSpPr>
            <a:cxnSpLocks/>
          </p:cNvCxnSpPr>
          <p:nvPr/>
        </p:nvCxnSpPr>
        <p:spPr>
          <a:xfrm>
            <a:off x="3311371" y="5318257"/>
            <a:ext cx="1235205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E4C6BAA-EB08-D1CF-D147-FFA1AEC5B708}"/>
              </a:ext>
            </a:extLst>
          </p:cNvPr>
          <p:cNvCxnSpPr>
            <a:cxnSpLocks/>
          </p:cNvCxnSpPr>
          <p:nvPr/>
        </p:nvCxnSpPr>
        <p:spPr>
          <a:xfrm>
            <a:off x="4514566" y="5638800"/>
            <a:ext cx="3655355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60CB0F-B3CC-96B7-BB99-93F1F5F6318A}"/>
              </a:ext>
            </a:extLst>
          </p:cNvPr>
          <p:cNvSpPr txBox="1"/>
          <p:nvPr/>
        </p:nvSpPr>
        <p:spPr>
          <a:xfrm>
            <a:off x="4530549" y="5680194"/>
            <a:ext cx="363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C00000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範囲外参照</a:t>
            </a:r>
          </a:p>
        </p:txBody>
      </p:sp>
    </p:spTree>
    <p:extLst>
      <p:ext uri="{BB962C8B-B14F-4D97-AF65-F5344CB8AC3E}">
        <p14:creationId xmlns:p14="http://schemas.microsoft.com/office/powerpoint/2010/main" val="320225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B81E89C-36FD-DC49-FCC2-63C82A5FEC8A}"/>
              </a:ext>
            </a:extLst>
          </p:cNvPr>
          <p:cNvSpPr/>
          <p:nvPr/>
        </p:nvSpPr>
        <p:spPr>
          <a:xfrm>
            <a:off x="1473693" y="570731"/>
            <a:ext cx="8513686" cy="2410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59B5F4B-9B6C-BB5A-9746-B4D419A45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41473"/>
              </p:ext>
            </p:extLst>
          </p:nvPr>
        </p:nvGraphicFramePr>
        <p:xfrm>
          <a:off x="1685771" y="1628370"/>
          <a:ext cx="8128000" cy="81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09412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812990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3</a:t>
                      </a:r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005AC84-5F76-C369-42C4-28D6CC9C719C}"/>
              </a:ext>
            </a:extLst>
          </p:cNvPr>
          <p:cNvCxnSpPr>
            <a:cxnSpLocks/>
          </p:cNvCxnSpPr>
          <p:nvPr/>
        </p:nvCxnSpPr>
        <p:spPr>
          <a:xfrm>
            <a:off x="3311371" y="1278384"/>
            <a:ext cx="6502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57CAD-6F38-8390-027E-5CFFD6C91546}"/>
              </a:ext>
            </a:extLst>
          </p:cNvPr>
          <p:cNvSpPr txBox="1"/>
          <p:nvPr/>
        </p:nvSpPr>
        <p:spPr>
          <a:xfrm>
            <a:off x="1685772" y="1093718"/>
            <a:ext cx="162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JetBrains Mono" panose="02000009000000000000" pitchFamily="49" charset="0"/>
              </a:rPr>
              <a:t>メモリ</a:t>
            </a:r>
            <a:endParaRPr kumimoji="1" lang="ja-JP" altLang="en-US" b="1" dirty="0">
              <a:latin typeface="ＭＳ ゴシック" panose="020B0609070205080204" pitchFamily="49" charset="-128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  <p:graphicFrame>
        <p:nvGraphicFramePr>
          <p:cNvPr id="6" name="表 2">
            <a:extLst>
              <a:ext uri="{FF2B5EF4-FFF2-40B4-BE49-F238E27FC236}">
                <a16:creationId xmlns:a16="http://schemas.microsoft.com/office/drawing/2014/main" id="{12FC88DD-E229-AB4A-2339-2E83B6AE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19696"/>
              </p:ext>
            </p:extLst>
          </p:nvPr>
        </p:nvGraphicFramePr>
        <p:xfrm>
          <a:off x="1667522" y="1629539"/>
          <a:ext cx="1625600" cy="81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812990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7" name="表 2">
            <a:extLst>
              <a:ext uri="{FF2B5EF4-FFF2-40B4-BE49-F238E27FC236}">
                <a16:creationId xmlns:a16="http://schemas.microsoft.com/office/drawing/2014/main" id="{97BE1868-7F9D-B1CF-7F34-BF644917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5778"/>
              </p:ext>
            </p:extLst>
          </p:nvPr>
        </p:nvGraphicFramePr>
        <p:xfrm>
          <a:off x="3311371" y="1635289"/>
          <a:ext cx="1625600" cy="81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812990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8" name="表 2">
            <a:extLst>
              <a:ext uri="{FF2B5EF4-FFF2-40B4-BE49-F238E27FC236}">
                <a16:creationId xmlns:a16="http://schemas.microsoft.com/office/drawing/2014/main" id="{47AAAB7F-18F5-BADB-E70D-F210AC104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72884"/>
              </p:ext>
            </p:extLst>
          </p:nvPr>
        </p:nvGraphicFramePr>
        <p:xfrm>
          <a:off x="4927846" y="1632952"/>
          <a:ext cx="1625600" cy="81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812990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9" name="表 2">
            <a:extLst>
              <a:ext uri="{FF2B5EF4-FFF2-40B4-BE49-F238E27FC236}">
                <a16:creationId xmlns:a16="http://schemas.microsoft.com/office/drawing/2014/main" id="{2B425A91-81C6-0878-9608-9E3E707DB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58855"/>
              </p:ext>
            </p:extLst>
          </p:nvPr>
        </p:nvGraphicFramePr>
        <p:xfrm>
          <a:off x="6544321" y="1631869"/>
          <a:ext cx="1625600" cy="81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812990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graphicFrame>
        <p:nvGraphicFramePr>
          <p:cNvPr id="10" name="表 2">
            <a:extLst>
              <a:ext uri="{FF2B5EF4-FFF2-40B4-BE49-F238E27FC236}">
                <a16:creationId xmlns:a16="http://schemas.microsoft.com/office/drawing/2014/main" id="{D28C8B10-F011-98A4-86A4-DF94B1E02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57770"/>
              </p:ext>
            </p:extLst>
          </p:nvPr>
        </p:nvGraphicFramePr>
        <p:xfrm>
          <a:off x="8169921" y="1630041"/>
          <a:ext cx="1625600" cy="81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399774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553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53797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0241585"/>
                    </a:ext>
                  </a:extLst>
                </a:gridCol>
              </a:tblGrid>
              <a:tr h="812990"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0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78953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79C473-CF68-550C-C717-D9BBFDEB8FEE}"/>
              </a:ext>
            </a:extLst>
          </p:cNvPr>
          <p:cNvSpPr txBox="1"/>
          <p:nvPr/>
        </p:nvSpPr>
        <p:spPr>
          <a:xfrm>
            <a:off x="3293122" y="2604580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確保</a:t>
            </a:r>
            <a:r>
              <a:rPr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された</a:t>
            </a:r>
            <a:r>
              <a:rPr kumimoji="1"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メモリ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3A8BD10-3173-3C75-DAD0-212716363B66}"/>
              </a:ext>
            </a:extLst>
          </p:cNvPr>
          <p:cNvCxnSpPr>
            <a:cxnSpLocks/>
          </p:cNvCxnSpPr>
          <p:nvPr/>
        </p:nvCxnSpPr>
        <p:spPr>
          <a:xfrm>
            <a:off x="3293122" y="2595017"/>
            <a:ext cx="4876799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3277FF8-FFBE-0E2D-43B5-797AF45BFA9B}"/>
              </a:ext>
            </a:extLst>
          </p:cNvPr>
          <p:cNvCxnSpPr>
            <a:cxnSpLocks/>
          </p:cNvCxnSpPr>
          <p:nvPr/>
        </p:nvCxnSpPr>
        <p:spPr>
          <a:xfrm>
            <a:off x="3509818" y="948682"/>
            <a:ext cx="0" cy="647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E22D58-4498-9464-DF2B-253ED86BE4A7}"/>
              </a:ext>
            </a:extLst>
          </p:cNvPr>
          <p:cNvSpPr txBox="1"/>
          <p:nvPr/>
        </p:nvSpPr>
        <p:spPr>
          <a:xfrm>
            <a:off x="1667522" y="647558"/>
            <a:ext cx="367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C000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Malloc</a:t>
            </a:r>
            <a:r>
              <a:rPr kumimoji="1" lang="ja-JP" altLang="en-US" b="1" dirty="0">
                <a:solidFill>
                  <a:srgbClr val="FFC000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関数の戻り値</a:t>
            </a:r>
            <a:r>
              <a:rPr kumimoji="1" lang="en-US" altLang="ja-JP" b="1" dirty="0">
                <a:solidFill>
                  <a:srgbClr val="FFC000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(</a:t>
            </a:r>
            <a:r>
              <a:rPr kumimoji="1" lang="ja-JP" altLang="en-US" b="1" dirty="0">
                <a:solidFill>
                  <a:srgbClr val="FFC000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アドレス</a:t>
            </a:r>
            <a:r>
              <a:rPr kumimoji="1" lang="en-US" altLang="ja-JP" b="1" dirty="0">
                <a:solidFill>
                  <a:srgbClr val="FFC000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)</a:t>
            </a:r>
            <a:endParaRPr kumimoji="1" lang="ja-JP" altLang="en-US" b="1" dirty="0">
              <a:solidFill>
                <a:srgbClr val="FFC000"/>
              </a:solidFill>
              <a:latin typeface="JetBrains Mono" panose="02000009000000000000" pitchFamily="49" charset="0"/>
              <a:ea typeface="ＭＳ ゴシック" panose="020B0609070205080204" pitchFamily="49" charset="-128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1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5D0585-7ABD-75FB-092C-2EFE8FAF5659}"/>
              </a:ext>
            </a:extLst>
          </p:cNvPr>
          <p:cNvSpPr/>
          <p:nvPr/>
        </p:nvSpPr>
        <p:spPr>
          <a:xfrm>
            <a:off x="1920240" y="3088748"/>
            <a:ext cx="6615439" cy="3022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323D09-6CE7-F07B-192B-D2B512A7813A}"/>
              </a:ext>
            </a:extLst>
          </p:cNvPr>
          <p:cNvSpPr/>
          <p:nvPr/>
        </p:nvSpPr>
        <p:spPr>
          <a:xfrm>
            <a:off x="2124472" y="83820"/>
            <a:ext cx="6097508" cy="278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5B6864-E9DC-B490-1D51-CD47C385AE62}"/>
              </a:ext>
            </a:extLst>
          </p:cNvPr>
          <p:cNvSpPr txBox="1"/>
          <p:nvPr/>
        </p:nvSpPr>
        <p:spPr>
          <a:xfrm>
            <a:off x="2453182" y="598405"/>
            <a:ext cx="555543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sz="4400" b="1" dirty="0">
                <a:solidFill>
                  <a:srgbClr val="569C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struct</a:t>
            </a:r>
            <a:r>
              <a:rPr lang="fr-FR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fr-FR" altLang="ja-JP" sz="44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Point2D</a:t>
            </a:r>
            <a:r>
              <a:rPr lang="fr-FR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fr-FR" altLang="ja-JP" sz="4400" b="1" dirty="0">
                <a:solidFill>
                  <a:srgbClr val="FFC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fr-FR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    </a:t>
            </a:r>
            <a:r>
              <a:rPr lang="fr-FR" altLang="ja-JP" sz="4400" b="1" dirty="0">
                <a:solidFill>
                  <a:srgbClr val="569C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fr-FR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fr-FR" altLang="ja-JP" sz="44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x, y;</a:t>
            </a:r>
          </a:p>
          <a:p>
            <a:r>
              <a:rPr lang="fr-FR" altLang="ja-JP" sz="4400" b="1" dirty="0">
                <a:solidFill>
                  <a:srgbClr val="FFC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fr-FR" altLang="ja-JP" sz="44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A92D54-75C7-9B3A-9129-BBF5675DC940}"/>
              </a:ext>
            </a:extLst>
          </p:cNvPr>
          <p:cNvSpPr txBox="1"/>
          <p:nvPr/>
        </p:nvSpPr>
        <p:spPr>
          <a:xfrm>
            <a:off x="2529840" y="3421380"/>
            <a:ext cx="591417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400" b="1" dirty="0">
                <a:solidFill>
                  <a:srgbClr val="569C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struct</a:t>
            </a:r>
            <a:r>
              <a:rPr lang="en-US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ja-JP" sz="44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Point2D p;</a:t>
            </a:r>
          </a:p>
          <a:p>
            <a:r>
              <a:rPr lang="en-US" altLang="ja-JP" sz="4400" b="1" dirty="0" err="1"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n-US" altLang="ja-JP" sz="4400" b="1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ja-JP" sz="4400" b="1" dirty="0" err="1"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lang="en-US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ja-JP" sz="44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ja-JP" sz="4400" b="1" dirty="0">
                <a:solidFill>
                  <a:srgbClr val="92D05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ja-JP" sz="44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r>
              <a:rPr lang="en-US" altLang="ja-JP" sz="4400" b="1" dirty="0" err="1"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n-US" altLang="ja-JP" sz="4400" b="1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ja-JP" sz="4400" b="1" dirty="0" err="1"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</a:t>
            </a:r>
            <a:r>
              <a:rPr lang="en-US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ja-JP" sz="44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altLang="ja-JP" sz="4400" b="1" dirty="0">
                <a:solidFill>
                  <a:srgbClr val="D4D4D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ja-JP" sz="4400" b="1" dirty="0">
                <a:solidFill>
                  <a:srgbClr val="92D05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lang="en-US" altLang="ja-JP" sz="44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7833B9-1728-49CF-0084-3174E53EA9C6}"/>
              </a:ext>
            </a:extLst>
          </p:cNvPr>
          <p:cNvSpPr txBox="1"/>
          <p:nvPr/>
        </p:nvSpPr>
        <p:spPr>
          <a:xfrm>
            <a:off x="2529840" y="219510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構造体キーワード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FC07B99-E92F-278E-CC83-664F4171669B}"/>
              </a:ext>
            </a:extLst>
          </p:cNvPr>
          <p:cNvCxnSpPr>
            <a:cxnSpLocks/>
          </p:cNvCxnSpPr>
          <p:nvPr/>
        </p:nvCxnSpPr>
        <p:spPr>
          <a:xfrm>
            <a:off x="2529840" y="588842"/>
            <a:ext cx="2004060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90576E-1B17-75D8-AE32-3C8C6131A7B4}"/>
              </a:ext>
            </a:extLst>
          </p:cNvPr>
          <p:cNvSpPr txBox="1"/>
          <p:nvPr/>
        </p:nvSpPr>
        <p:spPr>
          <a:xfrm>
            <a:off x="4914900" y="219510"/>
            <a:ext cx="227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構造体名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599B750-A406-9D44-A0AA-377372C580BA}"/>
              </a:ext>
            </a:extLst>
          </p:cNvPr>
          <p:cNvCxnSpPr>
            <a:cxnSpLocks/>
          </p:cNvCxnSpPr>
          <p:nvPr/>
        </p:nvCxnSpPr>
        <p:spPr>
          <a:xfrm>
            <a:off x="4914900" y="588842"/>
            <a:ext cx="22029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DD8FB6-6006-9DBC-E9ED-757961F47585}"/>
              </a:ext>
            </a:extLst>
          </p:cNvPr>
          <p:cNvSpPr txBox="1"/>
          <p:nvPr/>
        </p:nvSpPr>
        <p:spPr>
          <a:xfrm>
            <a:off x="3665220" y="211897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メンバ変数の型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88BBAC-F3F3-FFA5-244B-5FB37294FD14}"/>
              </a:ext>
            </a:extLst>
          </p:cNvPr>
          <p:cNvCxnSpPr>
            <a:cxnSpLocks/>
          </p:cNvCxnSpPr>
          <p:nvPr/>
        </p:nvCxnSpPr>
        <p:spPr>
          <a:xfrm>
            <a:off x="3863340" y="2051882"/>
            <a:ext cx="1051560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9AB7F9-E10C-DB0D-6905-34AFDA8AA666}"/>
              </a:ext>
            </a:extLst>
          </p:cNvPr>
          <p:cNvSpPr txBox="1"/>
          <p:nvPr/>
        </p:nvSpPr>
        <p:spPr>
          <a:xfrm>
            <a:off x="5113021" y="2059975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メンバ変数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1C96654-5AFA-4CA3-354E-1649385EC6AD}"/>
              </a:ext>
            </a:extLst>
          </p:cNvPr>
          <p:cNvCxnSpPr>
            <a:cxnSpLocks/>
          </p:cNvCxnSpPr>
          <p:nvPr/>
        </p:nvCxnSpPr>
        <p:spPr>
          <a:xfrm>
            <a:off x="5113020" y="2050412"/>
            <a:ext cx="17068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2390F1D-68F7-FDBD-A5BC-757EE33C4CF2}"/>
              </a:ext>
            </a:extLst>
          </p:cNvPr>
          <p:cNvSpPr txBox="1"/>
          <p:nvPr/>
        </p:nvSpPr>
        <p:spPr>
          <a:xfrm>
            <a:off x="2633871" y="3136646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構造体キーワード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4B4A34-E79E-6A83-C781-2529E7752524}"/>
              </a:ext>
            </a:extLst>
          </p:cNvPr>
          <p:cNvCxnSpPr>
            <a:cxnSpLocks/>
          </p:cNvCxnSpPr>
          <p:nvPr/>
        </p:nvCxnSpPr>
        <p:spPr>
          <a:xfrm>
            <a:off x="2633871" y="3505978"/>
            <a:ext cx="2004060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D0D082-BEB1-6C43-C17B-32CA054F3441}"/>
              </a:ext>
            </a:extLst>
          </p:cNvPr>
          <p:cNvSpPr txBox="1"/>
          <p:nvPr/>
        </p:nvSpPr>
        <p:spPr>
          <a:xfrm>
            <a:off x="5018931" y="3136646"/>
            <a:ext cx="227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構造体名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0BB63B3-56B5-CB6F-2A9F-CD39EF7064A7}"/>
              </a:ext>
            </a:extLst>
          </p:cNvPr>
          <p:cNvCxnSpPr>
            <a:cxnSpLocks/>
          </p:cNvCxnSpPr>
          <p:nvPr/>
        </p:nvCxnSpPr>
        <p:spPr>
          <a:xfrm>
            <a:off x="5018931" y="3505978"/>
            <a:ext cx="22029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A00172-CF79-47BD-7543-CEBF7DA4A608}"/>
              </a:ext>
            </a:extLst>
          </p:cNvPr>
          <p:cNvSpPr txBox="1"/>
          <p:nvPr/>
        </p:nvSpPr>
        <p:spPr>
          <a:xfrm>
            <a:off x="7388982" y="3136645"/>
            <a:ext cx="94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変数名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7519A25-1AB3-C04F-568C-D7EB21DCAC24}"/>
              </a:ext>
            </a:extLst>
          </p:cNvPr>
          <p:cNvCxnSpPr>
            <a:cxnSpLocks/>
          </p:cNvCxnSpPr>
          <p:nvPr/>
        </p:nvCxnSpPr>
        <p:spPr>
          <a:xfrm>
            <a:off x="7482840" y="3505977"/>
            <a:ext cx="77424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ECC3237-3A19-85F0-F98F-6F2234EC29E1}"/>
              </a:ext>
            </a:extLst>
          </p:cNvPr>
          <p:cNvSpPr txBox="1"/>
          <p:nvPr/>
        </p:nvSpPr>
        <p:spPr>
          <a:xfrm>
            <a:off x="2006706" y="5674653"/>
            <a:ext cx="252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JetBrains Mono" panose="02000009000000000000" pitchFamily="49" charset="0"/>
                <a:ea typeface="ＭＳ ゴシック" panose="020B0609070205080204" pitchFamily="49" charset="-128"/>
                <a:cs typeface="JetBrains Mono" panose="02000009000000000000" pitchFamily="49" charset="0"/>
              </a:rPr>
              <a:t>直接メンバ参照演算子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B9A374C-96E2-A1A7-3FEE-BE465ECC88EC}"/>
              </a:ext>
            </a:extLst>
          </p:cNvPr>
          <p:cNvCxnSpPr>
            <a:cxnSpLocks/>
          </p:cNvCxnSpPr>
          <p:nvPr/>
        </p:nvCxnSpPr>
        <p:spPr>
          <a:xfrm flipV="1">
            <a:off x="2956560" y="4739640"/>
            <a:ext cx="144780" cy="9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4A9D6AA-BDDA-6CC3-C9DE-105EFF166BC4}"/>
              </a:ext>
            </a:extLst>
          </p:cNvPr>
          <p:cNvCxnSpPr>
            <a:cxnSpLocks/>
          </p:cNvCxnSpPr>
          <p:nvPr/>
        </p:nvCxnSpPr>
        <p:spPr>
          <a:xfrm flipV="1">
            <a:off x="3040380" y="5349240"/>
            <a:ext cx="6096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8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113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ゴシック</vt:lpstr>
      <vt:lpstr>游ゴシック</vt:lpstr>
      <vt:lpstr>游ゴシック Light</vt:lpstr>
      <vt:lpstr>Arial</vt:lpstr>
      <vt:lpstr>JetBrains Mono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SUGAWA Tetsuya</dc:creator>
  <cp:lastModifiedBy>SUGAWA Tetsuya</cp:lastModifiedBy>
  <cp:revision>5</cp:revision>
  <dcterms:created xsi:type="dcterms:W3CDTF">2023-05-22T12:42:02Z</dcterms:created>
  <dcterms:modified xsi:type="dcterms:W3CDTF">2023-05-23T14:24:46Z</dcterms:modified>
</cp:coreProperties>
</file>