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0" r:id="rId4"/>
    <p:sldId id="1659" r:id="rId5"/>
    <p:sldId id="1660" r:id="rId6"/>
    <p:sldId id="1662" r:id="rId7"/>
    <p:sldId id="1666" r:id="rId8"/>
    <p:sldId id="16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ncode Sans Semi Condensed" pitchFamily="2" charset="77"/>
      <p:regular r:id="rId15"/>
      <p:bold r:id="rId16"/>
    </p:embeddedFont>
    <p:embeddedFont>
      <p:font typeface="Karla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BE"/>
    <a:srgbClr val="13589E"/>
    <a:srgbClr val="000000"/>
    <a:srgbClr val="0E4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1F47F-65A6-4990-BE2E-59EBC2D18A96}">
  <a:tblStyle styleId="{E9A1F47F-65A6-4990-BE2E-59EBC2D18A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36"/>
    <p:restoredTop sz="94620"/>
  </p:normalViewPr>
  <p:slideViewPr>
    <p:cSldViewPr snapToGrid="0" snapToObjects="1">
      <p:cViewPr>
        <p:scale>
          <a:sx n="97" d="100"/>
          <a:sy n="97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1676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19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6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77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marL="914400" lvl="1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marL="1371600" lvl="2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marL="1828800" lvl="3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marL="2286000" lvl="4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marL="2743200" lvl="5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marL="3200400" lvl="6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marL="3657600" lvl="7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marL="4114800" lvl="8" indent="-4064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ig hol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46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4"/>
            </a:gs>
            <a:gs pos="100000">
              <a:schemeClr val="accent4"/>
            </a:gs>
            <a:gs pos="100000">
              <a:schemeClr val="accent3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61" r:id="rId4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71475" y="1299152"/>
            <a:ext cx="8401050" cy="14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N" sz="4000" dirty="0">
                <a:ln w="3175">
                  <a:noFill/>
                </a:ln>
                <a:solidFill>
                  <a:srgbClr val="0046BE"/>
                </a:solidFill>
              </a:rPr>
              <a:t>Interactive Seller Engagement Initiative </a:t>
            </a:r>
            <a:endParaRPr sz="4000" dirty="0">
              <a:ln w="3175">
                <a:noFill/>
              </a:ln>
              <a:solidFill>
                <a:srgbClr val="0046BE"/>
              </a:solidFill>
            </a:endParaRPr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D3CE5D3C-DE26-7043-8D4F-5B5E7A3F4E6B}"/>
              </a:ext>
            </a:extLst>
          </p:cNvPr>
          <p:cNvSpPr txBox="1">
            <a:spLocks/>
          </p:cNvSpPr>
          <p:nvPr/>
        </p:nvSpPr>
        <p:spPr>
          <a:xfrm>
            <a:off x="1304841" y="3964465"/>
            <a:ext cx="7640375" cy="117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r"/>
            <a:r>
              <a:rPr lang="en-IN" sz="2000" b="0" dirty="0">
                <a:solidFill>
                  <a:srgbClr val="0046BE"/>
                </a:solidFill>
              </a:rPr>
              <a:t>Team 18 :  </a:t>
            </a:r>
            <a:r>
              <a:rPr lang="en-IN" sz="2000" b="0" dirty="0" err="1">
                <a:solidFill>
                  <a:srgbClr val="0046BE"/>
                </a:solidFill>
              </a:rPr>
              <a:t>TechWiz</a:t>
            </a:r>
            <a:r>
              <a:rPr lang="en-IN" sz="2000" b="0" dirty="0">
                <a:solidFill>
                  <a:srgbClr val="0046BE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01A73-524E-3C49-BE56-65F5BC7C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4685215"/>
            <a:ext cx="783201" cy="458285"/>
          </a:xfrm>
          <a:prstGeom prst="rect">
            <a:avLst/>
          </a:prstGeom>
        </p:spPr>
      </p:pic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B87A09C1-94AB-B64D-A9B1-E056380EC52B}"/>
              </a:ext>
            </a:extLst>
          </p:cNvPr>
          <p:cNvSpPr txBox="1">
            <a:spLocks/>
          </p:cNvSpPr>
          <p:nvPr/>
        </p:nvSpPr>
        <p:spPr>
          <a:xfrm>
            <a:off x="1033173" y="2571750"/>
            <a:ext cx="736473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-IN" sz="2400" b="0" dirty="0">
                <a:solidFill>
                  <a:srgbClr val="0046BE"/>
                </a:solidFill>
              </a:rPr>
              <a:t>Evoke. Engage. Empower</a:t>
            </a: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87000"/>
                <a:lumOff val="13000"/>
              </a:schemeClr>
            </a:gs>
            <a:gs pos="100000">
              <a:schemeClr val="accent3"/>
            </a:gs>
          </a:gsLst>
          <a:lin ang="5400012" scaled="0"/>
          <a:tileRect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ctrTitle" idx="4294967295"/>
          </p:nvPr>
        </p:nvSpPr>
        <p:spPr>
          <a:xfrm>
            <a:off x="1431173" y="1581616"/>
            <a:ext cx="5253038" cy="22256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00" dirty="0">
                <a:ln w="19050">
                  <a:noFill/>
                </a:ln>
                <a:solidFill>
                  <a:srgbClr val="0046BE"/>
                </a:solidFill>
              </a:rPr>
              <a:t>3</a:t>
            </a:r>
            <a:endParaRPr sz="19900" dirty="0">
              <a:ln w="19050">
                <a:noFill/>
              </a:ln>
              <a:solidFill>
                <a:srgbClr val="0046BE"/>
              </a:solidFill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6049907" y="52094"/>
            <a:ext cx="1722365" cy="1722348"/>
            <a:chOff x="6643075" y="3664250"/>
            <a:chExt cx="407950" cy="407975"/>
          </a:xfrm>
        </p:grpSpPr>
        <p:sp>
          <p:nvSpPr>
            <p:cNvPr id="115" name="Google Shape;115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20"/>
          <p:cNvGrpSpPr/>
          <p:nvPr/>
        </p:nvGrpSpPr>
        <p:grpSpPr>
          <a:xfrm rot="-5214698">
            <a:off x="6949237" y="771565"/>
            <a:ext cx="708127" cy="708087"/>
            <a:chOff x="576250" y="4319400"/>
            <a:chExt cx="442075" cy="442050"/>
          </a:xfrm>
        </p:grpSpPr>
        <p:sp>
          <p:nvSpPr>
            <p:cNvPr id="117" name="Google Shape;117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/>
          <p:nvPr/>
        </p:nvSpPr>
        <p:spPr>
          <a:xfrm>
            <a:off x="5304787" y="241018"/>
            <a:ext cx="269213" cy="2570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 rot="2697530">
            <a:off x="7226033" y="2102158"/>
            <a:ext cx="408675" cy="390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552518" y="1982824"/>
            <a:ext cx="163695" cy="15637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 rot="1279958">
            <a:off x="4594834" y="766380"/>
            <a:ext cx="163658" cy="1563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70BF77-F7FF-DA4E-B1F8-BFE5D39D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4685215"/>
            <a:ext cx="783201" cy="458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143000" y="1435260"/>
            <a:ext cx="6858000" cy="24966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50800" indent="0">
              <a:buNone/>
            </a:pPr>
            <a:r>
              <a:rPr lang="en-IN" sz="2400" dirty="0">
                <a:ln w="3175">
                  <a:noFill/>
                </a:ln>
                <a:solidFill>
                  <a:srgbClr val="0046BE"/>
                </a:solidFill>
                <a:latin typeface="Encode Sans Semi Condensed"/>
                <a:sym typeface="Encode Sans Semi Condensed"/>
              </a:rPr>
              <a:t>By implementing our Employee Engagement Initiative we can increase the visibility  by creating interactive touchpoints that motivates seller to improve their product content</a:t>
            </a:r>
            <a:r>
              <a:rPr lang="en-IN" dirty="0"/>
              <a:t>.</a:t>
            </a: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BBC3D-9AC0-4840-ACF6-1A48F22C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4685215"/>
            <a:ext cx="783201" cy="458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 rot="1562140">
            <a:off x="1019950" y="2462965"/>
            <a:ext cx="657430" cy="2024140"/>
          </a:xfrm>
          <a:prstGeom prst="cub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4"/>
              </a:gs>
              <a:gs pos="100000">
                <a:schemeClr val="accent3"/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Cause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Cube 30"/>
          <p:cNvSpPr/>
          <p:nvPr/>
        </p:nvSpPr>
        <p:spPr bwMode="auto">
          <a:xfrm>
            <a:off x="2052767" y="2479507"/>
            <a:ext cx="657430" cy="2024140"/>
          </a:xfrm>
          <a:prstGeom prst="cube">
            <a:avLst/>
          </a:prstGeom>
          <a:gradFill>
            <a:gsLst>
              <a:gs pos="100000">
                <a:schemeClr val="accent2">
                  <a:lumMod val="90000"/>
                </a:schemeClr>
              </a:gs>
              <a:gs pos="100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Effect 01</a:t>
            </a:r>
          </a:p>
        </p:txBody>
      </p:sp>
      <p:sp>
        <p:nvSpPr>
          <p:cNvPr id="22" name="Cube 21"/>
          <p:cNvSpPr/>
          <p:nvPr/>
        </p:nvSpPr>
        <p:spPr bwMode="auto">
          <a:xfrm>
            <a:off x="3382774" y="2479507"/>
            <a:ext cx="657430" cy="2024140"/>
          </a:xfrm>
          <a:prstGeom prst="cube">
            <a:avLst/>
          </a:prstGeom>
          <a:gradFill>
            <a:gsLst>
              <a:gs pos="100000">
                <a:schemeClr val="accent2">
                  <a:lumMod val="50000"/>
                </a:schemeClr>
              </a:gs>
              <a:gs pos="100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Effect 02</a:t>
            </a:r>
          </a:p>
        </p:txBody>
      </p:sp>
      <p:sp>
        <p:nvSpPr>
          <p:cNvPr id="23" name="Cube 22"/>
          <p:cNvSpPr/>
          <p:nvPr/>
        </p:nvSpPr>
        <p:spPr bwMode="auto">
          <a:xfrm>
            <a:off x="4712781" y="2479507"/>
            <a:ext cx="657430" cy="2024140"/>
          </a:xfrm>
          <a:prstGeom prst="cube">
            <a:avLst/>
          </a:prstGeom>
          <a:gradFill>
            <a:gsLst>
              <a:gs pos="100000">
                <a:srgbClr val="C00000"/>
              </a:gs>
              <a:gs pos="100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Effect 03</a:t>
            </a:r>
          </a:p>
        </p:txBody>
      </p:sp>
      <p:sp>
        <p:nvSpPr>
          <p:cNvPr id="24" name="Cube 23"/>
          <p:cNvSpPr/>
          <p:nvPr/>
        </p:nvSpPr>
        <p:spPr bwMode="auto">
          <a:xfrm>
            <a:off x="6213059" y="2479507"/>
            <a:ext cx="657430" cy="2024140"/>
          </a:xfrm>
          <a:prstGeom prst="cube">
            <a:avLst/>
          </a:prstGeom>
          <a:gradFill>
            <a:gsLst>
              <a:gs pos="100000">
                <a:schemeClr val="accent2">
                  <a:lumMod val="25000"/>
                </a:schemeClr>
              </a:gs>
              <a:gs pos="100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Effect 04</a:t>
            </a:r>
          </a:p>
        </p:txBody>
      </p:sp>
      <p:sp>
        <p:nvSpPr>
          <p:cNvPr id="25" name="Cube 24"/>
          <p:cNvSpPr/>
          <p:nvPr/>
        </p:nvSpPr>
        <p:spPr bwMode="auto">
          <a:xfrm>
            <a:off x="7651661" y="2479507"/>
            <a:ext cx="657430" cy="2024140"/>
          </a:xfrm>
          <a:prstGeom prst="cube">
            <a:avLst/>
          </a:prstGeom>
          <a:gradFill>
            <a:gsLst>
              <a:gs pos="100000">
                <a:schemeClr val="tx1">
                  <a:lumMod val="50000"/>
                </a:schemeClr>
              </a:gs>
              <a:gs pos="100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Effect 05</a:t>
            </a: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511419" y="4549313"/>
            <a:ext cx="850764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 Product Content</a:t>
            </a: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2020445" y="4547262"/>
            <a:ext cx="609599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Poor Search Index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 Placeholder 3"/>
          <p:cNvSpPr txBox="1">
            <a:spLocks/>
          </p:cNvSpPr>
          <p:nvPr/>
        </p:nvSpPr>
        <p:spPr>
          <a:xfrm>
            <a:off x="3348040" y="4543403"/>
            <a:ext cx="609600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 Page Visits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4529396" y="4543403"/>
            <a:ext cx="951238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 Conversion Rate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Text Placeholder 3"/>
          <p:cNvSpPr txBox="1">
            <a:spLocks/>
          </p:cNvSpPr>
          <p:nvPr/>
        </p:nvSpPr>
        <p:spPr>
          <a:xfrm>
            <a:off x="5650664" y="4524936"/>
            <a:ext cx="1648404" cy="5909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Opportunity Loss: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Seller Commission Revenue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D166E4B-4ABA-D74D-A494-D14906A9430D}"/>
              </a:ext>
            </a:extLst>
          </p:cNvPr>
          <p:cNvSpPr txBox="1">
            <a:spLocks/>
          </p:cNvSpPr>
          <p:nvPr/>
        </p:nvSpPr>
        <p:spPr>
          <a:xfrm>
            <a:off x="7437555" y="4534605"/>
            <a:ext cx="1126604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Cancellation Marketplace Subscription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Google Shape;104;p19">
            <a:extLst>
              <a:ext uri="{FF2B5EF4-FFF2-40B4-BE49-F238E27FC236}">
                <a16:creationId xmlns:a16="http://schemas.microsoft.com/office/drawing/2014/main" id="{74376054-AC2D-3149-8759-2785A9092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08" y="117818"/>
            <a:ext cx="9127832" cy="52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" sz="2400" dirty="0">
                <a:solidFill>
                  <a:srgbClr val="13589E"/>
                </a:solidFill>
              </a:rPr>
              <a:t>Loss of </a:t>
            </a:r>
            <a:r>
              <a:rPr lang="en" sz="2400" dirty="0">
                <a:ln w="3175">
                  <a:noFill/>
                </a:ln>
                <a:solidFill>
                  <a:srgbClr val="13589E"/>
                </a:solidFill>
              </a:rPr>
              <a:t>Revenue</a:t>
            </a:r>
            <a:r>
              <a:rPr lang="en" sz="2400" dirty="0">
                <a:solidFill>
                  <a:srgbClr val="13589E"/>
                </a:solidFill>
              </a:rPr>
              <a:t> and Sellers </a:t>
            </a:r>
            <a:r>
              <a:rPr lang="en-IN" sz="2400" dirty="0">
                <a:ln w="3175">
                  <a:noFill/>
                </a:ln>
                <a:solidFill>
                  <a:srgbClr val="13589E"/>
                </a:solidFill>
              </a:rPr>
              <a:t>due to poor Product Content</a:t>
            </a:r>
            <a:endParaRPr sz="2400" dirty="0">
              <a:solidFill>
                <a:srgbClr val="13589E"/>
              </a:solidFill>
            </a:endParaRPr>
          </a:p>
        </p:txBody>
      </p:sp>
      <p:sp>
        <p:nvSpPr>
          <p:cNvPr id="17" name="Google Shape;105;p19">
            <a:extLst>
              <a:ext uri="{FF2B5EF4-FFF2-40B4-BE49-F238E27FC236}">
                <a16:creationId xmlns:a16="http://schemas.microsoft.com/office/drawing/2014/main" id="{8063D829-6F91-EA4B-B7A3-6EF3502FC4C1}"/>
              </a:ext>
            </a:extLst>
          </p:cNvPr>
          <p:cNvSpPr txBox="1">
            <a:spLocks/>
          </p:cNvSpPr>
          <p:nvPr/>
        </p:nvSpPr>
        <p:spPr>
          <a:xfrm>
            <a:off x="397168" y="867062"/>
            <a:ext cx="3177540" cy="69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0800" indent="0" algn="ctr">
              <a:buClr>
                <a:srgbClr val="13589E"/>
              </a:buClr>
              <a:buSzPts val="2800"/>
              <a:buNone/>
            </a:pPr>
            <a:r>
              <a:rPr lang="en-IN" sz="1600" b="1" dirty="0">
                <a:ln w="3175">
                  <a:noFill/>
                </a:ln>
                <a:solidFill>
                  <a:srgbClr val="13589E"/>
                </a:solidFill>
                <a:latin typeface="Encode Sans Semi Condensed"/>
              </a:rPr>
              <a:t>Good product content guides and convinces  a customer to buy</a:t>
            </a:r>
          </a:p>
        </p:txBody>
      </p:sp>
      <p:sp>
        <p:nvSpPr>
          <p:cNvPr id="19" name="Google Shape;105;p19">
            <a:extLst>
              <a:ext uri="{FF2B5EF4-FFF2-40B4-BE49-F238E27FC236}">
                <a16:creationId xmlns:a16="http://schemas.microsoft.com/office/drawing/2014/main" id="{8F1DA970-C11F-5A40-B289-C0270ED262E7}"/>
              </a:ext>
            </a:extLst>
          </p:cNvPr>
          <p:cNvSpPr txBox="1">
            <a:spLocks/>
          </p:cNvSpPr>
          <p:nvPr/>
        </p:nvSpPr>
        <p:spPr>
          <a:xfrm>
            <a:off x="5289840" y="807427"/>
            <a:ext cx="1276368" cy="93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0800" indent="0" algn="ctr">
              <a:buClr>
                <a:srgbClr val="13589E"/>
              </a:buClr>
              <a:buSzPts val="2800"/>
              <a:buNone/>
            </a:pPr>
            <a:r>
              <a:rPr lang="en-IN" sz="4000" b="1" dirty="0">
                <a:ln w="3175">
                  <a:noFill/>
                </a:ln>
                <a:solidFill>
                  <a:srgbClr val="13589E"/>
                </a:solidFill>
                <a:latin typeface="Encode Sans Semi Condensed"/>
              </a:rPr>
              <a:t>95% </a:t>
            </a:r>
            <a:r>
              <a:rPr lang="en-IN" sz="1400" b="1" dirty="0">
                <a:ln w="3175">
                  <a:noFill/>
                </a:ln>
                <a:solidFill>
                  <a:srgbClr val="13589E"/>
                </a:solidFill>
                <a:latin typeface="Encode Sans Semi Condensed"/>
              </a:rPr>
              <a:t>Seller Product Listing</a:t>
            </a:r>
            <a:endParaRPr lang="en-IN" sz="4000" b="1" dirty="0">
              <a:ln w="3175">
                <a:noFill/>
              </a:ln>
              <a:solidFill>
                <a:srgbClr val="13589E"/>
              </a:solidFill>
              <a:latin typeface="Encode Sans Semi Condensed"/>
            </a:endParaRPr>
          </a:p>
        </p:txBody>
      </p:sp>
      <p:sp>
        <p:nvSpPr>
          <p:cNvPr id="20" name="Google Shape;105;p19">
            <a:extLst>
              <a:ext uri="{FF2B5EF4-FFF2-40B4-BE49-F238E27FC236}">
                <a16:creationId xmlns:a16="http://schemas.microsoft.com/office/drawing/2014/main" id="{EA8EFC5D-53C6-404F-9500-46A89E60A19D}"/>
              </a:ext>
            </a:extLst>
          </p:cNvPr>
          <p:cNvSpPr txBox="1">
            <a:spLocks/>
          </p:cNvSpPr>
          <p:nvPr/>
        </p:nvSpPr>
        <p:spPr>
          <a:xfrm>
            <a:off x="7061826" y="807427"/>
            <a:ext cx="1685006" cy="93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0800" indent="0" algn="ctr">
              <a:buClr>
                <a:srgbClr val="13589E"/>
              </a:buClr>
              <a:buSzPts val="2800"/>
              <a:buNone/>
            </a:pPr>
            <a:r>
              <a:rPr lang="en-IN" sz="4000" b="1" dirty="0">
                <a:ln w="3175">
                  <a:noFill/>
                </a:ln>
                <a:solidFill>
                  <a:srgbClr val="13589E"/>
                </a:solidFill>
                <a:latin typeface="Encode Sans Semi Condensed"/>
              </a:rPr>
              <a:t>75% </a:t>
            </a:r>
          </a:p>
          <a:p>
            <a:pPr marL="50800" indent="0" algn="ctr">
              <a:buClr>
                <a:srgbClr val="13589E"/>
              </a:buClr>
              <a:buSzPts val="2800"/>
              <a:buNone/>
            </a:pPr>
            <a:r>
              <a:rPr lang="en-IN" sz="1400" b="1" dirty="0">
                <a:ln w="3175">
                  <a:noFill/>
                </a:ln>
                <a:solidFill>
                  <a:srgbClr val="13589E"/>
                </a:solidFill>
                <a:latin typeface="Encode Sans Semi Condensed"/>
              </a:rPr>
              <a:t>Bad Product Content </a:t>
            </a:r>
            <a:endParaRPr lang="en-IN" sz="4000" b="1" dirty="0">
              <a:ln w="3175">
                <a:noFill/>
              </a:ln>
              <a:solidFill>
                <a:srgbClr val="13589E"/>
              </a:solidFill>
              <a:latin typeface="Encode Sans Semi Condensed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BD1E889-38B6-4649-8F57-E4B29DD01245}"/>
              </a:ext>
            </a:extLst>
          </p:cNvPr>
          <p:cNvSpPr/>
          <p:nvPr/>
        </p:nvSpPr>
        <p:spPr>
          <a:xfrm>
            <a:off x="6638818" y="1024242"/>
            <a:ext cx="601088" cy="335927"/>
          </a:xfrm>
          <a:prstGeom prst="rightArrow">
            <a:avLst/>
          </a:prstGeom>
          <a:solidFill>
            <a:srgbClr val="13589E"/>
          </a:solidFill>
          <a:ln>
            <a:solidFill>
              <a:srgbClr val="135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Google Shape;105;p19">
            <a:extLst>
              <a:ext uri="{FF2B5EF4-FFF2-40B4-BE49-F238E27FC236}">
                <a16:creationId xmlns:a16="http://schemas.microsoft.com/office/drawing/2014/main" id="{ED8EF66B-6908-C448-B073-683B2035BCF9}"/>
              </a:ext>
            </a:extLst>
          </p:cNvPr>
          <p:cNvSpPr txBox="1">
            <a:spLocks/>
          </p:cNvSpPr>
          <p:nvPr/>
        </p:nvSpPr>
        <p:spPr>
          <a:xfrm>
            <a:off x="3431123" y="843945"/>
            <a:ext cx="1763074" cy="69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0800" indent="0" algn="ctr">
              <a:buClr>
                <a:srgbClr val="13589E"/>
              </a:buClr>
              <a:buSzPts val="2800"/>
              <a:buNone/>
            </a:pPr>
            <a:r>
              <a:rPr lang="en-IN" sz="4800" b="1" dirty="0">
                <a:ln w="3175">
                  <a:solidFill>
                    <a:srgbClr val="000000"/>
                  </a:solidFill>
                </a:ln>
                <a:solidFill>
                  <a:srgbClr val="FFC000"/>
                </a:solidFill>
                <a:latin typeface="Encode Sans Semi Condensed"/>
              </a:rPr>
              <a:t>BUT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A698ECF-C45A-694F-8299-D17E19DF508E}"/>
              </a:ext>
            </a:extLst>
          </p:cNvPr>
          <p:cNvSpPr/>
          <p:nvPr/>
        </p:nvSpPr>
        <p:spPr>
          <a:xfrm rot="16200000">
            <a:off x="4148889" y="-1860154"/>
            <a:ext cx="523251" cy="7798194"/>
          </a:xfrm>
          <a:prstGeom prst="leftBrace">
            <a:avLst/>
          </a:prstGeom>
          <a:ln cmpd="thickThin">
            <a:solidFill>
              <a:srgbClr val="135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97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71475" y="1418421"/>
            <a:ext cx="8401050" cy="14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N" dirty="0">
                <a:ln w="3175">
                  <a:noFill/>
                </a:ln>
                <a:solidFill>
                  <a:srgbClr val="0046BE"/>
                </a:solidFill>
              </a:rPr>
              <a:t>Product Demo</a:t>
            </a:r>
            <a:endParaRPr dirty="0">
              <a:ln w="3175">
                <a:noFill/>
              </a:ln>
              <a:solidFill>
                <a:srgbClr val="0046BE"/>
              </a:solidFill>
            </a:endParaRP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E9D2B9B-AC9D-F941-A280-7E5A989FF5F8}"/>
              </a:ext>
            </a:extLst>
          </p:cNvPr>
          <p:cNvSpPr txBox="1">
            <a:spLocks/>
          </p:cNvSpPr>
          <p:nvPr/>
        </p:nvSpPr>
        <p:spPr>
          <a:xfrm>
            <a:off x="999895" y="2354396"/>
            <a:ext cx="17549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-IN" sz="2000" b="0" dirty="0">
                <a:solidFill>
                  <a:srgbClr val="002060"/>
                </a:solidFill>
              </a:rPr>
              <a:t>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01A73-524E-3C49-BE56-65F5BC7C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4685215"/>
            <a:ext cx="783201" cy="4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901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71475" y="1418421"/>
            <a:ext cx="8401050" cy="14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N" dirty="0">
                <a:ln w="3175">
                  <a:noFill/>
                </a:ln>
                <a:solidFill>
                  <a:srgbClr val="0046BE"/>
                </a:solidFill>
              </a:rPr>
              <a:t>Ultimate Dashboard Vision</a:t>
            </a:r>
            <a:endParaRPr dirty="0">
              <a:ln w="3175">
                <a:noFill/>
              </a:ln>
              <a:solidFill>
                <a:srgbClr val="0046BE"/>
              </a:solidFill>
            </a:endParaRP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E9D2B9B-AC9D-F941-A280-7E5A989FF5F8}"/>
              </a:ext>
            </a:extLst>
          </p:cNvPr>
          <p:cNvSpPr txBox="1">
            <a:spLocks/>
          </p:cNvSpPr>
          <p:nvPr/>
        </p:nvSpPr>
        <p:spPr>
          <a:xfrm>
            <a:off x="999895" y="2354396"/>
            <a:ext cx="17549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-IN" sz="2000" b="0" dirty="0">
                <a:solidFill>
                  <a:srgbClr val="002060"/>
                </a:solidFill>
              </a:rPr>
              <a:t>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01A73-524E-3C49-BE56-65F5BC7C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4685215"/>
            <a:ext cx="783201" cy="4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554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E9ABF-8A9F-9C47-857B-FB8616351E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31F90-2654-0F46-8E96-53E5B930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1"/>
            <a:ext cx="9144000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57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8309113" cy="5830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800" dirty="0">
                <a:ln w="3175">
                  <a:noFill/>
                </a:ln>
                <a:solidFill>
                  <a:srgbClr val="0046BE"/>
                </a:solidFill>
              </a:rPr>
              <a:t>Limitations</a:t>
            </a:r>
            <a:endParaRPr sz="2800" dirty="0">
              <a:ln w="3175">
                <a:noFill/>
              </a:ln>
              <a:solidFill>
                <a:srgbClr val="0046BE"/>
              </a:solidFill>
            </a:endParaRP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E9D2B9B-AC9D-F941-A280-7E5A989FF5F8}"/>
              </a:ext>
            </a:extLst>
          </p:cNvPr>
          <p:cNvSpPr txBox="1">
            <a:spLocks/>
          </p:cNvSpPr>
          <p:nvPr/>
        </p:nvSpPr>
        <p:spPr>
          <a:xfrm>
            <a:off x="999895" y="2354396"/>
            <a:ext cx="17549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-IN" sz="2000" b="0" dirty="0">
                <a:solidFill>
                  <a:srgbClr val="002060"/>
                </a:solidFill>
              </a:rPr>
              <a:t>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01A73-524E-3C49-BE56-65F5BC7C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4685215"/>
            <a:ext cx="783201" cy="4582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594D8C-7AC5-4F46-B32B-E6DDDF061BD8}"/>
              </a:ext>
            </a:extLst>
          </p:cNvPr>
          <p:cNvSpPr/>
          <p:nvPr/>
        </p:nvSpPr>
        <p:spPr>
          <a:xfrm>
            <a:off x="157351" y="816006"/>
            <a:ext cx="8880632" cy="279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n w="3175">
                  <a:noFill/>
                </a:ln>
                <a:solidFill>
                  <a:srgbClr val="0046BE"/>
                </a:solidFill>
                <a:latin typeface="Encode Sans Semi Condensed"/>
                <a:sym typeface="Karla"/>
              </a:rPr>
              <a:t>1.  Revenue Data was not available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3175">
                  <a:noFill/>
                </a:ln>
                <a:solidFill>
                  <a:srgbClr val="0046BE"/>
                </a:solidFill>
                <a:latin typeface="Encode Sans Semi Condensed"/>
                <a:sym typeface="Karla"/>
              </a:rPr>
              <a:t>2.  Sales Data was not available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3175">
                  <a:noFill/>
                </a:ln>
                <a:solidFill>
                  <a:srgbClr val="0046BE"/>
                </a:solidFill>
                <a:latin typeface="Encode Sans Semi Condensed"/>
                <a:sym typeface="Karla"/>
              </a:rPr>
              <a:t>3.  No of Visits Data was not available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3175">
                  <a:noFill/>
                </a:ln>
                <a:solidFill>
                  <a:srgbClr val="0046BE"/>
                </a:solidFill>
                <a:latin typeface="Encode Sans Semi Condensed"/>
                <a:sym typeface="Karla"/>
              </a:rPr>
              <a:t>4. Product Descriptions like Warranty details and More Information were not present in the Product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533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158</Words>
  <Application>Microsoft Macintosh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Karla</vt:lpstr>
      <vt:lpstr>Calibri</vt:lpstr>
      <vt:lpstr>Arial</vt:lpstr>
      <vt:lpstr>Encode Sans Semi Condensed</vt:lpstr>
      <vt:lpstr>Iden template</vt:lpstr>
      <vt:lpstr>Interactive Seller Engagement Initiative </vt:lpstr>
      <vt:lpstr>3</vt:lpstr>
      <vt:lpstr>PowerPoint Presentation</vt:lpstr>
      <vt:lpstr>Loss of Revenue and Sellers due to poor Product Content</vt:lpstr>
      <vt:lpstr>Product Demo</vt:lpstr>
      <vt:lpstr>Ultimate Dashboard Vision</vt:lpstr>
      <vt:lpstr>PowerPoint Presentation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25</cp:revision>
  <dcterms:modified xsi:type="dcterms:W3CDTF">2020-02-02T01:09:27Z</dcterms:modified>
</cp:coreProperties>
</file>