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1" r:id="rId3"/>
    <p:sldId id="280" r:id="rId4"/>
    <p:sldId id="281" r:id="rId5"/>
    <p:sldId id="282" r:id="rId6"/>
    <p:sldId id="283" r:id="rId7"/>
    <p:sldId id="284" r:id="rId8"/>
    <p:sldId id="285" r:id="rId9"/>
    <p:sldId id="291" r:id="rId10"/>
    <p:sldId id="292" r:id="rId11"/>
    <p:sldId id="293" r:id="rId12"/>
    <p:sldId id="286" r:id="rId13"/>
    <p:sldId id="287" r:id="rId14"/>
    <p:sldId id="288" r:id="rId15"/>
    <p:sldId id="289" r:id="rId16"/>
    <p:sldId id="290" r:id="rId17"/>
    <p:sldId id="279" r:id="rId18"/>
    <p:sldId id="273" r:id="rId19"/>
    <p:sldId id="274" r:id="rId20"/>
    <p:sldId id="276" r:id="rId21"/>
    <p:sldId id="277" r:id="rId22"/>
    <p:sldId id="308" r:id="rId23"/>
    <p:sldId id="272" r:id="rId24"/>
    <p:sldId id="257" r:id="rId25"/>
    <p:sldId id="278" r:id="rId26"/>
    <p:sldId id="258" r:id="rId27"/>
    <p:sldId id="259" r:id="rId28"/>
    <p:sldId id="260" r:id="rId29"/>
    <p:sldId id="264" r:id="rId30"/>
    <p:sldId id="261" r:id="rId31"/>
    <p:sldId id="265" r:id="rId32"/>
    <p:sldId id="262" r:id="rId33"/>
    <p:sldId id="263" r:id="rId34"/>
    <p:sldId id="266" r:id="rId35"/>
    <p:sldId id="267" r:id="rId36"/>
    <p:sldId id="268" r:id="rId37"/>
    <p:sldId id="269" r:id="rId38"/>
    <p:sldId id="270" r:id="rId39"/>
    <p:sldId id="294" r:id="rId40"/>
    <p:sldId id="296" r:id="rId41"/>
    <p:sldId id="295" r:id="rId42"/>
    <p:sldId id="299" r:id="rId43"/>
    <p:sldId id="300" r:id="rId44"/>
    <p:sldId id="306" r:id="rId45"/>
    <p:sldId id="305" r:id="rId46"/>
    <p:sldId id="298" r:id="rId47"/>
    <p:sldId id="301" r:id="rId48"/>
    <p:sldId id="303" r:id="rId49"/>
    <p:sldId id="302" r:id="rId50"/>
    <p:sldId id="307" r:id="rId51"/>
    <p:sldId id="309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javascript-let/" TargetMode="External"/><Relationship Id="rId2" Type="http://schemas.openxmlformats.org/officeDocument/2006/relationships/hyperlink" Target="https://www.geeksforgeeks.org/javascript-va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eeksforgeeks.org/javascript-const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javascript-cons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99287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808053"/>
          </a:xfrm>
        </p:spPr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 smtClean="0"/>
              <a:t>dialogue boxes in </a:t>
            </a:r>
            <a:r>
              <a:rPr lang="en-US" sz="2800" dirty="0" err="1" smtClean="0"/>
              <a:t>javascript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0794"/>
            <a:ext cx="10820400" cy="4577892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2.   confirm</a:t>
            </a:r>
            <a:r>
              <a:rPr lang="en-US" dirty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Displays a message with OK and Cancel buttons, and returns true if OK is pressed, or false if Cancel is pressed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let result = confirm("Are you sure you want to delete this?");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if (result)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console.log("User pressed OK");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 else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console.log("User pressed Cancel");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2708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435837"/>
            <a:ext cx="8610600" cy="846032"/>
          </a:xfrm>
        </p:spPr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 smtClean="0"/>
              <a:t>dialogue boxes in </a:t>
            </a:r>
            <a:r>
              <a:rPr lang="en-US" sz="2800" dirty="0" err="1" smtClean="0"/>
              <a:t>javascript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41690"/>
            <a:ext cx="10820400" cy="4876996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3</a:t>
            </a:r>
            <a:r>
              <a:rPr lang="en-US" dirty="0"/>
              <a:t>. </a:t>
            </a:r>
            <a:r>
              <a:rPr lang="en-US" dirty="0" smtClean="0"/>
              <a:t> prompt</a:t>
            </a:r>
            <a:r>
              <a:rPr lang="en-US" dirty="0"/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Displays a dialog box that prompts the user for input and returns the entered value (as a string), or null if the user presses Cancel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let name = prompt("What is your name?");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if (name !== null)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console.log("Hello, " + name);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 else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   console.log("User cancelled the prompt");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94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JavaScript Functions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err="1" smtClean="0"/>
              <a:t>fuction</a:t>
            </a:r>
            <a:r>
              <a:rPr lang="en-US" dirty="0" smtClean="0"/>
              <a:t> </a:t>
            </a:r>
            <a:r>
              <a:rPr lang="en-US" dirty="0"/>
              <a:t>is a block of code that perform a specific task.</a:t>
            </a:r>
          </a:p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can write the code once and use it many times by calling the function 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Syntax</a:t>
            </a:r>
          </a:p>
          <a:p>
            <a:pPr marL="0" indent="0">
              <a:buNone/>
            </a:pPr>
            <a:r>
              <a:rPr lang="en-US" dirty="0" smtClean="0"/>
              <a:t>Function </a:t>
            </a:r>
            <a:r>
              <a:rPr lang="en-US" dirty="0" err="1" smtClean="0"/>
              <a:t>function_name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//statements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032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JavaScript Functions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function </a:t>
            </a:r>
            <a:r>
              <a:rPr lang="en-US" dirty="0" err="1"/>
              <a:t>introduceMe</a:t>
            </a:r>
            <a:r>
              <a:rPr lang="en-US" dirty="0"/>
              <a:t>() </a:t>
            </a:r>
            <a:r>
              <a:rPr lang="en-US" dirty="0" smtClean="0"/>
              <a:t>{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   </a:t>
            </a:r>
            <a:r>
              <a:rPr lang="en-US" dirty="0" err="1"/>
              <a:t>document.write</a:t>
            </a:r>
            <a:r>
              <a:rPr lang="en-US" dirty="0"/>
              <a:t>("Hi, 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</a:t>
            </a:r>
            <a:r>
              <a:rPr lang="en-US" dirty="0" err="1"/>
              <a:t>document.write</a:t>
            </a:r>
            <a:r>
              <a:rPr lang="en-US" dirty="0"/>
              <a:t>("I am Tuba 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</a:t>
            </a:r>
            <a:r>
              <a:rPr lang="en-US" dirty="0" err="1"/>
              <a:t>document.write</a:t>
            </a:r>
            <a:r>
              <a:rPr lang="en-US" dirty="0"/>
              <a:t>("I am a web developer &lt;</a:t>
            </a:r>
            <a:r>
              <a:rPr lang="en-US" dirty="0" err="1"/>
              <a:t>br</a:t>
            </a:r>
            <a:r>
              <a:rPr lang="en-US" dirty="0"/>
              <a:t>&gt;&lt;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/>
              <a:t>introduceMe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057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function with parameter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function greet(name)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</a:t>
            </a:r>
            <a:r>
              <a:rPr lang="en-US" dirty="0" err="1"/>
              <a:t>document.write</a:t>
            </a:r>
            <a:r>
              <a:rPr lang="en-US" dirty="0"/>
              <a:t>("Hello, " + name + "!" + "&lt;</a:t>
            </a:r>
            <a:r>
              <a:rPr lang="en-US" dirty="0" err="1"/>
              <a:t>br</a:t>
            </a:r>
            <a:r>
              <a:rPr lang="en-US" dirty="0"/>
              <a:t>&gt;");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greet</a:t>
            </a:r>
            <a:r>
              <a:rPr lang="en-US" dirty="0" smtClean="0"/>
              <a:t>(“Zara"); </a:t>
            </a:r>
            <a:r>
              <a:rPr lang="en-US" dirty="0"/>
              <a:t>// Output: Hello, </a:t>
            </a:r>
            <a:r>
              <a:rPr lang="en-US" dirty="0" smtClean="0"/>
              <a:t>Zara!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186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function with return value: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function add(a, b) 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/>
              <a:t>return a + b;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}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let </a:t>
            </a:r>
            <a:r>
              <a:rPr lang="en-US" dirty="0"/>
              <a:t>result = add(5, 3); // result = 8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console.log(result);    // Output: 8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7715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584911"/>
            <a:ext cx="8610600" cy="526042"/>
          </a:xfrm>
        </p:spPr>
        <p:txBody>
          <a:bodyPr>
            <a:noAutofit/>
          </a:bodyPr>
          <a:lstStyle/>
          <a:p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3200" u="sng" cap="none" spc="300" dirty="0" smtClean="0"/>
              <a:t>FUNCTION TASK:</a:t>
            </a:r>
            <a:endParaRPr lang="en-US" sz="3200" u="sng" cap="none" spc="3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78422"/>
            <a:ext cx="10820400" cy="47402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Task 1: Create a function called </a:t>
            </a:r>
            <a:r>
              <a:rPr lang="en-US" dirty="0" err="1"/>
              <a:t>welcomeMessage</a:t>
            </a:r>
            <a:r>
              <a:rPr lang="en-US" dirty="0"/>
              <a:t> that </a:t>
            </a:r>
            <a:r>
              <a:rPr lang="en-US" dirty="0" err="1"/>
              <a:t>prints:"Welcome</a:t>
            </a:r>
            <a:r>
              <a:rPr lang="en-US" dirty="0"/>
              <a:t> to JavaScript</a:t>
            </a:r>
            <a:r>
              <a:rPr lang="en-US" dirty="0" smtClean="0"/>
              <a:t>!“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Task </a:t>
            </a:r>
            <a:r>
              <a:rPr lang="en-US" dirty="0"/>
              <a:t>2: Create a function called </a:t>
            </a:r>
            <a:r>
              <a:rPr lang="en-US" dirty="0" err="1"/>
              <a:t>addNumbers</a:t>
            </a:r>
            <a:r>
              <a:rPr lang="en-US" dirty="0"/>
              <a:t> that takes two numbers as parameters, adds them, and prints the result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Task </a:t>
            </a:r>
            <a:r>
              <a:rPr lang="en-US" dirty="0"/>
              <a:t>3: Create a function called multiply that takes two numbers and returns their product. Store the result in a variable and print it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 smtClean="0"/>
              <a:t>Task </a:t>
            </a:r>
            <a:r>
              <a:rPr lang="en-US" dirty="0"/>
              <a:t>4: Create a function called </a:t>
            </a:r>
            <a:r>
              <a:rPr lang="en-US" dirty="0" err="1"/>
              <a:t>greetUser</a:t>
            </a:r>
            <a:r>
              <a:rPr lang="en-US" dirty="0"/>
              <a:t> that takes a name as a parameter and prints a greeting </a:t>
            </a:r>
            <a:r>
              <a:rPr lang="en-US" dirty="0" err="1"/>
              <a:t>like:"Hello</a:t>
            </a:r>
            <a:r>
              <a:rPr lang="en-US" dirty="0"/>
              <a:t>, Ayesha!"</a:t>
            </a:r>
          </a:p>
        </p:txBody>
      </p:sp>
    </p:spTree>
    <p:extLst>
      <p:ext uri="{BB962C8B-B14F-4D97-AF65-F5344CB8AC3E}">
        <p14:creationId xmlns:p14="http://schemas.microsoft.com/office/powerpoint/2010/main" val="2399634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Events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change in the state of an object is known as an event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Mouse Event(</a:t>
            </a:r>
            <a:r>
              <a:rPr lang="en-US" dirty="0" err="1" smtClean="0"/>
              <a:t>click,double</a:t>
            </a:r>
            <a:r>
              <a:rPr lang="en-US" dirty="0" smtClean="0"/>
              <a:t> click, right click, </a:t>
            </a:r>
            <a:r>
              <a:rPr lang="en-US" dirty="0" err="1" smtClean="0"/>
              <a:t>mouseenter,mouseleave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Keyboard</a:t>
            </a:r>
            <a:r>
              <a:rPr lang="en-US" dirty="0" smtClean="0"/>
              <a:t> events(</a:t>
            </a:r>
            <a:r>
              <a:rPr lang="en-US" dirty="0" err="1" smtClean="0"/>
              <a:t>keypress,keyup,keydown</a:t>
            </a:r>
            <a:r>
              <a:rPr lang="en-US" dirty="0" smtClean="0"/>
              <a:t> )</a:t>
            </a:r>
          </a:p>
          <a:p>
            <a:pPr marL="0" indent="0">
              <a:buNone/>
            </a:pPr>
            <a:r>
              <a:rPr lang="en-US" dirty="0" smtClean="0"/>
              <a:t>Window events(</a:t>
            </a:r>
            <a:r>
              <a:rPr lang="en-US" dirty="0" err="1" smtClean="0"/>
              <a:t>onscroll,onresize,onload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Form </a:t>
            </a:r>
            <a:r>
              <a:rPr lang="en-US" dirty="0" err="1" smtClean="0"/>
              <a:t>evet</a:t>
            </a:r>
            <a:r>
              <a:rPr lang="en-US" dirty="0" smtClean="0"/>
              <a:t>(</a:t>
            </a:r>
            <a:r>
              <a:rPr lang="en-US" dirty="0" err="1" smtClean="0"/>
              <a:t>onsubmit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4330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DOM </a:t>
            </a:r>
            <a:r>
              <a:rPr lang="en-US" dirty="0"/>
              <a:t>: stands for Document Object Model</a:t>
            </a:r>
          </a:p>
          <a:p>
            <a:r>
              <a:rPr lang="en-US" dirty="0"/>
              <a:t>It’s a programming interface for HTML document, it represents the page as a tree </a:t>
            </a:r>
            <a:r>
              <a:rPr lang="en-US" dirty="0" err="1"/>
              <a:t>structure,allowing</a:t>
            </a:r>
            <a:r>
              <a:rPr lang="en-US" dirty="0"/>
              <a:t> you to access and manipulate its </a:t>
            </a:r>
            <a:r>
              <a:rPr lang="en-US" dirty="0" err="1"/>
              <a:t>content,structure</a:t>
            </a:r>
            <a:r>
              <a:rPr lang="en-US" dirty="0"/>
              <a:t> and style.</a:t>
            </a:r>
          </a:p>
          <a:p>
            <a:r>
              <a:rPr lang="en-US" dirty="0"/>
              <a:t>Each element in the html document is a node in the tree.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77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884823"/>
          </a:xfrm>
        </p:spPr>
        <p:txBody>
          <a:bodyPr/>
          <a:lstStyle/>
          <a:p>
            <a:r>
              <a:rPr lang="en-US" dirty="0"/>
              <a:t>DOM TARGETTING METHODS: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 lvl="0"/>
            <a:r>
              <a:rPr lang="en-US" dirty="0" smtClean="0"/>
              <a:t>Id </a:t>
            </a:r>
            <a:r>
              <a:rPr lang="en-US" dirty="0"/>
              <a:t>(</a:t>
            </a:r>
            <a:r>
              <a:rPr lang="en-US" dirty="0" err="1"/>
              <a:t>document.getElementById</a:t>
            </a:r>
            <a:r>
              <a:rPr lang="en-US" dirty="0"/>
              <a:t>(id))</a:t>
            </a:r>
          </a:p>
          <a:p>
            <a:pPr lvl="0"/>
            <a:r>
              <a:rPr lang="en-US" dirty="0"/>
              <a:t>Class Name (</a:t>
            </a:r>
            <a:r>
              <a:rPr lang="en-US" dirty="0" err="1"/>
              <a:t>document.getElementsByClassName</a:t>
            </a:r>
            <a:r>
              <a:rPr lang="en-US" dirty="0"/>
              <a:t>(name))</a:t>
            </a:r>
          </a:p>
          <a:p>
            <a:pPr lvl="0"/>
            <a:r>
              <a:rPr lang="en-US" dirty="0"/>
              <a:t>Tag name (</a:t>
            </a:r>
            <a:r>
              <a:rPr lang="en-US" dirty="0" err="1"/>
              <a:t>document.getElementByTagname</a:t>
            </a:r>
            <a:r>
              <a:rPr lang="en-US" dirty="0"/>
              <a:t>(name)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700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“Hello, World!” Program in Browser Console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&lt;head&gt;&lt;/head&gt;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    &lt;h1&gt;Check the console for the message!&lt;/h1&gt;</a:t>
            </a:r>
          </a:p>
          <a:p>
            <a:pPr marL="0" indent="0">
              <a:buNone/>
            </a:pPr>
            <a:r>
              <a:rPr lang="en-US" dirty="0"/>
              <a:t>    &lt;script&gt;</a:t>
            </a:r>
          </a:p>
          <a:p>
            <a:pPr marL="0" indent="0">
              <a:buNone/>
            </a:pPr>
            <a:r>
              <a:rPr lang="en-US" dirty="0"/>
              <a:t>        // This is our first JavaScript program</a:t>
            </a:r>
          </a:p>
          <a:p>
            <a:pPr marL="0" indent="0">
              <a:buNone/>
            </a:pPr>
            <a:r>
              <a:rPr lang="en-US" dirty="0"/>
              <a:t>        console.log("Hello, World!");</a:t>
            </a:r>
          </a:p>
          <a:p>
            <a:pPr marL="0" indent="0">
              <a:buNone/>
            </a:pPr>
            <a:r>
              <a:rPr lang="en-US" dirty="0"/>
              <a:t>    &lt;/script&gt;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771083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What we can get with Dom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rPr lang="en-US" dirty="0"/>
              <a:t>HTML</a:t>
            </a:r>
          </a:p>
          <a:p>
            <a:pPr lvl="0"/>
            <a:r>
              <a:rPr lang="en-US" dirty="0"/>
              <a:t>Text</a:t>
            </a:r>
          </a:p>
          <a:p>
            <a:pPr lvl="0"/>
            <a:r>
              <a:rPr lang="en-US" dirty="0"/>
              <a:t>Attribute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DOM get methods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lvl="0"/>
            <a:r>
              <a:rPr lang="en-US" dirty="0" err="1" smtClean="0"/>
              <a:t>innerText</a:t>
            </a:r>
            <a:endParaRPr lang="en-US" dirty="0"/>
          </a:p>
          <a:p>
            <a:pPr lvl="0"/>
            <a:r>
              <a:rPr lang="en-US" dirty="0" err="1"/>
              <a:t>innerHTML</a:t>
            </a:r>
            <a:endParaRPr lang="en-US" dirty="0"/>
          </a:p>
          <a:p>
            <a:pPr lvl="0"/>
            <a:r>
              <a:rPr lang="en-US" dirty="0" err="1"/>
              <a:t>getAttribute</a:t>
            </a:r>
            <a:endParaRPr lang="en-US" dirty="0"/>
          </a:p>
          <a:p>
            <a:pPr lvl="0"/>
            <a:r>
              <a:rPr lang="en-US" dirty="0" err="1"/>
              <a:t>getAttributeNode</a:t>
            </a:r>
            <a:endParaRPr lang="en-US" dirty="0"/>
          </a:p>
          <a:p>
            <a:pPr lvl="0"/>
            <a:r>
              <a:rPr lang="en-US" dirty="0"/>
              <a:t>Attributes</a:t>
            </a:r>
          </a:p>
        </p:txBody>
      </p:sp>
    </p:spTree>
    <p:extLst>
      <p:ext uri="{BB962C8B-B14F-4D97-AF65-F5344CB8AC3E}">
        <p14:creationId xmlns:p14="http://schemas.microsoft.com/office/powerpoint/2010/main" val="1673737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884823"/>
          </a:xfrm>
        </p:spPr>
        <p:txBody>
          <a:bodyPr>
            <a:normAutofit fontScale="90000"/>
          </a:bodyPr>
          <a:lstStyle/>
          <a:p>
            <a:r>
              <a:rPr lang="en-US" dirty="0"/>
              <a:t>DOM query selector and query selector </a:t>
            </a:r>
            <a:r>
              <a:rPr lang="en-US" dirty="0" smtClean="0"/>
              <a:t>all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querySelector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err="1"/>
              <a:t>querySelectorAll</a:t>
            </a:r>
            <a:r>
              <a:rPr lang="en-US" dirty="0"/>
              <a:t> are methods used to select HTML elements from the DOM (Document Object Model)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document.querySelector</a:t>
            </a:r>
            <a:r>
              <a:rPr lang="en-US" dirty="0"/>
              <a:t>()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    Returns </a:t>
            </a:r>
            <a:r>
              <a:rPr lang="en-US" dirty="0"/>
              <a:t>the first matching element.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         Returns </a:t>
            </a:r>
            <a:r>
              <a:rPr lang="en-US" dirty="0"/>
              <a:t>null if no match is found. 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2.  </a:t>
            </a:r>
            <a:r>
              <a:rPr lang="en-US" dirty="0" err="1" smtClean="0"/>
              <a:t>document.querySelectorAll</a:t>
            </a:r>
            <a:r>
              <a:rPr lang="en-US" dirty="0"/>
              <a:t>()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     Returns </a:t>
            </a:r>
            <a:r>
              <a:rPr lang="en-US" dirty="0"/>
              <a:t>a </a:t>
            </a:r>
            <a:r>
              <a:rPr lang="en-US" dirty="0" err="1"/>
              <a:t>NodeList</a:t>
            </a:r>
            <a:r>
              <a:rPr lang="en-US" dirty="0"/>
              <a:t> of all matching elements.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186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884823"/>
          </a:xfrm>
        </p:spPr>
        <p:txBody>
          <a:bodyPr/>
          <a:lstStyle/>
          <a:p>
            <a:r>
              <a:rPr lang="en-US" dirty="0"/>
              <a:t>DOM </a:t>
            </a:r>
            <a:r>
              <a:rPr lang="en-US" dirty="0" err="1" smtClean="0"/>
              <a:t>css</a:t>
            </a:r>
            <a:r>
              <a:rPr lang="en-US" dirty="0" smtClean="0"/>
              <a:t> styling methods: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smtClean="0"/>
              <a:t>Style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className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err="1" smtClean="0"/>
              <a:t>classList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766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fontAlgn="base">
              <a:spcAft>
                <a:spcPct val="0"/>
              </a:spcAft>
              <a:tabLst/>
            </a:pPr>
            <a:r>
              <a:rPr lang="en-US" dirty="0"/>
              <a:t>Mouse Events Used: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5800" y="2137855"/>
            <a:ext cx="8246168" cy="4137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 smtClean="0"/>
              <a:t>onclick</a:t>
            </a:r>
            <a:r>
              <a:rPr lang="en-US" dirty="0" smtClean="0"/>
              <a:t> </a:t>
            </a:r>
            <a:r>
              <a:rPr lang="en-US" dirty="0"/>
              <a:t>– triggered by a single click.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ondblclick</a:t>
            </a:r>
            <a:r>
              <a:rPr lang="en-US" dirty="0"/>
              <a:t> – triggered by a double click.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oncontextmenu</a:t>
            </a:r>
            <a:r>
              <a:rPr lang="en-US" dirty="0"/>
              <a:t> – triggered by right-click.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onmouseenter</a:t>
            </a:r>
            <a:r>
              <a:rPr lang="en-US" dirty="0"/>
              <a:t> – when the mouse enters the element.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onmouseleave</a:t>
            </a:r>
            <a:r>
              <a:rPr lang="en-US" dirty="0"/>
              <a:t> – when the mouse leaves the element.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onmousemove</a:t>
            </a:r>
            <a:r>
              <a:rPr lang="en-US" dirty="0"/>
              <a:t> – while the mouse moves over the element.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onmousedown</a:t>
            </a:r>
            <a:r>
              <a:rPr lang="en-US" dirty="0"/>
              <a:t> – when the mouse button is pressed down.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 err="1"/>
              <a:t>onmouseup</a:t>
            </a:r>
            <a:r>
              <a:rPr lang="en-US" dirty="0"/>
              <a:t> – when the mouse button is released</a:t>
            </a:r>
            <a:r>
              <a:rPr lang="en-US" dirty="0" smtClean="0"/>
              <a:t>.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dirty="0"/>
              <a:t>file:///C:/html%20projectss/Javascript/mouseEvents.html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926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4"/>
            <a:ext cx="10820400" cy="45180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PRIMITIVE DATATYPE:</a:t>
            </a:r>
          </a:p>
          <a:p>
            <a:pPr marL="0" indent="0">
              <a:buNone/>
            </a:pPr>
            <a:r>
              <a:rPr lang="en-US" dirty="0"/>
              <a:t>   Primitive </a:t>
            </a:r>
            <a:r>
              <a:rPr lang="en-US" dirty="0" err="1"/>
              <a:t>datatypes</a:t>
            </a:r>
            <a:r>
              <a:rPr lang="en-US" dirty="0"/>
              <a:t> represent single values and are </a:t>
            </a:r>
            <a:r>
              <a:rPr lang="en-US" dirty="0" smtClean="0"/>
              <a:t>immutable</a:t>
            </a:r>
          </a:p>
          <a:p>
            <a:r>
              <a:rPr lang="en-US" dirty="0" smtClean="0"/>
              <a:t>We can classify primitive data types in 7 categories.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Number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Boolean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Undefined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Bigint</a:t>
            </a:r>
            <a:r>
              <a:rPr lang="en-US" dirty="0" smtClean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symbol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142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6610"/>
            <a:ext cx="10820400" cy="4612076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10000"/>
              </a:lnSpc>
            </a:pPr>
            <a:r>
              <a:rPr lang="en-US" b="1" dirty="0"/>
              <a:t>Non-Primitive </a:t>
            </a:r>
            <a:r>
              <a:rPr lang="en-US" b="1" dirty="0" err="1"/>
              <a:t>Datatypes</a:t>
            </a:r>
            <a:endParaRPr lang="en-US" b="1" dirty="0"/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dirty="0" smtClean="0"/>
              <a:t>    Non-primitive </a:t>
            </a:r>
            <a:r>
              <a:rPr lang="en-US" dirty="0"/>
              <a:t>types are objects and can store collections of data or </a:t>
            </a:r>
            <a:r>
              <a:rPr lang="en-US" dirty="0" smtClean="0"/>
              <a:t>    </a:t>
            </a:r>
          </a:p>
          <a:p>
            <a:pPr marL="0" indent="0" fontAlgn="base">
              <a:lnSpc>
                <a:spcPct val="110000"/>
              </a:lnSpc>
              <a:buNone/>
            </a:pPr>
            <a:r>
              <a:rPr lang="en-US" dirty="0" smtClean="0"/>
              <a:t>    more </a:t>
            </a:r>
            <a:r>
              <a:rPr lang="en-US" dirty="0"/>
              <a:t>complex </a:t>
            </a:r>
            <a:r>
              <a:rPr lang="en-US" dirty="0" smtClean="0"/>
              <a:t>  entities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We can classify primitive data types in 7 categories.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Number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String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Boolean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Undefined 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Null       (let empty = null</a:t>
            </a:r>
            <a:r>
              <a:rPr lang="en-US" dirty="0" smtClean="0"/>
              <a:t>;)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Bigint</a:t>
            </a:r>
            <a:r>
              <a:rPr lang="en-US" dirty="0" smtClean="0"/>
              <a:t> </a:t>
            </a:r>
            <a:r>
              <a:rPr lang="en-US" dirty="0"/>
              <a:t>    (let </a:t>
            </a:r>
            <a:r>
              <a:rPr lang="en-US" dirty="0" err="1"/>
              <a:t>bigNumber</a:t>
            </a:r>
            <a:r>
              <a:rPr lang="en-US" dirty="0"/>
              <a:t> = 123456789012345678901234567890n</a:t>
            </a:r>
            <a:r>
              <a:rPr lang="en-US" dirty="0" smtClean="0"/>
              <a:t>;)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Symbol  (let </a:t>
            </a:r>
            <a:r>
              <a:rPr lang="en-US" dirty="0" err="1"/>
              <a:t>sym</a:t>
            </a:r>
            <a:r>
              <a:rPr lang="en-US" dirty="0"/>
              <a:t> = Symbol('unique</a:t>
            </a:r>
            <a:r>
              <a:rPr lang="en-US" dirty="0" smtClean="0"/>
              <a:t>');)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007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is only one type of non-primitive data type that is called object</a:t>
            </a:r>
          </a:p>
          <a:p>
            <a:pPr marL="0" indent="0">
              <a:buNone/>
            </a:pPr>
            <a:r>
              <a:rPr lang="en-US" dirty="0" smtClean="0"/>
              <a:t>   Object are further divided into three categories</a:t>
            </a:r>
          </a:p>
          <a:p>
            <a:pPr marL="0" indent="0">
              <a:buNone/>
            </a:pP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object literals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Array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869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 </a:t>
            </a:r>
            <a:r>
              <a:rPr lang="en-US" dirty="0"/>
              <a:t>Object Literal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An object literal is a list of </a:t>
            </a:r>
            <a:r>
              <a:rPr lang="en-US" b="1" dirty="0" err="1"/>
              <a:t>name:value</a:t>
            </a:r>
            <a:r>
              <a:rPr lang="en-US" dirty="0"/>
              <a:t> pairs inside curly braces </a:t>
            </a:r>
            <a:r>
              <a:rPr lang="en-US" b="1" dirty="0"/>
              <a:t>{}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smtClean="0"/>
              <a:t>    {</a:t>
            </a:r>
            <a:r>
              <a:rPr lang="en-US" dirty="0" err="1"/>
              <a:t>firstName</a:t>
            </a:r>
            <a:r>
              <a:rPr lang="en-US" dirty="0"/>
              <a:t>:"John", </a:t>
            </a:r>
            <a:r>
              <a:rPr lang="en-US" dirty="0" err="1"/>
              <a:t>lastName</a:t>
            </a:r>
            <a:r>
              <a:rPr lang="en-US" dirty="0"/>
              <a:t>:"Doe", age:50, </a:t>
            </a:r>
            <a:r>
              <a:rPr lang="en-US" dirty="0" err="1"/>
              <a:t>eyeColor</a:t>
            </a:r>
            <a:r>
              <a:rPr lang="en-US" dirty="0"/>
              <a:t>:"blue</a:t>
            </a:r>
            <a:r>
              <a:rPr lang="en-US" dirty="0" smtClean="0"/>
              <a:t>"}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name:value</a:t>
            </a:r>
            <a:r>
              <a:rPr lang="en-US" b="1" dirty="0"/>
              <a:t> pairs</a:t>
            </a:r>
            <a:r>
              <a:rPr lang="en-US" dirty="0"/>
              <a:t> are also called </a:t>
            </a:r>
            <a:r>
              <a:rPr lang="en-US" b="1" dirty="0" err="1"/>
              <a:t>key:value</a:t>
            </a:r>
            <a:r>
              <a:rPr lang="en-US" b="1" dirty="0"/>
              <a:t> pairs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491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smtClean="0"/>
              <a:t>user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 : “Ali</a:t>
            </a:r>
            <a:r>
              <a:rPr lang="en-US" dirty="0" smtClean="0"/>
              <a:t>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: “</a:t>
            </a:r>
            <a:r>
              <a:rPr lang="en-US" dirty="0" err="1"/>
              <a:t>Rehman</a:t>
            </a:r>
            <a:r>
              <a:rPr lang="en-US" dirty="0"/>
              <a:t>",</a:t>
            </a:r>
          </a:p>
          <a:p>
            <a:pPr marL="0" indent="0" fontAlgn="base">
              <a:buNone/>
            </a:pPr>
            <a:r>
              <a:rPr lang="en-US" dirty="0" smtClean="0"/>
              <a:t>    age : 22,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city : “Hyderabad”</a:t>
            </a:r>
          </a:p>
          <a:p>
            <a:pPr marL="0" indent="0" fontAlgn="base">
              <a:buNone/>
            </a:pPr>
            <a:r>
              <a:rPr lang="en-US" dirty="0" smtClean="0"/>
              <a:t>}</a:t>
            </a:r>
          </a:p>
          <a:p>
            <a:pPr marL="0" indent="0" fontAlgn="base">
              <a:buNone/>
            </a:pPr>
            <a:r>
              <a:rPr lang="en-US" dirty="0" smtClean="0"/>
              <a:t>Console.log(user);</a:t>
            </a:r>
          </a:p>
          <a:p>
            <a:pPr marL="0" indent="0" fontAlgn="base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user.lastName</a:t>
            </a:r>
            <a:r>
              <a:rPr lang="en-US" dirty="0" smtClean="0"/>
              <a:t>)  //</a:t>
            </a:r>
            <a:r>
              <a:rPr lang="en-US" dirty="0" err="1" smtClean="0"/>
              <a:t>Rehman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/>
              <a:t>d</a:t>
            </a:r>
            <a:r>
              <a:rPr lang="en-US" dirty="0" err="1" smtClean="0"/>
              <a:t>ocument.write</a:t>
            </a:r>
            <a:r>
              <a:rPr lang="en-US" dirty="0" smtClean="0"/>
              <a:t>(</a:t>
            </a:r>
            <a:r>
              <a:rPr lang="en-US" dirty="0" err="1" smtClean="0"/>
              <a:t>user.firstname</a:t>
            </a:r>
            <a:r>
              <a:rPr lang="en-US" dirty="0" smtClean="0"/>
              <a:t>) //Ali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5896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Modify and delete value of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smtClean="0"/>
              <a:t>user </a:t>
            </a:r>
            <a:r>
              <a:rPr lang="en-US" dirty="0"/>
              <a:t>= {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firstName</a:t>
            </a:r>
            <a:r>
              <a:rPr lang="en-US" dirty="0"/>
              <a:t> : “Ali</a:t>
            </a:r>
            <a:r>
              <a:rPr lang="en-US" dirty="0" smtClean="0"/>
              <a:t>",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lastName</a:t>
            </a:r>
            <a:r>
              <a:rPr lang="en-US" dirty="0"/>
              <a:t> : “</a:t>
            </a:r>
            <a:r>
              <a:rPr lang="en-US" dirty="0" err="1"/>
              <a:t>Rehman</a:t>
            </a:r>
            <a:r>
              <a:rPr lang="en-US" dirty="0"/>
              <a:t>",</a:t>
            </a:r>
          </a:p>
          <a:p>
            <a:pPr marL="0" indent="0" fontAlgn="base">
              <a:buNone/>
            </a:pPr>
            <a:r>
              <a:rPr lang="en-US" dirty="0" smtClean="0"/>
              <a:t>    age : 22,</a:t>
            </a:r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smtClean="0"/>
              <a:t>   city : “Hyderabad”</a:t>
            </a:r>
          </a:p>
          <a:p>
            <a:pPr marL="0" indent="0" fontAlgn="base">
              <a:buNone/>
            </a:pPr>
            <a:r>
              <a:rPr lang="en-US" dirty="0" smtClean="0"/>
              <a:t>};</a:t>
            </a:r>
          </a:p>
          <a:p>
            <a:pPr marL="0" indent="0" fontAlgn="base">
              <a:buNone/>
            </a:pPr>
            <a:r>
              <a:rPr lang="en-US" dirty="0" err="1" smtClean="0"/>
              <a:t>User.firstName</a:t>
            </a:r>
            <a:r>
              <a:rPr lang="en-US" dirty="0" smtClean="0"/>
              <a:t> = “Usman”;</a:t>
            </a:r>
          </a:p>
          <a:p>
            <a:pPr marL="0" indent="0" fontAlgn="base">
              <a:buNone/>
            </a:pPr>
            <a:r>
              <a:rPr lang="en-US" dirty="0"/>
              <a:t>d</a:t>
            </a:r>
            <a:r>
              <a:rPr lang="en-US" dirty="0" smtClean="0"/>
              <a:t>elete </a:t>
            </a:r>
            <a:r>
              <a:rPr lang="en-US" dirty="0" err="1" smtClean="0"/>
              <a:t>user.age</a:t>
            </a:r>
            <a:r>
              <a:rPr lang="en-US" dirty="0" smtClean="0"/>
              <a:t>;</a:t>
            </a:r>
          </a:p>
          <a:p>
            <a:pPr marL="0" indent="0" fontAlgn="base">
              <a:buNone/>
            </a:pPr>
            <a:r>
              <a:rPr lang="en-US" dirty="0" smtClean="0"/>
              <a:t>Console.log(user);</a:t>
            </a:r>
          </a:p>
          <a:p>
            <a:pPr marL="0" indent="0" fontAlgn="base">
              <a:buNone/>
            </a:pPr>
            <a:r>
              <a:rPr lang="en-US" dirty="0" smtClean="0"/>
              <a:t>Console.log(</a:t>
            </a:r>
            <a:r>
              <a:rPr lang="en-US" dirty="0" err="1" smtClean="0"/>
              <a:t>user.lastName</a:t>
            </a:r>
            <a:r>
              <a:rPr lang="en-US" dirty="0" smtClean="0"/>
              <a:t>)  //</a:t>
            </a:r>
            <a:r>
              <a:rPr lang="en-US" dirty="0" err="1" smtClean="0"/>
              <a:t>Rehman</a:t>
            </a:r>
            <a:endParaRPr lang="en-US" dirty="0" smtClean="0"/>
          </a:p>
          <a:p>
            <a:pPr marL="0" indent="0" fontAlgn="base">
              <a:buNone/>
            </a:pPr>
            <a:r>
              <a:rPr lang="en-US" dirty="0" err="1"/>
              <a:t>d</a:t>
            </a:r>
            <a:r>
              <a:rPr lang="en-US" dirty="0" err="1" smtClean="0"/>
              <a:t>ocument.write</a:t>
            </a:r>
            <a:r>
              <a:rPr lang="en-US" dirty="0" smtClean="0"/>
              <a:t>(</a:t>
            </a:r>
            <a:r>
              <a:rPr lang="en-US" dirty="0" err="1" smtClean="0"/>
              <a:t>user.firstname</a:t>
            </a:r>
            <a:r>
              <a:rPr lang="en-US" dirty="0" smtClean="0"/>
              <a:t>) //Ali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19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“Hello, World!” Program in Browser Console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dirty="0"/>
              <a:t>The</a:t>
            </a:r>
            <a:r>
              <a:rPr lang="en-US" b="1" dirty="0"/>
              <a:t>&lt;script&gt; </a:t>
            </a:r>
            <a:r>
              <a:rPr lang="en-US" b="1" dirty="0" smtClean="0"/>
              <a:t>tag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</a:t>
            </a:r>
            <a:r>
              <a:rPr lang="en-US" dirty="0"/>
              <a:t>is used to include JavaScript code inside an HTML document</a:t>
            </a:r>
            <a:r>
              <a:rPr lang="en-US" dirty="0" smtClean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b="1" dirty="0"/>
              <a:t>console.log(): </a:t>
            </a:r>
            <a:r>
              <a:rPr lang="en-US" dirty="0"/>
              <a:t>The console.log() method is used to print messages to the browser’s developer console. Open the console (usually with F12 or Ctrl + Shift + J) to see the message “Hello, World!” displayed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052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 fontAlgn="base">
              <a:buNone/>
            </a:pPr>
            <a:r>
              <a:rPr lang="en-US" sz="3300" dirty="0" err="1"/>
              <a:t>const</a:t>
            </a:r>
            <a:r>
              <a:rPr lang="en-US" sz="3300" dirty="0"/>
              <a:t> </a:t>
            </a:r>
            <a:r>
              <a:rPr lang="en-US" sz="3300" dirty="0" smtClean="0"/>
              <a:t>user </a:t>
            </a:r>
            <a:r>
              <a:rPr lang="en-US" sz="3300" dirty="0"/>
              <a:t>= {</a:t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firstName</a:t>
            </a:r>
            <a:r>
              <a:rPr lang="en-US" sz="3300" dirty="0"/>
              <a:t> : “Ali</a:t>
            </a:r>
            <a:r>
              <a:rPr lang="en-US" sz="3300" dirty="0" smtClean="0"/>
              <a:t>",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lastName</a:t>
            </a:r>
            <a:r>
              <a:rPr lang="en-US" sz="3300" dirty="0"/>
              <a:t> : “</a:t>
            </a:r>
            <a:r>
              <a:rPr lang="en-US" sz="3300" dirty="0" err="1"/>
              <a:t>Rehman</a:t>
            </a:r>
            <a:r>
              <a:rPr lang="en-US" sz="3300" dirty="0"/>
              <a:t>",</a:t>
            </a:r>
          </a:p>
          <a:p>
            <a:pPr marL="0" indent="0" fontAlgn="base">
              <a:buNone/>
            </a:pPr>
            <a:r>
              <a:rPr lang="en-US" sz="3300" dirty="0" smtClean="0"/>
              <a:t>    age : 22,</a:t>
            </a:r>
          </a:p>
          <a:p>
            <a:pPr marL="0" indent="0" fontAlgn="base">
              <a:buNone/>
            </a:pPr>
            <a:r>
              <a:rPr lang="en-US" sz="3300" dirty="0"/>
              <a:t> </a:t>
            </a:r>
            <a:r>
              <a:rPr lang="en-US" sz="3300" dirty="0" smtClean="0"/>
              <a:t>   city : “Hyderabad”,</a:t>
            </a:r>
          </a:p>
          <a:p>
            <a:pPr marL="0" indent="0" fontAlgn="base">
              <a:buNone/>
            </a:pPr>
            <a:r>
              <a:rPr lang="en-US" sz="3300" dirty="0" smtClean="0"/>
              <a:t>    </a:t>
            </a:r>
            <a:r>
              <a:rPr lang="en-US" sz="3300" dirty="0" err="1" smtClean="0"/>
              <a:t>favGames</a:t>
            </a:r>
            <a:r>
              <a:rPr lang="en-US" sz="3300" dirty="0" smtClean="0"/>
              <a:t>: [‘</a:t>
            </a:r>
            <a:r>
              <a:rPr lang="en-US" sz="3300" dirty="0" err="1" smtClean="0"/>
              <a:t>badminton’,’card</a:t>
            </a:r>
            <a:r>
              <a:rPr lang="en-US" sz="3300" dirty="0" smtClean="0"/>
              <a:t> games’,’</a:t>
            </a:r>
            <a:r>
              <a:rPr lang="en-US" sz="3300" dirty="0" err="1" smtClean="0"/>
              <a:t>ludo</a:t>
            </a:r>
            <a:r>
              <a:rPr lang="en-US" sz="3300" dirty="0" smtClean="0"/>
              <a:t>’,’carom’]</a:t>
            </a:r>
          </a:p>
          <a:p>
            <a:pPr marL="0" indent="0" fontAlgn="base">
              <a:buNone/>
            </a:pPr>
            <a:r>
              <a:rPr lang="en-US" sz="3300" dirty="0" smtClean="0"/>
              <a:t>}</a:t>
            </a:r>
          </a:p>
          <a:p>
            <a:pPr marL="0" indent="0" fontAlgn="base">
              <a:buNone/>
            </a:pPr>
            <a:r>
              <a:rPr lang="en-US" sz="3300" dirty="0" smtClean="0"/>
              <a:t>Console.log(</a:t>
            </a:r>
            <a:r>
              <a:rPr lang="en-US" sz="3300" dirty="0" err="1" smtClean="0"/>
              <a:t>user.favGames</a:t>
            </a:r>
            <a:r>
              <a:rPr lang="en-US" sz="3300" dirty="0" smtClean="0"/>
              <a:t>);</a:t>
            </a:r>
          </a:p>
          <a:p>
            <a:pPr marL="0" indent="0" fontAlgn="base">
              <a:buNone/>
            </a:pPr>
            <a:r>
              <a:rPr lang="en-US" sz="3300" dirty="0" smtClean="0"/>
              <a:t>Console.log(</a:t>
            </a:r>
            <a:r>
              <a:rPr lang="en-US" sz="3300" dirty="0" err="1" smtClean="0"/>
              <a:t>user.favGames</a:t>
            </a:r>
            <a:r>
              <a:rPr lang="en-US" sz="3300" dirty="0" smtClean="0"/>
              <a:t>[2]);</a:t>
            </a:r>
            <a:endParaRPr lang="en-US" sz="3300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024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en-US" sz="6000" dirty="0" err="1"/>
              <a:t>const</a:t>
            </a:r>
            <a:r>
              <a:rPr lang="en-US" sz="6000" dirty="0"/>
              <a:t> </a:t>
            </a:r>
            <a:r>
              <a:rPr lang="en-US" sz="6000" dirty="0" smtClean="0"/>
              <a:t>user </a:t>
            </a:r>
            <a:r>
              <a:rPr lang="en-US" sz="6000" dirty="0"/>
              <a:t>= {</a:t>
            </a:r>
            <a:br>
              <a:rPr lang="en-US" sz="6000" dirty="0"/>
            </a:br>
            <a:r>
              <a:rPr lang="en-US" sz="6000" dirty="0"/>
              <a:t>    </a:t>
            </a:r>
            <a:r>
              <a:rPr lang="en-US" sz="6000" dirty="0" err="1"/>
              <a:t>firstName</a:t>
            </a:r>
            <a:r>
              <a:rPr lang="en-US" sz="6000" dirty="0"/>
              <a:t> : “Ali</a:t>
            </a:r>
            <a:r>
              <a:rPr lang="en-US" sz="6000" dirty="0" smtClean="0"/>
              <a:t>",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    </a:t>
            </a:r>
            <a:r>
              <a:rPr lang="en-US" sz="6000" dirty="0" err="1"/>
              <a:t>lastName</a:t>
            </a:r>
            <a:r>
              <a:rPr lang="en-US" sz="6000" dirty="0"/>
              <a:t> : “</a:t>
            </a:r>
            <a:r>
              <a:rPr lang="en-US" sz="6000" dirty="0" err="1"/>
              <a:t>Rehman</a:t>
            </a:r>
            <a:r>
              <a:rPr lang="en-US" sz="6000" dirty="0"/>
              <a:t>",</a:t>
            </a:r>
          </a:p>
          <a:p>
            <a:pPr marL="0" indent="0" fontAlgn="base">
              <a:buNone/>
            </a:pPr>
            <a:r>
              <a:rPr lang="en-US" sz="6000" dirty="0" smtClean="0"/>
              <a:t>    age : 22</a:t>
            </a:r>
          </a:p>
          <a:p>
            <a:pPr marL="0" indent="0" fontAlgn="base">
              <a:buNone/>
            </a:pPr>
            <a:r>
              <a:rPr lang="en-US" sz="6000" dirty="0" smtClean="0"/>
              <a:t>};</a:t>
            </a:r>
          </a:p>
          <a:p>
            <a:pPr marL="0" indent="0" fontAlgn="base">
              <a:buNone/>
            </a:pPr>
            <a:r>
              <a:rPr lang="en-US" sz="6000" dirty="0" smtClean="0"/>
              <a:t>Console.log(</a:t>
            </a:r>
            <a:r>
              <a:rPr lang="en-US" sz="6000" dirty="0" err="1" smtClean="0"/>
              <a:t>user.email</a:t>
            </a:r>
            <a:r>
              <a:rPr lang="en-US" sz="6000" dirty="0" smtClean="0"/>
              <a:t> );  //undefined</a:t>
            </a:r>
          </a:p>
          <a:p>
            <a:pPr marL="0" indent="0" fontAlgn="base">
              <a:buNone/>
            </a:pPr>
            <a:r>
              <a:rPr lang="en-US" sz="6000" dirty="0" smtClean="0"/>
              <a:t>Console.log(‘email’ in user); //false</a:t>
            </a:r>
          </a:p>
          <a:p>
            <a:pPr marL="0" indent="0" fontAlgn="base">
              <a:buNone/>
            </a:pPr>
            <a:r>
              <a:rPr lang="en-US" sz="6000" dirty="0"/>
              <a:t>Console.log</a:t>
            </a:r>
            <a:r>
              <a:rPr lang="en-US" sz="6000" dirty="0" smtClean="0"/>
              <a:t>(‘age’ </a:t>
            </a:r>
            <a:r>
              <a:rPr lang="en-US" sz="6000" dirty="0"/>
              <a:t>in user); </a:t>
            </a:r>
            <a:r>
              <a:rPr lang="en-US" sz="6000" dirty="0" smtClean="0"/>
              <a:t>//True</a:t>
            </a:r>
            <a:endParaRPr lang="en-US" sz="6000" dirty="0"/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246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3300" dirty="0" err="1"/>
              <a:t>const</a:t>
            </a:r>
            <a:r>
              <a:rPr lang="en-US" sz="3300" dirty="0"/>
              <a:t> </a:t>
            </a:r>
            <a:r>
              <a:rPr lang="en-US" sz="3300" dirty="0" smtClean="0"/>
              <a:t>user </a:t>
            </a:r>
            <a:r>
              <a:rPr lang="en-US" sz="3300" dirty="0"/>
              <a:t>= {</a:t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firstName</a:t>
            </a:r>
            <a:r>
              <a:rPr lang="en-US" sz="3300" dirty="0"/>
              <a:t> : “Ali</a:t>
            </a:r>
            <a:r>
              <a:rPr lang="en-US" sz="3300" dirty="0" smtClean="0"/>
              <a:t>",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lastName</a:t>
            </a:r>
            <a:r>
              <a:rPr lang="en-US" sz="3300" dirty="0"/>
              <a:t> : “</a:t>
            </a:r>
            <a:r>
              <a:rPr lang="en-US" sz="3300" dirty="0" err="1"/>
              <a:t>Rehman</a:t>
            </a:r>
            <a:r>
              <a:rPr lang="en-US" sz="3300" dirty="0"/>
              <a:t>",</a:t>
            </a:r>
          </a:p>
          <a:p>
            <a:pPr marL="0" indent="0" fontAlgn="base">
              <a:buNone/>
            </a:pPr>
            <a:r>
              <a:rPr lang="en-US" sz="3300" dirty="0" smtClean="0"/>
              <a:t>    age : 22,</a:t>
            </a:r>
          </a:p>
          <a:p>
            <a:pPr marL="0" indent="0" fontAlgn="base">
              <a:buNone/>
            </a:pPr>
            <a:r>
              <a:rPr lang="en-US" sz="3300" dirty="0"/>
              <a:t> </a:t>
            </a:r>
            <a:r>
              <a:rPr lang="en-US" sz="3300" dirty="0" smtClean="0"/>
              <a:t>   city : “Hyderabad”,</a:t>
            </a:r>
          </a:p>
          <a:p>
            <a:pPr marL="0" indent="0" fontAlgn="base">
              <a:buNone/>
            </a:pPr>
            <a:r>
              <a:rPr lang="en-US" sz="3300" dirty="0" smtClean="0"/>
              <a:t>    </a:t>
            </a:r>
            <a:r>
              <a:rPr lang="en-US" sz="3300" dirty="0" err="1" smtClean="0"/>
              <a:t>favGames</a:t>
            </a:r>
            <a:r>
              <a:rPr lang="en-US" sz="3300" dirty="0" smtClean="0"/>
              <a:t>: [‘</a:t>
            </a:r>
            <a:r>
              <a:rPr lang="en-US" sz="3300" dirty="0" err="1" smtClean="0"/>
              <a:t>badminton’,’card</a:t>
            </a:r>
            <a:r>
              <a:rPr lang="en-US" sz="3300" dirty="0" smtClean="0"/>
              <a:t> games’,’</a:t>
            </a:r>
            <a:r>
              <a:rPr lang="en-US" sz="3300" dirty="0" err="1" smtClean="0"/>
              <a:t>ludo</a:t>
            </a:r>
            <a:r>
              <a:rPr lang="en-US" sz="3300" dirty="0" smtClean="0"/>
              <a:t>’,’carom’],</a:t>
            </a:r>
          </a:p>
          <a:p>
            <a:pPr marL="0" indent="0" fontAlgn="base">
              <a:buNone/>
            </a:pPr>
            <a:r>
              <a:rPr lang="en-US" sz="3300" dirty="0"/>
              <a:t> </a:t>
            </a:r>
            <a:r>
              <a:rPr lang="en-US" sz="3300" dirty="0" smtClean="0"/>
              <a:t>   salary : function(){</a:t>
            </a:r>
          </a:p>
          <a:p>
            <a:pPr marL="0" indent="0" fontAlgn="base">
              <a:buNone/>
            </a:pPr>
            <a:r>
              <a:rPr lang="en-US" sz="3300" dirty="0" smtClean="0"/>
              <a:t>         return 3000;</a:t>
            </a:r>
          </a:p>
          <a:p>
            <a:pPr marL="0" indent="0" fontAlgn="base">
              <a:buNone/>
            </a:pPr>
            <a:r>
              <a:rPr lang="en-US" sz="3300" dirty="0"/>
              <a:t>}</a:t>
            </a:r>
            <a:endParaRPr lang="en-US" sz="3300" dirty="0" smtClean="0"/>
          </a:p>
          <a:p>
            <a:pPr marL="0" indent="0" fontAlgn="base">
              <a:buNone/>
            </a:pPr>
            <a:r>
              <a:rPr lang="en-US" sz="3300" dirty="0" smtClean="0"/>
              <a:t>}</a:t>
            </a:r>
          </a:p>
          <a:p>
            <a:pPr marL="0" indent="0" fontAlgn="base">
              <a:buNone/>
            </a:pPr>
            <a:r>
              <a:rPr lang="en-US" sz="3300" dirty="0" smtClean="0"/>
              <a:t>Console.log(</a:t>
            </a:r>
            <a:r>
              <a:rPr lang="en-US" sz="3300" dirty="0" err="1" smtClean="0"/>
              <a:t>user.salary</a:t>
            </a:r>
            <a:r>
              <a:rPr lang="en-US" sz="3300" dirty="0" smtClean="0"/>
              <a:t>());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734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JavaScript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fontAlgn="base">
              <a:buNone/>
            </a:pPr>
            <a:r>
              <a:rPr lang="en-US" sz="3300" dirty="0" err="1"/>
              <a:t>const</a:t>
            </a:r>
            <a:r>
              <a:rPr lang="en-US" sz="3300" dirty="0"/>
              <a:t> </a:t>
            </a:r>
            <a:r>
              <a:rPr lang="en-US" sz="3300" dirty="0" smtClean="0"/>
              <a:t>user </a:t>
            </a:r>
            <a:r>
              <a:rPr lang="en-US" sz="3300" dirty="0"/>
              <a:t>= {</a:t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firstName</a:t>
            </a:r>
            <a:r>
              <a:rPr lang="en-US" sz="3300" dirty="0"/>
              <a:t> : “Ali</a:t>
            </a:r>
            <a:r>
              <a:rPr lang="en-US" sz="3300" dirty="0" smtClean="0"/>
              <a:t>",</a:t>
            </a:r>
            <a:r>
              <a:rPr lang="en-US" sz="3300" dirty="0"/>
              <a:t/>
            </a:r>
            <a:br>
              <a:rPr lang="en-US" sz="3300" dirty="0"/>
            </a:br>
            <a:r>
              <a:rPr lang="en-US" sz="3300" dirty="0"/>
              <a:t>    </a:t>
            </a:r>
            <a:r>
              <a:rPr lang="en-US" sz="3300" dirty="0" err="1"/>
              <a:t>lastName</a:t>
            </a:r>
            <a:r>
              <a:rPr lang="en-US" sz="3300" dirty="0"/>
              <a:t> : “</a:t>
            </a:r>
            <a:r>
              <a:rPr lang="en-US" sz="3300" dirty="0" err="1"/>
              <a:t>Rehman</a:t>
            </a:r>
            <a:r>
              <a:rPr lang="en-US" sz="3300" dirty="0"/>
              <a:t>",</a:t>
            </a:r>
          </a:p>
          <a:p>
            <a:pPr marL="0" indent="0" fontAlgn="base">
              <a:buNone/>
            </a:pPr>
            <a:r>
              <a:rPr lang="en-US" sz="3300" dirty="0" smtClean="0"/>
              <a:t>    age : 22,</a:t>
            </a:r>
          </a:p>
          <a:p>
            <a:pPr marL="0" indent="0" fontAlgn="base">
              <a:buNone/>
            </a:pPr>
            <a:r>
              <a:rPr lang="en-US" sz="3300" dirty="0"/>
              <a:t> </a:t>
            </a:r>
            <a:r>
              <a:rPr lang="en-US" sz="3300" dirty="0" smtClean="0"/>
              <a:t>   city : “Hyderabad”,</a:t>
            </a:r>
          </a:p>
          <a:p>
            <a:pPr marL="0" indent="0" fontAlgn="base">
              <a:buNone/>
            </a:pPr>
            <a:r>
              <a:rPr lang="en-US" sz="3300" dirty="0" smtClean="0"/>
              <a:t>    </a:t>
            </a:r>
            <a:r>
              <a:rPr lang="en-US" sz="3300" dirty="0" err="1" smtClean="0"/>
              <a:t>favGames</a:t>
            </a:r>
            <a:r>
              <a:rPr lang="en-US" sz="3300" dirty="0" smtClean="0"/>
              <a:t>: [‘</a:t>
            </a:r>
            <a:r>
              <a:rPr lang="en-US" sz="3300" dirty="0" err="1" smtClean="0"/>
              <a:t>badminton’,’card</a:t>
            </a:r>
            <a:r>
              <a:rPr lang="en-US" sz="3300" dirty="0" smtClean="0"/>
              <a:t> games’,’</a:t>
            </a:r>
            <a:r>
              <a:rPr lang="en-US" sz="3300" dirty="0" err="1" smtClean="0"/>
              <a:t>ludo</a:t>
            </a:r>
            <a:r>
              <a:rPr lang="en-US" sz="3300" dirty="0" smtClean="0"/>
              <a:t>’,’carom’],</a:t>
            </a:r>
          </a:p>
          <a:p>
            <a:pPr marL="0" indent="0" fontAlgn="base">
              <a:buNone/>
            </a:pPr>
            <a:r>
              <a:rPr lang="en-US" sz="3300" dirty="0" smtClean="0"/>
              <a:t>    </a:t>
            </a:r>
            <a:r>
              <a:rPr lang="en-US" sz="3300" dirty="0" err="1" smtClean="0"/>
              <a:t>fullname</a:t>
            </a:r>
            <a:r>
              <a:rPr lang="en-US" sz="3300" dirty="0" smtClean="0"/>
              <a:t> : function(){</a:t>
            </a:r>
          </a:p>
          <a:p>
            <a:pPr marL="0" indent="0" fontAlgn="base">
              <a:buNone/>
            </a:pPr>
            <a:r>
              <a:rPr lang="en-US" sz="3300" dirty="0" smtClean="0"/>
              <a:t>        return </a:t>
            </a:r>
            <a:r>
              <a:rPr lang="en-US" sz="3300" dirty="0" err="1" smtClean="0"/>
              <a:t>this.firstName</a:t>
            </a:r>
            <a:r>
              <a:rPr lang="en-US" sz="3300" dirty="0" smtClean="0"/>
              <a:t> +” “ +</a:t>
            </a:r>
            <a:r>
              <a:rPr lang="en-US" sz="3300" dirty="0" err="1" smtClean="0"/>
              <a:t>this.lastName</a:t>
            </a:r>
            <a:r>
              <a:rPr lang="en-US" sz="3300" dirty="0" smtClean="0"/>
              <a:t>;</a:t>
            </a:r>
            <a:endParaRPr lang="en-US" sz="3300" dirty="0"/>
          </a:p>
          <a:p>
            <a:pPr marL="0" indent="0" fontAlgn="base">
              <a:buNone/>
            </a:pPr>
            <a:r>
              <a:rPr lang="en-US" sz="3300" dirty="0" smtClean="0"/>
              <a:t>}</a:t>
            </a:r>
          </a:p>
          <a:p>
            <a:pPr marL="0" indent="0" fontAlgn="base">
              <a:buNone/>
            </a:pPr>
            <a:r>
              <a:rPr lang="en-US" sz="3300" dirty="0" smtClean="0"/>
              <a:t>}</a:t>
            </a:r>
          </a:p>
          <a:p>
            <a:pPr marL="0" indent="0" fontAlgn="base">
              <a:buNone/>
            </a:pPr>
            <a:r>
              <a:rPr lang="en-US" sz="3300" dirty="0" smtClean="0"/>
              <a:t>Console.log(</a:t>
            </a:r>
            <a:r>
              <a:rPr lang="en-US" sz="3300" dirty="0" err="1" smtClean="0"/>
              <a:t>user.fullname</a:t>
            </a:r>
            <a:r>
              <a:rPr lang="en-US" sz="3300" dirty="0" smtClean="0"/>
              <a:t>());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532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Print all properties with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 fontAlgn="base">
              <a:lnSpc>
                <a:spcPct val="170000"/>
              </a:lnSpc>
              <a:buNone/>
            </a:pPr>
            <a:r>
              <a:rPr lang="en-US" sz="6000" dirty="0" err="1"/>
              <a:t>const</a:t>
            </a:r>
            <a:r>
              <a:rPr lang="en-US" sz="6000" dirty="0"/>
              <a:t> </a:t>
            </a:r>
            <a:r>
              <a:rPr lang="en-US" sz="6000" dirty="0" smtClean="0"/>
              <a:t>user </a:t>
            </a:r>
            <a:r>
              <a:rPr lang="en-US" sz="6000" dirty="0"/>
              <a:t>= {</a:t>
            </a:r>
            <a:br>
              <a:rPr lang="en-US" sz="6000" dirty="0"/>
            </a:br>
            <a:r>
              <a:rPr lang="en-US" sz="6000" dirty="0"/>
              <a:t>    </a:t>
            </a:r>
            <a:r>
              <a:rPr lang="en-US" sz="6000" dirty="0" err="1"/>
              <a:t>firstName</a:t>
            </a:r>
            <a:r>
              <a:rPr lang="en-US" sz="6000" dirty="0"/>
              <a:t> : “Ali</a:t>
            </a:r>
            <a:r>
              <a:rPr lang="en-US" sz="6000" dirty="0" smtClean="0"/>
              <a:t>",</a:t>
            </a: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/>
              <a:t>    </a:t>
            </a:r>
            <a:r>
              <a:rPr lang="en-US" sz="6000" dirty="0" err="1"/>
              <a:t>lastName</a:t>
            </a:r>
            <a:r>
              <a:rPr lang="en-US" sz="6000" dirty="0"/>
              <a:t> : “</a:t>
            </a:r>
            <a:r>
              <a:rPr lang="en-US" sz="6000" dirty="0" err="1"/>
              <a:t>Rehman</a:t>
            </a:r>
            <a:r>
              <a:rPr lang="en-US" sz="6000" dirty="0"/>
              <a:t>",</a:t>
            </a:r>
          </a:p>
          <a:p>
            <a:pPr marL="0" indent="0" fontAlgn="base">
              <a:buNone/>
            </a:pPr>
            <a:r>
              <a:rPr lang="en-US" sz="6000" dirty="0" smtClean="0"/>
              <a:t>    age : 22</a:t>
            </a:r>
          </a:p>
          <a:p>
            <a:pPr marL="0" indent="0" fontAlgn="base">
              <a:buNone/>
            </a:pPr>
            <a:r>
              <a:rPr lang="en-US" sz="6000" dirty="0" smtClean="0"/>
              <a:t>};</a:t>
            </a:r>
          </a:p>
          <a:p>
            <a:pPr marL="0" indent="0" fontAlgn="base">
              <a:buNone/>
            </a:pPr>
            <a:r>
              <a:rPr lang="en-US" sz="6000" dirty="0"/>
              <a:t>For(let key in user){</a:t>
            </a:r>
          </a:p>
          <a:p>
            <a:pPr marL="0" indent="0" fontAlgn="base">
              <a:buNone/>
            </a:pPr>
            <a:r>
              <a:rPr lang="en-US" sz="6000" dirty="0"/>
              <a:t>Console.log(key +”: “ +person[key]);</a:t>
            </a:r>
          </a:p>
          <a:p>
            <a:pPr marL="0" indent="0" fontAlgn="base">
              <a:buNone/>
            </a:pPr>
            <a:r>
              <a:rPr lang="en-US" sz="6000" dirty="0"/>
              <a:t>};</a:t>
            </a:r>
          </a:p>
          <a:p>
            <a:pPr marL="0" indent="0" fontAlgn="base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48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dirty="0"/>
              <a:t>Form validation in JavaScript is the process of checking </a:t>
            </a:r>
            <a:endParaRPr lang="en-US" sz="2400" dirty="0" smtClean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dirty="0" smtClean="0"/>
              <a:t>user </a:t>
            </a:r>
            <a:r>
              <a:rPr lang="en-US" sz="2400" dirty="0"/>
              <a:t>input in an HTML form before the data is sent to the server. </a:t>
            </a:r>
            <a:endParaRPr lang="en-US" sz="2400" dirty="0" smtClean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dirty="0" smtClean="0"/>
              <a:t>This </a:t>
            </a:r>
            <a:r>
              <a:rPr lang="en-US" sz="2400" dirty="0"/>
              <a:t>helps ensure that the submitted data is complete </a:t>
            </a:r>
            <a:endParaRPr lang="en-US" sz="2400" dirty="0" smtClean="0"/>
          </a:p>
          <a:p>
            <a:pPr marL="0" indent="0" algn="just" fontAlgn="base">
              <a:lnSpc>
                <a:spcPct val="150000"/>
              </a:lnSpc>
              <a:buNone/>
            </a:pPr>
            <a:r>
              <a:rPr lang="en-US" sz="2400" dirty="0" smtClean="0"/>
              <a:t>and </a:t>
            </a:r>
            <a:r>
              <a:rPr lang="en-US" sz="2400" dirty="0"/>
              <a:t>in the correct format.</a:t>
            </a:r>
            <a:endParaRPr lang="en-US" sz="2400" dirty="0" smtClean="0"/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693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20" y="2194560"/>
            <a:ext cx="11241280" cy="402412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1800" dirty="0"/>
              <a:t>&lt;</a:t>
            </a:r>
            <a:r>
              <a:rPr lang="en-US" sz="1700" dirty="0"/>
              <a:t>script&gt;</a:t>
            </a:r>
          </a:p>
          <a:p>
            <a:pPr marL="0" indent="0">
              <a:buNone/>
            </a:pPr>
            <a:r>
              <a:rPr lang="en-US" sz="1700" dirty="0"/>
              <a:t>        function </a:t>
            </a:r>
            <a:r>
              <a:rPr lang="en-US" sz="1700" dirty="0" err="1"/>
              <a:t>formData</a:t>
            </a:r>
            <a:r>
              <a:rPr lang="en-US" sz="1700" dirty="0"/>
              <a:t>() {</a:t>
            </a:r>
          </a:p>
          <a:p>
            <a:pPr marL="0" indent="0">
              <a:buNone/>
            </a:pPr>
            <a:r>
              <a:rPr lang="en-US" sz="1700" dirty="0"/>
              <a:t>          let a = </a:t>
            </a:r>
            <a:r>
              <a:rPr lang="en-US" sz="1700" dirty="0" err="1"/>
              <a:t>document.getElementById</a:t>
            </a:r>
            <a:r>
              <a:rPr lang="en-US" sz="1700" dirty="0"/>
              <a:t>("n1").</a:t>
            </a:r>
            <a:r>
              <a:rPr lang="en-US" sz="1700" dirty="0" err="1"/>
              <a:t>value.trim</a:t>
            </a:r>
            <a:r>
              <a:rPr lang="en-US" sz="1700" dirty="0"/>
              <a:t>();</a:t>
            </a:r>
          </a:p>
          <a:p>
            <a:pPr marL="0" indent="0">
              <a:buNone/>
            </a:pPr>
            <a:r>
              <a:rPr lang="en-US" sz="1700" dirty="0"/>
              <a:t>          let b = </a:t>
            </a:r>
            <a:r>
              <a:rPr lang="en-US" sz="1700" dirty="0" err="1"/>
              <a:t>document.getElementById</a:t>
            </a:r>
            <a:r>
              <a:rPr lang="en-US" sz="1700" dirty="0"/>
              <a:t>("n2").</a:t>
            </a:r>
            <a:r>
              <a:rPr lang="en-US" sz="1700" dirty="0" err="1"/>
              <a:t>value.trim</a:t>
            </a:r>
            <a:r>
              <a:rPr lang="en-US" sz="1700" dirty="0" smtClean="0"/>
              <a:t>(); 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      </a:t>
            </a:r>
          </a:p>
          <a:p>
            <a:pPr marL="0" indent="0">
              <a:buNone/>
            </a:pPr>
            <a:r>
              <a:rPr lang="en-US" sz="1700" dirty="0"/>
              <a:t>          if (a === "" || b === "") {</a:t>
            </a:r>
          </a:p>
          <a:p>
            <a:pPr marL="0" indent="0">
              <a:buNone/>
            </a:pPr>
            <a:r>
              <a:rPr lang="en-US" sz="1700" dirty="0"/>
              <a:t>            alert("All fields are mandatory");</a:t>
            </a:r>
          </a:p>
          <a:p>
            <a:pPr marL="0" indent="0">
              <a:buNone/>
            </a:pPr>
            <a:r>
              <a:rPr lang="en-US" sz="1700" dirty="0"/>
              <a:t>            return false; // form </a:t>
            </a:r>
            <a:r>
              <a:rPr lang="en-US" sz="1700" dirty="0" smtClean="0"/>
              <a:t>will not submit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          }</a:t>
            </a:r>
          </a:p>
          <a:p>
            <a:pPr marL="0" indent="0">
              <a:buNone/>
            </a:pPr>
            <a:r>
              <a:rPr lang="en-US" sz="1700" dirty="0"/>
              <a:t>          return true; // form </a:t>
            </a:r>
            <a:r>
              <a:rPr lang="en-US" sz="1700" dirty="0" smtClean="0"/>
              <a:t>submit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       </a:t>
            </a:r>
            <a:r>
              <a:rPr lang="en-US" sz="1700" dirty="0" smtClean="0"/>
              <a:t>   </a:t>
            </a:r>
            <a:r>
              <a:rPr lang="en-US" sz="1700" dirty="0"/>
              <a:t>}</a:t>
            </a:r>
          </a:p>
          <a:p>
            <a:pPr marL="0" indent="0">
              <a:buNone/>
            </a:pPr>
            <a:r>
              <a:rPr lang="en-US" sz="1700" dirty="0"/>
              <a:t>      &lt;/script&gt;</a:t>
            </a:r>
          </a:p>
          <a:p>
            <a:pPr marL="0" indent="0">
              <a:buNone/>
            </a:pPr>
            <a:r>
              <a:rPr lang="en-US" sz="1700" dirty="0"/>
              <a:t>      </a:t>
            </a:r>
          </a:p>
          <a:p>
            <a:pPr marL="0" indent="0">
              <a:buNone/>
            </a:pPr>
            <a:r>
              <a:rPr lang="en-US" sz="1700" dirty="0"/>
              <a:t>      &lt;form </a:t>
            </a:r>
            <a:r>
              <a:rPr lang="en-US" sz="1700" dirty="0" err="1"/>
              <a:t>onsubmit</a:t>
            </a:r>
            <a:r>
              <a:rPr lang="en-US" sz="1700" dirty="0"/>
              <a:t>="return </a:t>
            </a:r>
            <a:r>
              <a:rPr lang="en-US" sz="1700" dirty="0" err="1"/>
              <a:t>formData</a:t>
            </a:r>
            <a:r>
              <a:rPr lang="en-US" sz="1700" dirty="0"/>
              <a:t>()"&gt;</a:t>
            </a:r>
          </a:p>
          <a:p>
            <a:pPr marL="0" indent="0">
              <a:buNone/>
            </a:pPr>
            <a:r>
              <a:rPr lang="en-US" sz="1700" dirty="0"/>
              <a:t>        Username : &lt;input type="text" </a:t>
            </a:r>
            <a:r>
              <a:rPr lang="en-US" sz="1700" dirty="0" smtClean="0"/>
              <a:t> id</a:t>
            </a:r>
            <a:r>
              <a:rPr lang="en-US" sz="1700" dirty="0"/>
              <a:t>="n1"&gt;&lt;</a:t>
            </a:r>
            <a:r>
              <a:rPr lang="en-US" sz="1700" dirty="0" err="1"/>
              <a:t>br</a:t>
            </a:r>
            <a:r>
              <a:rPr lang="en-US" sz="1700" dirty="0" smtClean="0"/>
              <a:t>&gt;&lt;</a:t>
            </a:r>
            <a:r>
              <a:rPr lang="en-US" sz="1700" dirty="0" err="1" smtClean="0"/>
              <a:t>br</a:t>
            </a:r>
            <a:r>
              <a:rPr lang="en-US" sz="1700" dirty="0" smtClean="0"/>
              <a:t>&gt;</a:t>
            </a:r>
            <a:endParaRPr lang="en-US" sz="1700" dirty="0"/>
          </a:p>
          <a:p>
            <a:pPr marL="0" indent="0">
              <a:buNone/>
            </a:pPr>
            <a:r>
              <a:rPr lang="en-US" sz="1700" dirty="0"/>
              <a:t>      </a:t>
            </a:r>
            <a:r>
              <a:rPr lang="en-US" sz="1600" dirty="0"/>
              <a:t>  Password: &lt;input type="</a:t>
            </a:r>
            <a:r>
              <a:rPr lang="en-US" sz="1600" dirty="0" err="1" smtClean="0"/>
              <a:t>password"id</a:t>
            </a:r>
            <a:r>
              <a:rPr lang="en-US" sz="1600" dirty="0"/>
              <a:t>="n2"&gt;&lt;</a:t>
            </a:r>
            <a:r>
              <a:rPr lang="en-US" sz="1600" dirty="0" err="1"/>
              <a:t>br</a:t>
            </a:r>
            <a:r>
              <a:rPr lang="en-US" sz="1600" dirty="0" smtClean="0"/>
              <a:t>&gt;&lt;</a:t>
            </a:r>
            <a:r>
              <a:rPr lang="en-US" sz="1600" dirty="0" err="1" smtClean="0"/>
              <a:t>br</a:t>
            </a:r>
            <a:r>
              <a:rPr lang="en-US" sz="1600" dirty="0" smtClean="0"/>
              <a:t>&gt;</a:t>
            </a:r>
            <a:endParaRPr lang="en-US" sz="1600" dirty="0"/>
          </a:p>
          <a:p>
            <a:pPr marL="0" indent="0">
              <a:buNone/>
            </a:pPr>
            <a:r>
              <a:rPr lang="en-US" sz="1700" dirty="0"/>
              <a:t>        &lt;input type="submit" value="Login"&gt;</a:t>
            </a:r>
          </a:p>
          <a:p>
            <a:pPr marL="0" indent="0">
              <a:buNone/>
            </a:pPr>
            <a:r>
              <a:rPr lang="en-US" sz="1700" dirty="0"/>
              <a:t>      &lt;/form&gt;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856718" y="2194560"/>
            <a:ext cx="0" cy="40241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57784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 validation in </a:t>
            </a:r>
            <a:r>
              <a:rPr lang="en-US" dirty="0" err="1" smtClean="0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 Key Points: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 smtClean="0"/>
              <a:t>onsubmit</a:t>
            </a:r>
            <a:r>
              <a:rPr lang="en-US" dirty="0"/>
              <a:t>="return </a:t>
            </a:r>
            <a:r>
              <a:rPr lang="en-US" dirty="0" err="1"/>
              <a:t>formData</a:t>
            </a:r>
            <a:r>
              <a:rPr lang="en-US" dirty="0"/>
              <a:t>()" checks whether the function returns true or </a:t>
            </a:r>
            <a:r>
              <a:rPr lang="en-US" dirty="0" smtClean="0"/>
              <a:t>false.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If </a:t>
            </a:r>
            <a:r>
              <a:rPr lang="en-US" dirty="0"/>
              <a:t>it returns false, the form will not be submitted</a:t>
            </a:r>
            <a:r>
              <a:rPr lang="en-US" dirty="0" smtClean="0"/>
              <a:t>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.</a:t>
            </a:r>
            <a:r>
              <a:rPr lang="en-US" dirty="0"/>
              <a:t>trim() is used to remove extra spaces so that inputs with only spaces are also considered empty.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676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After submitted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&lt;body&gt;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&lt;h1&gt;Your data has been submitted&lt;/h1&gt;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&lt;/body&gt;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&lt;form action = “dataSubmit.html”&gt;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&lt;/form&gt;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8425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timeout and set interval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settime</a:t>
            </a:r>
            <a:r>
              <a:rPr lang="en-US" dirty="0" smtClean="0"/>
              <a:t> out allow us to run a function once after the interval of time.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Syntax: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Let </a:t>
            </a:r>
            <a:r>
              <a:rPr lang="en-US" dirty="0" err="1" smtClean="0"/>
              <a:t>timerId</a:t>
            </a:r>
            <a:r>
              <a:rPr lang="en-US" dirty="0" smtClean="0"/>
              <a:t> = </a:t>
            </a:r>
            <a:r>
              <a:rPr lang="en-US" dirty="0" err="1" smtClean="0"/>
              <a:t>setTimeout</a:t>
            </a:r>
            <a:r>
              <a:rPr lang="en-US" dirty="0" smtClean="0"/>
              <a:t> (function , &lt;</a:t>
            </a:r>
            <a:r>
              <a:rPr lang="en-US" dirty="0" err="1" smtClean="0"/>
              <a:t>dealy</a:t>
            </a:r>
            <a:r>
              <a:rPr lang="en-US" dirty="0" smtClean="0"/>
              <a:t>&gt; , &lt;arg1&gt; , &lt;arg2&gt;)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clearTimeout</a:t>
            </a:r>
            <a:r>
              <a:rPr lang="en-US" dirty="0" smtClean="0"/>
              <a:t> </a:t>
            </a:r>
            <a:r>
              <a:rPr lang="en-US" dirty="0" err="1" smtClean="0"/>
              <a:t>isused</a:t>
            </a:r>
            <a:r>
              <a:rPr lang="en-US" dirty="0" smtClean="0"/>
              <a:t> to cancel the execution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Let </a:t>
            </a:r>
            <a:r>
              <a:rPr lang="en-US" dirty="0" err="1" smtClean="0"/>
              <a:t>timerId</a:t>
            </a:r>
            <a:r>
              <a:rPr lang="en-US" dirty="0" smtClean="0"/>
              <a:t> = </a:t>
            </a:r>
            <a:r>
              <a:rPr lang="en-US" dirty="0" err="1" smtClean="0"/>
              <a:t>setTimeout</a:t>
            </a:r>
            <a:r>
              <a:rPr lang="en-US" dirty="0" smtClean="0"/>
              <a:t>(() =&gt; alert(“never”),1000);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clearTimeout</a:t>
            </a:r>
            <a:r>
              <a:rPr lang="en-US" dirty="0" smtClean="0"/>
              <a:t>(</a:t>
            </a:r>
            <a:r>
              <a:rPr lang="en-US" dirty="0" err="1" smtClean="0"/>
              <a:t>timerId</a:t>
            </a:r>
            <a:r>
              <a:rPr lang="en-US" dirty="0" smtClean="0"/>
              <a:t>)   //cancel the execution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6863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Comments in the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lnSpc>
                <a:spcPct val="150000"/>
              </a:lnSpc>
            </a:pPr>
            <a:r>
              <a:rPr lang="en-US" b="1" dirty="0"/>
              <a:t>Multi-line Comment: </a:t>
            </a:r>
            <a:r>
              <a:rPr lang="en-US" dirty="0"/>
              <a:t>The /* */ syntax is used to write a comment spanning multiple lines.</a:t>
            </a:r>
          </a:p>
          <a:p>
            <a:pPr fontAlgn="base">
              <a:lnSpc>
                <a:spcPct val="150000"/>
              </a:lnSpc>
            </a:pPr>
            <a:r>
              <a:rPr lang="en-US" b="1" dirty="0"/>
              <a:t>Single-line Comment: </a:t>
            </a:r>
            <a:r>
              <a:rPr lang="en-US" dirty="0"/>
              <a:t>The // syntax is used for short, inline comments, like the one explaining the console.log function.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9430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Set timeout and set interval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650" y="2118762"/>
            <a:ext cx="10820400" cy="402412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dirty="0" err="1" smtClean="0"/>
              <a:t>setInterval</a:t>
            </a:r>
            <a:r>
              <a:rPr lang="en-US" dirty="0" smtClean="0"/>
              <a:t> method has a similar syntax as </a:t>
            </a:r>
            <a:r>
              <a:rPr lang="en-US" dirty="0" err="1" smtClean="0"/>
              <a:t>settimeout</a:t>
            </a:r>
            <a:r>
              <a:rPr lang="en-US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Let </a:t>
            </a:r>
            <a:r>
              <a:rPr lang="en-US" dirty="0" err="1"/>
              <a:t>timerId</a:t>
            </a:r>
            <a:r>
              <a:rPr lang="en-US" dirty="0"/>
              <a:t> = </a:t>
            </a:r>
            <a:r>
              <a:rPr lang="en-US" dirty="0" err="1"/>
              <a:t>setTimeout</a:t>
            </a:r>
            <a:r>
              <a:rPr lang="en-US" dirty="0"/>
              <a:t>(() =&gt; alert(“never”),1000</a:t>
            </a:r>
            <a:r>
              <a:rPr lang="en-US" dirty="0" smtClean="0"/>
              <a:t>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All arguments have the same </a:t>
            </a:r>
            <a:r>
              <a:rPr lang="en-US" dirty="0" err="1" smtClean="0"/>
              <a:t>meaning,but</a:t>
            </a:r>
            <a:r>
              <a:rPr lang="en-US" dirty="0" smtClean="0"/>
              <a:t> unlike </a:t>
            </a:r>
            <a:r>
              <a:rPr lang="en-US" dirty="0" err="1" smtClean="0"/>
              <a:t>setTimeout,it</a:t>
            </a:r>
            <a:r>
              <a:rPr lang="en-US" dirty="0" smtClean="0"/>
              <a:t> runs the function not only </a:t>
            </a:r>
            <a:r>
              <a:rPr lang="en-US" dirty="0" err="1" smtClean="0"/>
              <a:t>once,but</a:t>
            </a:r>
            <a:r>
              <a:rPr lang="en-US" dirty="0" smtClean="0"/>
              <a:t> regularly after the given interval of time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To stop further calls , we can use </a:t>
            </a:r>
            <a:r>
              <a:rPr lang="en-US" dirty="0" err="1" smtClean="0"/>
              <a:t>clearInterval</a:t>
            </a:r>
            <a:r>
              <a:rPr lang="en-US" dirty="0" smtClean="0"/>
              <a:t>(</a:t>
            </a:r>
            <a:r>
              <a:rPr lang="en-US" dirty="0" err="1" smtClean="0"/>
              <a:t>timerId</a:t>
            </a:r>
            <a:r>
              <a:rPr lang="en-US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3131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237" y="610548"/>
            <a:ext cx="8610600" cy="1293028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Async</a:t>
            </a:r>
            <a:r>
              <a:rPr lang="en-US" dirty="0" smtClean="0"/>
              <a:t>(asynchronous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1437" y="1903576"/>
            <a:ext cx="10820400" cy="550562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 </a:t>
            </a:r>
            <a:r>
              <a:rPr lang="en-US" sz="4200" u="sng" dirty="0" smtClean="0"/>
              <a:t>Synchronous: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200" dirty="0" smtClean="0"/>
              <a:t>Synchronous</a:t>
            </a:r>
            <a:r>
              <a:rPr lang="en-US" sz="4200" dirty="0"/>
              <a:t> </a:t>
            </a:r>
            <a:r>
              <a:rPr lang="en-US" sz="4200" dirty="0" smtClean="0"/>
              <a:t>means the code runs in a particular sequence of instructions given in a program.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200" u="sng" dirty="0" smtClean="0"/>
              <a:t>Asynchronous: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200" dirty="0" smtClean="0"/>
              <a:t>Asynchronous action are the actions that we initiate now and they finish later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4200" dirty="0" err="1" smtClean="0"/>
              <a:t>Eg</a:t>
            </a:r>
            <a:r>
              <a:rPr lang="en-US" sz="4200" dirty="0" smtClean="0"/>
              <a:t>. </a:t>
            </a:r>
            <a:r>
              <a:rPr lang="en-US" sz="4200" dirty="0" err="1" smtClean="0"/>
              <a:t>setTimeout</a:t>
            </a:r>
            <a:endParaRPr lang="en-US" sz="4200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601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synchronous</a:t>
            </a:r>
            <a:r>
              <a:rPr lang="en-US" dirty="0"/>
              <a:t> </a:t>
            </a:r>
            <a:r>
              <a:rPr lang="en-US" dirty="0" smtClean="0"/>
              <a:t>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 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 </a:t>
            </a:r>
            <a:r>
              <a:rPr lang="en-US" dirty="0" smtClean="0"/>
              <a:t>   let </a:t>
            </a:r>
            <a:r>
              <a:rPr lang="en-US" dirty="0"/>
              <a:t>a = prompt("What is your name : 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  let b = prompt("what is your age : 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  let c = prompt("What is your </a:t>
            </a:r>
            <a:r>
              <a:rPr lang="en-US" dirty="0" err="1"/>
              <a:t>favourite</a:t>
            </a:r>
            <a:r>
              <a:rPr lang="en-US" dirty="0"/>
              <a:t> color : ");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   console.log(a +" is " +b +" Years old  " +c +" </a:t>
            </a:r>
            <a:r>
              <a:rPr lang="en-US" dirty="0" err="1"/>
              <a:t>favourite</a:t>
            </a:r>
            <a:r>
              <a:rPr lang="en-US" dirty="0"/>
              <a:t> color.");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9530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Asynchronous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Ex – 1: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  function hello(){</a:t>
            </a:r>
          </a:p>
          <a:p>
            <a:pPr marL="0" indent="0">
              <a:buNone/>
            </a:pPr>
            <a:r>
              <a:rPr lang="en-US" dirty="0"/>
              <a:t>            console.log("Hello Everyone");</a:t>
            </a:r>
          </a:p>
          <a:p>
            <a:pPr marL="0" indent="0">
              <a:buNone/>
            </a:pPr>
            <a:r>
              <a:rPr lang="en-US" dirty="0"/>
              <a:t>          }</a:t>
            </a:r>
          </a:p>
          <a:p>
            <a:pPr marL="0" indent="0">
              <a:buNone/>
            </a:pPr>
            <a:r>
              <a:rPr lang="en-US" dirty="0"/>
              <a:t>          </a:t>
            </a:r>
            <a:r>
              <a:rPr lang="en-US" dirty="0" err="1"/>
              <a:t>setTimeout</a:t>
            </a:r>
            <a:r>
              <a:rPr lang="en-US" dirty="0"/>
              <a:t>(hello , 2000);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637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Asynchronous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Ex – 2: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   </a:t>
            </a:r>
            <a:r>
              <a:rPr lang="en-US" dirty="0" err="1"/>
              <a:t>setTimeout</a:t>
            </a:r>
            <a:r>
              <a:rPr lang="en-US" dirty="0"/>
              <a:t>(() =&gt; {</a:t>
            </a:r>
          </a:p>
          <a:p>
            <a:pPr marL="0" indent="0">
              <a:buNone/>
            </a:pPr>
            <a:r>
              <a:rPr lang="en-US" dirty="0"/>
              <a:t>            console.log("Hello Everyone");</a:t>
            </a:r>
          </a:p>
          <a:p>
            <a:pPr marL="0" indent="0">
              <a:buNone/>
            </a:pPr>
            <a:r>
              <a:rPr lang="en-US" dirty="0"/>
              <a:t>        }, 2000);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7022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Asynchronous programming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14258"/>
            <a:ext cx="10820400" cy="4304427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3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Ex – 3: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Console.log(“start");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        </a:t>
            </a:r>
            <a:r>
              <a:rPr lang="en-US" sz="3600" dirty="0" err="1"/>
              <a:t>setTimeout</a:t>
            </a:r>
            <a:r>
              <a:rPr lang="en-US" sz="3600" dirty="0"/>
              <a:t>(function(){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            alert</a:t>
            </a:r>
            <a:r>
              <a:rPr lang="en-US" sz="3600" dirty="0" smtClean="0"/>
              <a:t>(“HELLO EVERYONE ! ")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/>
              <a:t>        },5000</a:t>
            </a:r>
            <a:r>
              <a:rPr lang="en-US" sz="3600" dirty="0" smtClean="0"/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3600" dirty="0" smtClean="0"/>
              <a:t>Console.log(end);</a:t>
            </a:r>
            <a:endParaRPr lang="en-US" sz="3600" dirty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51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Callback function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3100" dirty="0" smtClean="0"/>
          </a:p>
          <a:p>
            <a:pPr marL="0" indent="0">
              <a:lnSpc>
                <a:spcPct val="150000"/>
              </a:lnSpc>
              <a:buNone/>
            </a:pPr>
            <a:endParaRPr lang="en-US" sz="31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7400" dirty="0" smtClean="0"/>
              <a:t>A callback function is a function passed into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7400" dirty="0" smtClean="0"/>
              <a:t>another function as an </a:t>
            </a:r>
            <a:r>
              <a:rPr lang="en-US" sz="7400" dirty="0" err="1" smtClean="0"/>
              <a:t>argument,which</a:t>
            </a:r>
            <a:r>
              <a:rPr lang="en-US" sz="7400" dirty="0" smtClean="0"/>
              <a:t> is then invoked inside the outer function to complete an action.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7400" dirty="0" smtClean="0"/>
              <a:t>Here is an example of callback.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030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Callback hell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Nested callbacks stacked below one another forming a pyramid structure.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(</a:t>
            </a:r>
            <a:r>
              <a:rPr lang="en-US" dirty="0" err="1" smtClean="0"/>
              <a:t>Pyramidof</a:t>
            </a:r>
            <a:r>
              <a:rPr lang="en-US" dirty="0" smtClean="0"/>
              <a:t> doom)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This style of programming becomes difficult to understand &amp; manage.</a:t>
            </a:r>
            <a:endParaRPr lang="en-US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solution to the callback hell is promises.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523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158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Promises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 promise is a “promise of code execution”.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code either execute or fails , in both the cases the subscriber will be notified.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 syntax of a promise looks like this,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Let promise = new promise (function(</a:t>
            </a:r>
            <a:r>
              <a:rPr lang="en-US" dirty="0" err="1" smtClean="0"/>
              <a:t>resolve,reject</a:t>
            </a:r>
            <a:r>
              <a:rPr lang="en-US" dirty="0" smtClean="0"/>
              <a:t>){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//execute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});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8016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158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Promises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800" dirty="0"/>
              <a:t>Promise is for “eventual” completion of task. It is an object in JS.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800" dirty="0"/>
              <a:t>It is a solution to callback hell.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800" dirty="0" smtClean="0"/>
              <a:t>let promise = new Promise( (resolve, reject) =&gt; { .... } )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800" dirty="0" smtClean="0"/>
              <a:t>                                           Function </a:t>
            </a:r>
            <a:r>
              <a:rPr lang="en-US" sz="3800" dirty="0"/>
              <a:t>with 2 handlers</a:t>
            </a:r>
          </a:p>
          <a:p>
            <a:pPr marL="0" indent="0">
              <a:lnSpc>
                <a:spcPct val="120000"/>
              </a:lnSpc>
              <a:buNone/>
            </a:pPr>
            <a:endParaRPr lang="en-US" sz="3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3800" dirty="0"/>
              <a:t>*resolve &amp; reject are </a:t>
            </a:r>
            <a:r>
              <a:rPr lang="en-US" sz="3800" dirty="0" smtClean="0"/>
              <a:t>two callbacks </a:t>
            </a:r>
            <a:r>
              <a:rPr lang="en-US" sz="3800" dirty="0"/>
              <a:t>provided by </a:t>
            </a:r>
            <a:r>
              <a:rPr lang="en-US" sz="3800" dirty="0" smtClean="0"/>
              <a:t>JS </a:t>
            </a:r>
            <a:r>
              <a:rPr lang="en-US" sz="3800" dirty="0" err="1" smtClean="0"/>
              <a:t>itself.they</a:t>
            </a:r>
            <a:r>
              <a:rPr lang="en-US" sz="3800" dirty="0" smtClean="0"/>
              <a:t> are called like this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dirty="0" smtClean="0"/>
              <a:t>Resolve(value) </a:t>
            </a:r>
            <a:r>
              <a:rPr lang="en-US" sz="3800" dirty="0" smtClean="0">
                <a:sym typeface="Wingdings" panose="05000000000000000000" pitchFamily="2" charset="2"/>
              </a:rPr>
              <a:t> if the job is finished successfully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3800" dirty="0" smtClean="0">
                <a:sym typeface="Wingdings" panose="05000000000000000000" pitchFamily="2" charset="2"/>
              </a:rPr>
              <a:t>Reject(value)  if </a:t>
            </a:r>
            <a:r>
              <a:rPr lang="en-US" sz="3800" smtClean="0">
                <a:sym typeface="Wingdings" panose="05000000000000000000" pitchFamily="2" charset="2"/>
              </a:rPr>
              <a:t>the job</a:t>
            </a:r>
            <a:endParaRPr lang="en-US" sz="38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3755882" y="3140579"/>
            <a:ext cx="410197" cy="914396"/>
          </a:xfrm>
          <a:prstGeom prst="lef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858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Variables and </a:t>
            </a:r>
            <a:r>
              <a:rPr lang="en-US" sz="2800" dirty="0" err="1"/>
              <a:t>Datatypes</a:t>
            </a:r>
            <a:r>
              <a:rPr lang="en-US" sz="2800" dirty="0"/>
              <a:t> in JavaScript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dirty="0"/>
              <a:t>A variable is like a container that holds data that can be reused or updated later in the program. In JavaScript, variables are declared using the keywords</a:t>
            </a:r>
            <a:r>
              <a:rPr lang="en-US" u="sng" dirty="0">
                <a:hlinkClick r:id="rId2"/>
              </a:rPr>
              <a:t> </a:t>
            </a:r>
            <a:r>
              <a:rPr lang="en-US" u="sng" dirty="0" err="1">
                <a:hlinkClick r:id="rId2"/>
              </a:rPr>
              <a:t>var</a:t>
            </a:r>
            <a:r>
              <a:rPr lang="en-US" dirty="0"/>
              <a:t>, </a:t>
            </a:r>
            <a:r>
              <a:rPr lang="en-US" u="sng" dirty="0">
                <a:hlinkClick r:id="rId3"/>
              </a:rPr>
              <a:t>let</a:t>
            </a:r>
            <a:r>
              <a:rPr lang="en-US" dirty="0"/>
              <a:t>, or </a:t>
            </a:r>
            <a:r>
              <a:rPr lang="en-US" u="sng" dirty="0">
                <a:hlinkClick r:id="rId4"/>
              </a:rPr>
              <a:t>const</a:t>
            </a:r>
            <a:r>
              <a:rPr lang="en-US" dirty="0"/>
              <a:t>.</a:t>
            </a:r>
          </a:p>
          <a:p>
            <a:pPr fontAlgn="base"/>
            <a:r>
              <a:rPr lang="en-US" b="1" dirty="0" smtClean="0"/>
              <a:t>1  </a:t>
            </a:r>
            <a:r>
              <a:rPr lang="en-US" b="1" dirty="0" err="1"/>
              <a:t>var</a:t>
            </a:r>
            <a:r>
              <a:rPr lang="en-US" b="1" dirty="0"/>
              <a:t> Keyword</a:t>
            </a:r>
          </a:p>
          <a:p>
            <a:pPr marL="0" indent="0" fontAlgn="base">
              <a:buNone/>
            </a:pPr>
            <a:r>
              <a:rPr lang="en-US" dirty="0" smtClean="0"/>
              <a:t> The </a:t>
            </a:r>
            <a:r>
              <a:rPr lang="en-US" dirty="0" err="1"/>
              <a:t>var</a:t>
            </a:r>
            <a:r>
              <a:rPr lang="en-US" dirty="0"/>
              <a:t> keyword is used to declare a variable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dirty="0" err="1"/>
              <a:t>var</a:t>
            </a:r>
            <a:r>
              <a:rPr lang="en-US" dirty="0"/>
              <a:t> n = 5;</a:t>
            </a:r>
          </a:p>
          <a:p>
            <a:pPr marL="0" indent="0" fontAlgn="base">
              <a:buNone/>
            </a:pPr>
            <a:r>
              <a:rPr lang="en-US" dirty="0"/>
              <a:t>console.log(n);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 err="1"/>
              <a:t>var</a:t>
            </a:r>
            <a:r>
              <a:rPr lang="en-US" dirty="0"/>
              <a:t> n = 20; // reassigning is allowed</a:t>
            </a:r>
          </a:p>
          <a:p>
            <a:pPr marL="0" indent="0" fontAlgn="base">
              <a:buNone/>
            </a:pPr>
            <a:r>
              <a:rPr lang="en-US" dirty="0"/>
              <a:t>console.log(n);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426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158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Promises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JavaScript Promise object can be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Pending : the result is </a:t>
            </a:r>
            <a:r>
              <a:rPr lang="en-US" dirty="0" smtClean="0"/>
              <a:t>undefined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Resolved : the result is a value (</a:t>
            </a:r>
            <a:r>
              <a:rPr lang="en-US" dirty="0" smtClean="0"/>
              <a:t>fulfilled)       resolve</a:t>
            </a:r>
            <a:r>
              <a:rPr lang="en-US" dirty="0"/>
              <a:t>( result </a:t>
            </a:r>
            <a:r>
              <a:rPr lang="en-US" dirty="0" smtClean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Rejected : the result is an error </a:t>
            </a:r>
            <a:r>
              <a:rPr lang="en-US" dirty="0" smtClean="0"/>
              <a:t>object         </a:t>
            </a:r>
            <a:r>
              <a:rPr lang="en-US" dirty="0"/>
              <a:t>reject( error )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*Promise has state (pending, fulfilled) &amp; some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result (result for resolve &amp; error for reject).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5805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4372"/>
            <a:ext cx="8610600" cy="11584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Advance </a:t>
            </a:r>
            <a:r>
              <a:rPr lang="en-US" dirty="0" err="1" smtClean="0"/>
              <a:t>javascript</a:t>
            </a:r>
            <a:r>
              <a:rPr lang="en-US" dirty="0" smtClean="0"/>
              <a:t> </a:t>
            </a:r>
            <a:r>
              <a:rPr lang="en-US" dirty="0" err="1" smtClean="0"/>
              <a:t>oop</a:t>
            </a:r>
            <a:r>
              <a:rPr lang="en-US" dirty="0" smtClean="0"/>
              <a:t> introduction</a:t>
            </a:r>
            <a:r>
              <a:rPr lang="en-US" dirty="0" smtClean="0"/>
              <a:t>  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612"/>
            <a:ext cx="10820400" cy="485401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0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Variables and </a:t>
            </a:r>
            <a:r>
              <a:rPr lang="en-US" sz="2800" dirty="0" err="1"/>
              <a:t>Datatypes</a:t>
            </a:r>
            <a:r>
              <a:rPr lang="en-US" sz="2800" dirty="0"/>
              <a:t> in JavaScript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en-US" b="1" dirty="0"/>
              <a:t>2. let </a:t>
            </a:r>
            <a:r>
              <a:rPr lang="en-US" b="1" dirty="0" smtClean="0"/>
              <a:t>Keyword</a:t>
            </a:r>
          </a:p>
          <a:p>
            <a:pPr marL="0" indent="0" fontAlgn="base">
              <a:buNone/>
            </a:pPr>
            <a:endParaRPr lang="en-US" b="1" dirty="0"/>
          </a:p>
          <a:p>
            <a:pPr marL="0" indent="0" fontAlgn="base">
              <a:buNone/>
            </a:pPr>
            <a:r>
              <a:rPr lang="en-US" dirty="0"/>
              <a:t>let  n= 10;</a:t>
            </a:r>
          </a:p>
          <a:p>
            <a:pPr marL="0" indent="0" fontAlgn="base">
              <a:buNone/>
            </a:pPr>
            <a:r>
              <a:rPr lang="en-US" dirty="0"/>
              <a:t>n = 20; // Value can be updated</a:t>
            </a:r>
          </a:p>
          <a:p>
            <a:pPr marL="0" indent="0" fontAlgn="base">
              <a:buNone/>
            </a:pPr>
            <a:r>
              <a:rPr lang="en-US" dirty="0"/>
              <a:t>// let n = 15; //can not </a:t>
            </a:r>
            <a:r>
              <a:rPr lang="en-US" dirty="0" err="1"/>
              <a:t>redeclare</a:t>
            </a:r>
            <a:endParaRPr lang="en-US" dirty="0"/>
          </a:p>
          <a:p>
            <a:pPr marL="0" indent="0" fontAlgn="base">
              <a:buNone/>
            </a:pPr>
            <a:r>
              <a:rPr lang="en-US" dirty="0"/>
              <a:t>console.log(n)</a:t>
            </a:r>
          </a:p>
          <a:p>
            <a:pPr marL="0" indent="0" fontAlgn="base">
              <a:buNone/>
            </a:pPr>
            <a:r>
              <a:rPr lang="en-US" dirty="0" smtClean="0"/>
              <a:t>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977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/>
              <a:t>Variables and </a:t>
            </a:r>
            <a:r>
              <a:rPr lang="en-US" sz="2800" dirty="0" err="1"/>
              <a:t>Datatypes</a:t>
            </a:r>
            <a:r>
              <a:rPr lang="en-US" sz="2800" dirty="0"/>
              <a:t> in JavaScript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3  </a:t>
            </a:r>
            <a:r>
              <a:rPr lang="en-US" b="1" dirty="0" err="1" smtClean="0"/>
              <a:t>const</a:t>
            </a:r>
            <a:r>
              <a:rPr lang="en-US" b="1" dirty="0"/>
              <a:t> Keyword</a:t>
            </a:r>
          </a:p>
          <a:p>
            <a:pPr marL="0" indent="0" fontAlgn="base">
              <a:buNone/>
            </a:pPr>
            <a:r>
              <a:rPr lang="en-US" dirty="0" smtClean="0"/>
              <a:t> The</a:t>
            </a:r>
            <a:r>
              <a:rPr lang="en-US" dirty="0"/>
              <a:t> </a:t>
            </a:r>
            <a:r>
              <a:rPr lang="en-US" u="sng" dirty="0" err="1">
                <a:hlinkClick r:id="rId2"/>
              </a:rPr>
              <a:t>const</a:t>
            </a:r>
            <a:r>
              <a:rPr lang="en-US" u="sng" dirty="0">
                <a:hlinkClick r:id="rId2"/>
              </a:rPr>
              <a:t> keyword</a:t>
            </a:r>
            <a:r>
              <a:rPr lang="en-US" dirty="0"/>
              <a:t> declares variables that cannot be reassigned. It’s </a:t>
            </a:r>
            <a:r>
              <a:rPr lang="en-US" dirty="0" smtClean="0"/>
              <a:t>block-      scoped </a:t>
            </a:r>
            <a:r>
              <a:rPr lang="en-US" dirty="0"/>
              <a:t>as well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endParaRPr lang="en-US" dirty="0"/>
          </a:p>
          <a:p>
            <a:pPr marL="0" indent="0" fontAlgn="base">
              <a:buNone/>
            </a:pPr>
            <a:r>
              <a:rPr lang="en-US" dirty="0"/>
              <a:t> </a:t>
            </a:r>
            <a:r>
              <a:rPr lang="en-US" dirty="0" err="1"/>
              <a:t>const</a:t>
            </a:r>
            <a:r>
              <a:rPr lang="en-US" dirty="0"/>
              <a:t> n = 100;</a:t>
            </a:r>
          </a:p>
          <a:p>
            <a:pPr marL="0" indent="0" fontAlgn="base">
              <a:buNone/>
            </a:pPr>
            <a:r>
              <a:rPr lang="en-US" dirty="0"/>
              <a:t>// n = 200; This will throw an error</a:t>
            </a:r>
          </a:p>
          <a:p>
            <a:pPr marL="0" indent="0" fontAlgn="base">
              <a:buNone/>
            </a:pPr>
            <a:r>
              <a:rPr lang="en-US" dirty="0"/>
              <a:t>console.log(n)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65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 err="1" smtClean="0"/>
              <a:t>operaters</a:t>
            </a:r>
            <a:r>
              <a:rPr lang="en-US" sz="2800" dirty="0" smtClean="0"/>
              <a:t> in </a:t>
            </a:r>
            <a:r>
              <a:rPr lang="en-US" sz="2800" dirty="0" err="1" smtClean="0"/>
              <a:t>javascript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 err="1" smtClean="0"/>
              <a:t>Operatores</a:t>
            </a:r>
            <a:r>
              <a:rPr lang="en-US" dirty="0" smtClean="0"/>
              <a:t> are a symbol that tell computer to perform some operation on values and variables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Arithmetic operator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Assignment operator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Logical operator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Ternary operator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 err="1" smtClean="0"/>
              <a:t>Comparision</a:t>
            </a:r>
            <a:r>
              <a:rPr lang="en-US" dirty="0" smtClean="0"/>
              <a:t> operator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99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/>
            </a:r>
            <a:br>
              <a:rPr lang="en-US" sz="2400" dirty="0"/>
            </a:br>
            <a:r>
              <a:rPr lang="en-US" sz="2800" dirty="0" smtClean="0"/>
              <a:t>dialogue boxes in </a:t>
            </a:r>
            <a:r>
              <a:rPr lang="en-US" sz="2800" dirty="0" err="1" smtClean="0"/>
              <a:t>javascript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40794"/>
            <a:ext cx="10820400" cy="45778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A </a:t>
            </a:r>
            <a:r>
              <a:rPr lang="en-US" b="1" dirty="0"/>
              <a:t>dialogue box</a:t>
            </a:r>
            <a:r>
              <a:rPr lang="en-US" dirty="0"/>
              <a:t> (or </a:t>
            </a:r>
            <a:r>
              <a:rPr lang="en-US" b="1" dirty="0"/>
              <a:t>dialog box</a:t>
            </a:r>
            <a:r>
              <a:rPr lang="en-US" dirty="0"/>
              <a:t>) is a small window that appears on top of a webpage or application interface to</a:t>
            </a:r>
            <a:r>
              <a:rPr lang="en-US" dirty="0" smtClean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There </a:t>
            </a:r>
            <a:r>
              <a:rPr lang="en-US" dirty="0"/>
              <a:t>are three main types of built-in </a:t>
            </a:r>
            <a:r>
              <a:rPr lang="en-US" b="1" dirty="0"/>
              <a:t>dialogue boxes</a:t>
            </a:r>
            <a:r>
              <a:rPr lang="en-US" dirty="0"/>
              <a:t> used to interact with the user</a:t>
            </a:r>
            <a:r>
              <a:rPr lang="en-US" dirty="0" smtClean="0"/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</a:t>
            </a:r>
            <a:r>
              <a:rPr lang="en-US" dirty="0" smtClean="0"/>
              <a:t>lert()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Displays a simple message to the user with an OK button.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alert</a:t>
            </a:r>
            <a:r>
              <a:rPr lang="en-US" dirty="0"/>
              <a:t>("This is an alert box!");</a:t>
            </a:r>
            <a:endParaRPr lang="en-US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99973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979</TotalTime>
  <Words>1475</Words>
  <Application>Microsoft Office PowerPoint</Application>
  <PresentationFormat>Widescreen</PresentationFormat>
  <Paragraphs>408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5" baseType="lpstr">
      <vt:lpstr>Arial</vt:lpstr>
      <vt:lpstr>Century Gothic</vt:lpstr>
      <vt:lpstr>Wingdings</vt:lpstr>
      <vt:lpstr>Vapor Trail</vt:lpstr>
      <vt:lpstr>js</vt:lpstr>
      <vt:lpstr>“Hello, World!” Program in Browser Console </vt:lpstr>
      <vt:lpstr>“Hello, World!” Program in Browser Console </vt:lpstr>
      <vt:lpstr> Comments in the Code</vt:lpstr>
      <vt:lpstr> Variables and Datatypes in JavaScript </vt:lpstr>
      <vt:lpstr> Variables and Datatypes in JavaScript </vt:lpstr>
      <vt:lpstr> Variables and Datatypes in JavaScript </vt:lpstr>
      <vt:lpstr> operaters in javascript</vt:lpstr>
      <vt:lpstr> dialogue boxes in javascript</vt:lpstr>
      <vt:lpstr> dialogue boxes in javascript</vt:lpstr>
      <vt:lpstr> dialogue boxes in javascript</vt:lpstr>
      <vt:lpstr> JavaScript Functions </vt:lpstr>
      <vt:lpstr> JavaScript Functions </vt:lpstr>
      <vt:lpstr> function with parameter </vt:lpstr>
      <vt:lpstr> function with return value: </vt:lpstr>
      <vt:lpstr> FUNCTION TASK:</vt:lpstr>
      <vt:lpstr>Events in javascript</vt:lpstr>
      <vt:lpstr>Dom in javascript</vt:lpstr>
      <vt:lpstr>DOM TARGETTING METHODS: </vt:lpstr>
      <vt:lpstr>PowerPoint Presentation</vt:lpstr>
      <vt:lpstr>DOM query selector and query selector all   </vt:lpstr>
      <vt:lpstr>DOM css styling methods: </vt:lpstr>
      <vt:lpstr>Mouse Events Used:</vt:lpstr>
      <vt:lpstr>Data type</vt:lpstr>
      <vt:lpstr>Data type</vt:lpstr>
      <vt:lpstr>Data type</vt:lpstr>
      <vt:lpstr>JavaScript Object Literal </vt:lpstr>
      <vt:lpstr>Creating a JavaScript Object</vt:lpstr>
      <vt:lpstr>Modify and delete value of object</vt:lpstr>
      <vt:lpstr>Creating a JavaScript Object</vt:lpstr>
      <vt:lpstr>Creating a JavaScript Object</vt:lpstr>
      <vt:lpstr>Creating a JavaScript Object</vt:lpstr>
      <vt:lpstr>Creating a JavaScript Object</vt:lpstr>
      <vt:lpstr>Print all properties with value</vt:lpstr>
      <vt:lpstr>Form validation in javascript</vt:lpstr>
      <vt:lpstr>Form validation in javascript</vt:lpstr>
      <vt:lpstr>Form validation in javascript</vt:lpstr>
      <vt:lpstr>After submitted data</vt:lpstr>
      <vt:lpstr>Set timeout and set interval </vt:lpstr>
      <vt:lpstr>Set timeout and set interval </vt:lpstr>
      <vt:lpstr>Javascript Async(asynchronous) </vt:lpstr>
      <vt:lpstr>Example of synchronous programming </vt:lpstr>
      <vt:lpstr>Example of Asynchronous programming </vt:lpstr>
      <vt:lpstr>Example of Asynchronous programming </vt:lpstr>
      <vt:lpstr>Example of Asynchronous programming </vt:lpstr>
      <vt:lpstr>Callback function </vt:lpstr>
      <vt:lpstr>Callback hell </vt:lpstr>
      <vt:lpstr>Promises    </vt:lpstr>
      <vt:lpstr>Promises    </vt:lpstr>
      <vt:lpstr>Promises    </vt:lpstr>
      <vt:lpstr>Advance javascript oop introduction  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</dc:title>
  <dc:creator>Microsoft account</dc:creator>
  <cp:lastModifiedBy>Microsoft account</cp:lastModifiedBy>
  <cp:revision>51</cp:revision>
  <dcterms:created xsi:type="dcterms:W3CDTF">2025-05-05T16:59:55Z</dcterms:created>
  <dcterms:modified xsi:type="dcterms:W3CDTF">2025-05-17T09:47:47Z</dcterms:modified>
</cp:coreProperties>
</file>