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4744" r:id="rId4"/>
  </p:sldMasterIdLst>
  <p:notesMasterIdLst>
    <p:notesMasterId r:id="rId17"/>
  </p:notesMasterIdLst>
  <p:handoutMasterIdLst>
    <p:handoutMasterId r:id="rId18"/>
  </p:handoutMasterIdLst>
  <p:sldIdLst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6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44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055D74EA-3E93-4587-B549-75C756A580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DBF02352-E69D-4564-8C89-60D46765C7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CBB3B-DDCC-4BA8-B384-6D814D568C89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01CBCD5-D962-413C-8FBE-97EB2634A3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0D7122F-EC5F-4ED4-9874-FD3953E4B93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85710C-02FF-4D10-B04B-E760FF840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9663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97834-F4BE-48C3-B69E-B67C82C5D609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B5E4AF-373C-429A-8AD0-F68B6D2914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765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9/16/2025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71326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56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26269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8659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2326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1111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9/16/2025</a:t>
            </a:fld>
            <a:endParaRPr lang="en-US" noProof="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39315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9/16/2025</a:t>
            </a:fld>
            <a:endParaRPr lang="en-US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97351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9/16/2025</a:t>
            </a:fld>
            <a:endParaRPr lang="en-US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10486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5872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29172-4BF7-429F-BA25-7E9D1A4215EE}" type="datetimeFigureOut">
              <a:rPr lang="en-US" noProof="0" smtClean="0"/>
              <a:t>9/16/2025</a:t>
            </a:fld>
            <a:endParaRPr lang="en-US" noProof="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042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74929172-4BF7-429F-BA25-7E9D1A4215EE}" type="datetimeFigureOut">
              <a:rPr lang="en-US" noProof="0" smtClean="0"/>
              <a:t>9/16/2025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7966EA62-41C5-4F9A-A915-5B0BC739C923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9954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45" r:id="rId1"/>
    <p:sldLayoutId id="2147484746" r:id="rId2"/>
    <p:sldLayoutId id="2147484747" r:id="rId3"/>
    <p:sldLayoutId id="2147484748" r:id="rId4"/>
    <p:sldLayoutId id="2147484749" r:id="rId5"/>
    <p:sldLayoutId id="2147484750" r:id="rId6"/>
    <p:sldLayoutId id="2147484751" r:id="rId7"/>
    <p:sldLayoutId id="2147484752" r:id="rId8"/>
    <p:sldLayoutId id="2147484753" r:id="rId9"/>
    <p:sldLayoutId id="2147484754" r:id="rId10"/>
    <p:sldLayoutId id="2147484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JSON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JAVASCRIPT OBJECT NOTATION</a:t>
            </a:r>
          </a:p>
          <a:p>
            <a:r>
              <a:rPr lang="en-US" dirty="0" smtClean="0"/>
              <a:t>(lightweight Data interchange Format)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613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Data Types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JSON values </a:t>
            </a:r>
            <a:r>
              <a:rPr lang="en-US" b="1" i="1" dirty="0"/>
              <a:t>cannot</a:t>
            </a:r>
            <a:r>
              <a:rPr lang="en-US" b="1" dirty="0"/>
              <a:t> be one of the following data types: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</a:t>
            </a:r>
          </a:p>
          <a:p>
            <a:r>
              <a:rPr lang="en-US" dirty="0" smtClean="0"/>
              <a:t>a function</a:t>
            </a:r>
          </a:p>
          <a:p>
            <a:r>
              <a:rPr lang="en-US" dirty="0" smtClean="0"/>
              <a:t>a date</a:t>
            </a:r>
          </a:p>
          <a:p>
            <a:r>
              <a:rPr lang="en-US" dirty="0" smtClean="0"/>
              <a:t> </a:t>
            </a:r>
            <a:r>
              <a:rPr lang="en-US" i="1" dirty="0"/>
              <a:t>undefined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28971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Object with Strings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The string value must be enclosed within double quote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"name": "Raj",</a:t>
            </a:r>
          </a:p>
          <a:p>
            <a:pPr marL="0" indent="0">
              <a:buNone/>
            </a:pPr>
            <a:r>
              <a:rPr lang="en-US" dirty="0"/>
              <a:t>  "email": "raj.singh@gmail.com"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7042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Object with Numbers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dirty="0" smtClean="0"/>
              <a:t>JSON </a:t>
            </a:r>
            <a:r>
              <a:rPr lang="en-US" dirty="0"/>
              <a:t>supports numbers in double precision floating-point format.</a:t>
            </a:r>
            <a:br>
              <a:rPr lang="en-US" dirty="0"/>
            </a:br>
            <a:r>
              <a:rPr lang="en-US" dirty="0"/>
              <a:t>The number can be</a:t>
            </a:r>
            <a:r>
              <a:rPr lang="en-US" dirty="0" smtClean="0"/>
              <a:t>:</a:t>
            </a:r>
          </a:p>
          <a:p>
            <a:r>
              <a:rPr lang="pt-BR" sz="1400" dirty="0"/>
              <a:t>Digits (0–9)</a:t>
            </a:r>
          </a:p>
          <a:p>
            <a:r>
              <a:rPr lang="pt-BR" sz="1400" dirty="0"/>
              <a:t>Fractions (.33, .532, etc.)</a:t>
            </a:r>
          </a:p>
          <a:p>
            <a:r>
              <a:rPr lang="pt-BR" sz="1400" dirty="0"/>
              <a:t>Exponents (e, e+, e-, E, E+, E-)</a:t>
            </a:r>
          </a:p>
          <a:p>
            <a:pPr marL="0" indent="0">
              <a:buNone/>
            </a:pPr>
            <a:r>
              <a:rPr lang="fr-FR" dirty="0"/>
              <a:t>{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integer</a:t>
            </a:r>
            <a:r>
              <a:rPr lang="fr-FR" dirty="0"/>
              <a:t>": 34,</a:t>
            </a:r>
          </a:p>
          <a:p>
            <a:pPr marL="0" indent="0">
              <a:buNone/>
            </a:pPr>
            <a:r>
              <a:rPr lang="fr-FR" dirty="0"/>
              <a:t>  "fraction": 0.2145,</a:t>
            </a:r>
          </a:p>
          <a:p>
            <a:pPr marL="0" indent="0">
              <a:buNone/>
            </a:pPr>
            <a:r>
              <a:rPr lang="fr-FR" dirty="0"/>
              <a:t>  "</a:t>
            </a:r>
            <a:r>
              <a:rPr lang="fr-FR" dirty="0" err="1"/>
              <a:t>exponent</a:t>
            </a:r>
            <a:r>
              <a:rPr lang="fr-FR" dirty="0"/>
              <a:t>": 6.61789e+0</a:t>
            </a:r>
          </a:p>
          <a:p>
            <a:pPr marL="0" indent="0">
              <a:buNone/>
            </a:pPr>
            <a:r>
              <a:rPr lang="fr-FR" dirty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3113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What is JSON?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an open standard for exchanging data on the web. It supports data structures like object and array. So it is easy to write and read data from JSON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stands for JavaScript Object Notation.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a syntax for storing and exchanging data.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text, written with JavaScript object notation.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lightweight and self-describing.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originated from JavaScript.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easy to read and write.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is language independent.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supports data structures such as array and objects.</a:t>
            </a:r>
          </a:p>
        </p:txBody>
      </p:sp>
    </p:spTree>
    <p:extLst>
      <p:ext uri="{BB962C8B-B14F-4D97-AF65-F5344CB8AC3E}">
        <p14:creationId xmlns:p14="http://schemas.microsoft.com/office/powerpoint/2010/main" val="547155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Why </a:t>
            </a:r>
            <a:r>
              <a:rPr lang="en-US" dirty="0">
                <a:solidFill>
                  <a:srgbClr val="FFFF00"/>
                </a:solidFill>
              </a:rPr>
              <a:t>Use JSON?</a:t>
            </a:r>
            <a:r>
              <a:rPr lang="en-US" dirty="0">
                <a:solidFill>
                  <a:srgbClr val="FFFF00"/>
                </a:solidFill>
              </a:rPr>
              <a:t>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Since the JSON format is text only, it can easily be sent to and from a server, and used as a data format by any programming language.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JavaScript has a built in function to convert a string, written in JSON format, into native JavaScript objects:</a:t>
            </a:r>
            <a:b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JSON.parse</a:t>
            </a:r>
            <a:r>
              <a:rPr lang="en-US" b="1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endParaRPr lang="en-US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So, if you receive data from a server, in JSON format, you can use it like any other JavaScript object.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160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57129" y="487110"/>
            <a:ext cx="9997383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</a:t>
            </a:r>
            <a:r>
              <a:rPr lang="en-US" dirty="0" err="1">
                <a:solidFill>
                  <a:srgbClr val="FFFF00"/>
                </a:solidFill>
              </a:rPr>
              <a:t>vs</a:t>
            </a:r>
            <a:r>
              <a:rPr lang="en-US" dirty="0">
                <a:solidFill>
                  <a:srgbClr val="FFFF00"/>
                </a:solidFill>
              </a:rPr>
              <a:t> XML</a:t>
            </a:r>
            <a:endParaRPr lang="en-US" dirty="0">
              <a:solidFill>
                <a:srgbClr val="FFFF00"/>
              </a:solidFill>
            </a:endParaRPr>
          </a:p>
        </p:txBody>
      </p:sp>
      <p:graphicFrame>
        <p:nvGraphicFramePr>
          <p:cNvPr id="2" name="Content Placeholder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9922698"/>
              </p:ext>
            </p:extLst>
          </p:nvPr>
        </p:nvGraphicFramePr>
        <p:xfrm>
          <a:off x="1042587" y="1791349"/>
          <a:ext cx="9875520" cy="502920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443940"/>
                <a:gridCol w="3394979"/>
                <a:gridCol w="5036601"/>
              </a:tblGrid>
              <a:tr h="2901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No.</a:t>
                      </a:r>
                      <a:endParaRPr lang="en-US" sz="1400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rgbClr val="FFFF00"/>
                          </a:solidFill>
                        </a:rPr>
                        <a:t>JSON</a:t>
                      </a:r>
                      <a:endParaRPr lang="en-US" sz="140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rgbClr val="FFFF00"/>
                          </a:solidFill>
                        </a:rPr>
                        <a:t>XML</a:t>
                      </a:r>
                      <a:endParaRPr lang="en-US" sz="1400" dirty="0">
                        <a:solidFill>
                          <a:srgbClr val="FFFF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529852">
                <a:tc>
                  <a:txBody>
                    <a:bodyPr/>
                    <a:lstStyle/>
                    <a:p>
                      <a:r>
                        <a:rPr lang="en-US" sz="1400"/>
                        <a:t>1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stands for JavaScript Object Notation.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stands for eXtensible Markup Language.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352817">
                <a:tc>
                  <a:txBody>
                    <a:bodyPr/>
                    <a:lstStyle/>
                    <a:p>
                      <a:r>
                        <a:rPr lang="en-US" sz="1400"/>
                        <a:t>2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is simple to read and write.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is less simple than JSON.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352817">
                <a:tc>
                  <a:txBody>
                    <a:bodyPr/>
                    <a:lstStyle/>
                    <a:p>
                      <a:r>
                        <a:rPr lang="en-US" sz="1400"/>
                        <a:t>3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is easy to learn.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is less easy than JSON.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352817">
                <a:tc>
                  <a:txBody>
                    <a:bodyPr/>
                    <a:lstStyle/>
                    <a:p>
                      <a:r>
                        <a:rPr lang="en-US" sz="1400"/>
                        <a:t>4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is data-oriented.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is document-oriented.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655228">
                <a:tc>
                  <a:txBody>
                    <a:bodyPr/>
                    <a:lstStyle/>
                    <a:p>
                      <a:r>
                        <a:rPr lang="en-US" sz="1400"/>
                        <a:t>5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doesn't provide display capabilities.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provides the capability to display data because it is a markup language.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352817">
                <a:tc>
                  <a:txBody>
                    <a:bodyPr/>
                    <a:lstStyle/>
                    <a:p>
                      <a:r>
                        <a:rPr lang="en-US" sz="1400"/>
                        <a:t>6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supports array.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doesn't support array.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352817">
                <a:tc>
                  <a:txBody>
                    <a:bodyPr/>
                    <a:lstStyle/>
                    <a:p>
                      <a:r>
                        <a:rPr lang="en-US" sz="1400"/>
                        <a:t>7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is less secured than XML.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is more secured.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529852">
                <a:tc>
                  <a:txBody>
                    <a:bodyPr/>
                    <a:lstStyle/>
                    <a:p>
                      <a:r>
                        <a:rPr lang="en-US" sz="1400"/>
                        <a:t>8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files are more human readable than XML.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XML files are less human readable.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  <a:tr h="1260057">
                <a:tc>
                  <a:txBody>
                    <a:bodyPr/>
                    <a:lstStyle/>
                    <a:p>
                      <a:r>
                        <a:rPr lang="en-US" sz="1400"/>
                        <a:t>9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JSON supports only text and number data type.</a:t>
                      </a:r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XML supports many data types such as text, number, images, charts, graphs, etc. Moreover, XML offers options for transferring the format or structure of the data with actual data.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44859" marR="44859" marT="22430" marB="2243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88468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JSON example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"students": [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 "name": "Raj", "age": "23", "city": "CNB" },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 "name":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Vinay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", "age": "28", "city": "LKO" },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 "name": "Amit", "age": "32", "city": "NDLS" },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{ "name": "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Atul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", "age": "28", "city": "CDG" }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]</a:t>
            </a: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584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XML example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 numCol="2"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students&gt;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&lt;name&gt;Raj&lt;/name&gt; &lt;age&gt;23&lt;/age&gt; &lt;city&gt;CNB&lt;/city&gt;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&lt;/student&gt;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&lt;name&gt;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Vinay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&lt;/name&gt; &lt;age&gt;28&lt;/age&gt; &lt;city&gt;LKO&lt;/city&gt;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&lt;/student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&lt;student</a:t>
            </a:r>
            <a:r>
              <a:rPr lang="en-US" sz="2600" dirty="0" smtClean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endParaRPr lang="en-US" sz="2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&lt;name&gt;Amit&lt;/name&gt; &lt;age&gt;32&lt;/age&gt; &lt;city&gt;NDLS&lt;/city&gt;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&lt;/student&gt;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  &lt;name&gt;</a:t>
            </a:r>
            <a:r>
              <a:rPr lang="en-US" sz="2600" dirty="0" err="1">
                <a:latin typeface="Arial" panose="020B0604020202020204" pitchFamily="34" charset="0"/>
                <a:cs typeface="Arial" panose="020B0604020202020204" pitchFamily="34" charset="0"/>
              </a:rPr>
              <a:t>Atul</a:t>
            </a: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&lt;/name&gt; &lt;age&gt;28&lt;/age&gt; &lt;city&gt;CDG&lt;/city&gt;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  &lt;/student&gt;</a:t>
            </a:r>
          </a:p>
          <a:p>
            <a:pPr marL="0" indent="0">
              <a:buNone/>
            </a:pPr>
            <a:r>
              <a:rPr lang="en-US" sz="2600" dirty="0">
                <a:latin typeface="Arial" panose="020B0604020202020204" pitchFamily="34" charset="0"/>
                <a:cs typeface="Arial" panose="020B0604020202020204" pitchFamily="34" charset="0"/>
              </a:rPr>
              <a:t>&lt;/students&gt;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4060998"/>
              </p:ext>
            </p:extLst>
          </p:nvPr>
        </p:nvGraphicFramePr>
        <p:xfrm>
          <a:off x="1222049" y="1803163"/>
          <a:ext cx="8597069" cy="4289988"/>
        </p:xfrm>
        <a:graphic>
          <a:graphicData uri="http://schemas.openxmlformats.org/drawingml/2006/table">
            <a:tbl>
              <a:tblPr/>
              <a:tblGrid>
                <a:gridCol w="4213076"/>
                <a:gridCol w="4383993"/>
              </a:tblGrid>
              <a:tr h="428998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44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JSON SYNTAX RULES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2" name="Content Placeholder 1"/>
          <p:cNvSpPr>
            <a:spLocks noGrp="1" noChangeArrowheads="1"/>
          </p:cNvSpPr>
          <p:nvPr>
            <p:ph idx="1"/>
          </p:nvPr>
        </p:nvSpPr>
        <p:spPr bwMode="auto">
          <a:xfrm>
            <a:off x="1261872" y="1436270"/>
            <a:ext cx="9692640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Objects should start and end with braces {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}.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fields are included in the double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quotes.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are represented by putting : colon between them and the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keys.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JSON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key-value pairs are separated by a comma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,.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Values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can be of any data type like String, Integer, Boolean etc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JSON file must save with 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r>
              <a:rPr lang="en-US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extension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966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JSON example 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“Name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": "Raj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"Age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": "23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",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“City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": "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CNB“,</a:t>
            </a:r>
          </a:p>
          <a:p>
            <a:pPr marL="0" indent="0">
              <a:buNone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“Mobile”:643648638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“Courses": [“</a:t>
            </a: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Java”,”python”,”Artificial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Intelligence”]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7253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61872" y="487110"/>
            <a:ext cx="9692640" cy="982021"/>
          </a:xfrm>
          <a:solidFill>
            <a:schemeClr val="tx2">
              <a:lumMod val="75000"/>
            </a:schemeClr>
          </a:solidFill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JSON Data Types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In </a:t>
            </a:r>
            <a:r>
              <a:rPr lang="en-US" b="1" dirty="0"/>
              <a:t>JSON, values must be one of the following data types</a:t>
            </a:r>
            <a:r>
              <a:rPr lang="en-US" b="1" dirty="0" smtClean="0"/>
              <a:t>:</a:t>
            </a:r>
            <a:endParaRPr lang="en-US" dirty="0" smtClean="0"/>
          </a:p>
          <a:p>
            <a:r>
              <a:rPr lang="en-US" dirty="0" smtClean="0"/>
              <a:t>a string</a:t>
            </a:r>
          </a:p>
          <a:p>
            <a:r>
              <a:rPr lang="en-US" dirty="0" smtClean="0"/>
              <a:t>a number</a:t>
            </a:r>
          </a:p>
          <a:p>
            <a:r>
              <a:rPr lang="en-US" dirty="0" smtClean="0"/>
              <a:t>an </a:t>
            </a:r>
            <a:r>
              <a:rPr lang="en-US" dirty="0"/>
              <a:t>object (JSON </a:t>
            </a:r>
            <a:r>
              <a:rPr lang="en-US" dirty="0" smtClean="0"/>
              <a:t>object)</a:t>
            </a:r>
          </a:p>
          <a:p>
            <a:r>
              <a:rPr lang="en-US" dirty="0" smtClean="0"/>
              <a:t>an array</a:t>
            </a:r>
          </a:p>
          <a:p>
            <a:r>
              <a:rPr lang="en-US" dirty="0" smtClean="0"/>
              <a:t>a Boolean</a:t>
            </a:r>
          </a:p>
          <a:p>
            <a:r>
              <a:rPr lang="en-US" dirty="0" smtClean="0"/>
              <a:t>null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431100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FD7FB66-5AEF-4592-ADF0-E0DD5FFC51DC}">
  <ds:schemaRefs>
    <ds:schemaRef ds:uri="71af3243-3dd4-4a8d-8c0d-dd76da1f02a5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www.w3.org/XML/1998/namespace"/>
    <ds:schemaRef ds:uri="http://purl.org/dc/elements/1.1/"/>
    <ds:schemaRef ds:uri="16c05727-aa75-4e4a-9b5f-8a80a1165891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B8B6C6B5-25A7-4002-8DA6-82C2DD0691A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B67D6E6-D1D9-437E-BD08-E13DACBDF7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0</TotalTime>
  <Words>701</Words>
  <Application>Microsoft Office PowerPoint</Application>
  <PresentationFormat>Widescreen</PresentationFormat>
  <Paragraphs>119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Century Schoolbook</vt:lpstr>
      <vt:lpstr>Wingdings</vt:lpstr>
      <vt:lpstr>Wingdings 2</vt:lpstr>
      <vt:lpstr>View</vt:lpstr>
      <vt:lpstr>JSON</vt:lpstr>
      <vt:lpstr>What is JSON?</vt:lpstr>
      <vt:lpstr>Why Use JSON? </vt:lpstr>
      <vt:lpstr>JSON vs XML</vt:lpstr>
      <vt:lpstr>JSON example </vt:lpstr>
      <vt:lpstr>XML example </vt:lpstr>
      <vt:lpstr>JSON SYNTAX RULES</vt:lpstr>
      <vt:lpstr>JSON example </vt:lpstr>
      <vt:lpstr>JSON Data Types</vt:lpstr>
      <vt:lpstr>JSON Data Types</vt:lpstr>
      <vt:lpstr>JSON Object with Strings</vt:lpstr>
      <vt:lpstr>JSON Object with Numbers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2025-09-16T07:40:57Z</dcterms:created>
  <dcterms:modified xsi:type="dcterms:W3CDTF">2025-09-16T09:43:01Z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