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44" r:id="rId4"/>
  </p:sldMasterIdLst>
  <p:notesMasterIdLst>
    <p:notesMasterId r:id="rId29"/>
  </p:notesMasterIdLst>
  <p:handoutMasterIdLst>
    <p:handoutMasterId r:id="rId30"/>
  </p:handoutMasterIdLst>
  <p:sldIdLst>
    <p:sldId id="258" r:id="rId5"/>
    <p:sldId id="259" r:id="rId6"/>
    <p:sldId id="260" r:id="rId7"/>
    <p:sldId id="273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32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6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6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32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1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393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3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048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87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95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(lightweight Data interchange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"Raj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"Age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"23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CNB“,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“Mobile”:643648638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“Courses": [“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Java”,”python”,”Artificial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Intelligence”]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JSON, values must be one of the following data types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a string</a:t>
            </a:r>
          </a:p>
          <a:p>
            <a:r>
              <a:rPr lang="en-US" dirty="0" smtClean="0"/>
              <a:t>a number</a:t>
            </a:r>
          </a:p>
          <a:p>
            <a:r>
              <a:rPr lang="en-US" dirty="0" smtClean="0"/>
              <a:t>an </a:t>
            </a:r>
            <a:r>
              <a:rPr lang="en-US" dirty="0"/>
              <a:t>object (JSON </a:t>
            </a:r>
            <a:r>
              <a:rPr lang="en-US" dirty="0" smtClean="0"/>
              <a:t>object)</a:t>
            </a:r>
          </a:p>
          <a:p>
            <a:r>
              <a:rPr lang="en-US" dirty="0" smtClean="0"/>
              <a:t>an array</a:t>
            </a:r>
          </a:p>
          <a:p>
            <a:r>
              <a:rPr lang="en-US" dirty="0" smtClean="0"/>
              <a:t>a Boolean</a:t>
            </a:r>
          </a:p>
          <a:p>
            <a:r>
              <a:rPr lang="en-US" dirty="0" smtClean="0"/>
              <a:t>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JSON values </a:t>
            </a:r>
            <a:r>
              <a:rPr lang="en-US" b="1" i="1" dirty="0"/>
              <a:t>cannot</a:t>
            </a:r>
            <a:r>
              <a:rPr lang="en-US" b="1" dirty="0"/>
              <a:t> be one of the following data types: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 function</a:t>
            </a:r>
          </a:p>
          <a:p>
            <a:r>
              <a:rPr lang="en-US" dirty="0" smtClean="0"/>
              <a:t>a date</a:t>
            </a:r>
          </a:p>
          <a:p>
            <a:r>
              <a:rPr lang="en-US" dirty="0" smtClean="0"/>
              <a:t> </a:t>
            </a:r>
            <a:r>
              <a:rPr lang="en-US" i="1" dirty="0"/>
              <a:t>undefined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The string value must be enclosed within double quote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"Raj",</a:t>
            </a:r>
          </a:p>
          <a:p>
            <a:pPr marL="0" indent="0">
              <a:buNone/>
            </a:pPr>
            <a:r>
              <a:rPr lang="en-US" dirty="0"/>
              <a:t>  "email": "raj.singh@gmail.com"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0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JSON </a:t>
            </a:r>
            <a:r>
              <a:rPr lang="en-US" dirty="0"/>
              <a:t>supports numbers in double precision floating-point format.</a:t>
            </a:r>
            <a:br>
              <a:rPr lang="en-US" dirty="0"/>
            </a:br>
            <a:r>
              <a:rPr lang="en-US" dirty="0"/>
              <a:t>The number can be</a:t>
            </a:r>
            <a:r>
              <a:rPr lang="en-US" dirty="0" smtClean="0"/>
              <a:t>:</a:t>
            </a:r>
          </a:p>
          <a:p>
            <a:r>
              <a:rPr lang="pt-BR" sz="1400" dirty="0"/>
              <a:t>Digits (0–9)</a:t>
            </a:r>
          </a:p>
          <a:p>
            <a:r>
              <a:rPr lang="pt-BR" sz="1400" dirty="0"/>
              <a:t>Fractions (.33, .532, etc.)</a:t>
            </a:r>
          </a:p>
          <a:p>
            <a:r>
              <a:rPr lang="pt-BR" sz="1400" dirty="0"/>
              <a:t>Exponents (e, e+, e-, E, E+, E-)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integer</a:t>
            </a:r>
            <a:r>
              <a:rPr lang="fr-FR" dirty="0"/>
              <a:t>": 34,</a:t>
            </a:r>
          </a:p>
          <a:p>
            <a:pPr marL="0" indent="0">
              <a:buNone/>
            </a:pPr>
            <a:r>
              <a:rPr lang="fr-FR" dirty="0"/>
              <a:t>  "fraction": 0.2145,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exponent</a:t>
            </a:r>
            <a:r>
              <a:rPr lang="fr-FR" dirty="0"/>
              <a:t>": 6.61789e+0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Objects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employee": 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85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Arrays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arrays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"employees": ["John", "Anna", "Peter"]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Boolean and null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true/false.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 "sale": true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null.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 err="1"/>
              <a:t>middlename</a:t>
            </a:r>
            <a:r>
              <a:rPr lang="en-US" dirty="0"/>
              <a:t>": null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2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040" y="256374"/>
            <a:ext cx="9692640" cy="1358036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Explain </a:t>
            </a:r>
            <a:r>
              <a:rPr lang="en-US" sz="4000" dirty="0">
                <a:solidFill>
                  <a:srgbClr val="FFFF00"/>
                </a:solidFill>
              </a:rPr>
              <a:t>how to represent complex data with JSON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Complex data = combination of objects and arrays (nested).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"company": "</a:t>
            </a:r>
            <a:r>
              <a:rPr lang="en-US" dirty="0" err="1"/>
              <a:t>Aptech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"employees": [</a:t>
            </a:r>
          </a:p>
          <a:p>
            <a:pPr marL="0" indent="0">
              <a:buNone/>
            </a:pPr>
            <a:r>
              <a:rPr lang="en-US" dirty="0"/>
              <a:t>{"id": 1, "name": "Ali", "skills": ["PHP", "MySQL"]},</a:t>
            </a:r>
          </a:p>
          <a:p>
            <a:pPr marL="0" indent="0">
              <a:buNone/>
            </a:pPr>
            <a:r>
              <a:rPr lang="en-US" dirty="0"/>
              <a:t>{"id": 2, "name": "Sara", "skills": ["JavaScript", "React"]},</a:t>
            </a:r>
          </a:p>
          <a:p>
            <a:pPr marL="0" indent="0">
              <a:buNone/>
            </a:pPr>
            <a:r>
              <a:rPr lang="en-US" dirty="0"/>
              <a:t>{"id": 3, "name": "John", "skills": ["Python", "</a:t>
            </a:r>
            <a:r>
              <a:rPr lang="en-US" dirty="0" err="1"/>
              <a:t>Django</a:t>
            </a:r>
            <a:r>
              <a:rPr lang="en-US" dirty="0"/>
              <a:t>"]}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86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170916"/>
            <a:ext cx="9692640" cy="94783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Explain how to execute serialization and deserialization of JSON with JavaScript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05497" y="1428824"/>
            <a:ext cx="1010403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converting JavaScript object → JSON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converting JSON string → JavaScript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JavaScript object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student = { name: "Ali", age: 20, course: "Web Development" </a:t>
            </a:r>
            <a:r>
              <a:rPr lang="en-US" dirty="0" smtClean="0">
                <a:latin typeface="Arial" panose="020B0604020202020204" pitchFamily="34" charset="0"/>
              </a:rPr>
              <a:t>};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Serialization: Object → JSON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JSON.stringify</a:t>
            </a:r>
            <a:r>
              <a:rPr lang="en-US" dirty="0">
                <a:latin typeface="Arial" panose="020B0604020202020204" pitchFamily="34" charset="0"/>
              </a:rPr>
              <a:t>(student);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console.log(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); 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Output: {"name":"Ali","age":20,"course":"Web Development</a:t>
            </a:r>
            <a:r>
              <a:rPr lang="en-US" dirty="0" smtClean="0">
                <a:latin typeface="Arial" panose="020B0604020202020204" pitchFamily="34" charset="0"/>
              </a:rPr>
              <a:t>"}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Deserialization: JSON → Object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</a:t>
            </a:r>
            <a:r>
              <a:rPr lang="en-US" dirty="0" err="1">
                <a:latin typeface="Arial" panose="020B0604020202020204" pitchFamily="34" charset="0"/>
              </a:rPr>
              <a:t>objData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console.log(objData.name); 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Output: Ali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JSON?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an open standard for exchanging data on the web. It supports data structures like object and array. So it is easy to write and read data from 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stands for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syntax for storing and exchanging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text, written with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lightweight and self-describing.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originated from JavaScript.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easy to read and write.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language independent.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supports data structures such as array and objects.</a:t>
            </a:r>
          </a:p>
        </p:txBody>
      </p:sp>
    </p:spTree>
    <p:extLst>
      <p:ext uri="{BB962C8B-B14F-4D97-AF65-F5344CB8AC3E}">
        <p14:creationId xmlns:p14="http://schemas.microsoft.com/office/powerpoint/2010/main" val="547155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226992"/>
            <a:ext cx="9692640" cy="94783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How to access </a:t>
            </a:r>
            <a:r>
              <a:rPr lang="en-US" sz="3200" dirty="0" smtClean="0">
                <a:solidFill>
                  <a:srgbClr val="FFFF00"/>
                </a:solidFill>
              </a:rPr>
              <a:t>JSON Object </a:t>
            </a:r>
            <a:r>
              <a:rPr lang="en-US" sz="3200" dirty="0" smtClean="0">
                <a:solidFill>
                  <a:srgbClr val="FFFF00"/>
                </a:solidFill>
              </a:rPr>
              <a:t>values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1853" y="1459353"/>
            <a:ext cx="95314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access the object values by using dot (.) or using bracket ([]) notation: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using bracket ([]) notation must pass key within double </a:t>
            </a:r>
            <a:r>
              <a:rPr lang="en-US" dirty="0">
                <a:latin typeface="Arial" panose="020B0604020202020204" pitchFamily="34" charset="0"/>
              </a:rPr>
              <a:t>quote </a:t>
            </a:r>
            <a:r>
              <a:rPr lang="en-US" dirty="0" smtClean="0">
                <a:latin typeface="Arial" panose="020B0604020202020204" pitchFamily="34" charset="0"/>
              </a:rPr>
              <a:t>("")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 smtClean="0">
                <a:latin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&lt;p&gt;Accessing JSON Object Value using dot(".") Notation&lt;/p&gt;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&lt;div id="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&lt;/div&gt;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&lt;script&gt;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 =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"name": </a:t>
            </a:r>
            <a:r>
              <a:rPr lang="en-US" dirty="0" smtClean="0">
                <a:latin typeface="Arial" panose="020B0604020202020204" pitchFamily="34" charset="0"/>
              </a:rPr>
              <a:t>“Zara",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</a:t>
            </a:r>
            <a:r>
              <a:rPr lang="en-US" dirty="0" smtClean="0">
                <a:latin typeface="Arial" panose="020B0604020202020204" pitchFamily="34" charset="0"/>
              </a:rPr>
              <a:t>“phone no": 464234763764,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"city": </a:t>
            </a:r>
            <a:r>
              <a:rPr lang="en-US" dirty="0" smtClean="0">
                <a:latin typeface="Arial" panose="020B0604020202020204" pitchFamily="34" charset="0"/>
              </a:rPr>
              <a:t>“Hyderabad"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2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226992"/>
            <a:ext cx="9692640" cy="94783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How to access </a:t>
            </a:r>
            <a:r>
              <a:rPr lang="en-US" sz="3200" dirty="0" smtClean="0">
                <a:solidFill>
                  <a:srgbClr val="FFFF00"/>
                </a:solidFill>
              </a:rPr>
              <a:t>JSON Object </a:t>
            </a:r>
            <a:r>
              <a:rPr lang="en-US" sz="3200" dirty="0" smtClean="0">
                <a:solidFill>
                  <a:srgbClr val="FFFF00"/>
                </a:solidFill>
              </a:rPr>
              <a:t>values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1853" y="1465251"/>
            <a:ext cx="9531467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rial" panose="020B0604020202020204" pitchFamily="34" charset="0"/>
              </a:rPr>
              <a:t>// console.log(obj.name</a:t>
            </a:r>
            <a:r>
              <a:rPr lang="en-US" dirty="0">
                <a:latin typeface="Arial" panose="020B0604020202020204" pitchFamily="34" charset="0"/>
              </a:rPr>
              <a:t>); </a:t>
            </a:r>
            <a:endParaRPr 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rial" panose="020B0604020202020204" pitchFamily="34" charset="0"/>
              </a:rPr>
              <a:t>// console.log(</a:t>
            </a:r>
            <a:r>
              <a:rPr lang="en-US" dirty="0" err="1" smtClean="0">
                <a:latin typeface="Arial" panose="020B0604020202020204" pitchFamily="34" charset="0"/>
              </a:rPr>
              <a:t>obj.mobile</a:t>
            </a:r>
            <a:r>
              <a:rPr lang="en-US" dirty="0">
                <a:latin typeface="Arial" panose="020B0604020202020204" pitchFamily="34" charset="0"/>
              </a:rPr>
              <a:t>);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rial" panose="020B0604020202020204" pitchFamily="34" charset="0"/>
              </a:rPr>
              <a:t>// console.log(</a:t>
            </a:r>
            <a:r>
              <a:rPr lang="en-US" dirty="0" err="1" smtClean="0">
                <a:latin typeface="Arial" panose="020B0604020202020204" pitchFamily="34" charset="0"/>
              </a:rPr>
              <a:t>obj.city</a:t>
            </a:r>
            <a:r>
              <a:rPr lang="en-US" dirty="0" smtClean="0">
                <a:latin typeface="Arial" panose="020B0604020202020204" pitchFamily="34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//Accessing JSON Object Value using [] </a:t>
            </a:r>
            <a:r>
              <a:rPr lang="en-US" dirty="0" smtClean="0">
                <a:latin typeface="Arial" panose="020B0604020202020204" pitchFamily="34" charset="0"/>
              </a:rPr>
              <a:t>Notation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latin typeface="Arial" panose="020B0604020202020204" pitchFamily="34" charset="0"/>
              </a:rPr>
              <a:t>document.getElementById</a:t>
            </a:r>
            <a:r>
              <a:rPr lang="en-US" dirty="0">
                <a:latin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").</a:t>
            </a:r>
            <a:r>
              <a:rPr lang="en-US" dirty="0" err="1">
                <a:latin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</a:rPr>
              <a:t> =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"Name: " + obj.name + "&lt;</a:t>
            </a:r>
            <a:r>
              <a:rPr lang="en-US" dirty="0" err="1">
                <a:latin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</a:rPr>
              <a:t>&gt;" +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"Mobile: " + </a:t>
            </a:r>
            <a:r>
              <a:rPr lang="en-US" dirty="0" err="1">
                <a:latin typeface="Arial" panose="020B0604020202020204" pitchFamily="34" charset="0"/>
              </a:rPr>
              <a:t>obj.mobile</a:t>
            </a:r>
            <a:r>
              <a:rPr lang="en-US" dirty="0">
                <a:latin typeface="Arial" panose="020B0604020202020204" pitchFamily="34" charset="0"/>
              </a:rPr>
              <a:t> + "&lt;</a:t>
            </a:r>
            <a:r>
              <a:rPr lang="en-US" dirty="0" err="1">
                <a:latin typeface="Arial" panose="020B0604020202020204" pitchFamily="34" charset="0"/>
              </a:rPr>
              <a:t>br</a:t>
            </a:r>
            <a:r>
              <a:rPr lang="en-US" dirty="0">
                <a:latin typeface="Arial" panose="020B0604020202020204" pitchFamily="34" charset="0"/>
              </a:rPr>
              <a:t>&gt;" +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"City: " + </a:t>
            </a:r>
            <a:r>
              <a:rPr lang="en-US" dirty="0" err="1">
                <a:latin typeface="Arial" panose="020B0604020202020204" pitchFamily="34" charset="0"/>
              </a:rPr>
              <a:t>obj.city</a:t>
            </a:r>
            <a:r>
              <a:rPr lang="en-US" dirty="0" smtClean="0">
                <a:latin typeface="Arial" panose="020B0604020202020204" pitchFamily="34" charset="0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rial" panose="020B0604020202020204" pitchFamily="34" charset="0"/>
              </a:rPr>
              <a:t> &lt;/script&gt;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213644"/>
            <a:ext cx="9692640" cy="126477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/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/>
            </a:r>
            <a:br>
              <a:rPr lang="en-US" sz="3200" dirty="0" smtClean="0">
                <a:solidFill>
                  <a:srgbClr val="FFFF00"/>
                </a:solidFill>
              </a:rPr>
            </a:br>
            <a:r>
              <a:rPr lang="en-US" sz="3200" dirty="0" smtClean="0">
                <a:solidFill>
                  <a:srgbClr val="FFFF00"/>
                </a:solidFill>
              </a:rPr>
              <a:t>How to access </a:t>
            </a:r>
            <a:r>
              <a:rPr lang="en-US" sz="3200" dirty="0" smtClean="0">
                <a:solidFill>
                  <a:srgbClr val="FFFF00"/>
                </a:solidFill>
              </a:rPr>
              <a:t>JSON Object Keys &amp; </a:t>
            </a:r>
            <a:r>
              <a:rPr lang="en-US" sz="3200" dirty="0" smtClean="0">
                <a:solidFill>
                  <a:srgbClr val="FFFF00"/>
                </a:solidFill>
              </a:rPr>
              <a:t>values using loop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1853" y="1807969"/>
            <a:ext cx="95314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&lt;p&gt;Accessing JSON Object Keys and Values using for/in Loop&lt;/p&gt;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&lt;div id="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"&gt;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&lt;/div&gt;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&lt;script&gt;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 = {"</a:t>
            </a:r>
            <a:r>
              <a:rPr lang="en-US" dirty="0" err="1">
                <a:latin typeface="Arial" panose="020B0604020202020204" pitchFamily="34" charset="0"/>
              </a:rPr>
              <a:t>name</a:t>
            </a:r>
            <a:r>
              <a:rPr lang="en-US" dirty="0" err="1" smtClean="0">
                <a:latin typeface="Arial" panose="020B0604020202020204" pitchFamily="34" charset="0"/>
              </a:rPr>
              <a:t>":“Zara",“Phone</a:t>
            </a:r>
            <a:r>
              <a:rPr lang="en-US" dirty="0" smtClean="0">
                <a:latin typeface="Arial" panose="020B0604020202020204" pitchFamily="34" charset="0"/>
              </a:rPr>
              <a:t> no":</a:t>
            </a:r>
            <a:r>
              <a:rPr lang="en-US" dirty="0">
                <a:latin typeface="Arial" panose="020B0604020202020204" pitchFamily="34" charset="0"/>
              </a:rPr>
              <a:t>65657657,"city</a:t>
            </a:r>
            <a:r>
              <a:rPr lang="en-US" dirty="0" smtClean="0">
                <a:latin typeface="Arial" panose="020B0604020202020204" pitchFamily="34" charset="0"/>
              </a:rPr>
              <a:t>":“Hyderabad"};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for(</a:t>
            </a: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{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</a:rPr>
              <a:t>//</a:t>
            </a:r>
            <a:r>
              <a:rPr lang="en-US" dirty="0" err="1" smtClean="0">
                <a:latin typeface="Arial" panose="020B0604020202020204" pitchFamily="34" charset="0"/>
              </a:rPr>
              <a:t>document.getElementById</a:t>
            </a:r>
            <a:r>
              <a:rPr lang="en-US" dirty="0">
                <a:latin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").</a:t>
            </a:r>
            <a:r>
              <a:rPr lang="en-US" dirty="0" err="1">
                <a:latin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</a:rPr>
              <a:t> += </a:t>
            </a:r>
            <a:r>
              <a:rPr lang="en-US" dirty="0" err="1" smtClean="0">
                <a:latin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</a:rPr>
              <a:t>+"&lt;</a:t>
            </a:r>
            <a:r>
              <a:rPr lang="en-US" dirty="0" err="1">
                <a:latin typeface="Arial" panose="020B0604020202020204" pitchFamily="34" charset="0"/>
              </a:rPr>
              <a:t>br</a:t>
            </a:r>
            <a:r>
              <a:rPr lang="en-US" dirty="0" smtClean="0">
                <a:latin typeface="Arial" panose="020B0604020202020204" pitchFamily="34" charset="0"/>
              </a:rPr>
              <a:t>/&gt;";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latin typeface="Arial" panose="020B0604020202020204" pitchFamily="34" charset="0"/>
              </a:rPr>
              <a:t>document.getElementById</a:t>
            </a:r>
            <a:r>
              <a:rPr lang="en-US" dirty="0">
                <a:latin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").</a:t>
            </a:r>
            <a:r>
              <a:rPr lang="en-US" dirty="0" err="1">
                <a:latin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</a:rPr>
              <a:t> +=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 + " : " +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</a:rPr>
              <a:t>] + "&lt;</a:t>
            </a:r>
            <a:r>
              <a:rPr lang="en-US" dirty="0" err="1">
                <a:latin typeface="Arial" panose="020B0604020202020204" pitchFamily="34" charset="0"/>
              </a:rPr>
              <a:t>br</a:t>
            </a:r>
            <a:r>
              <a:rPr lang="en-US" dirty="0" smtClean="0">
                <a:latin typeface="Arial" panose="020B0604020202020204" pitchFamily="34" charset="0"/>
              </a:rPr>
              <a:t>/&gt;";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latin typeface="Arial" panose="020B0604020202020204" pitchFamily="34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3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290557"/>
            <a:ext cx="9692640" cy="68772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How to Parse JSON Data using </a:t>
            </a:r>
            <a:r>
              <a:rPr lang="en-US" sz="3200" dirty="0" err="1" smtClean="0">
                <a:solidFill>
                  <a:srgbClr val="FFFF00"/>
                </a:solidFill>
              </a:rPr>
              <a:t>javascript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91853" y="1242234"/>
            <a:ext cx="8284319" cy="439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common use of JSON is to exchange data to/from a web server.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receiving data from a web server, the data is always a string.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 the data with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(), and the data becomes a JavaScript object. </a:t>
            </a:r>
            <a:endParaRPr lang="en-US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('{ "</a:t>
            </a:r>
            <a:r>
              <a:rPr lang="en-US" dirty="0" err="1">
                <a:latin typeface="Arial" panose="020B0604020202020204" pitchFamily="34" charset="0"/>
              </a:rPr>
              <a:t>name</a:t>
            </a:r>
            <a:r>
              <a:rPr lang="en-US" dirty="0" err="1" smtClean="0">
                <a:latin typeface="Arial" panose="020B0604020202020204" pitchFamily="34" charset="0"/>
              </a:rPr>
              <a:t>":“Zara</a:t>
            </a:r>
            <a:r>
              <a:rPr lang="en-US" dirty="0" smtClean="0">
                <a:latin typeface="Arial" panose="020B0604020202020204" pitchFamily="34" charset="0"/>
              </a:rPr>
              <a:t>", </a:t>
            </a:r>
            <a:r>
              <a:rPr lang="en-US" dirty="0">
                <a:latin typeface="Arial" panose="020B0604020202020204" pitchFamily="34" charset="0"/>
              </a:rPr>
              <a:t>"marks":30, "</a:t>
            </a:r>
            <a:r>
              <a:rPr lang="en-US" dirty="0" err="1">
                <a:latin typeface="Arial" panose="020B0604020202020204" pitchFamily="34" charset="0"/>
              </a:rPr>
              <a:t>city</a:t>
            </a:r>
            <a:r>
              <a:rPr lang="en-US" dirty="0" err="1" smtClean="0">
                <a:latin typeface="Arial" panose="020B0604020202020204" pitchFamily="34" charset="0"/>
              </a:rPr>
              <a:t>":“Karachi</a:t>
            </a:r>
            <a:r>
              <a:rPr lang="en-US" dirty="0" smtClean="0">
                <a:latin typeface="Arial" panose="020B0604020202020204" pitchFamily="34" charset="0"/>
              </a:rPr>
              <a:t>"}');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Exceptions: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Date objects and function are not allowed in JSON.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If you need to include a date or function, write it as a string.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You can convert it back into a date object or function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76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290557"/>
            <a:ext cx="9692640" cy="687720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FFFF00"/>
                </a:solidFill>
              </a:rPr>
              <a:t>How to Parse JSON Data using </a:t>
            </a:r>
            <a:r>
              <a:rPr lang="en-US" sz="3200" dirty="0" err="1" smtClean="0">
                <a:solidFill>
                  <a:srgbClr val="FFFF00"/>
                </a:solidFill>
              </a:rPr>
              <a:t>javascript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791853" y="1426343"/>
            <a:ext cx="8929368" cy="4659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&lt;h2&gt;Converting JSON string into </a:t>
            </a:r>
            <a:r>
              <a:rPr lang="en-US" dirty="0" err="1">
                <a:latin typeface="Arial" panose="020B0604020202020204" pitchFamily="34" charset="0"/>
              </a:rPr>
              <a:t>Javascript</a:t>
            </a:r>
            <a:r>
              <a:rPr lang="en-US" dirty="0">
                <a:latin typeface="Arial" panose="020B0604020202020204" pitchFamily="34" charset="0"/>
              </a:rPr>
              <a:t> Object using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 method&lt;/h2&gt;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&lt;script&gt;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 =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"name": </a:t>
            </a:r>
            <a:r>
              <a:rPr lang="en-US" dirty="0" smtClean="0">
                <a:latin typeface="Arial" panose="020B0604020202020204" pitchFamily="34" charset="0"/>
              </a:rPr>
              <a:t>“Zara",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"mobile": </a:t>
            </a:r>
            <a:r>
              <a:rPr lang="en-US" dirty="0" smtClean="0">
                <a:latin typeface="Arial" panose="020B0604020202020204" pitchFamily="34" charset="0"/>
              </a:rPr>
              <a:t>4564657,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"city": </a:t>
            </a:r>
            <a:r>
              <a:rPr lang="en-US" dirty="0" smtClean="0">
                <a:latin typeface="Arial" panose="020B0604020202020204" pitchFamily="34" charset="0"/>
              </a:rPr>
              <a:t>“Hyderabad",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    "courses": ["FLUTTER", "DART", </a:t>
            </a:r>
            <a:r>
              <a:rPr lang="en-US" dirty="0" smtClean="0">
                <a:latin typeface="Arial" panose="020B0604020202020204" pitchFamily="34" charset="0"/>
              </a:rPr>
              <a:t>“Java"]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dirty="0" smtClean="0">
                <a:latin typeface="Arial" panose="020B0604020202020204" pitchFamily="34" charset="0"/>
              </a:rPr>
              <a:t>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data =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obj</a:t>
            </a:r>
            <a:r>
              <a:rPr lang="en-US" dirty="0">
                <a:latin typeface="Arial" panose="020B0604020202020204" pitchFamily="34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</a:rPr>
              <a:t>var</a:t>
            </a:r>
            <a:r>
              <a:rPr lang="en-US" dirty="0">
                <a:latin typeface="Arial" panose="020B0604020202020204" pitchFamily="34" charset="0"/>
              </a:rPr>
              <a:t> name = data.name;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</a:rPr>
              <a:t>document.getElementById</a:t>
            </a:r>
            <a:r>
              <a:rPr lang="en-US" dirty="0">
                <a:latin typeface="Arial" panose="020B0604020202020204" pitchFamily="34" charset="0"/>
              </a:rPr>
              <a:t>("</a:t>
            </a:r>
            <a:r>
              <a:rPr lang="en-US" dirty="0" err="1">
                <a:latin typeface="Arial" panose="020B0604020202020204" pitchFamily="34" charset="0"/>
              </a:rPr>
              <a:t>myid</a:t>
            </a:r>
            <a:r>
              <a:rPr lang="en-US" dirty="0">
                <a:latin typeface="Arial" panose="020B0604020202020204" pitchFamily="34" charset="0"/>
              </a:rPr>
              <a:t>").</a:t>
            </a:r>
            <a:r>
              <a:rPr lang="en-US" dirty="0" err="1">
                <a:latin typeface="Arial" panose="020B0604020202020204" pitchFamily="34" charset="0"/>
              </a:rPr>
              <a:t>innerHTML</a:t>
            </a:r>
            <a:r>
              <a:rPr lang="en-US" dirty="0">
                <a:latin typeface="Arial" panose="020B0604020202020204" pitchFamily="34" charset="0"/>
              </a:rPr>
              <a:t> = name;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    &lt;/script</a:t>
            </a:r>
            <a:r>
              <a:rPr lang="en-US" dirty="0" smtClean="0">
                <a:latin typeface="Arial" panose="020B0604020202020204" pitchFamily="34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7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Why </a:t>
            </a:r>
            <a:r>
              <a:rPr lang="en-US" dirty="0">
                <a:solidFill>
                  <a:srgbClr val="FFFF00"/>
                </a:solidFill>
              </a:rPr>
              <a:t>Use JSON?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JSON format is text only, it can easily be sent to and from a server, and used as a data format by any programming language.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has a built in function to convert a string, written in JSON format, into native JavaScript objects: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if you receive data from a server, in JSON format, you can use it like any other JavaScript object.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Uses of JSON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Helps you to transfer data from a server</a:t>
            </a:r>
          </a:p>
          <a:p>
            <a:r>
              <a:rPr lang="en-US" dirty="0"/>
              <a:t>JSON format helps transmit and serialize all types of structured data.</a:t>
            </a:r>
          </a:p>
          <a:p>
            <a:r>
              <a:rPr lang="en-US" dirty="0"/>
              <a:t>Allows you to perform asynchronous data calls without the need to do a page refresh (AJAX - Asynchronous JavaScript and XML)</a:t>
            </a:r>
          </a:p>
          <a:p>
            <a:r>
              <a:rPr lang="en-US" dirty="0"/>
              <a:t>It is widely used for JavaScript-based application, which includes browser extension and websites.</a:t>
            </a:r>
          </a:p>
          <a:p>
            <a:r>
              <a:rPr lang="en-US" dirty="0"/>
              <a:t>You can transmit data between the server and web application using JSON.</a:t>
            </a:r>
          </a:p>
          <a:p>
            <a:r>
              <a:rPr lang="en-US" dirty="0"/>
              <a:t>We can use JSON with modern programming languages.</a:t>
            </a:r>
          </a:p>
          <a:p>
            <a:r>
              <a:rPr lang="en-US" dirty="0"/>
              <a:t>It is used for writing JavaScript-based applications that include browser add-ons.</a:t>
            </a:r>
          </a:p>
          <a:p>
            <a:r>
              <a:rPr lang="en-US" dirty="0"/>
              <a:t>Web services and APIs use the JSON format to get public data.</a:t>
            </a:r>
          </a:p>
        </p:txBody>
      </p:sp>
    </p:spTree>
    <p:extLst>
      <p:ext uri="{BB962C8B-B14F-4D97-AF65-F5344CB8AC3E}">
        <p14:creationId xmlns:p14="http://schemas.microsoft.com/office/powerpoint/2010/main" val="12689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Role of JSON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server takes data from the database and packs it into JSON format.</a:t>
            </a:r>
          </a:p>
          <a:p>
            <a:pPr marL="0" indent="0">
              <a:buNone/>
            </a:pPr>
            <a:r>
              <a:rPr lang="en-US" dirty="0"/>
              <a:t>Then it sends that JSON data to your browser or app.</a:t>
            </a:r>
          </a:p>
          <a:p>
            <a:pPr marL="0" indent="0">
              <a:buNone/>
            </a:pPr>
            <a:r>
              <a:rPr lang="en-US" dirty="0"/>
              <a:t>The browser/app reads (parses) the JSON and displays it on the screen.</a:t>
            </a:r>
          </a:p>
          <a:p>
            <a:pPr marL="0" indent="0">
              <a:buNone/>
            </a:pPr>
            <a:r>
              <a:rPr lang="en-US" dirty="0"/>
              <a:t>🔹 Example response from the server: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"user": "Ali",</a:t>
            </a:r>
          </a:p>
          <a:p>
            <a:pPr marL="0" indent="0">
              <a:buNone/>
            </a:pPr>
            <a:r>
              <a:rPr lang="en-US" dirty="0"/>
              <a:t>"post": "Good morning!",</a:t>
            </a:r>
          </a:p>
          <a:p>
            <a:pPr marL="0" indent="0">
              <a:buNone/>
            </a:pPr>
            <a:r>
              <a:rPr lang="en-US" dirty="0"/>
              <a:t>"likes": 120,</a:t>
            </a:r>
          </a:p>
          <a:p>
            <a:pPr marL="0" indent="0">
              <a:buNone/>
            </a:pPr>
            <a:r>
              <a:rPr lang="en-US" dirty="0"/>
              <a:t>"comments": ["Nice!", "Good morning Ali!"]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7129" y="487110"/>
            <a:ext cx="9997383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</a:t>
            </a:r>
            <a:r>
              <a:rPr lang="en-US" dirty="0" err="1">
                <a:solidFill>
                  <a:srgbClr val="FFFF00"/>
                </a:solidFill>
              </a:rPr>
              <a:t>vs</a:t>
            </a:r>
            <a:r>
              <a:rPr lang="en-US" dirty="0">
                <a:solidFill>
                  <a:srgbClr val="FFFF00"/>
                </a:solidFill>
              </a:rPr>
              <a:t> XML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22698"/>
              </p:ext>
            </p:extLst>
          </p:nvPr>
        </p:nvGraphicFramePr>
        <p:xfrm>
          <a:off x="1042587" y="1791349"/>
          <a:ext cx="9875520" cy="50292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3940"/>
                <a:gridCol w="3394979"/>
                <a:gridCol w="5036601"/>
              </a:tblGrid>
              <a:tr h="2901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No.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00"/>
                          </a:solidFill>
                        </a:rPr>
                        <a:t>JSON</a:t>
                      </a:r>
                      <a:endParaRPr lang="en-US" sz="140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stands for JavaScript Object Notation.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stands for eXtensible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simple to read and write.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simple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easy to learn.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easy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data-oriented.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document-oriented.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655228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doesn't provide display capabilities.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provides the capability to display data because it is a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doesn't support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less secured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more secured.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files are more human readable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files are less human readable.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1260057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only text and number data type.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XML supports many data types such as text, number, images, charts, graphs, etc. Moreover, XML offers options for transferring the format or structure of the data with actual data.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8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"students": [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"Raj", "age": "23", "city": "CNB"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"LKO"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"Amit", "age": "32", "city": "NDLS"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"CDG"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4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XML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students&gt;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&lt;name&gt;Raj&lt;/name&gt; &lt;age&gt;23&lt;/age&gt; &lt;city&gt;CNB&lt;/city&gt;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&lt;city&gt;LKO&lt;/city&gt;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&lt;name&gt;Amit&lt;/name&gt; &lt;age&gt;32&lt;/age&gt; &lt;city&gt;NDLS&lt;/city&gt;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&lt;city&gt;CDG&lt;/city&gt;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&lt;/students&gt;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998"/>
              </p:ext>
            </p:extLst>
          </p:nvPr>
        </p:nvGraphicFramePr>
        <p:xfrm>
          <a:off x="1222049" y="1803163"/>
          <a:ext cx="8597069" cy="4289988"/>
        </p:xfrm>
        <a:graphic>
          <a:graphicData uri="http://schemas.openxmlformats.org/drawingml/2006/table">
            <a:tbl>
              <a:tblPr/>
              <a:tblGrid>
                <a:gridCol w="4213076"/>
                <a:gridCol w="4383993"/>
              </a:tblGrid>
              <a:tr h="4289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SYNTAX RULES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261872" y="1436270"/>
            <a:ext cx="96926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Should be in name/value pairs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should start and end with braces {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fields are included in the double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quotes.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represented by putting : colon between them 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of any data type like String, Integer, Boolean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file must save with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65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7FB66-5AEF-4592-ADF0-E0DD5FFC51DC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1526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Wingdings</vt:lpstr>
      <vt:lpstr>Wingdings 2</vt:lpstr>
      <vt:lpstr>View</vt:lpstr>
      <vt:lpstr>JSON</vt:lpstr>
      <vt:lpstr>What is JSON?</vt:lpstr>
      <vt:lpstr>Why Use JSON? </vt:lpstr>
      <vt:lpstr>Uses of JSON</vt:lpstr>
      <vt:lpstr>Role of JSON</vt:lpstr>
      <vt:lpstr>JSON vs XML</vt:lpstr>
      <vt:lpstr>JSON example </vt:lpstr>
      <vt:lpstr>XML example </vt:lpstr>
      <vt:lpstr>JSON SYNTAX RULES</vt:lpstr>
      <vt:lpstr>JSON example </vt:lpstr>
      <vt:lpstr>JSON Data Types</vt:lpstr>
      <vt:lpstr>JSON Data Types</vt:lpstr>
      <vt:lpstr>JSON Object with Strings</vt:lpstr>
      <vt:lpstr>JSON Object with Numbers</vt:lpstr>
      <vt:lpstr>JSON Object with Objects</vt:lpstr>
      <vt:lpstr>JSON Object with Arrays</vt:lpstr>
      <vt:lpstr>JSON Object with Boolean and null</vt:lpstr>
      <vt:lpstr>Explain how to represent complex data with JSON</vt:lpstr>
      <vt:lpstr>Explain how to execute serialization and deserialization of JSON with JavaScript</vt:lpstr>
      <vt:lpstr>How to access JSON Object values</vt:lpstr>
      <vt:lpstr>How to access JSON Object values</vt:lpstr>
      <vt:lpstr>   How to access JSON Object Keys &amp; values using loop</vt:lpstr>
      <vt:lpstr>How to Parse JSON Data using javascript</vt:lpstr>
      <vt:lpstr>How to Parse JSON Data using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2025-09-16T07:40:57Z</dcterms:created>
  <dcterms:modified xsi:type="dcterms:W3CDTF">2025-09-24T05:38:16Z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