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44" r:id="rId4"/>
  </p:sldMasterIdLst>
  <p:notesMasterIdLst>
    <p:notesMasterId r:id="rId24"/>
  </p:notesMasterIdLst>
  <p:handoutMasterIdLst>
    <p:handoutMasterId r:id="rId25"/>
  </p:handoutMasterIdLst>
  <p:sldIdLst>
    <p:sldId id="258" r:id="rId5"/>
    <p:sldId id="259" r:id="rId6"/>
    <p:sldId id="260" r:id="rId7"/>
    <p:sldId id="273" r:id="rId8"/>
    <p:sldId id="27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055D74EA-3E93-4587-B549-75C756A5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F02352-E69D-4564-8C89-60D46765C7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BB3B-DDCC-4BA8-B384-6D814D568C89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01CBCD5-D962-413C-8FBE-97EB2634A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D7122F-EC5F-4ED4-9874-FD3953E4B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710C-02FF-4D10-B04B-E760FF840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7834-F4BE-48C3-B69E-B67C82C5D609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E4AF-373C-429A-8AD0-F68B6D291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326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26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86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2326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11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393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35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1048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87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0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9/19/2025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954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5" r:id="rId1"/>
    <p:sldLayoutId id="2147484746" r:id="rId2"/>
    <p:sldLayoutId id="2147484747" r:id="rId3"/>
    <p:sldLayoutId id="2147484748" r:id="rId4"/>
    <p:sldLayoutId id="2147484749" r:id="rId5"/>
    <p:sldLayoutId id="2147484750" r:id="rId6"/>
    <p:sldLayoutId id="2147484751" r:id="rId7"/>
    <p:sldLayoutId id="2147484752" r:id="rId8"/>
    <p:sldLayoutId id="2147484753" r:id="rId9"/>
    <p:sldLayoutId id="2147484754" r:id="rId10"/>
    <p:sldLayoutId id="2147484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(lightweight Data interchange Format)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1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JSON example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 "Raj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"Age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 "23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“City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CNB“,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“Mobile”:643648638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“Courses": [“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Java”,”python”,”Artificial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Intelligence”]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5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Data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 </a:t>
            </a:r>
            <a:r>
              <a:rPr lang="en-US" b="1" dirty="0"/>
              <a:t>JSON, values must be one of the following data types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a string</a:t>
            </a:r>
          </a:p>
          <a:p>
            <a:r>
              <a:rPr lang="en-US" dirty="0" smtClean="0"/>
              <a:t>a number</a:t>
            </a:r>
          </a:p>
          <a:p>
            <a:r>
              <a:rPr lang="en-US" dirty="0" smtClean="0"/>
              <a:t>an </a:t>
            </a:r>
            <a:r>
              <a:rPr lang="en-US" dirty="0"/>
              <a:t>object (JSON </a:t>
            </a:r>
            <a:r>
              <a:rPr lang="en-US" dirty="0" smtClean="0"/>
              <a:t>object)</a:t>
            </a:r>
          </a:p>
          <a:p>
            <a:r>
              <a:rPr lang="en-US" dirty="0" smtClean="0"/>
              <a:t>an array</a:t>
            </a:r>
          </a:p>
          <a:p>
            <a:r>
              <a:rPr lang="en-US" dirty="0" smtClean="0"/>
              <a:t>a Boolean</a:t>
            </a:r>
          </a:p>
          <a:p>
            <a:r>
              <a:rPr lang="en-US" dirty="0" smtClean="0"/>
              <a:t>null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1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Data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JSON values </a:t>
            </a:r>
            <a:r>
              <a:rPr lang="en-US" b="1" i="1" dirty="0"/>
              <a:t>cannot</a:t>
            </a:r>
            <a:r>
              <a:rPr lang="en-US" b="1" dirty="0"/>
              <a:t> be one of the following data types: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r>
              <a:rPr lang="en-US" dirty="0" smtClean="0"/>
              <a:t>a function</a:t>
            </a:r>
          </a:p>
          <a:p>
            <a:r>
              <a:rPr lang="en-US" dirty="0" smtClean="0"/>
              <a:t>a date</a:t>
            </a:r>
          </a:p>
          <a:p>
            <a:r>
              <a:rPr lang="en-US" dirty="0" smtClean="0"/>
              <a:t> </a:t>
            </a:r>
            <a:r>
              <a:rPr lang="en-US" i="1" dirty="0"/>
              <a:t>undefined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9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Strings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The string value must be enclosed within double quote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"Raj",</a:t>
            </a:r>
          </a:p>
          <a:p>
            <a:pPr marL="0" indent="0">
              <a:buNone/>
            </a:pPr>
            <a:r>
              <a:rPr lang="en-US" dirty="0"/>
              <a:t>  "email": "raj.singh@gmail.com"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042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Numbers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JSON </a:t>
            </a:r>
            <a:r>
              <a:rPr lang="en-US" dirty="0"/>
              <a:t>supports numbers in double precision floating-point format.</a:t>
            </a:r>
            <a:br>
              <a:rPr lang="en-US" dirty="0"/>
            </a:br>
            <a:r>
              <a:rPr lang="en-US" dirty="0"/>
              <a:t>The number can be</a:t>
            </a:r>
            <a:r>
              <a:rPr lang="en-US" dirty="0" smtClean="0"/>
              <a:t>:</a:t>
            </a:r>
          </a:p>
          <a:p>
            <a:r>
              <a:rPr lang="pt-BR" sz="1400" dirty="0"/>
              <a:t>Digits (0–9)</a:t>
            </a:r>
          </a:p>
          <a:p>
            <a:r>
              <a:rPr lang="pt-BR" sz="1400" dirty="0"/>
              <a:t>Fractions (.33, .532, etc.)</a:t>
            </a:r>
          </a:p>
          <a:p>
            <a:r>
              <a:rPr lang="pt-BR" sz="1400" dirty="0"/>
              <a:t>Exponents (e, e+, e-, E, E+, E-)</a:t>
            </a:r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integer</a:t>
            </a:r>
            <a:r>
              <a:rPr lang="fr-FR" dirty="0"/>
              <a:t>": 34,</a:t>
            </a:r>
          </a:p>
          <a:p>
            <a:pPr marL="0" indent="0">
              <a:buNone/>
            </a:pPr>
            <a:r>
              <a:rPr lang="fr-FR" dirty="0"/>
              <a:t>  "fraction": 0.2145,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exponent</a:t>
            </a:r>
            <a:r>
              <a:rPr lang="fr-FR" dirty="0"/>
              <a:t>": 6.61789e+0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1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</a:t>
            </a:r>
            <a:r>
              <a:rPr lang="en-US" dirty="0" smtClean="0">
                <a:solidFill>
                  <a:srgbClr val="FFFF00"/>
                </a:solidFill>
              </a:rPr>
              <a:t>Objects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Values </a:t>
            </a:r>
            <a:r>
              <a:rPr lang="en-US" dirty="0"/>
              <a:t>in JSON can be objects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"</a:t>
            </a:r>
            <a:r>
              <a:rPr lang="en-US" dirty="0"/>
              <a:t>employee": { 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city":"New</a:t>
            </a:r>
            <a:r>
              <a:rPr lang="en-US" dirty="0"/>
              <a:t> York"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850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</a:t>
            </a:r>
            <a:r>
              <a:rPr lang="en-US" dirty="0" smtClean="0">
                <a:solidFill>
                  <a:srgbClr val="FFFF00"/>
                </a:solidFill>
              </a:rPr>
              <a:t>Arrays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Values </a:t>
            </a:r>
            <a:r>
              <a:rPr lang="en-US" dirty="0"/>
              <a:t>in JSON can be arrays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"employees": ["John", "Anna", "Peter"]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5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</a:t>
            </a:r>
            <a:r>
              <a:rPr lang="en-US" dirty="0" smtClean="0">
                <a:solidFill>
                  <a:srgbClr val="FFFF00"/>
                </a:solidFill>
              </a:rPr>
              <a:t>Boolean and null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Values </a:t>
            </a:r>
            <a:r>
              <a:rPr lang="en-US" dirty="0"/>
              <a:t>in JSON can be true/false.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{ "sale": true 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Values </a:t>
            </a:r>
            <a:r>
              <a:rPr lang="en-US" dirty="0"/>
              <a:t>in JSON can be null.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{ "</a:t>
            </a:r>
            <a:r>
              <a:rPr lang="en-US" dirty="0" err="1"/>
              <a:t>middlename</a:t>
            </a:r>
            <a:r>
              <a:rPr lang="en-US" dirty="0"/>
              <a:t>": null 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1824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0040" y="256374"/>
            <a:ext cx="9692640" cy="1358036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Explain </a:t>
            </a:r>
            <a:r>
              <a:rPr lang="en-US" sz="4000" dirty="0">
                <a:solidFill>
                  <a:srgbClr val="FFFF00"/>
                </a:solidFill>
              </a:rPr>
              <a:t>how to represent complex data with JSON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Complex data = combination of objects and arrays (nested).</a:t>
            </a:r>
          </a:p>
          <a:p>
            <a:pPr marL="0" indent="0">
              <a:buNone/>
            </a:pPr>
            <a:r>
              <a:rPr lang="en-US" dirty="0" smtClean="0"/>
              <a:t>Example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"company": "</a:t>
            </a:r>
            <a:r>
              <a:rPr lang="en-US" dirty="0" err="1"/>
              <a:t>Aptech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"employees": [</a:t>
            </a:r>
          </a:p>
          <a:p>
            <a:pPr marL="0" indent="0">
              <a:buNone/>
            </a:pPr>
            <a:r>
              <a:rPr lang="en-US" dirty="0"/>
              <a:t>{"id": 1, "name": "Ali", "skills": ["PHP", "MySQL"]},</a:t>
            </a:r>
          </a:p>
          <a:p>
            <a:pPr marL="0" indent="0">
              <a:buNone/>
            </a:pPr>
            <a:r>
              <a:rPr lang="en-US" dirty="0"/>
              <a:t>{"id": 2, "name": "Sara", "skills": ["JavaScript", "React"]},</a:t>
            </a:r>
          </a:p>
          <a:p>
            <a:pPr marL="0" indent="0">
              <a:buNone/>
            </a:pPr>
            <a:r>
              <a:rPr lang="en-US" dirty="0"/>
              <a:t>{"id": 3, "name": "John", "skills": ["Python", "</a:t>
            </a:r>
            <a:r>
              <a:rPr lang="en-US" dirty="0" err="1"/>
              <a:t>Django</a:t>
            </a:r>
            <a:r>
              <a:rPr lang="en-US" dirty="0"/>
              <a:t>"]}</a:t>
            </a:r>
          </a:p>
          <a:p>
            <a:pPr marL="0" indent="0">
              <a:buNone/>
            </a:pP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2860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853" y="170916"/>
            <a:ext cx="9692640" cy="947838"/>
          </a:xfrm>
          <a:solidFill>
            <a:schemeClr val="tx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Explain how to execute serialization and deserialization of JSON with JavaScript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005497" y="1428824"/>
            <a:ext cx="1010403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Serialization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converting JavaScript object → JSON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Deserialization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converting JSON string → JavaScript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// JavaScript object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let student = { name: "Ali", age: 20, course: "Web Development" </a:t>
            </a:r>
            <a:r>
              <a:rPr lang="en-US" dirty="0" smtClean="0">
                <a:latin typeface="Arial" panose="020B0604020202020204" pitchFamily="34" charset="0"/>
              </a:rPr>
              <a:t>};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// Serialization: Object → JSON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let </a:t>
            </a:r>
            <a:r>
              <a:rPr lang="en-US" dirty="0" err="1">
                <a:latin typeface="Arial" panose="020B0604020202020204" pitchFamily="34" charset="0"/>
              </a:rPr>
              <a:t>jsonData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</a:rPr>
              <a:t>JSON.stringify</a:t>
            </a:r>
            <a:r>
              <a:rPr lang="en-US" dirty="0">
                <a:latin typeface="Arial" panose="020B0604020202020204" pitchFamily="34" charset="0"/>
              </a:rPr>
              <a:t>(student);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console.log(</a:t>
            </a:r>
            <a:r>
              <a:rPr lang="en-US" dirty="0" err="1">
                <a:latin typeface="Arial" panose="020B0604020202020204" pitchFamily="34" charset="0"/>
              </a:rPr>
              <a:t>jsonData</a:t>
            </a:r>
            <a:r>
              <a:rPr lang="en-US" dirty="0">
                <a:latin typeface="Arial" panose="020B0604020202020204" pitchFamily="34" charset="0"/>
              </a:rPr>
              <a:t>); 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// Output: {"name":"Ali","age":20,"course":"Web Development</a:t>
            </a:r>
            <a:r>
              <a:rPr lang="en-US" dirty="0" smtClean="0">
                <a:latin typeface="Arial" panose="020B0604020202020204" pitchFamily="34" charset="0"/>
              </a:rPr>
              <a:t>"}</a:t>
            </a:r>
            <a:endParaRPr 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// Deserialization: JSON → Object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let </a:t>
            </a:r>
            <a:r>
              <a:rPr lang="en-US" dirty="0" err="1">
                <a:latin typeface="Arial" panose="020B0604020202020204" pitchFamily="34" charset="0"/>
              </a:rPr>
              <a:t>objData</a:t>
            </a:r>
            <a:r>
              <a:rPr lang="en-US" dirty="0">
                <a:latin typeface="Arial" panose="020B0604020202020204" pitchFamily="34" charset="0"/>
              </a:rPr>
              <a:t> = </a:t>
            </a:r>
            <a:r>
              <a:rPr lang="en-US" dirty="0" err="1">
                <a:latin typeface="Arial" panose="020B0604020202020204" pitchFamily="34" charset="0"/>
              </a:rPr>
              <a:t>JSON.parse</a:t>
            </a:r>
            <a:r>
              <a:rPr lang="en-US" dirty="0">
                <a:latin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</a:rPr>
              <a:t>jsonData</a:t>
            </a:r>
            <a:r>
              <a:rPr lang="en-US" dirty="0">
                <a:latin typeface="Arial" panose="020B0604020202020204" pitchFamily="34" charset="0"/>
              </a:rPr>
              <a:t>);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console.log(objData.name); 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latin typeface="Arial" panose="020B0604020202020204" pitchFamily="34" charset="0"/>
              </a:rPr>
              <a:t>// Output: Ali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6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is JSON?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an open standard for exchanging data on the web. It supports data structures like object and array. So it is easy to write and read data from JSON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stands for JavaScript Object Notation.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a syntax for storing and exchanging data.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text, written with JavaScript object notation.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lightweight and self-describing.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originated from JavaScript.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easy to read and write.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language independent.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supports data structures such as array and objects.</a:t>
            </a:r>
          </a:p>
        </p:txBody>
      </p:sp>
    </p:spTree>
    <p:extLst>
      <p:ext uri="{BB962C8B-B14F-4D97-AF65-F5344CB8AC3E}">
        <p14:creationId xmlns:p14="http://schemas.microsoft.com/office/powerpoint/2010/main" val="54715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Why </a:t>
            </a:r>
            <a:r>
              <a:rPr lang="en-US" dirty="0">
                <a:solidFill>
                  <a:srgbClr val="FFFF00"/>
                </a:solidFill>
              </a:rPr>
              <a:t>Use JSON?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the JSON format is text only, it can easily be sent to and from a server, and used as a data format by any programming language.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has a built in function to convert a string, written in JSON format, into native JavaScript objects: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JSON.parse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if you receive data from a server, in JSON format, you can use it like any other JavaScript object.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6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Uses of JSON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Helps you to transfer data from a server</a:t>
            </a:r>
          </a:p>
          <a:p>
            <a:r>
              <a:rPr lang="en-US" dirty="0"/>
              <a:t>JSON format helps transmit and serialize all types of structured data.</a:t>
            </a:r>
          </a:p>
          <a:p>
            <a:r>
              <a:rPr lang="en-US" dirty="0"/>
              <a:t>Allows you to perform asynchronous data calls without the need to do a page refresh (AJAX - Asynchronous JavaScript and XML)</a:t>
            </a:r>
          </a:p>
          <a:p>
            <a:r>
              <a:rPr lang="en-US" dirty="0"/>
              <a:t>It is widely used for JavaScript-based application, which includes browser extension and websites.</a:t>
            </a:r>
          </a:p>
          <a:p>
            <a:r>
              <a:rPr lang="en-US" dirty="0"/>
              <a:t>You can transmit data between the server and web application using JSON.</a:t>
            </a:r>
          </a:p>
          <a:p>
            <a:r>
              <a:rPr lang="en-US" dirty="0"/>
              <a:t>We can use JSON with modern programming languages.</a:t>
            </a:r>
          </a:p>
          <a:p>
            <a:r>
              <a:rPr lang="en-US" dirty="0"/>
              <a:t>It is used for writing JavaScript-based applications that include browser add-ons.</a:t>
            </a:r>
          </a:p>
          <a:p>
            <a:r>
              <a:rPr lang="en-US" dirty="0"/>
              <a:t>Web services and APIs use the JSON format to get public data.</a:t>
            </a:r>
          </a:p>
        </p:txBody>
      </p:sp>
    </p:spTree>
    <p:extLst>
      <p:ext uri="{BB962C8B-B14F-4D97-AF65-F5344CB8AC3E}">
        <p14:creationId xmlns:p14="http://schemas.microsoft.com/office/powerpoint/2010/main" val="126891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Role of </a:t>
            </a:r>
            <a:r>
              <a:rPr lang="en-US" dirty="0" smtClean="0">
                <a:solidFill>
                  <a:srgbClr val="FFFF00"/>
                </a:solidFill>
              </a:rPr>
              <a:t>JSON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server takes data from the database and packs it into JSON format.</a:t>
            </a:r>
          </a:p>
          <a:p>
            <a:pPr marL="0" indent="0">
              <a:buNone/>
            </a:pPr>
            <a:r>
              <a:rPr lang="en-US" dirty="0"/>
              <a:t>Then it sends that JSON data to your browser or app.</a:t>
            </a:r>
          </a:p>
          <a:p>
            <a:pPr marL="0" indent="0">
              <a:buNone/>
            </a:pPr>
            <a:r>
              <a:rPr lang="en-US" dirty="0"/>
              <a:t>The browser/app reads (parses) the JSON and displays it on the screen.</a:t>
            </a:r>
          </a:p>
          <a:p>
            <a:pPr marL="0" indent="0">
              <a:buNone/>
            </a:pPr>
            <a:r>
              <a:rPr lang="en-US" dirty="0"/>
              <a:t>🔹 Example response from the server: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"user": "Ali",</a:t>
            </a:r>
          </a:p>
          <a:p>
            <a:pPr marL="0" indent="0">
              <a:buNone/>
            </a:pPr>
            <a:r>
              <a:rPr lang="en-US" dirty="0"/>
              <a:t>"post": "Good morning!",</a:t>
            </a:r>
          </a:p>
          <a:p>
            <a:pPr marL="0" indent="0">
              <a:buNone/>
            </a:pPr>
            <a:r>
              <a:rPr lang="en-US" dirty="0"/>
              <a:t>"likes": 120,</a:t>
            </a:r>
          </a:p>
          <a:p>
            <a:pPr marL="0" indent="0">
              <a:buNone/>
            </a:pPr>
            <a:r>
              <a:rPr lang="en-US" dirty="0"/>
              <a:t>"comments": ["Nice!", "Good morning Ali!"]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7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7129" y="487110"/>
            <a:ext cx="9997383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</a:t>
            </a:r>
            <a:r>
              <a:rPr lang="en-US" dirty="0" err="1">
                <a:solidFill>
                  <a:srgbClr val="FFFF00"/>
                </a:solidFill>
              </a:rPr>
              <a:t>vs</a:t>
            </a:r>
            <a:r>
              <a:rPr lang="en-US" dirty="0">
                <a:solidFill>
                  <a:srgbClr val="FFFF00"/>
                </a:solidFill>
              </a:rPr>
              <a:t> XML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922698"/>
              </p:ext>
            </p:extLst>
          </p:nvPr>
        </p:nvGraphicFramePr>
        <p:xfrm>
          <a:off x="1042587" y="1791349"/>
          <a:ext cx="9875520" cy="502920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3940"/>
                <a:gridCol w="3394979"/>
                <a:gridCol w="5036601"/>
              </a:tblGrid>
              <a:tr h="2901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No.</a:t>
                      </a:r>
                      <a:endParaRPr lang="en-US" sz="14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FF00"/>
                          </a:solidFill>
                        </a:rPr>
                        <a:t>JSON</a:t>
                      </a:r>
                      <a:endParaRPr lang="en-US" sz="140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XML</a:t>
                      </a:r>
                      <a:endParaRPr lang="en-US" sz="14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29852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stands for JavaScript Object Notation.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stands for eXtensible Markup Language.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simple to read and write.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less simple than JSON.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easy to learn.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less easy than JSON.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data-oriented.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document-oriented.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655228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doesn't provide display capabilities.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provides the capability to display data because it is a markup language.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supports array.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doesn't support array.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less secured than XML.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more secured.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529852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files are more human readable than XML.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files are less human readable.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1260057"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supports only text and number data type.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XML supports many data types such as text, number, images, charts, graphs, etc. Moreover, XML offers options for transferring the format or structure of the data with actual data.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84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JSON example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"students": [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"Raj", "age": "23", "city": "CNB" },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Vinay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"age": "28", "city": "LKO" },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"Amit", "age": "32", "city": "NDLS" },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"age": "28", "city": "CDG" 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4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XML example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students&gt;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&lt;name&gt;Raj&lt;/name&gt; &lt;age&gt;23&lt;/age&gt; &lt;city&gt;CNB&lt;/city&gt;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Vinay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&lt;/name&gt; &lt;age&gt;28&lt;/age&gt; &lt;city&gt;LKO&lt;/city&gt;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&lt;name&gt;Amit&lt;/name&gt; &lt;age&gt;32&lt;/age&gt; &lt;city&gt;NDLS&lt;/city&gt;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Atul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&lt;/name&gt; &lt;age&gt;28&lt;/age&gt; &lt;city&gt;CDG&lt;/city&gt;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&lt;/students&gt;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998"/>
              </p:ext>
            </p:extLst>
          </p:nvPr>
        </p:nvGraphicFramePr>
        <p:xfrm>
          <a:off x="1222049" y="1803163"/>
          <a:ext cx="8597069" cy="4289988"/>
        </p:xfrm>
        <a:graphic>
          <a:graphicData uri="http://schemas.openxmlformats.org/drawingml/2006/table">
            <a:tbl>
              <a:tblPr/>
              <a:tblGrid>
                <a:gridCol w="4213076"/>
                <a:gridCol w="4383993"/>
              </a:tblGrid>
              <a:tr h="4289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4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JSON SYNTAX RULES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261872" y="1436270"/>
            <a:ext cx="969264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Data Should be in name/value pairs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Objects should start and end with braces {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fields are included in the double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quotes.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represented by putting : colon between them and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of any data type like String, Integer, Boolean 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file must save with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6651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D7FB66-5AEF-4592-ADF0-E0DD5FFC51DC}">
  <ds:schemaRefs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B67D6E6-D1D9-437E-BD08-E13DACBDF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B6C6B5-25A7-4002-8DA6-82C2DD0691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1178</Words>
  <Application>Microsoft Office PowerPoint</Application>
  <PresentationFormat>Widescreen</PresentationFormat>
  <Paragraphs>187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Century Schoolbook</vt:lpstr>
      <vt:lpstr>Wingdings</vt:lpstr>
      <vt:lpstr>Wingdings 2</vt:lpstr>
      <vt:lpstr>View</vt:lpstr>
      <vt:lpstr>JSON</vt:lpstr>
      <vt:lpstr>What is JSON?</vt:lpstr>
      <vt:lpstr>Why Use JSON? </vt:lpstr>
      <vt:lpstr>Uses of JSON</vt:lpstr>
      <vt:lpstr>Role of JSON</vt:lpstr>
      <vt:lpstr>JSON vs XML</vt:lpstr>
      <vt:lpstr>JSON example </vt:lpstr>
      <vt:lpstr>XML example </vt:lpstr>
      <vt:lpstr>JSON SYNTAX RULES</vt:lpstr>
      <vt:lpstr>JSON example </vt:lpstr>
      <vt:lpstr>JSON Data Types</vt:lpstr>
      <vt:lpstr>JSON Data Types</vt:lpstr>
      <vt:lpstr>JSON Object with Strings</vt:lpstr>
      <vt:lpstr>JSON Object with Numbers</vt:lpstr>
      <vt:lpstr>JSON Object with Objects</vt:lpstr>
      <vt:lpstr>JSON Object with Arrays</vt:lpstr>
      <vt:lpstr>JSON Object with Boolean and null</vt:lpstr>
      <vt:lpstr>Explain how to represent complex data with JSON</vt:lpstr>
      <vt:lpstr>Explain how to execute serialization and deserialization of JSON with JavaScript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2025-09-16T07:40:57Z</dcterms:created>
  <dcterms:modified xsi:type="dcterms:W3CDTF">2025-09-18T20:20:51Z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