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9" r:id="rId15"/>
    <p:sldId id="271" r:id="rId16"/>
    <p:sldId id="272" r:id="rId17"/>
    <p:sldId id="273" r:id="rId18"/>
    <p:sldId id="274" r:id="rId19"/>
    <p:sldId id="276" r:id="rId20"/>
    <p:sldId id="275" r:id="rId21"/>
    <p:sldId id="277" r:id="rId22"/>
    <p:sldId id="289" r:id="rId23"/>
    <p:sldId id="278" r:id="rId24"/>
    <p:sldId id="279" r:id="rId25"/>
    <p:sldId id="280" r:id="rId26"/>
    <p:sldId id="281" r:id="rId27"/>
    <p:sldId id="290" r:id="rId28"/>
    <p:sldId id="291" r:id="rId29"/>
    <p:sldId id="292" r:id="rId30"/>
    <p:sldId id="282" r:id="rId31"/>
    <p:sldId id="283" r:id="rId32"/>
    <p:sldId id="285" r:id="rId33"/>
    <p:sldId id="284" r:id="rId34"/>
    <p:sldId id="293" r:id="rId35"/>
    <p:sldId id="298" r:id="rId36"/>
    <p:sldId id="299" r:id="rId37"/>
    <p:sldId id="302" r:id="rId38"/>
    <p:sldId id="303" r:id="rId39"/>
    <p:sldId id="288" r:id="rId40"/>
    <p:sldId id="295" r:id="rId41"/>
    <p:sldId id="294" r:id="rId42"/>
    <p:sldId id="296" r:id="rId43"/>
    <p:sldId id="297" r:id="rId44"/>
    <p:sldId id="300" r:id="rId45"/>
    <p:sldId id="301" r:id="rId46"/>
    <p:sldId id="304" r:id="rId47"/>
    <p:sldId id="311" r:id="rId48"/>
    <p:sldId id="312" r:id="rId49"/>
    <p:sldId id="313" r:id="rId50"/>
    <p:sldId id="314" r:id="rId51"/>
    <p:sldId id="315" r:id="rId52"/>
    <p:sldId id="316" r:id="rId53"/>
    <p:sldId id="317" r:id="rId54"/>
    <p:sldId id="309" r:id="rId55"/>
    <p:sldId id="319" r:id="rId56"/>
    <p:sldId id="318" r:id="rId57"/>
    <p:sldId id="310" r:id="rId58"/>
    <p:sldId id="286" r:id="rId59"/>
    <p:sldId id="287" r:id="rId60"/>
    <p:sldId id="305" r:id="rId61"/>
    <p:sldId id="306" r:id="rId62"/>
    <p:sldId id="307" r:id="rId63"/>
    <p:sldId id="30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5/20/2025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5/20/2025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5/20/2025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5/20/2025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php-introduction/"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9968669" cy="1825096"/>
          </a:xfrm>
        </p:spPr>
        <p:txBody>
          <a:bodyPr>
            <a:noAutofit/>
          </a:bodyPr>
          <a:lstStyle/>
          <a:p>
            <a:r>
              <a:rPr lang="en-US" sz="4400" dirty="0" smtClean="0"/>
              <a:t>Php (hypertext preprocessor)</a:t>
            </a:r>
            <a:endParaRPr lang="en-US" sz="4400" dirty="0"/>
          </a:p>
        </p:txBody>
      </p:sp>
    </p:spTree>
    <p:extLst>
      <p:ext uri="{BB962C8B-B14F-4D97-AF65-F5344CB8AC3E}">
        <p14:creationId xmlns:p14="http://schemas.microsoft.com/office/powerpoint/2010/main" val="39527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in php</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Syntax</a:t>
            </a:r>
          </a:p>
          <a:p>
            <a:pPr marL="0" indent="0" fontAlgn="base">
              <a:buNone/>
            </a:pPr>
            <a:r>
              <a:rPr lang="en-US" dirty="0" smtClean="0"/>
              <a:t>$variable_name = value;</a:t>
            </a:r>
            <a:endParaRPr lang="en-US" dirty="0"/>
          </a:p>
          <a:p>
            <a:pPr marL="0" indent="0" fontAlgn="base">
              <a:buNone/>
            </a:pPr>
            <a:endParaRPr lang="en-US" dirty="0" smtClean="0"/>
          </a:p>
          <a:p>
            <a:pPr marL="0" indent="0" fontAlgn="base">
              <a:buNone/>
            </a:pPr>
            <a:r>
              <a:rPr lang="en-US" dirty="0" smtClean="0"/>
              <a:t>&lt;</a:t>
            </a:r>
            <a:r>
              <a:rPr lang="en-US" dirty="0">
                <a:latin typeface="Rage Italic" panose="03070502040507070304" pitchFamily="66" charset="0"/>
              </a:rPr>
              <a:t> ? </a:t>
            </a:r>
            <a:r>
              <a:rPr lang="en-US" dirty="0" smtClean="0"/>
              <a:t>php</a:t>
            </a:r>
            <a:endParaRPr lang="en-US" dirty="0"/>
          </a:p>
          <a:p>
            <a:pPr marL="0" indent="0" fontAlgn="base">
              <a:buNone/>
            </a:pPr>
            <a:r>
              <a:rPr lang="en-US" dirty="0"/>
              <a:t>$name = "XYZ";  // String</a:t>
            </a:r>
          </a:p>
          <a:p>
            <a:pPr marL="0" indent="0" fontAlgn="base">
              <a:buNone/>
            </a:pPr>
            <a:r>
              <a:rPr lang="en-US" dirty="0"/>
              <a:t>$age = 30;       // Integer</a:t>
            </a:r>
          </a:p>
          <a:p>
            <a:pPr marL="0" indent="0" fontAlgn="base">
              <a:buNone/>
            </a:pPr>
            <a:r>
              <a:rPr lang="en-US" dirty="0"/>
              <a:t>$salary = 45000.50; // Float</a:t>
            </a:r>
          </a:p>
          <a:p>
            <a:pPr marL="0" indent="0" fontAlgn="base">
              <a:buNone/>
            </a:pPr>
            <a:r>
              <a:rPr lang="en-US" dirty="0"/>
              <a:t>$</a:t>
            </a:r>
            <a:r>
              <a:rPr lang="en-US" dirty="0" err="1"/>
              <a:t>isEmployed</a:t>
            </a:r>
            <a:r>
              <a:rPr lang="en-US" dirty="0"/>
              <a:t> = true; // Boolean</a:t>
            </a:r>
          </a:p>
          <a:p>
            <a:pPr marL="0" indent="0" fontAlgn="base">
              <a:buNone/>
            </a:pPr>
            <a:r>
              <a:rPr lang="en-US" dirty="0">
                <a:latin typeface="Rage Italic" panose="03070502040507070304" pitchFamily="66" charset="0"/>
              </a:rPr>
              <a:t>? </a:t>
            </a:r>
            <a:r>
              <a:rPr lang="en-US" dirty="0" smtClean="0"/>
              <a:t>&gt;</a:t>
            </a:r>
          </a:p>
        </p:txBody>
      </p:sp>
    </p:spTree>
    <p:extLst>
      <p:ext uri="{BB962C8B-B14F-4D97-AF65-F5344CB8AC3E}">
        <p14:creationId xmlns:p14="http://schemas.microsoft.com/office/powerpoint/2010/main" val="12286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lstStyle/>
          <a:p>
            <a:r>
              <a:rPr lang="en-US" dirty="0" smtClean="0"/>
              <a:t>Displaying Variables with echo</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200" dirty="0" smtClean="0"/>
              <a:t>&lt;</a:t>
            </a:r>
            <a:r>
              <a:rPr lang="en-US" sz="1200" dirty="0">
                <a:latin typeface="Rage Italic" panose="03070502040507070304" pitchFamily="66" charset="0"/>
              </a:rPr>
              <a:t>?</a:t>
            </a:r>
            <a:r>
              <a:rPr lang="en-US" sz="1200" dirty="0" smtClean="0"/>
              <a:t>php</a:t>
            </a:r>
            <a:endParaRPr lang="en-US" sz="1200" dirty="0"/>
          </a:p>
          <a:p>
            <a:pPr marL="0" indent="0" fontAlgn="base">
              <a:buNone/>
            </a:pPr>
            <a:r>
              <a:rPr lang="en-US" sz="1200" dirty="0"/>
              <a:t>// Defining Variables</a:t>
            </a:r>
          </a:p>
          <a:p>
            <a:pPr marL="0" indent="0" fontAlgn="base">
              <a:buNone/>
            </a:pPr>
            <a:r>
              <a:rPr lang="en-US" sz="1200" dirty="0"/>
              <a:t>$text = "Hello, World!";</a:t>
            </a:r>
          </a:p>
          <a:p>
            <a:pPr marL="0" indent="0" fontAlgn="base">
              <a:buNone/>
            </a:pPr>
            <a:r>
              <a:rPr lang="en-US" sz="1200" dirty="0"/>
              <a:t>$num1 = </a:t>
            </a:r>
            <a:r>
              <a:rPr lang="en-US" sz="1200" dirty="0" smtClean="0"/>
              <a:t>10;</a:t>
            </a:r>
            <a:endParaRPr lang="en-US" sz="1200" dirty="0"/>
          </a:p>
          <a:p>
            <a:pPr marL="0" indent="0" fontAlgn="base">
              <a:buNone/>
            </a:pPr>
            <a:r>
              <a:rPr lang="en-US" sz="1200" dirty="0"/>
              <a:t>$num2 = 20;</a:t>
            </a:r>
          </a:p>
          <a:p>
            <a:pPr marL="0" indent="0" fontAlgn="base">
              <a:buNone/>
            </a:pPr>
            <a:endParaRPr lang="en-US" sz="1200" dirty="0"/>
          </a:p>
          <a:p>
            <a:pPr marL="0" indent="0" fontAlgn="base">
              <a:buNone/>
            </a:pPr>
            <a:r>
              <a:rPr lang="en-US" sz="1200" dirty="0"/>
              <a:t>// Using echo to print</a:t>
            </a:r>
          </a:p>
          <a:p>
            <a:pPr marL="0" indent="0" fontAlgn="base">
              <a:buNone/>
            </a:pPr>
            <a:r>
              <a:rPr lang="en-US" sz="1200" dirty="0"/>
              <a:t>// value of variables</a:t>
            </a:r>
          </a:p>
          <a:p>
            <a:pPr marL="0" indent="0" fontAlgn="base">
              <a:buNone/>
            </a:pPr>
            <a:r>
              <a:rPr lang="en-US" sz="1200" dirty="0"/>
              <a:t>echo $text . "\n";</a:t>
            </a:r>
          </a:p>
          <a:p>
            <a:pPr marL="0" indent="0" fontAlgn="base">
              <a:buNone/>
            </a:pPr>
            <a:r>
              <a:rPr lang="en-US" sz="1200" dirty="0"/>
              <a:t>echo $num1 . "+" . $num2 . "=";</a:t>
            </a:r>
          </a:p>
          <a:p>
            <a:pPr marL="0" indent="0" fontAlgn="base">
              <a:buNone/>
            </a:pPr>
            <a:r>
              <a:rPr lang="en-US" sz="1200" dirty="0"/>
              <a:t>echo $num1 + $num2</a:t>
            </a:r>
            <a:r>
              <a:rPr lang="en-US" sz="1200" dirty="0" smtClean="0"/>
              <a:t>;</a:t>
            </a:r>
            <a:endParaRPr lang="en-US" sz="1200" dirty="0"/>
          </a:p>
          <a:p>
            <a:pPr marL="0" indent="0" fontAlgn="base">
              <a:buNone/>
            </a:pPr>
            <a:r>
              <a:rPr lang="en-US" sz="1200" dirty="0">
                <a:latin typeface="Rage Italic" panose="03070502040507070304" pitchFamily="66" charset="0"/>
              </a:rPr>
              <a:t>?</a:t>
            </a:r>
            <a:r>
              <a:rPr lang="en-US" sz="1200" dirty="0" smtClean="0"/>
              <a:t>&gt;</a:t>
            </a:r>
            <a:endParaRPr lang="en-US" sz="1200" dirty="0"/>
          </a:p>
        </p:txBody>
      </p:sp>
    </p:spTree>
    <p:extLst>
      <p:ext uri="{BB962C8B-B14F-4D97-AF65-F5344CB8AC3E}">
        <p14:creationId xmlns:p14="http://schemas.microsoft.com/office/powerpoint/2010/main" val="12646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dirty="0"/>
              <a:t>Output</a:t>
            </a:r>
          </a:p>
          <a:p>
            <a:pPr marL="0" indent="0" fontAlgn="base">
              <a:buNone/>
            </a:pPr>
            <a:r>
              <a:rPr lang="en-US" dirty="0"/>
              <a:t>Hello, World!</a:t>
            </a:r>
          </a:p>
          <a:p>
            <a:pPr marL="0" indent="0" fontAlgn="base">
              <a:buNone/>
            </a:pPr>
            <a:r>
              <a:rPr lang="en-US" dirty="0"/>
              <a:t>10+20=30</a:t>
            </a:r>
          </a:p>
          <a:p>
            <a:pPr marL="0" indent="0" fontAlgn="base">
              <a:buNone/>
            </a:pPr>
            <a:endParaRPr lang="en-US" dirty="0"/>
          </a:p>
          <a:p>
            <a:pPr marL="0" indent="0" fontAlgn="base">
              <a:buNone/>
            </a:pPr>
            <a:r>
              <a:rPr lang="en-US" dirty="0"/>
              <a:t>The (.) operator in the above code can be used to concatenate two strings in PHP and the “\n” is used for a new line and is also known as line-break</a:t>
            </a:r>
            <a:r>
              <a:rPr lang="en-US" dirty="0" smtClean="0"/>
              <a:t>. </a:t>
            </a:r>
            <a:r>
              <a:rPr lang="en-US" dirty="0"/>
              <a:t> </a:t>
            </a:r>
          </a:p>
        </p:txBody>
      </p:sp>
    </p:spTree>
    <p:extLst>
      <p:ext uri="{BB962C8B-B14F-4D97-AF65-F5344CB8AC3E}">
        <p14:creationId xmlns:p14="http://schemas.microsoft.com/office/powerpoint/2010/main" val="14157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normAutofit fontScale="90000"/>
          </a:bodyPr>
          <a:lstStyle/>
          <a:p>
            <a:r>
              <a:rPr lang="en-US" dirty="0"/>
              <a:t>Displaying Strings as Multiple Arguments with echo</a:t>
            </a: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We can pass multiple string arguments to the echo statement instead of a single string argument, separating them by comma (‘,’) operator. For example, if we have two strings </a:t>
            </a:r>
            <a:r>
              <a:rPr lang="en-US" dirty="0" err="1"/>
              <a:t>i.e</a:t>
            </a:r>
            <a:r>
              <a:rPr lang="en-US" dirty="0"/>
              <a:t> “Hello” and “World” then we can pass them as (“Hello”, “World”).</a:t>
            </a:r>
          </a:p>
          <a:p>
            <a:pPr marL="0" indent="0" fontAlgn="base">
              <a:buNone/>
            </a:pPr>
            <a:endParaRPr lang="en-US" dirty="0"/>
          </a:p>
          <a:p>
            <a:pPr marL="0" indent="0" fontAlgn="base">
              <a:buNone/>
            </a:pPr>
            <a:r>
              <a:rPr lang="en-US" dirty="0" smtClean="0"/>
              <a:t>&lt;</a:t>
            </a:r>
            <a:r>
              <a:rPr lang="en-US" dirty="0">
                <a:latin typeface="Rage Italic" panose="03070502040507070304" pitchFamily="66" charset="0"/>
              </a:rPr>
              <a:t>?</a:t>
            </a:r>
            <a:r>
              <a:rPr lang="en-US" dirty="0" smtClean="0"/>
              <a:t>php</a:t>
            </a:r>
            <a:endParaRPr lang="en-US" dirty="0"/>
          </a:p>
          <a:p>
            <a:pPr marL="0" indent="0" fontAlgn="base">
              <a:buNone/>
            </a:pPr>
            <a:r>
              <a:rPr lang="en-US" dirty="0"/>
              <a:t>echo "Multiple ","argument ","string</a:t>
            </a:r>
            <a:r>
              <a:rPr lang="en-US" dirty="0" smtClean="0"/>
              <a:t>!";</a:t>
            </a:r>
            <a:endParaRPr lang="en-US" dirty="0"/>
          </a:p>
          <a:p>
            <a:pPr marL="0" indent="0" fontAlgn="base">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118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2"/>
            <a:ext cx="9173198" cy="2158289"/>
          </a:xfrm>
        </p:spPr>
        <p:txBody>
          <a:bodyPr>
            <a:normAutofit/>
          </a:bodyPr>
          <a:lstStyle/>
          <a:p>
            <a:pPr algn="ctr"/>
            <a:r>
              <a:rPr lang="en-US" dirty="0"/>
              <a:t>PHP Data Types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In PHP, data types define the kind of value a variable can hold</a:t>
            </a:r>
            <a:r>
              <a:rPr lang="en-US" dirty="0" smtClean="0"/>
              <a:t>.</a:t>
            </a:r>
            <a:r>
              <a:rPr lang="en-US" dirty="0"/>
              <a:t> PHP supports 8 main data types, grouped into three categories</a:t>
            </a:r>
            <a:r>
              <a:rPr lang="en-US" dirty="0" smtClean="0"/>
              <a:t>:</a:t>
            </a:r>
          </a:p>
          <a:p>
            <a:pPr marL="0" indent="0" fontAlgn="base">
              <a:buNone/>
            </a:pPr>
            <a:endParaRPr lang="en-US" dirty="0"/>
          </a:p>
          <a:p>
            <a:pPr fontAlgn="base"/>
            <a:r>
              <a:rPr lang="en-US" dirty="0" err="1"/>
              <a:t>Scaler</a:t>
            </a:r>
            <a:r>
              <a:rPr lang="en-US" dirty="0"/>
              <a:t> Data Types</a:t>
            </a:r>
          </a:p>
          <a:p>
            <a:pPr fontAlgn="base"/>
            <a:r>
              <a:rPr lang="en-US" dirty="0"/>
              <a:t>Compound Data Types</a:t>
            </a:r>
          </a:p>
          <a:p>
            <a:pPr fontAlgn="base"/>
            <a:r>
              <a:rPr lang="en-US" dirty="0"/>
              <a:t>Special Data Types</a:t>
            </a:r>
          </a:p>
          <a:p>
            <a:pPr marL="0" indent="0">
              <a:buNone/>
            </a:pP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103" y="3186965"/>
            <a:ext cx="4598680" cy="2527518"/>
          </a:xfrm>
          <a:prstGeom prst="rect">
            <a:avLst/>
          </a:prstGeom>
        </p:spPr>
      </p:pic>
    </p:spTree>
    <p:extLst>
      <p:ext uri="{BB962C8B-B14F-4D97-AF65-F5344CB8AC3E}">
        <p14:creationId xmlns:p14="http://schemas.microsoft.com/office/powerpoint/2010/main" val="105885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8745"/>
            <a:ext cx="8610600" cy="905854"/>
          </a:xfrm>
        </p:spPr>
        <p:txBody>
          <a:bodyPr/>
          <a:lstStyle/>
          <a:p>
            <a:r>
              <a:rPr lang="en-US" dirty="0" smtClean="0"/>
              <a:t>Operators in php</a:t>
            </a:r>
            <a:endParaRPr lang="en-US" dirty="0"/>
          </a:p>
        </p:txBody>
      </p:sp>
      <p:sp>
        <p:nvSpPr>
          <p:cNvPr id="3" name="Content Placeholder 2"/>
          <p:cNvSpPr>
            <a:spLocks noGrp="1"/>
          </p:cNvSpPr>
          <p:nvPr>
            <p:ph idx="1"/>
          </p:nvPr>
        </p:nvSpPr>
        <p:spPr>
          <a:xfrm>
            <a:off x="685800" y="1444240"/>
            <a:ext cx="10820400" cy="4774446"/>
          </a:xfrm>
        </p:spPr>
        <p:txBody>
          <a:bodyPr/>
          <a:lstStyle/>
          <a:p>
            <a:pPr marL="0" indent="0">
              <a:lnSpc>
                <a:spcPct val="150000"/>
              </a:lnSpc>
              <a:buNone/>
            </a:pPr>
            <a:r>
              <a:rPr lang="en-US" dirty="0" err="1"/>
              <a:t>Operatores</a:t>
            </a:r>
            <a:r>
              <a:rPr lang="en-US" dirty="0"/>
              <a:t> are a symbol that tell computer to perform some operation on values and variables</a:t>
            </a:r>
          </a:p>
          <a:p>
            <a:pPr marL="457200" indent="-457200">
              <a:lnSpc>
                <a:spcPct val="150000"/>
              </a:lnSpc>
              <a:buFont typeface="+mj-lt"/>
              <a:buAutoNum type="arabicPeriod"/>
            </a:pPr>
            <a:r>
              <a:rPr lang="en-US" dirty="0"/>
              <a:t>Arithmetic operator</a:t>
            </a:r>
          </a:p>
          <a:p>
            <a:pPr marL="457200" indent="-457200">
              <a:lnSpc>
                <a:spcPct val="150000"/>
              </a:lnSpc>
              <a:buFont typeface="+mj-lt"/>
              <a:buAutoNum type="arabicPeriod"/>
            </a:pPr>
            <a:r>
              <a:rPr lang="en-US" dirty="0"/>
              <a:t>Assignment operator</a:t>
            </a:r>
          </a:p>
          <a:p>
            <a:pPr marL="457200" indent="-457200">
              <a:lnSpc>
                <a:spcPct val="150000"/>
              </a:lnSpc>
              <a:buFont typeface="+mj-lt"/>
              <a:buAutoNum type="arabicPeriod"/>
            </a:pPr>
            <a:r>
              <a:rPr lang="en-US" dirty="0"/>
              <a:t>Logical operator</a:t>
            </a:r>
          </a:p>
          <a:p>
            <a:pPr marL="457200" indent="-457200">
              <a:lnSpc>
                <a:spcPct val="150000"/>
              </a:lnSpc>
              <a:buFont typeface="+mj-lt"/>
              <a:buAutoNum type="arabicPeriod"/>
            </a:pPr>
            <a:r>
              <a:rPr lang="en-US" dirty="0"/>
              <a:t>Ternary operator</a:t>
            </a:r>
          </a:p>
          <a:p>
            <a:pPr marL="457200" indent="-457200">
              <a:lnSpc>
                <a:spcPct val="150000"/>
              </a:lnSpc>
              <a:buFont typeface="+mj-lt"/>
              <a:buAutoNum type="arabicPeriod"/>
            </a:pPr>
            <a:r>
              <a:rPr lang="en-US" dirty="0" err="1"/>
              <a:t>Comparision</a:t>
            </a:r>
            <a:r>
              <a:rPr lang="en-US" dirty="0"/>
              <a:t> operator</a:t>
            </a:r>
          </a:p>
        </p:txBody>
      </p:sp>
    </p:spTree>
    <p:extLst>
      <p:ext uri="{BB962C8B-B14F-4D97-AF65-F5344CB8AC3E}">
        <p14:creationId xmlns:p14="http://schemas.microsoft.com/office/powerpoint/2010/main" val="8831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functions in php</a:t>
            </a:r>
            <a:endParaRPr lang="en-US" dirty="0"/>
          </a:p>
        </p:txBody>
      </p:sp>
      <p:sp>
        <p:nvSpPr>
          <p:cNvPr id="3" name="Content Placeholder 2"/>
          <p:cNvSpPr>
            <a:spLocks noGrp="1"/>
          </p:cNvSpPr>
          <p:nvPr>
            <p:ph idx="1"/>
          </p:nvPr>
        </p:nvSpPr>
        <p:spPr>
          <a:xfrm>
            <a:off x="685800" y="2187722"/>
            <a:ext cx="10820400" cy="4030963"/>
          </a:xfrm>
        </p:spPr>
        <p:txBody>
          <a:bodyPr/>
          <a:lstStyle/>
          <a:p>
            <a:r>
              <a:rPr lang="en-US" dirty="0"/>
              <a:t>A </a:t>
            </a:r>
            <a:r>
              <a:rPr lang="en-US" dirty="0" err="1"/>
              <a:t>fuction</a:t>
            </a:r>
            <a:r>
              <a:rPr lang="en-US" dirty="0"/>
              <a:t> is a block of code that perform a specific task.</a:t>
            </a:r>
          </a:p>
          <a:p>
            <a:pPr marL="0" indent="0">
              <a:buNone/>
            </a:pPr>
            <a:r>
              <a:rPr lang="en-US" dirty="0"/>
              <a:t>you can write the code once and use it many times by calling the function </a:t>
            </a:r>
          </a:p>
          <a:p>
            <a:pPr marL="0" indent="0">
              <a:buNone/>
            </a:pPr>
            <a:endParaRPr lang="en-US" dirty="0"/>
          </a:p>
          <a:p>
            <a:pPr marL="0" indent="0">
              <a:buNone/>
            </a:pPr>
            <a:r>
              <a:rPr lang="en-US" dirty="0"/>
              <a:t>Syntax</a:t>
            </a:r>
          </a:p>
          <a:p>
            <a:pPr marL="0" indent="0">
              <a:buNone/>
            </a:pPr>
            <a:r>
              <a:rPr lang="en-US" dirty="0"/>
              <a:t>Function </a:t>
            </a:r>
            <a:r>
              <a:rPr lang="en-US" dirty="0" err="1"/>
              <a:t>function_name</a:t>
            </a:r>
            <a:r>
              <a:rPr lang="en-US" dirty="0"/>
              <a:t>{</a:t>
            </a:r>
          </a:p>
          <a:p>
            <a:pPr marL="0" indent="0">
              <a:buNone/>
            </a:pPr>
            <a:r>
              <a:rPr lang="en-US" dirty="0"/>
              <a:t>   //statements</a:t>
            </a:r>
          </a:p>
          <a:p>
            <a:pPr marL="0" indent="0">
              <a:buNone/>
            </a:pPr>
            <a:r>
              <a:rPr lang="en-US" dirty="0"/>
              <a:t>}</a:t>
            </a:r>
          </a:p>
          <a:p>
            <a:pPr marL="0" indent="0">
              <a:lnSpc>
                <a:spcPct val="150000"/>
              </a:lnSpc>
              <a:buNone/>
            </a:pPr>
            <a:endParaRPr lang="en-US" dirty="0"/>
          </a:p>
        </p:txBody>
      </p:sp>
    </p:spTree>
    <p:extLst>
      <p:ext uri="{BB962C8B-B14F-4D97-AF65-F5344CB8AC3E}">
        <p14:creationId xmlns:p14="http://schemas.microsoft.com/office/powerpoint/2010/main" val="413387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lstStyle/>
          <a:p>
            <a:pPr marL="0" indent="0">
              <a:lnSpc>
                <a:spcPct val="150000"/>
              </a:lnSpc>
              <a:buNone/>
            </a:pPr>
            <a:r>
              <a:rPr lang="en-US" dirty="0"/>
              <a:t>function </a:t>
            </a:r>
            <a:r>
              <a:rPr lang="en-US" dirty="0" err="1"/>
              <a:t>myMessage</a:t>
            </a:r>
            <a:r>
              <a:rPr lang="en-US" dirty="0"/>
              <a:t>() {</a:t>
            </a:r>
          </a:p>
          <a:p>
            <a:pPr marL="0" indent="0">
              <a:lnSpc>
                <a:spcPct val="150000"/>
              </a:lnSpc>
              <a:buNone/>
            </a:pPr>
            <a:r>
              <a:rPr lang="en-US" dirty="0"/>
              <a:t>  echo "Hello world!";</a:t>
            </a:r>
          </a:p>
          <a:p>
            <a:pPr marL="0" indent="0">
              <a:lnSpc>
                <a:spcPct val="150000"/>
              </a:lnSpc>
              <a:buNone/>
            </a:pPr>
            <a:r>
              <a:rPr lang="en-US" dirty="0" smtClean="0"/>
              <a:t>}</a:t>
            </a:r>
          </a:p>
          <a:p>
            <a:pPr marL="0" indent="0">
              <a:lnSpc>
                <a:spcPct val="150000"/>
              </a:lnSpc>
              <a:buNone/>
            </a:pPr>
            <a:r>
              <a:rPr lang="en-US" dirty="0" err="1" smtClean="0"/>
              <a:t>myMessage</a:t>
            </a:r>
            <a:r>
              <a:rPr lang="en-US" dirty="0" smtClean="0"/>
              <a:t>();</a:t>
            </a:r>
            <a:endParaRPr lang="en-US" dirty="0"/>
          </a:p>
        </p:txBody>
      </p:sp>
    </p:spTree>
    <p:extLst>
      <p:ext uri="{BB962C8B-B14F-4D97-AF65-F5344CB8AC3E}">
        <p14:creationId xmlns:p14="http://schemas.microsoft.com/office/powerpoint/2010/main" val="196725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normAutofit lnSpcReduction="10000"/>
          </a:bodyPr>
          <a:lstStyle/>
          <a:p>
            <a:pPr marL="0" indent="0">
              <a:lnSpc>
                <a:spcPct val="150000"/>
              </a:lnSpc>
              <a:buNone/>
            </a:pPr>
            <a:r>
              <a:rPr lang="en-US" dirty="0"/>
              <a:t>function </a:t>
            </a:r>
            <a:r>
              <a:rPr lang="en-US" dirty="0" err="1"/>
              <a:t>introduceMe</a:t>
            </a:r>
            <a:r>
              <a:rPr lang="en-US" dirty="0"/>
              <a:t>() {</a:t>
            </a:r>
            <a:br>
              <a:rPr lang="en-US" dirty="0"/>
            </a:br>
            <a:r>
              <a:rPr lang="en-US" dirty="0"/>
              <a:t>    </a:t>
            </a:r>
            <a:r>
              <a:rPr lang="en-US" dirty="0" smtClean="0"/>
              <a:t>echo "Hi”;</a:t>
            </a:r>
          </a:p>
          <a:p>
            <a:pPr marL="0" indent="0">
              <a:lnSpc>
                <a:spcPct val="150000"/>
              </a:lnSpc>
              <a:buNone/>
            </a:pPr>
            <a:r>
              <a:rPr lang="en-US" dirty="0" smtClean="0"/>
              <a:t>  echo "I am Tuba";</a:t>
            </a:r>
          </a:p>
          <a:p>
            <a:pPr marL="0" indent="0">
              <a:lnSpc>
                <a:spcPct val="150000"/>
              </a:lnSpc>
              <a:buNone/>
            </a:pPr>
            <a:r>
              <a:rPr lang="en-US" dirty="0"/>
              <a:t>  </a:t>
            </a:r>
            <a:r>
              <a:rPr lang="en-US" dirty="0" smtClean="0"/>
              <a:t>echo "I </a:t>
            </a:r>
            <a:r>
              <a:rPr lang="en-US" dirty="0"/>
              <a:t>am a web developer &lt;</a:t>
            </a:r>
            <a:r>
              <a:rPr lang="en-US" dirty="0" err="1"/>
              <a:t>br</a:t>
            </a:r>
            <a:r>
              <a:rPr lang="en-US" dirty="0"/>
              <a:t>&gt;&lt;</a:t>
            </a:r>
            <a:r>
              <a:rPr lang="en-US" dirty="0" err="1"/>
              <a:t>br</a:t>
            </a:r>
            <a:r>
              <a:rPr lang="en-US" dirty="0" smtClean="0"/>
              <a:t>&gt;";</a:t>
            </a:r>
            <a:endParaRPr lang="en-US" dirty="0"/>
          </a:p>
          <a:p>
            <a:pPr marL="0" indent="0">
              <a:lnSpc>
                <a:spcPct val="150000"/>
              </a:lnSpc>
              <a:buNone/>
            </a:pPr>
            <a:r>
              <a:rPr lang="en-US" dirty="0"/>
              <a:t/>
            </a:r>
            <a:br>
              <a:rPr lang="en-US" dirty="0"/>
            </a:br>
            <a:r>
              <a:rPr lang="en-US" dirty="0"/>
              <a:t>}</a:t>
            </a:r>
          </a:p>
          <a:p>
            <a:pPr marL="0" indent="0">
              <a:lnSpc>
                <a:spcPct val="150000"/>
              </a:lnSpc>
              <a:buNone/>
            </a:pPr>
            <a:r>
              <a:rPr lang="en-US" dirty="0" err="1"/>
              <a:t>introduceMe</a:t>
            </a:r>
            <a:r>
              <a:rPr lang="en-US" dirty="0"/>
              <a:t>();</a:t>
            </a:r>
          </a:p>
          <a:p>
            <a:pPr marL="0" indent="0">
              <a:lnSpc>
                <a:spcPct val="150000"/>
              </a:lnSpc>
              <a:buNone/>
            </a:pPr>
            <a:endParaRPr lang="en-US" dirty="0"/>
          </a:p>
        </p:txBody>
      </p:sp>
    </p:spTree>
    <p:extLst>
      <p:ext uri="{BB962C8B-B14F-4D97-AF65-F5344CB8AC3E}">
        <p14:creationId xmlns:p14="http://schemas.microsoft.com/office/powerpoint/2010/main" val="327636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return value</a:t>
            </a:r>
            <a:endParaRPr lang="en-US" dirty="0"/>
          </a:p>
        </p:txBody>
      </p:sp>
      <p:sp>
        <p:nvSpPr>
          <p:cNvPr id="3" name="Content Placeholder 2"/>
          <p:cNvSpPr>
            <a:spLocks noGrp="1"/>
          </p:cNvSpPr>
          <p:nvPr>
            <p:ph idx="1"/>
          </p:nvPr>
        </p:nvSpPr>
        <p:spPr>
          <a:xfrm>
            <a:off x="685800" y="2187722"/>
            <a:ext cx="10820400" cy="4030963"/>
          </a:xfrm>
        </p:spPr>
        <p:txBody>
          <a:bodyPr>
            <a:normAutofit/>
          </a:bodyPr>
          <a:lstStyle/>
          <a:p>
            <a:pPr marL="0" indent="0">
              <a:buNone/>
            </a:pPr>
            <a:r>
              <a:rPr lang="en-US" dirty="0" smtClean="0"/>
              <a:t>&lt;</a:t>
            </a:r>
            <a:r>
              <a:rPr lang="en-US" dirty="0">
                <a:latin typeface="Rage Italic" panose="03070502040507070304" pitchFamily="66" charset="0"/>
              </a:rPr>
              <a:t>?</a:t>
            </a:r>
            <a:r>
              <a:rPr lang="en-US" dirty="0" err="1" smtClean="0"/>
              <a:t>php</a:t>
            </a:r>
            <a:endParaRPr lang="en-US" dirty="0"/>
          </a:p>
          <a:p>
            <a:pPr marL="0" indent="0">
              <a:buNone/>
            </a:pPr>
            <a:r>
              <a:rPr lang="en-US" dirty="0"/>
              <a:t>function sum($</a:t>
            </a:r>
            <a:r>
              <a:rPr lang="en-US" dirty="0" err="1"/>
              <a:t>eng</a:t>
            </a:r>
            <a:r>
              <a:rPr lang="en-US" dirty="0"/>
              <a:t>,$</a:t>
            </a:r>
            <a:r>
              <a:rPr lang="en-US" dirty="0" err="1"/>
              <a:t>urdu</a:t>
            </a:r>
            <a:r>
              <a:rPr lang="en-US" dirty="0"/>
              <a:t>,$math){</a:t>
            </a:r>
          </a:p>
          <a:p>
            <a:pPr marL="0" indent="0">
              <a:buNone/>
            </a:pPr>
            <a:r>
              <a:rPr lang="en-US" dirty="0"/>
              <a:t>    $sum = $</a:t>
            </a:r>
            <a:r>
              <a:rPr lang="en-US" dirty="0" err="1"/>
              <a:t>eng</a:t>
            </a:r>
            <a:r>
              <a:rPr lang="en-US" dirty="0"/>
              <a:t> + $</a:t>
            </a:r>
            <a:r>
              <a:rPr lang="en-US" dirty="0" err="1"/>
              <a:t>urdu</a:t>
            </a:r>
            <a:r>
              <a:rPr lang="en-US" dirty="0"/>
              <a:t> + $math;</a:t>
            </a:r>
          </a:p>
          <a:p>
            <a:pPr marL="0" indent="0">
              <a:buNone/>
            </a:pPr>
            <a:r>
              <a:rPr lang="en-US" dirty="0"/>
              <a:t>    return $sum;</a:t>
            </a:r>
          </a:p>
          <a:p>
            <a:pPr marL="0" indent="0">
              <a:buNone/>
            </a:pPr>
            <a:r>
              <a:rPr lang="en-US" dirty="0"/>
              <a:t>}</a:t>
            </a:r>
          </a:p>
          <a:p>
            <a:pPr marL="0" indent="0">
              <a:buNone/>
            </a:pPr>
            <a:r>
              <a:rPr lang="en-US" dirty="0"/>
              <a:t>echo $total = sum(34, 78, 90);</a:t>
            </a:r>
          </a:p>
          <a:p>
            <a:pPr marL="0" indent="0">
              <a:buNone/>
            </a:pPr>
            <a:r>
              <a:rPr lang="en-US" dirty="0">
                <a:latin typeface="Rage Italic" panose="03070502040507070304" pitchFamily="66" charset="0"/>
              </a:rPr>
              <a:t>?</a:t>
            </a:r>
            <a:r>
              <a:rPr lang="en-US" dirty="0" smtClean="0"/>
              <a:t>&gt;</a:t>
            </a:r>
            <a:endParaRPr lang="en-US" dirty="0"/>
          </a:p>
          <a:p>
            <a:pPr marL="0" indent="0">
              <a:lnSpc>
                <a:spcPct val="150000"/>
              </a:lnSpc>
              <a:buNone/>
            </a:pPr>
            <a:endParaRPr lang="en-US" dirty="0"/>
          </a:p>
        </p:txBody>
      </p:sp>
    </p:spTree>
    <p:extLst>
      <p:ext uri="{BB962C8B-B14F-4D97-AF65-F5344CB8AC3E}">
        <p14:creationId xmlns:p14="http://schemas.microsoft.com/office/powerpoint/2010/main" val="411712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smtClean="0"/>
              <a:t>Programming language that is used to built web applications and website.</a:t>
            </a:r>
          </a:p>
          <a:p>
            <a:r>
              <a:rPr lang="en-US" dirty="0" smtClean="0"/>
              <a:t>PHP stands for hypertext preprocessor.</a:t>
            </a:r>
          </a:p>
          <a:p>
            <a:r>
              <a:rPr lang="en-US" dirty="0" smtClean="0"/>
              <a:t>PHP is a server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193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parameter</a:t>
            </a:r>
            <a:endParaRPr lang="en-US" dirty="0"/>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function greet($name) {</a:t>
            </a:r>
          </a:p>
          <a:p>
            <a:pPr marL="0" indent="0">
              <a:lnSpc>
                <a:spcPct val="150000"/>
              </a:lnSpc>
              <a:buNone/>
            </a:pPr>
            <a:r>
              <a:rPr lang="en-US" dirty="0"/>
              <a:t>  echo "Hello, " . $name . "!&lt;</a:t>
            </a:r>
            <a:r>
              <a:rPr lang="en-US" dirty="0" err="1"/>
              <a:t>br</a:t>
            </a:r>
            <a:r>
              <a:rPr lang="en-US" dirty="0"/>
              <a:t>&gt;";</a:t>
            </a:r>
          </a:p>
          <a:p>
            <a:pPr marL="0" indent="0">
              <a:lnSpc>
                <a:spcPct val="150000"/>
              </a:lnSpc>
              <a:buNone/>
            </a:pPr>
            <a:r>
              <a:rPr lang="en-US" dirty="0"/>
              <a:t>}</a:t>
            </a:r>
          </a:p>
          <a:p>
            <a:pPr marL="0" indent="0">
              <a:lnSpc>
                <a:spcPct val="150000"/>
              </a:lnSpc>
              <a:buNone/>
            </a:pPr>
            <a:endParaRPr lang="en-US" dirty="0"/>
          </a:p>
          <a:p>
            <a:pPr marL="0" indent="0">
              <a:lnSpc>
                <a:spcPct val="150000"/>
              </a:lnSpc>
              <a:buNone/>
            </a:pPr>
            <a:r>
              <a:rPr lang="en-US" dirty="0"/>
              <a:t>greet("Zara"); // Output: Hello, Zara!</a:t>
            </a:r>
          </a:p>
          <a:p>
            <a:pPr marL="0" indent="0">
              <a:lnSpc>
                <a:spcPct val="150000"/>
              </a:lnSpc>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54725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smtClean="0"/>
              <a:t>An array is a special variable , in </a:t>
            </a:r>
            <a:r>
              <a:rPr lang="en-US" dirty="0" err="1" smtClean="0"/>
              <a:t>whichyou</a:t>
            </a:r>
            <a:r>
              <a:rPr lang="en-US" dirty="0" smtClean="0"/>
              <a:t> can hold more than one </a:t>
            </a:r>
            <a:r>
              <a:rPr lang="en-US" dirty="0" err="1" smtClean="0"/>
              <a:t>valueat</a:t>
            </a:r>
            <a:r>
              <a:rPr lang="en-US" dirty="0" smtClean="0"/>
              <a:t> a time.</a:t>
            </a:r>
          </a:p>
          <a:p>
            <a:pPr marL="0" indent="0">
              <a:lnSpc>
                <a:spcPct val="150000"/>
              </a:lnSpc>
              <a:buNone/>
            </a:pPr>
            <a:endParaRPr lang="en-US" dirty="0" smtClean="0"/>
          </a:p>
          <a:p>
            <a:pPr marL="0" indent="0">
              <a:lnSpc>
                <a:spcPct val="150000"/>
              </a:lnSpc>
              <a:buNone/>
            </a:pPr>
            <a:r>
              <a:rPr lang="en-US" dirty="0" smtClean="0"/>
              <a:t>Array function is used to create an </a:t>
            </a:r>
            <a:r>
              <a:rPr lang="en-US" dirty="0" err="1" smtClean="0"/>
              <a:t>aarayin</a:t>
            </a:r>
            <a:r>
              <a:rPr lang="en-US" dirty="0" smtClean="0"/>
              <a:t> </a:t>
            </a:r>
            <a:r>
              <a:rPr lang="en-US" dirty="0" err="1" smtClean="0"/>
              <a:t>php</a:t>
            </a:r>
            <a:r>
              <a:rPr lang="en-US" dirty="0" smtClean="0"/>
              <a:t>.</a:t>
            </a:r>
          </a:p>
          <a:p>
            <a:pPr marL="0" indent="0">
              <a:lnSpc>
                <a:spcPct val="150000"/>
              </a:lnSpc>
              <a:buNone/>
            </a:pPr>
            <a:r>
              <a:rPr lang="en-US" dirty="0" smtClean="0"/>
              <a:t>Types of arrays in </a:t>
            </a:r>
            <a:r>
              <a:rPr lang="en-US" dirty="0" err="1" smtClean="0"/>
              <a:t>php</a:t>
            </a:r>
            <a:r>
              <a:rPr lang="en-US" dirty="0" smtClean="0"/>
              <a:t>.</a:t>
            </a:r>
          </a:p>
          <a:p>
            <a:pPr>
              <a:lnSpc>
                <a:spcPct val="150000"/>
              </a:lnSpc>
            </a:pPr>
            <a:r>
              <a:rPr lang="en-US" dirty="0" smtClean="0"/>
              <a:t>Indexed array- Arrays with a numeric index</a:t>
            </a:r>
          </a:p>
          <a:p>
            <a:pPr>
              <a:lnSpc>
                <a:spcPct val="150000"/>
              </a:lnSpc>
            </a:pPr>
            <a:r>
              <a:rPr lang="en-US" dirty="0" smtClean="0"/>
              <a:t>Associative arrays – Arrays with named keys</a:t>
            </a:r>
          </a:p>
          <a:p>
            <a:pPr>
              <a:lnSpc>
                <a:spcPct val="150000"/>
              </a:lnSpc>
            </a:pPr>
            <a:r>
              <a:rPr lang="en-US" dirty="0" err="1" smtClean="0"/>
              <a:t>Multidimentional</a:t>
            </a:r>
            <a:r>
              <a:rPr lang="en-US" dirty="0" smtClean="0"/>
              <a:t> arrays – Arrays containing one or more arrays</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7487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 </a:t>
            </a:r>
            <a:r>
              <a:rPr lang="en-US" dirty="0"/>
              <a:t>Types of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lnSpc>
                <a:spcPct val="150000"/>
              </a:lnSpc>
              <a:buNone/>
            </a:pPr>
            <a:endParaRPr lang="en-US" dirty="0" smtClean="0"/>
          </a:p>
          <a:p>
            <a:pPr marL="0" indent="0">
              <a:lnSpc>
                <a:spcPct val="150000"/>
              </a:lnSpc>
              <a:buNone/>
            </a:pPr>
            <a:r>
              <a:rPr lang="en-US" b="1" u="sng" dirty="0" smtClean="0">
                <a:solidFill>
                  <a:schemeClr val="accent2">
                    <a:lumMod val="60000"/>
                    <a:lumOff val="40000"/>
                  </a:schemeClr>
                </a:solidFill>
              </a:rPr>
              <a:t>INDEXED ARRAY</a:t>
            </a:r>
          </a:p>
          <a:p>
            <a:pPr marL="0" indent="0">
              <a:lnSpc>
                <a:spcPct val="150000"/>
              </a:lnSpc>
              <a:buNone/>
            </a:pPr>
            <a:r>
              <a:rPr lang="en-US" dirty="0" smtClean="0"/>
              <a:t> $subject = array(</a:t>
            </a:r>
          </a:p>
          <a:p>
            <a:pPr marL="0" indent="0">
              <a:lnSpc>
                <a:spcPct val="150000"/>
              </a:lnSpc>
              <a:buNone/>
            </a:pPr>
            <a:r>
              <a:rPr lang="en-US" dirty="0" smtClean="0"/>
              <a:t>    “English”,</a:t>
            </a:r>
          </a:p>
          <a:p>
            <a:pPr marL="0" indent="0">
              <a:lnSpc>
                <a:spcPct val="150000"/>
              </a:lnSpc>
              <a:buNone/>
            </a:pPr>
            <a:r>
              <a:rPr lang="en-US" dirty="0"/>
              <a:t> </a:t>
            </a:r>
            <a:r>
              <a:rPr lang="en-US" dirty="0" smtClean="0"/>
              <a:t>     “Math”,</a:t>
            </a:r>
          </a:p>
          <a:p>
            <a:pPr marL="0" indent="0">
              <a:lnSpc>
                <a:spcPct val="150000"/>
              </a:lnSpc>
              <a:buNone/>
            </a:pPr>
            <a:r>
              <a:rPr lang="en-US" dirty="0"/>
              <a:t> </a:t>
            </a:r>
            <a:r>
              <a:rPr lang="en-US" dirty="0" smtClean="0"/>
              <a:t>      “Economics”</a:t>
            </a:r>
          </a:p>
          <a:p>
            <a:pPr marL="0" indent="0">
              <a:lnSpc>
                <a:spcPct val="150000"/>
              </a:lnSpc>
              <a:buNone/>
            </a:pPr>
            <a:r>
              <a:rPr lang="en-US" dirty="0" smtClean="0"/>
              <a:t>);</a:t>
            </a:r>
          </a:p>
          <a:p>
            <a:pPr marL="0" indent="0">
              <a:lnSpc>
                <a:spcPct val="150000"/>
              </a:lnSpc>
              <a:buNone/>
            </a:pPr>
            <a:r>
              <a:rPr lang="en-US" dirty="0" err="1" smtClean="0">
                <a:solidFill>
                  <a:schemeClr val="bg1"/>
                </a:solidFill>
              </a:rPr>
              <a:t>Hihkjhkj</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b="1" u="sng" dirty="0" smtClean="0">
                <a:solidFill>
                  <a:schemeClr val="accent2">
                    <a:lumMod val="60000"/>
                    <a:lumOff val="40000"/>
                  </a:schemeClr>
                </a:solidFill>
              </a:rPr>
              <a:t>ASSOCIATIVE ARRAY</a:t>
            </a:r>
          </a:p>
          <a:p>
            <a:pPr marL="0" indent="0">
              <a:lnSpc>
                <a:spcPct val="150000"/>
              </a:lnSpc>
              <a:buNone/>
            </a:pPr>
            <a:r>
              <a:rPr lang="en-US" dirty="0" smtClean="0"/>
              <a:t>$age = array(</a:t>
            </a:r>
          </a:p>
          <a:p>
            <a:pPr marL="0" indent="0">
              <a:lnSpc>
                <a:spcPct val="150000"/>
              </a:lnSpc>
              <a:buNone/>
            </a:pPr>
            <a:r>
              <a:rPr lang="en-US" dirty="0" smtClean="0"/>
              <a:t>“Ali” =&gt; 23,</a:t>
            </a:r>
          </a:p>
          <a:p>
            <a:pPr marL="0" indent="0">
              <a:lnSpc>
                <a:spcPct val="150000"/>
              </a:lnSpc>
              <a:buNone/>
            </a:pPr>
            <a:r>
              <a:rPr lang="en-US" dirty="0" smtClean="0"/>
              <a:t>“Bilal” =&gt; 32,</a:t>
            </a:r>
          </a:p>
          <a:p>
            <a:pPr marL="0" indent="0">
              <a:lnSpc>
                <a:spcPct val="150000"/>
              </a:lnSpc>
              <a:buNone/>
            </a:pPr>
            <a:r>
              <a:rPr lang="en-US" dirty="0" smtClean="0"/>
              <a:t>“</a:t>
            </a:r>
            <a:r>
              <a:rPr lang="en-US" dirty="0" err="1" smtClean="0"/>
              <a:t>zara</a:t>
            </a:r>
            <a:r>
              <a:rPr lang="en-US" dirty="0" smtClean="0"/>
              <a:t>” =&gt;33</a:t>
            </a:r>
          </a:p>
          <a:p>
            <a:pPr marL="0" indent="0">
              <a:lnSpc>
                <a:spcPct val="150000"/>
              </a:lnSpc>
              <a:buNone/>
            </a:pPr>
            <a:r>
              <a:rPr lang="en-US" dirty="0" smtClean="0"/>
              <a:t>);</a:t>
            </a:r>
            <a:endParaRPr lang="en-US" dirty="0"/>
          </a:p>
        </p:txBody>
      </p:sp>
      <p:cxnSp>
        <p:nvCxnSpPr>
          <p:cNvPr id="5" name="Straight Arrow Connector 4"/>
          <p:cNvCxnSpPr/>
          <p:nvPr/>
        </p:nvCxnSpPr>
        <p:spPr>
          <a:xfrm>
            <a:off x="5503492" y="3562172"/>
            <a:ext cx="52129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04333" y="3562172"/>
            <a:ext cx="582538" cy="99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4785644" y="3421166"/>
            <a:ext cx="649481"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10" name="Rectangle 9"/>
          <p:cNvSpPr/>
          <p:nvPr/>
        </p:nvSpPr>
        <p:spPr>
          <a:xfrm>
            <a:off x="8202540" y="3421165"/>
            <a:ext cx="915823"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Tree>
    <p:extLst>
      <p:ext uri="{BB962C8B-B14F-4D97-AF65-F5344CB8AC3E}">
        <p14:creationId xmlns:p14="http://schemas.microsoft.com/office/powerpoint/2010/main" val="298298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a:t>E</a:t>
            </a:r>
            <a:r>
              <a:rPr lang="en-US" dirty="0" smtClean="0"/>
              <a:t>x – 1 (Indexed array)</a:t>
            </a:r>
          </a:p>
          <a:p>
            <a:pPr marL="0" indent="0">
              <a:lnSpc>
                <a:spcPct val="150000"/>
              </a:lnSpc>
              <a:buNone/>
            </a:pPr>
            <a:r>
              <a:rPr lang="en-US" dirty="0" smtClean="0"/>
              <a:t>$name = array(“Ali” , “</a:t>
            </a:r>
            <a:r>
              <a:rPr lang="en-US" dirty="0" err="1" smtClean="0"/>
              <a:t>Rehman</a:t>
            </a:r>
            <a:r>
              <a:rPr lang="en-US" dirty="0" smtClean="0"/>
              <a:t>” , “Usman” , “Bilal”);</a:t>
            </a:r>
          </a:p>
          <a:p>
            <a:pPr marL="0" indent="0">
              <a:lnSpc>
                <a:spcPct val="150000"/>
              </a:lnSpc>
              <a:buNone/>
            </a:pPr>
            <a:r>
              <a:rPr lang="en-US" dirty="0" smtClean="0"/>
              <a:t>Echo count($name);</a:t>
            </a:r>
          </a:p>
          <a:p>
            <a:pPr marL="0" indent="0">
              <a:lnSpc>
                <a:spcPct val="150000"/>
              </a:lnSpc>
              <a:buNone/>
            </a:pPr>
            <a:r>
              <a:rPr lang="en-US" dirty="0" smtClean="0"/>
              <a:t>Ex – 2</a:t>
            </a:r>
          </a:p>
          <a:p>
            <a:pPr marL="0" indent="0">
              <a:buNone/>
            </a:pPr>
            <a:r>
              <a:rPr lang="en-US" dirty="0"/>
              <a:t>$name = array("Ali" , "</a:t>
            </a:r>
            <a:r>
              <a:rPr lang="en-US" dirty="0" err="1"/>
              <a:t>Rehman</a:t>
            </a:r>
            <a:r>
              <a:rPr lang="en-US" dirty="0"/>
              <a:t>" , "Usman" , "Bilal");</a:t>
            </a:r>
          </a:p>
          <a:p>
            <a:pPr marL="0" indent="0">
              <a:buNone/>
            </a:pPr>
            <a:r>
              <a:rPr lang="en-US" dirty="0"/>
              <a:t>$</a:t>
            </a:r>
            <a:r>
              <a:rPr lang="en-US" dirty="0" err="1"/>
              <a:t>arrlength</a:t>
            </a:r>
            <a:r>
              <a:rPr lang="en-US" dirty="0"/>
              <a:t> = count($name); //4</a:t>
            </a:r>
          </a:p>
          <a:p>
            <a:pPr marL="0" indent="0">
              <a:buNone/>
            </a:pPr>
            <a:r>
              <a:rPr lang="en-US" dirty="0"/>
              <a:t>for($x = 0; $x &lt; $</a:t>
            </a:r>
            <a:r>
              <a:rPr lang="en-US" dirty="0" err="1"/>
              <a:t>arrlength</a:t>
            </a:r>
            <a:r>
              <a:rPr lang="en-US" dirty="0"/>
              <a:t>; $x++){</a:t>
            </a:r>
          </a:p>
          <a:p>
            <a:pPr marL="0" indent="0">
              <a:buNone/>
            </a:pPr>
            <a:r>
              <a:rPr lang="en-US" dirty="0"/>
              <a:t>echo "Indexed number [$x] " .$name[$x];</a:t>
            </a:r>
          </a:p>
          <a:p>
            <a:pPr marL="0" indent="0">
              <a:buNone/>
            </a:pPr>
            <a:r>
              <a:rPr lang="en-US" dirty="0"/>
              <a:t>echo "&lt;</a:t>
            </a:r>
            <a:r>
              <a:rPr lang="en-US" dirty="0" err="1"/>
              <a:t>br</a:t>
            </a:r>
            <a:r>
              <a:rPr lang="en-US" dirty="0"/>
              <a:t>&gt;";</a:t>
            </a:r>
          </a:p>
          <a:p>
            <a:pPr marL="0" indent="0">
              <a:buNone/>
            </a:pPr>
            <a:r>
              <a:rPr lang="en-US" dirty="0"/>
              <a: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0915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- 3</a:t>
            </a:r>
          </a:p>
          <a:p>
            <a:pPr marL="0" indent="0">
              <a:buNone/>
            </a:pPr>
            <a:r>
              <a:rPr lang="en-US" dirty="0" smtClean="0"/>
              <a:t>$</a:t>
            </a:r>
            <a:r>
              <a:rPr lang="en-US" dirty="0"/>
              <a:t>a =array (1,2,3,4,5,6,7,8,9);</a:t>
            </a:r>
          </a:p>
          <a:p>
            <a:pPr marL="0" indent="0">
              <a:buNone/>
            </a:pPr>
            <a:r>
              <a:rPr lang="en-US" dirty="0"/>
              <a:t>$a[9</a:t>
            </a:r>
            <a:r>
              <a:rPr lang="en-US" dirty="0" smtClean="0"/>
              <a:t>]=“Ali";</a:t>
            </a:r>
            <a:endParaRPr lang="en-US" dirty="0"/>
          </a:p>
          <a:p>
            <a:pPr marL="0" indent="0">
              <a:buNone/>
            </a:pPr>
            <a:r>
              <a:rPr lang="en-US" dirty="0"/>
              <a:t>echo "&lt;pre&gt;";</a:t>
            </a:r>
          </a:p>
          <a:p>
            <a:pPr marL="0" indent="0">
              <a:buNone/>
            </a:pPr>
            <a:r>
              <a:rPr lang="en-US" dirty="0" err="1"/>
              <a:t>print_r</a:t>
            </a:r>
            <a:r>
              <a:rPr lang="en-US" dirty="0"/>
              <a:t>($a)."&lt;</a:t>
            </a:r>
            <a:r>
              <a:rPr lang="en-US" dirty="0" err="1"/>
              <a:t>br</a:t>
            </a:r>
            <a:r>
              <a:rPr lang="en-US" dirty="0" smtClean="0"/>
              <a:t>&gt;";</a:t>
            </a:r>
          </a:p>
          <a:p>
            <a:pPr marL="0" indent="0">
              <a:buNone/>
            </a:pPr>
            <a:endParaRPr lang="en-US" dirty="0"/>
          </a:p>
          <a:p>
            <a:pPr marL="0" indent="0">
              <a:lnSpc>
                <a:spcPct val="150000"/>
              </a:lnSpc>
              <a:buNone/>
            </a:pPr>
            <a:r>
              <a:rPr lang="en-US" dirty="0"/>
              <a:t>The </a:t>
            </a:r>
            <a:r>
              <a:rPr lang="en-US" dirty="0" err="1"/>
              <a:t>print_r</a:t>
            </a:r>
            <a:r>
              <a:rPr lang="en-US" dirty="0"/>
              <a:t>() function prints the information about a variable in a more human-readable way.</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62733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smtClean="0"/>
              <a:t>Ex - 4</a:t>
            </a:r>
            <a:endParaRPr lang="en-US" dirty="0"/>
          </a:p>
          <a:p>
            <a:pPr marL="0" indent="0">
              <a:buNone/>
            </a:pPr>
            <a:r>
              <a:rPr lang="en-US" dirty="0" smtClean="0"/>
              <a:t>$name </a:t>
            </a:r>
            <a:r>
              <a:rPr lang="en-US" dirty="0"/>
              <a:t>= array(1</a:t>
            </a:r>
            <a:r>
              <a:rPr lang="en-US" dirty="0" smtClean="0"/>
              <a:t>=&gt;“Usman", </a:t>
            </a:r>
            <a:r>
              <a:rPr lang="en-US" dirty="0"/>
              <a:t>2=&gt;"komal", 3=&gt;"</a:t>
            </a:r>
            <a:r>
              <a:rPr lang="en-US" dirty="0" err="1"/>
              <a:t>nosheen</a:t>
            </a:r>
            <a:r>
              <a:rPr lang="en-US" dirty="0"/>
              <a:t>", 4=&gt;"</a:t>
            </a:r>
            <a:r>
              <a:rPr lang="en-US" dirty="0" err="1"/>
              <a:t>ayesha</a:t>
            </a:r>
            <a:r>
              <a:rPr lang="en-US" dirty="0"/>
              <a:t>", 5=&gt;"</a:t>
            </a:r>
            <a:r>
              <a:rPr lang="en-US" dirty="0" err="1"/>
              <a:t>neha</a:t>
            </a:r>
            <a:r>
              <a:rPr lang="en-US" dirty="0"/>
              <a:t>", 6=&gt;"</a:t>
            </a:r>
            <a:r>
              <a:rPr lang="en-US" dirty="0" err="1"/>
              <a:t>hafsa</a:t>
            </a:r>
            <a:r>
              <a:rPr lang="en-US" dirty="0"/>
              <a:t>" </a:t>
            </a:r>
            <a:r>
              <a:rPr lang="en-US" dirty="0" smtClean="0"/>
              <a:t>);</a:t>
            </a:r>
            <a:endParaRPr lang="en-US" dirty="0"/>
          </a:p>
          <a:p>
            <a:pPr marL="0" indent="0">
              <a:buNone/>
            </a:pPr>
            <a:r>
              <a:rPr lang="en-US" dirty="0"/>
              <a:t> $a[5]="</a:t>
            </a:r>
            <a:r>
              <a:rPr lang="en-US" dirty="0" err="1"/>
              <a:t>urooj</a:t>
            </a:r>
            <a:r>
              <a:rPr lang="en-US" dirty="0"/>
              <a:t>";</a:t>
            </a:r>
          </a:p>
          <a:p>
            <a:pPr marL="0" indent="0">
              <a:buNone/>
            </a:pPr>
            <a:r>
              <a:rPr lang="en-US" dirty="0"/>
              <a:t> $a[9]="alia";</a:t>
            </a:r>
          </a:p>
          <a:p>
            <a:pPr marL="0" indent="0">
              <a:buNone/>
            </a:pPr>
            <a:r>
              <a:rPr lang="en-US" dirty="0"/>
              <a:t> $a[10]="</a:t>
            </a:r>
            <a:r>
              <a:rPr lang="en-US" dirty="0" err="1"/>
              <a:t>ali</a:t>
            </a:r>
            <a:r>
              <a:rPr lang="en-US" dirty="0"/>
              <a:t>";</a:t>
            </a:r>
          </a:p>
          <a:p>
            <a:pPr marL="0" indent="0">
              <a:buNone/>
            </a:pPr>
            <a:r>
              <a:rPr lang="en-US" dirty="0"/>
              <a:t> $a[11]="</a:t>
            </a:r>
            <a:r>
              <a:rPr lang="en-US" dirty="0" err="1"/>
              <a:t>azam</a:t>
            </a:r>
            <a:r>
              <a:rPr lang="en-US" dirty="0"/>
              <a:t>";</a:t>
            </a:r>
          </a:p>
          <a:p>
            <a:pPr marL="0" indent="0">
              <a:buNone/>
            </a:pPr>
            <a:r>
              <a:rPr lang="en-US" dirty="0"/>
              <a:t> $a[12]="</a:t>
            </a:r>
            <a:r>
              <a:rPr lang="en-US" dirty="0" err="1"/>
              <a:t>hamza</a:t>
            </a:r>
            <a:r>
              <a:rPr lang="en-US" dirty="0"/>
              <a:t>";</a:t>
            </a:r>
          </a:p>
          <a:p>
            <a:pPr marL="0" indent="0">
              <a:buNone/>
            </a:pPr>
            <a:r>
              <a:rPr lang="en-US" dirty="0"/>
              <a:t/>
            </a:r>
            <a:br>
              <a:rPr lang="en-US" dirty="0"/>
            </a:br>
            <a:r>
              <a:rPr lang="en-US" dirty="0"/>
              <a:t>echo "&lt;pre&gt;";</a:t>
            </a:r>
          </a:p>
          <a:p>
            <a:pPr marL="0" indent="0">
              <a:buNone/>
            </a:pPr>
            <a:r>
              <a:rPr lang="en-US" dirty="0" err="1"/>
              <a:t>print_r</a:t>
            </a:r>
            <a:r>
              <a:rPr lang="en-US" dirty="0"/>
              <a:t>($a);</a:t>
            </a:r>
          </a:p>
          <a:p>
            <a:pPr marL="0" indent="0">
              <a:buNone/>
            </a:pPr>
            <a:r>
              <a:rPr lang="en-US" dirty="0"/>
              <a:t>echo "&lt;/pre&gt;";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29201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nSpc>
                <a:spcPct val="150000"/>
              </a:lnSpc>
              <a:buNone/>
            </a:pPr>
            <a:r>
              <a:rPr lang="en-US" dirty="0"/>
              <a:t>Ex </a:t>
            </a:r>
            <a:r>
              <a:rPr lang="en-US" dirty="0" smtClean="0"/>
              <a:t>-5 </a:t>
            </a:r>
            <a:r>
              <a:rPr lang="en-US" dirty="0"/>
              <a:t>(associative array)</a:t>
            </a:r>
          </a:p>
          <a:p>
            <a:pPr marL="0" indent="0">
              <a:lnSpc>
                <a:spcPct val="150000"/>
              </a:lnSpc>
              <a:buNone/>
            </a:pPr>
            <a:r>
              <a:rPr lang="pt-BR" dirty="0" smtClean="0"/>
              <a:t>$marks=[“</a:t>
            </a:r>
            <a:r>
              <a:rPr lang="pt-BR" dirty="0"/>
              <a:t>Phy"=&gt;90,“Math"=&gt;90,“Economics"=&gt;70</a:t>
            </a:r>
            <a:r>
              <a:rPr lang="pt-BR" dirty="0" smtClean="0"/>
              <a:t>];</a:t>
            </a:r>
          </a:p>
          <a:p>
            <a:pPr marL="0" indent="0">
              <a:lnSpc>
                <a:spcPct val="150000"/>
              </a:lnSpc>
              <a:buNone/>
            </a:pPr>
            <a:r>
              <a:rPr lang="pt-BR" dirty="0" smtClean="0"/>
              <a:t>Echo $marks[“phy”]; //90</a:t>
            </a:r>
          </a:p>
          <a:p>
            <a:pPr marL="0" indent="0">
              <a:lnSpc>
                <a:spcPct val="150000"/>
              </a:lnSpc>
              <a:buNone/>
            </a:pPr>
            <a:r>
              <a:rPr lang="en-US" dirty="0" smtClean="0"/>
              <a:t>echo “Ali has got “ .$marks[‘</a:t>
            </a:r>
            <a:r>
              <a:rPr lang="en-US" dirty="0" err="1" smtClean="0"/>
              <a:t>phy</a:t>
            </a:r>
            <a:r>
              <a:rPr lang="en-US" dirty="0" smtClean="0"/>
              <a:t>’] .”marks.”;</a:t>
            </a:r>
          </a:p>
          <a:p>
            <a:pPr marL="0" indent="0">
              <a:lnSpc>
                <a:spcPct val="150000"/>
              </a:lnSpc>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960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lstStyle/>
          <a:p>
            <a:r>
              <a:rPr lang="en-US" dirty="0" smtClean="0"/>
              <a:t> for each loop syntax in </a:t>
            </a:r>
            <a:r>
              <a:rPr lang="en-US" dirty="0" err="1" smtClean="0"/>
              <a:t>php</a:t>
            </a:r>
            <a:endParaRPr lang="en-US" dirty="0"/>
          </a:p>
        </p:txBody>
      </p:sp>
      <p:sp>
        <p:nvSpPr>
          <p:cNvPr id="3" name="Content Placeholder 2"/>
          <p:cNvSpPr>
            <a:spLocks noGrp="1"/>
          </p:cNvSpPr>
          <p:nvPr>
            <p:ph idx="1"/>
          </p:nvPr>
        </p:nvSpPr>
        <p:spPr>
          <a:xfrm>
            <a:off x="685800" y="1632247"/>
            <a:ext cx="10820400" cy="3646402"/>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err="1"/>
              <a:t>f</a:t>
            </a:r>
            <a:r>
              <a:rPr lang="en-US" dirty="0" err="1" smtClean="0"/>
              <a:t>orech</a:t>
            </a:r>
            <a:r>
              <a:rPr lang="en-US" dirty="0" smtClean="0"/>
              <a:t>($array as $value){</a:t>
            </a:r>
          </a:p>
          <a:p>
            <a:pPr marL="0" indent="0">
              <a:lnSpc>
                <a:spcPct val="150000"/>
              </a:lnSpc>
              <a:buNone/>
            </a:pPr>
            <a:r>
              <a:rPr lang="en-US" dirty="0" smtClean="0"/>
              <a:t>//statement</a:t>
            </a:r>
            <a:endParaRPr lang="en-US" dirty="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24021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indexed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a:bodyPr>
          <a:lstStyle/>
          <a:p>
            <a:pPr marL="0" indent="0">
              <a:buNone/>
            </a:pPr>
            <a:endParaRPr lang="en-US" dirty="0" smtClean="0"/>
          </a:p>
          <a:p>
            <a:pPr marL="0" indent="0">
              <a:buNone/>
            </a:pPr>
            <a:endParaRPr lang="en-US" dirty="0"/>
          </a:p>
          <a:p>
            <a:pPr marL="0" indent="0">
              <a:buNone/>
            </a:pPr>
            <a:r>
              <a:rPr lang="en-US" dirty="0" smtClean="0"/>
              <a:t>$test = array(10,20,30,40);</a:t>
            </a:r>
          </a:p>
          <a:p>
            <a:pPr marL="0" indent="0">
              <a:buNone/>
            </a:pPr>
            <a:endParaRPr lang="en-US" dirty="0"/>
          </a:p>
          <a:p>
            <a:pPr marL="0" indent="0">
              <a:lnSpc>
                <a:spcPct val="150000"/>
              </a:lnSpc>
              <a:buNone/>
            </a:pPr>
            <a:r>
              <a:rPr lang="en-US" dirty="0" err="1"/>
              <a:t>f</a:t>
            </a:r>
            <a:r>
              <a:rPr lang="en-US" dirty="0" err="1" smtClean="0"/>
              <a:t>orech</a:t>
            </a:r>
            <a:r>
              <a:rPr lang="en-US" dirty="0" smtClean="0"/>
              <a:t>($test as $value){</a:t>
            </a:r>
          </a:p>
          <a:p>
            <a:pPr marL="0" indent="0">
              <a:lnSpc>
                <a:spcPct val="150000"/>
              </a:lnSpc>
              <a:buNone/>
            </a:pPr>
            <a:r>
              <a:rPr lang="en-US" dirty="0" smtClean="0"/>
              <a:t>echo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4856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associative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fontScale="92500" lnSpcReduction="10000"/>
          </a:bodyPr>
          <a:lstStyle/>
          <a:p>
            <a:pPr marL="0" indent="0">
              <a:lnSpc>
                <a:spcPct val="150000"/>
              </a:lnSpc>
              <a:buNone/>
            </a:pPr>
            <a:r>
              <a:rPr lang="en-US" dirty="0"/>
              <a:t>$age </a:t>
            </a:r>
            <a:r>
              <a:rPr lang="en-US" dirty="0" smtClean="0"/>
              <a:t>= [</a:t>
            </a:r>
            <a:endParaRPr lang="en-US" dirty="0"/>
          </a:p>
          <a:p>
            <a:pPr marL="0" indent="0">
              <a:lnSpc>
                <a:spcPct val="150000"/>
              </a:lnSpc>
              <a:buNone/>
            </a:pPr>
            <a:r>
              <a:rPr lang="en-US" dirty="0"/>
              <a:t>“Ali” =&gt; 23,</a:t>
            </a:r>
          </a:p>
          <a:p>
            <a:pPr marL="0" indent="0">
              <a:lnSpc>
                <a:spcPct val="150000"/>
              </a:lnSpc>
              <a:buNone/>
            </a:pPr>
            <a:r>
              <a:rPr lang="en-US" dirty="0"/>
              <a:t>“Bilal” =&gt; 32,</a:t>
            </a:r>
          </a:p>
          <a:p>
            <a:pPr marL="0" indent="0">
              <a:lnSpc>
                <a:spcPct val="150000"/>
              </a:lnSpc>
              <a:buNone/>
            </a:pPr>
            <a:r>
              <a:rPr lang="en-US" dirty="0"/>
              <a:t>“</a:t>
            </a:r>
            <a:r>
              <a:rPr lang="en-US" dirty="0" err="1"/>
              <a:t>zara</a:t>
            </a:r>
            <a:r>
              <a:rPr lang="en-US" dirty="0"/>
              <a:t>” =&gt;33</a:t>
            </a:r>
          </a:p>
          <a:p>
            <a:pPr marL="0" indent="0">
              <a:lnSpc>
                <a:spcPct val="150000"/>
              </a:lnSpc>
              <a:buNone/>
            </a:pPr>
            <a:r>
              <a:rPr lang="en-US" dirty="0"/>
              <a:t>]</a:t>
            </a:r>
            <a:r>
              <a:rPr lang="en-US" dirty="0" smtClean="0"/>
              <a:t>;</a:t>
            </a:r>
          </a:p>
          <a:p>
            <a:pPr marL="0" indent="0">
              <a:lnSpc>
                <a:spcPct val="150000"/>
              </a:lnSpc>
              <a:buNone/>
            </a:pPr>
            <a:r>
              <a:rPr lang="en-US" dirty="0" err="1" smtClean="0"/>
              <a:t>forech</a:t>
            </a:r>
            <a:r>
              <a:rPr lang="en-US" dirty="0" smtClean="0"/>
              <a:t>($age as $key =&gt; $value){</a:t>
            </a:r>
          </a:p>
          <a:p>
            <a:pPr marL="0" indent="0">
              <a:lnSpc>
                <a:spcPct val="150000"/>
              </a:lnSpc>
              <a:buNone/>
            </a:pPr>
            <a:r>
              <a:rPr lang="en-US" dirty="0" smtClean="0"/>
              <a:t>echo $key .”=“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7053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r>
              <a:rPr lang="en-US" dirty="0" smtClean="0"/>
              <a:t>A scripting language that is interpreted at run</a:t>
            </a:r>
          </a:p>
          <a:p>
            <a:pPr marL="0" indent="0">
              <a:buNone/>
            </a:pPr>
            <a:r>
              <a:rPr lang="en-US" dirty="0" smtClean="0"/>
              <a:t>  time rather than compiled</a:t>
            </a:r>
          </a:p>
          <a:p>
            <a:r>
              <a:rPr lang="en-US" dirty="0" smtClean="0"/>
              <a:t>Server side scripting language</a:t>
            </a:r>
          </a:p>
          <a:p>
            <a:r>
              <a:rPr lang="en-US" dirty="0" smtClean="0"/>
              <a:t>Client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353285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77500" lnSpcReduction="20000"/>
          </a:bodyPr>
          <a:lstStyle/>
          <a:p>
            <a:pPr marL="0" indent="0">
              <a:buNone/>
            </a:pPr>
            <a:r>
              <a:rPr lang="en-US" dirty="0" smtClean="0"/>
              <a:t>Ex - 6</a:t>
            </a:r>
            <a:endParaRPr lang="en-US" dirty="0"/>
          </a:p>
          <a:p>
            <a:pPr marL="0" indent="0">
              <a:buNone/>
            </a:pPr>
            <a:r>
              <a:rPr lang="es-ES" dirty="0"/>
              <a:t>$a = </a:t>
            </a:r>
            <a:r>
              <a:rPr lang="es-ES" dirty="0" err="1"/>
              <a:t>array</a:t>
            </a:r>
            <a:r>
              <a:rPr lang="es-ES" dirty="0"/>
              <a:t>(</a:t>
            </a:r>
          </a:p>
          <a:p>
            <a:pPr marL="0" indent="0">
              <a:buNone/>
            </a:pPr>
            <a:r>
              <a:rPr lang="es-ES" dirty="0"/>
              <a:t>    </a:t>
            </a:r>
            <a:r>
              <a:rPr lang="es-ES" dirty="0" err="1"/>
              <a:t>array</a:t>
            </a:r>
            <a:r>
              <a:rPr lang="es-ES" dirty="0"/>
              <a:t>(1,2,3,4,5),</a:t>
            </a:r>
          </a:p>
          <a:p>
            <a:pPr marL="0" indent="0">
              <a:buNone/>
            </a:pPr>
            <a:r>
              <a:rPr lang="es-ES" dirty="0"/>
              <a:t>    </a:t>
            </a:r>
            <a:r>
              <a:rPr lang="es-ES" dirty="0" err="1"/>
              <a:t>array</a:t>
            </a:r>
            <a:r>
              <a:rPr lang="es-ES" dirty="0"/>
              <a:t>(6,7,8,9,10),</a:t>
            </a:r>
          </a:p>
          <a:p>
            <a:pPr marL="0" indent="0">
              <a:buNone/>
            </a:pPr>
            <a:r>
              <a:rPr lang="es-ES" dirty="0"/>
              <a:t>    </a:t>
            </a:r>
            <a:r>
              <a:rPr lang="es-ES" dirty="0" err="1"/>
              <a:t>array</a:t>
            </a:r>
            <a:r>
              <a:rPr lang="es-ES" dirty="0"/>
              <a:t>(11,12,13,14),</a:t>
            </a:r>
          </a:p>
          <a:p>
            <a:pPr marL="0" indent="0">
              <a:buNone/>
            </a:pPr>
            <a:r>
              <a:rPr lang="es-ES" dirty="0"/>
              <a:t>    </a:t>
            </a:r>
            <a:r>
              <a:rPr lang="es-ES" dirty="0" err="1"/>
              <a:t>array</a:t>
            </a:r>
            <a:r>
              <a:rPr lang="es-ES" dirty="0"/>
              <a:t>(15,16,17,18,19,20)</a:t>
            </a:r>
          </a:p>
          <a:p>
            <a:pPr marL="0" indent="0">
              <a:buNone/>
            </a:pPr>
            <a:r>
              <a:rPr lang="es-ES" dirty="0"/>
              <a:t>);</a:t>
            </a:r>
          </a:p>
          <a:p>
            <a:pPr marL="0" indent="0">
              <a:buNone/>
            </a:pPr>
            <a:r>
              <a:rPr lang="es-ES" dirty="0"/>
              <a:t>echo $a[0][1]."&lt;</a:t>
            </a:r>
            <a:r>
              <a:rPr lang="es-ES" dirty="0" err="1"/>
              <a:t>br</a:t>
            </a:r>
            <a:r>
              <a:rPr lang="es-ES" dirty="0"/>
              <a:t>&gt;";</a:t>
            </a:r>
          </a:p>
          <a:p>
            <a:pPr marL="0" indent="0">
              <a:buNone/>
            </a:pPr>
            <a:r>
              <a:rPr lang="es-ES" dirty="0"/>
              <a:t>echo $a[3][3]."&lt;</a:t>
            </a:r>
            <a:r>
              <a:rPr lang="es-ES" dirty="0" err="1"/>
              <a:t>br</a:t>
            </a:r>
            <a:r>
              <a:rPr lang="es-ES" dirty="0"/>
              <a:t>&gt;";</a:t>
            </a:r>
          </a:p>
          <a:p>
            <a:pPr marL="0" indent="0">
              <a:buNone/>
            </a:pPr>
            <a:r>
              <a:rPr lang="es-ES" dirty="0"/>
              <a:t>echo $a[2][2];</a:t>
            </a:r>
          </a:p>
          <a:p>
            <a:pPr marL="0" indent="0">
              <a:buNone/>
            </a:pPr>
            <a:r>
              <a:rPr lang="es-ES" dirty="0"/>
              <a:t>echo"&lt;pre&gt;";</a:t>
            </a:r>
          </a:p>
          <a:p>
            <a:pPr marL="0" indent="0">
              <a:buNone/>
            </a:pPr>
            <a:r>
              <a:rPr lang="es-ES" dirty="0" err="1"/>
              <a:t>print_r</a:t>
            </a:r>
            <a:r>
              <a:rPr lang="es-ES" dirty="0"/>
              <a:t>($a);</a:t>
            </a:r>
          </a:p>
          <a:p>
            <a:pPr marL="0" indent="0">
              <a:buNone/>
            </a:pPr>
            <a:r>
              <a:rPr lang="es-ES" dirty="0"/>
              <a:t>echo"&lt;/pre&gt;";</a:t>
            </a:r>
          </a:p>
          <a:p>
            <a:pPr marL="0" indent="0">
              <a:buNone/>
            </a:pPr>
            <a:r>
              <a:rPr lang="es-ES" dirty="0"/>
              <a:t/>
            </a:r>
            <a:br>
              <a:rPr lang="es-ES" dirty="0"/>
            </a:br>
            <a:r>
              <a:rPr lang="es-ES" dirty="0"/>
              <a:t>echo "&lt;</a:t>
            </a:r>
            <a:r>
              <a:rPr lang="es-ES" dirty="0" err="1"/>
              <a:t>br</a:t>
            </a:r>
            <a:r>
              <a:rPr lang="es-E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06435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pt-BR" dirty="0"/>
              <a:t>$data=[</a:t>
            </a:r>
          </a:p>
          <a:p>
            <a:pPr marL="0" indent="0">
              <a:buNone/>
            </a:pPr>
            <a:r>
              <a:rPr lang="pt-BR" dirty="0"/>
              <a:t>    [1,"Tuba","Engineer",40000],</a:t>
            </a:r>
          </a:p>
          <a:p>
            <a:pPr marL="0" indent="0">
              <a:buNone/>
            </a:pPr>
            <a:r>
              <a:rPr lang="pt-BR" dirty="0"/>
              <a:t>    [2,"Ali","Manager",50000],</a:t>
            </a:r>
          </a:p>
          <a:p>
            <a:pPr marL="0" indent="0">
              <a:buNone/>
            </a:pPr>
            <a:r>
              <a:rPr lang="pt-BR" dirty="0"/>
              <a:t>    [3,"Maha","Doctor",70000]</a:t>
            </a:r>
          </a:p>
          <a:p>
            <a:pPr marL="0" indent="0">
              <a:buNone/>
            </a:pPr>
            <a:r>
              <a:rPr lang="pt-BR" dirty="0"/>
              <a:t>];</a:t>
            </a:r>
          </a:p>
          <a:p>
            <a:pPr marL="0" indent="0">
              <a:buNone/>
            </a:pPr>
            <a:r>
              <a:rPr lang="pt-BR" dirty="0"/>
              <a:t>echo "&lt;pre&gt;";</a:t>
            </a:r>
          </a:p>
          <a:p>
            <a:pPr marL="0" indent="0">
              <a:buNone/>
            </a:pPr>
            <a:r>
              <a:rPr lang="pt-BR" dirty="0"/>
              <a:t>print_r($data);</a:t>
            </a:r>
          </a:p>
          <a:p>
            <a:pPr marL="0" indent="0">
              <a:buNone/>
            </a:pPr>
            <a:r>
              <a:rPr lang="pt-BR" dirty="0"/>
              <a:t/>
            </a:r>
            <a:br>
              <a:rPr lang="pt-BR" dirty="0"/>
            </a:br>
            <a:r>
              <a:rPr lang="pt-BR" dirty="0"/>
              <a:t>echo "&lt;br&gt;";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31898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en-US" dirty="0"/>
              <a:t>$a = array(</a:t>
            </a:r>
          </a:p>
          <a:p>
            <a:pPr marL="0" indent="0">
              <a:buNone/>
            </a:pPr>
            <a:r>
              <a:rPr lang="en-US" dirty="0"/>
              <a:t>    array(1,2,3,4,5),</a:t>
            </a:r>
          </a:p>
          <a:p>
            <a:pPr marL="0" indent="0">
              <a:buNone/>
            </a:pPr>
            <a:r>
              <a:rPr lang="en-US" dirty="0"/>
              <a:t>    array(6,7,8,9,10),</a:t>
            </a:r>
          </a:p>
          <a:p>
            <a:pPr marL="0" indent="0">
              <a:buNone/>
            </a:pPr>
            <a:r>
              <a:rPr lang="en-US" dirty="0"/>
              <a:t>    array(11,12,13,14),</a:t>
            </a:r>
          </a:p>
          <a:p>
            <a:pPr marL="0" indent="0">
              <a:buNone/>
            </a:pPr>
            <a:r>
              <a:rPr lang="en-US" dirty="0"/>
              <a:t>    array(15,16,17,18,19,20)</a:t>
            </a:r>
          </a:p>
          <a:p>
            <a:pPr marL="0" indent="0">
              <a:buNone/>
            </a:pPr>
            <a:r>
              <a:rPr lang="en-US" dirty="0"/>
              <a:t>);</a:t>
            </a:r>
          </a:p>
          <a:p>
            <a:pPr marL="0" indent="0">
              <a:buNone/>
            </a:pPr>
            <a:r>
              <a:rPr lang="en-US" dirty="0"/>
              <a:t>echo $a[0][1]."&lt;</a:t>
            </a:r>
            <a:r>
              <a:rPr lang="en-US" dirty="0" err="1"/>
              <a:t>br</a:t>
            </a:r>
            <a:r>
              <a:rPr lang="en-US" dirty="0"/>
              <a:t>&gt;";</a:t>
            </a:r>
          </a:p>
          <a:p>
            <a:pPr marL="0" indent="0">
              <a:buNone/>
            </a:pPr>
            <a:r>
              <a:rPr lang="en-US" dirty="0"/>
              <a:t>echo $a[3][3]."&lt;</a:t>
            </a:r>
            <a:r>
              <a:rPr lang="en-US" dirty="0" err="1"/>
              <a:t>br</a:t>
            </a:r>
            <a:r>
              <a:rPr lang="en-US" dirty="0"/>
              <a:t>&gt;";</a:t>
            </a:r>
          </a:p>
          <a:p>
            <a:pPr marL="0" indent="0">
              <a:buNone/>
            </a:pPr>
            <a:r>
              <a:rPr lang="en-US" dirty="0"/>
              <a:t>echo $a[2][2];</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39153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40000" lnSpcReduction="20000"/>
          </a:bodyPr>
          <a:lstStyle/>
          <a:p>
            <a:pPr marL="0" indent="0">
              <a:buNone/>
            </a:pPr>
            <a:r>
              <a:rPr lang="en-US" dirty="0" smtClean="0"/>
              <a:t>Ex - 8</a:t>
            </a:r>
          </a:p>
          <a:p>
            <a:pPr marL="0" indent="0">
              <a:buNone/>
            </a:pPr>
            <a:r>
              <a:rPr lang="en-US" dirty="0" smtClean="0"/>
              <a:t>$data=[</a:t>
            </a:r>
          </a:p>
          <a:p>
            <a:pPr marL="0" indent="0">
              <a:buNone/>
            </a:pPr>
            <a:r>
              <a:rPr lang="en-US" dirty="0" smtClean="0"/>
              <a:t>    [1,"Tuba","Engineer",40000],</a:t>
            </a:r>
          </a:p>
          <a:p>
            <a:pPr marL="0" indent="0">
              <a:buNone/>
            </a:pPr>
            <a:r>
              <a:rPr lang="en-US" dirty="0" smtClean="0"/>
              <a:t>    [2,"Ali","Manager",50000],</a:t>
            </a:r>
          </a:p>
          <a:p>
            <a:pPr marL="0" indent="0">
              <a:buNone/>
            </a:pPr>
            <a:r>
              <a:rPr lang="en-US" dirty="0" smtClean="0"/>
              <a:t>    [3,"Maha","Doctor",70000]</a:t>
            </a:r>
          </a:p>
          <a:p>
            <a:pPr marL="0" indent="0">
              <a:buNone/>
            </a:pPr>
            <a:r>
              <a:rPr lang="en-US" dirty="0" smtClean="0"/>
              <a:t>];</a:t>
            </a:r>
          </a:p>
          <a:p>
            <a:pPr marL="0" indent="0">
              <a:buNone/>
            </a:pPr>
            <a:r>
              <a:rPr lang="en-US" dirty="0" smtClean="0"/>
              <a:t>echo "&lt;table border='5px' </a:t>
            </a:r>
            <a:r>
              <a:rPr lang="en-US" dirty="0" err="1" smtClean="0"/>
              <a:t>cellpadding</a:t>
            </a:r>
            <a:r>
              <a:rPr lang="en-US" dirty="0" smtClean="0"/>
              <a:t>='9px' </a:t>
            </a:r>
            <a:r>
              <a:rPr lang="en-US" dirty="0" err="1" smtClean="0"/>
              <a:t>cellspacing</a:t>
            </a:r>
            <a:r>
              <a:rPr lang="en-US" dirty="0" smtClean="0"/>
              <a:t>='0'&gt;";</a:t>
            </a:r>
          </a:p>
          <a:p>
            <a:pPr marL="0" indent="0">
              <a:buNone/>
            </a:pPr>
            <a:r>
              <a:rPr lang="en-US" dirty="0" smtClean="0"/>
              <a:t>echo "&lt;</a:t>
            </a:r>
            <a:r>
              <a:rPr lang="en-US" dirty="0" err="1" smtClean="0"/>
              <a:t>tr</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Id&lt;/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Name&lt;/</a:t>
            </a:r>
            <a:r>
              <a:rPr lang="en-US" dirty="0" err="1" smtClean="0"/>
              <a:t>th</a:t>
            </a:r>
            <a:r>
              <a:rPr lang="en-US" dirty="0" smtClean="0"/>
              <a:t>&gt;</a:t>
            </a:r>
          </a:p>
          <a:p>
            <a:pPr marL="0" indent="0">
              <a:buNone/>
            </a:pPr>
            <a:r>
              <a:rPr lang="en-US" dirty="0" smtClean="0"/>
              <a:t>&lt;</a:t>
            </a:r>
            <a:r>
              <a:rPr lang="en-US" dirty="0" err="1" smtClean="0"/>
              <a:t>th</a:t>
            </a:r>
            <a:r>
              <a:rPr lang="en-US" dirty="0" smtClean="0"/>
              <a:t>&gt;designation&lt;/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Salary&lt;/</a:t>
            </a:r>
            <a:r>
              <a:rPr lang="en-US" dirty="0" err="1" smtClean="0"/>
              <a:t>th</a:t>
            </a:r>
            <a:r>
              <a:rPr lang="en-US" dirty="0" smtClean="0"/>
              <a:t>&gt;</a:t>
            </a:r>
          </a:p>
          <a:p>
            <a:pPr marL="0" indent="0">
              <a:buNone/>
            </a:pPr>
            <a:r>
              <a:rPr lang="en-US" dirty="0" smtClean="0"/>
              <a:t>&lt;/</a:t>
            </a:r>
            <a:r>
              <a:rPr lang="en-US" dirty="0" err="1" smtClean="0"/>
              <a:t>tr</a:t>
            </a:r>
            <a:r>
              <a:rPr lang="en-US" dirty="0" smtClean="0"/>
              <a:t>&gt;";</a:t>
            </a:r>
          </a:p>
          <a:p>
            <a:pPr marL="0" indent="0">
              <a:buNone/>
            </a:pPr>
            <a:r>
              <a:rPr lang="en-US" dirty="0" err="1" smtClean="0"/>
              <a:t>foreach</a:t>
            </a:r>
            <a:r>
              <a:rPr lang="en-US" dirty="0" smtClean="0"/>
              <a:t>($data as $value){</a:t>
            </a:r>
          </a:p>
          <a:p>
            <a:pPr marL="0" indent="0">
              <a:buNone/>
            </a:pPr>
            <a:r>
              <a:rPr lang="en-US" dirty="0" smtClean="0"/>
              <a:t>    echo "&lt;</a:t>
            </a:r>
            <a:r>
              <a:rPr lang="en-US" dirty="0" err="1" smtClean="0"/>
              <a:t>tr</a:t>
            </a:r>
            <a:r>
              <a:rPr lang="en-US" dirty="0" smtClean="0"/>
              <a:t>&gt;";</a:t>
            </a:r>
          </a:p>
          <a:p>
            <a:pPr marL="0" indent="0">
              <a:buNone/>
            </a:pPr>
            <a:r>
              <a:rPr lang="en-US" dirty="0" smtClean="0"/>
              <a:t>    </a:t>
            </a:r>
            <a:r>
              <a:rPr lang="en-US" dirty="0" err="1" smtClean="0"/>
              <a:t>foreach</a:t>
            </a:r>
            <a:r>
              <a:rPr lang="en-US" dirty="0" smtClean="0"/>
              <a:t>($value as $</a:t>
            </a:r>
            <a:r>
              <a:rPr lang="en-US" dirty="0" err="1" smtClean="0"/>
              <a:t>alldata</a:t>
            </a:r>
            <a:r>
              <a:rPr lang="en-US" dirty="0" smtClean="0"/>
              <a:t>){</a:t>
            </a:r>
          </a:p>
          <a:p>
            <a:pPr marL="0" indent="0">
              <a:buNone/>
            </a:pPr>
            <a:r>
              <a:rPr lang="en-US" dirty="0" smtClean="0"/>
              <a:t>        echo "&lt;td&gt; $</a:t>
            </a:r>
            <a:r>
              <a:rPr lang="en-US" dirty="0" err="1" smtClean="0"/>
              <a:t>alldata</a:t>
            </a:r>
            <a:r>
              <a:rPr lang="en-US" dirty="0" smtClean="0"/>
              <a:t> &lt;/td&gt;";</a:t>
            </a:r>
          </a:p>
          <a:p>
            <a:pPr marL="0" indent="0">
              <a:buNone/>
            </a:pPr>
            <a:r>
              <a:rPr lang="en-US" dirty="0" smtClean="0"/>
              <a:t>    }</a:t>
            </a:r>
          </a:p>
          <a:p>
            <a:pPr marL="0" indent="0">
              <a:buNone/>
            </a:pPr>
            <a:r>
              <a:rPr lang="en-US" dirty="0" smtClean="0"/>
              <a:t>    echo "&lt;/</a:t>
            </a:r>
            <a:r>
              <a:rPr lang="en-US" dirty="0" err="1" smtClean="0"/>
              <a:t>tr</a:t>
            </a:r>
            <a:r>
              <a:rPr lang="en-US" dirty="0" smtClean="0"/>
              <a:t>&gt;";</a:t>
            </a:r>
          </a:p>
          <a:p>
            <a:pPr marL="0" indent="0">
              <a:buNone/>
            </a:pPr>
            <a:r>
              <a:rPr lang="en-US" dirty="0" smtClean="0"/>
              <a:t/>
            </a:r>
            <a:br>
              <a:rPr lang="en-US" dirty="0" smtClean="0"/>
            </a:br>
            <a:r>
              <a:rPr lang="en-US" dirty="0" smtClean="0"/>
              <a:t>}</a:t>
            </a:r>
          </a:p>
          <a:p>
            <a:pPr marL="0" indent="0">
              <a:buNone/>
            </a:pPr>
            <a:r>
              <a:rPr lang="en-US" dirty="0" smtClean="0"/>
              <a:t>echo "&lt;/table&gt;";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grpSp>
        <p:nvGrpSpPr>
          <p:cNvPr id="20" name="Group 19"/>
          <p:cNvGrpSpPr/>
          <p:nvPr/>
        </p:nvGrpSpPr>
        <p:grpSpPr>
          <a:xfrm>
            <a:off x="5144569" y="2203489"/>
            <a:ext cx="5794048" cy="3273039"/>
            <a:chOff x="5101840" y="2102265"/>
            <a:chExt cx="5794048" cy="327303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40" y="2102265"/>
              <a:ext cx="5794048" cy="3273039"/>
            </a:xfrm>
            <a:prstGeom prst="rect">
              <a:avLst/>
            </a:prstGeom>
          </p:spPr>
        </p:pic>
        <p:sp>
          <p:nvSpPr>
            <p:cNvPr id="8" name="TextBox 7"/>
            <p:cNvSpPr txBox="1"/>
            <p:nvPr/>
          </p:nvSpPr>
          <p:spPr>
            <a:xfrm>
              <a:off x="5905144" y="3008120"/>
              <a:ext cx="381712" cy="276999"/>
            </a:xfrm>
            <a:prstGeom prst="rect">
              <a:avLst/>
            </a:prstGeom>
            <a:noFill/>
          </p:spPr>
          <p:txBody>
            <a:bodyPr wrap="square" rtlCol="0">
              <a:spAutoFit/>
            </a:bodyPr>
            <a:lstStyle/>
            <a:p>
              <a:r>
                <a:rPr lang="en-US" sz="1200" b="1" dirty="0" smtClean="0"/>
                <a:t>00</a:t>
              </a:r>
              <a:endParaRPr lang="en-US" sz="1200" b="1" dirty="0"/>
            </a:p>
          </p:txBody>
        </p:sp>
        <p:sp>
          <p:nvSpPr>
            <p:cNvPr id="9" name="TextBox 8"/>
            <p:cNvSpPr txBox="1"/>
            <p:nvPr/>
          </p:nvSpPr>
          <p:spPr>
            <a:xfrm>
              <a:off x="7399233" y="3008119"/>
              <a:ext cx="381712" cy="276999"/>
            </a:xfrm>
            <a:prstGeom prst="rect">
              <a:avLst/>
            </a:prstGeom>
            <a:noFill/>
          </p:spPr>
          <p:txBody>
            <a:bodyPr wrap="square" rtlCol="0">
              <a:spAutoFit/>
            </a:bodyPr>
            <a:lstStyle/>
            <a:p>
              <a:r>
                <a:rPr lang="en-US" sz="1200" b="1" dirty="0" smtClean="0"/>
                <a:t>01</a:t>
              </a:r>
              <a:endParaRPr lang="en-US" sz="1200" b="1" dirty="0"/>
            </a:p>
          </p:txBody>
        </p:sp>
        <p:sp>
          <p:nvSpPr>
            <p:cNvPr id="10" name="TextBox 9"/>
            <p:cNvSpPr txBox="1"/>
            <p:nvPr/>
          </p:nvSpPr>
          <p:spPr>
            <a:xfrm>
              <a:off x="8869112" y="3008117"/>
              <a:ext cx="381712" cy="276999"/>
            </a:xfrm>
            <a:prstGeom prst="rect">
              <a:avLst/>
            </a:prstGeom>
            <a:noFill/>
          </p:spPr>
          <p:txBody>
            <a:bodyPr wrap="square" rtlCol="0">
              <a:spAutoFit/>
            </a:bodyPr>
            <a:lstStyle/>
            <a:p>
              <a:pPr algn="r"/>
              <a:r>
                <a:rPr lang="en-US" sz="1200" b="1" dirty="0" smtClean="0"/>
                <a:t>02</a:t>
              </a:r>
              <a:endParaRPr lang="en-US" sz="1200" b="1" dirty="0"/>
            </a:p>
          </p:txBody>
        </p:sp>
        <p:sp>
          <p:nvSpPr>
            <p:cNvPr id="11" name="TextBox 10"/>
            <p:cNvSpPr txBox="1"/>
            <p:nvPr/>
          </p:nvSpPr>
          <p:spPr>
            <a:xfrm>
              <a:off x="10363201" y="3008118"/>
              <a:ext cx="381712" cy="276999"/>
            </a:xfrm>
            <a:prstGeom prst="rect">
              <a:avLst/>
            </a:prstGeom>
            <a:noFill/>
          </p:spPr>
          <p:txBody>
            <a:bodyPr wrap="square" rtlCol="0">
              <a:spAutoFit/>
            </a:bodyPr>
            <a:lstStyle/>
            <a:p>
              <a:pPr algn="r"/>
              <a:r>
                <a:rPr lang="en-US" sz="1200" b="1" dirty="0" smtClean="0"/>
                <a:t>03</a:t>
              </a:r>
              <a:endParaRPr lang="en-US" sz="1200" b="1" dirty="0"/>
            </a:p>
          </p:txBody>
        </p:sp>
        <p:sp>
          <p:nvSpPr>
            <p:cNvPr id="12" name="TextBox 11"/>
            <p:cNvSpPr txBox="1"/>
            <p:nvPr/>
          </p:nvSpPr>
          <p:spPr>
            <a:xfrm>
              <a:off x="10371746" y="3708870"/>
              <a:ext cx="381712" cy="276999"/>
            </a:xfrm>
            <a:prstGeom prst="rect">
              <a:avLst/>
            </a:prstGeom>
            <a:noFill/>
          </p:spPr>
          <p:txBody>
            <a:bodyPr wrap="square" rtlCol="0">
              <a:spAutoFit/>
            </a:bodyPr>
            <a:lstStyle/>
            <a:p>
              <a:r>
                <a:rPr lang="en-US" sz="1200" b="1" dirty="0" smtClean="0"/>
                <a:t>13</a:t>
              </a:r>
              <a:endParaRPr lang="en-US" sz="1200" b="1" dirty="0"/>
            </a:p>
          </p:txBody>
        </p:sp>
        <p:sp>
          <p:nvSpPr>
            <p:cNvPr id="13" name="TextBox 12"/>
            <p:cNvSpPr txBox="1"/>
            <p:nvPr/>
          </p:nvSpPr>
          <p:spPr>
            <a:xfrm>
              <a:off x="5955350" y="3734510"/>
              <a:ext cx="381712" cy="276999"/>
            </a:xfrm>
            <a:prstGeom prst="rect">
              <a:avLst/>
            </a:prstGeom>
            <a:noFill/>
          </p:spPr>
          <p:txBody>
            <a:bodyPr wrap="square" rtlCol="0">
              <a:spAutoFit/>
            </a:bodyPr>
            <a:lstStyle/>
            <a:p>
              <a:r>
                <a:rPr lang="en-US" sz="1200" b="1" dirty="0"/>
                <a:t>1</a:t>
              </a:r>
              <a:r>
                <a:rPr lang="en-US" sz="1200" b="1" dirty="0" smtClean="0"/>
                <a:t>0</a:t>
              </a:r>
              <a:endParaRPr lang="en-US" sz="1200" b="1" dirty="0"/>
            </a:p>
          </p:txBody>
        </p:sp>
        <p:sp>
          <p:nvSpPr>
            <p:cNvPr id="14" name="TextBox 13"/>
            <p:cNvSpPr txBox="1"/>
            <p:nvPr/>
          </p:nvSpPr>
          <p:spPr>
            <a:xfrm>
              <a:off x="7399233" y="3734511"/>
              <a:ext cx="381712" cy="276999"/>
            </a:xfrm>
            <a:prstGeom prst="rect">
              <a:avLst/>
            </a:prstGeom>
            <a:noFill/>
          </p:spPr>
          <p:txBody>
            <a:bodyPr wrap="square" rtlCol="0">
              <a:spAutoFit/>
            </a:bodyPr>
            <a:lstStyle/>
            <a:p>
              <a:r>
                <a:rPr lang="en-US" sz="1200" b="1" dirty="0" smtClean="0"/>
                <a:t>11</a:t>
              </a:r>
              <a:endParaRPr lang="en-US" sz="1200" b="1" dirty="0"/>
            </a:p>
          </p:txBody>
        </p:sp>
        <p:sp>
          <p:nvSpPr>
            <p:cNvPr id="15" name="TextBox 14"/>
            <p:cNvSpPr txBox="1"/>
            <p:nvPr/>
          </p:nvSpPr>
          <p:spPr>
            <a:xfrm>
              <a:off x="5955350" y="4451278"/>
              <a:ext cx="381712" cy="276999"/>
            </a:xfrm>
            <a:prstGeom prst="rect">
              <a:avLst/>
            </a:prstGeom>
            <a:noFill/>
          </p:spPr>
          <p:txBody>
            <a:bodyPr wrap="square" rtlCol="0">
              <a:spAutoFit/>
            </a:bodyPr>
            <a:lstStyle/>
            <a:p>
              <a:r>
                <a:rPr lang="en-US" sz="1200" b="1" dirty="0" smtClean="0"/>
                <a:t>20</a:t>
              </a:r>
              <a:endParaRPr lang="en-US" sz="1200" b="1" dirty="0"/>
            </a:p>
          </p:txBody>
        </p:sp>
        <p:sp>
          <p:nvSpPr>
            <p:cNvPr id="16" name="TextBox 15"/>
            <p:cNvSpPr txBox="1"/>
            <p:nvPr/>
          </p:nvSpPr>
          <p:spPr>
            <a:xfrm>
              <a:off x="7399233" y="4460903"/>
              <a:ext cx="381712" cy="276999"/>
            </a:xfrm>
            <a:prstGeom prst="rect">
              <a:avLst/>
            </a:prstGeom>
            <a:noFill/>
          </p:spPr>
          <p:txBody>
            <a:bodyPr wrap="square" rtlCol="0">
              <a:spAutoFit/>
            </a:bodyPr>
            <a:lstStyle/>
            <a:p>
              <a:r>
                <a:rPr lang="en-US" sz="1200" b="1" dirty="0" smtClean="0"/>
                <a:t>21</a:t>
              </a:r>
              <a:endParaRPr lang="en-US" sz="1200" b="1" dirty="0"/>
            </a:p>
          </p:txBody>
        </p:sp>
        <p:sp>
          <p:nvSpPr>
            <p:cNvPr id="17" name="TextBox 16"/>
            <p:cNvSpPr txBox="1"/>
            <p:nvPr/>
          </p:nvSpPr>
          <p:spPr>
            <a:xfrm>
              <a:off x="10371746" y="4460903"/>
              <a:ext cx="381712" cy="276999"/>
            </a:xfrm>
            <a:prstGeom prst="rect">
              <a:avLst/>
            </a:prstGeom>
            <a:noFill/>
          </p:spPr>
          <p:txBody>
            <a:bodyPr wrap="square" rtlCol="0">
              <a:spAutoFit/>
            </a:bodyPr>
            <a:lstStyle/>
            <a:p>
              <a:r>
                <a:rPr lang="en-US" sz="1200" b="1" dirty="0" smtClean="0"/>
                <a:t>23</a:t>
              </a:r>
              <a:endParaRPr lang="en-US" sz="1200" b="1" dirty="0"/>
            </a:p>
          </p:txBody>
        </p:sp>
        <p:sp>
          <p:nvSpPr>
            <p:cNvPr id="18" name="TextBox 17"/>
            <p:cNvSpPr txBox="1"/>
            <p:nvPr/>
          </p:nvSpPr>
          <p:spPr>
            <a:xfrm>
              <a:off x="8869109" y="3708869"/>
              <a:ext cx="381712" cy="276999"/>
            </a:xfrm>
            <a:prstGeom prst="rect">
              <a:avLst/>
            </a:prstGeom>
            <a:noFill/>
          </p:spPr>
          <p:txBody>
            <a:bodyPr wrap="square" rtlCol="0">
              <a:spAutoFit/>
            </a:bodyPr>
            <a:lstStyle/>
            <a:p>
              <a:r>
                <a:rPr lang="en-US" sz="1200" b="1" dirty="0" smtClean="0"/>
                <a:t>12</a:t>
              </a:r>
              <a:endParaRPr lang="en-US" sz="1200" b="1" dirty="0"/>
            </a:p>
          </p:txBody>
        </p:sp>
        <p:sp>
          <p:nvSpPr>
            <p:cNvPr id="19" name="TextBox 18"/>
            <p:cNvSpPr txBox="1"/>
            <p:nvPr/>
          </p:nvSpPr>
          <p:spPr>
            <a:xfrm>
              <a:off x="8848100" y="4460902"/>
              <a:ext cx="381712" cy="276999"/>
            </a:xfrm>
            <a:prstGeom prst="rect">
              <a:avLst/>
            </a:prstGeom>
            <a:noFill/>
          </p:spPr>
          <p:txBody>
            <a:bodyPr wrap="square" rtlCol="0">
              <a:spAutoFit/>
            </a:bodyPr>
            <a:lstStyle/>
            <a:p>
              <a:r>
                <a:rPr lang="en-US" sz="1200" b="1" dirty="0" smtClean="0"/>
                <a:t>22</a:t>
              </a:r>
              <a:endParaRPr lang="en-US" sz="1200" b="1" dirty="0"/>
            </a:p>
          </p:txBody>
        </p:sp>
      </p:grpSp>
    </p:spTree>
    <p:extLst>
      <p:ext uri="{BB962C8B-B14F-4D97-AF65-F5344CB8AC3E}">
        <p14:creationId xmlns:p14="http://schemas.microsoft.com/office/powerpoint/2010/main" val="142391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a:t>Form handling is the process of collecting and processing information that users submit through HTML forms. In PHP, we use special tools called $_POST and $_GET to gather the data from the form. Which tool to use depends on how the form sends the data—either through the POST method (more secure, hidden in the background) or the GET method (data is visible in the URL</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67912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smtClean="0"/>
              <a:t>How html interact with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5" name="Rectangle 4"/>
          <p:cNvSpPr/>
          <p:nvPr/>
        </p:nvSpPr>
        <p:spPr>
          <a:xfrm>
            <a:off x="2495372" y="2563738"/>
            <a:ext cx="2392822" cy="8631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cxnSp>
        <p:nvCxnSpPr>
          <p:cNvPr id="7" name="Straight Arrow Connector 6"/>
          <p:cNvCxnSpPr/>
          <p:nvPr/>
        </p:nvCxnSpPr>
        <p:spPr>
          <a:xfrm flipV="1">
            <a:off x="5136022" y="2811566"/>
            <a:ext cx="1333144" cy="170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5186384" y="3092153"/>
            <a:ext cx="1038515" cy="18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913347" y="2096961"/>
            <a:ext cx="2521009" cy="4121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a:t>
            </a:r>
            <a:r>
              <a:rPr lang="en-US" sz="1400" dirty="0" err="1" smtClean="0"/>
              <a:t>php</a:t>
            </a:r>
            <a:r>
              <a:rPr lang="en-US" sz="1400" dirty="0" smtClean="0"/>
              <a:t> code</a:t>
            </a:r>
            <a:endParaRPr lang="en-US" sz="1400" dirty="0"/>
          </a:p>
        </p:txBody>
      </p:sp>
      <p:sp>
        <p:nvSpPr>
          <p:cNvPr id="14" name="Rectangle 13"/>
          <p:cNvSpPr/>
          <p:nvPr/>
        </p:nvSpPr>
        <p:spPr>
          <a:xfrm>
            <a:off x="7180959" y="2596592"/>
            <a:ext cx="1989391" cy="830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PHP</a:t>
            </a:r>
            <a:endParaRPr lang="en-US" dirty="0"/>
          </a:p>
        </p:txBody>
      </p:sp>
      <p:sp>
        <p:nvSpPr>
          <p:cNvPr id="15" name="TextBox 14"/>
          <p:cNvSpPr txBox="1"/>
          <p:nvPr/>
        </p:nvSpPr>
        <p:spPr>
          <a:xfrm>
            <a:off x="5136190" y="2442703"/>
            <a:ext cx="1350236" cy="307777"/>
          </a:xfrm>
          <a:prstGeom prst="rect">
            <a:avLst/>
          </a:prstGeom>
          <a:noFill/>
        </p:spPr>
        <p:txBody>
          <a:bodyPr wrap="square" rtlCol="0">
            <a:spAutoFit/>
          </a:bodyPr>
          <a:lstStyle/>
          <a:p>
            <a:r>
              <a:rPr lang="en-US" sz="1400" b="1" dirty="0"/>
              <a:t>HTTP Request </a:t>
            </a:r>
          </a:p>
        </p:txBody>
      </p:sp>
      <p:sp>
        <p:nvSpPr>
          <p:cNvPr id="16" name="TextBox 15"/>
          <p:cNvSpPr txBox="1"/>
          <p:nvPr/>
        </p:nvSpPr>
        <p:spPr>
          <a:xfrm>
            <a:off x="5152201" y="3247589"/>
            <a:ext cx="1497139" cy="307777"/>
          </a:xfrm>
          <a:prstGeom prst="rect">
            <a:avLst/>
          </a:prstGeom>
          <a:noFill/>
        </p:spPr>
        <p:txBody>
          <a:bodyPr wrap="square" rtlCol="0">
            <a:spAutoFit/>
          </a:bodyPr>
          <a:lstStyle/>
          <a:p>
            <a:r>
              <a:rPr lang="en-US" sz="1400" b="1" dirty="0"/>
              <a:t>HTTP </a:t>
            </a:r>
            <a:r>
              <a:rPr lang="en-US" sz="1400" b="1" dirty="0" smtClean="0"/>
              <a:t>Response </a:t>
            </a:r>
            <a:endParaRPr lang="en-US" sz="1400" b="1" dirty="0"/>
          </a:p>
        </p:txBody>
      </p:sp>
      <p:sp>
        <p:nvSpPr>
          <p:cNvPr id="17" name="Rectangle 16"/>
          <p:cNvSpPr/>
          <p:nvPr/>
        </p:nvSpPr>
        <p:spPr>
          <a:xfrm>
            <a:off x="7299331" y="5091868"/>
            <a:ext cx="1749040" cy="80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Tree>
    <p:extLst>
      <p:ext uri="{BB962C8B-B14F-4D97-AF65-F5344CB8AC3E}">
        <p14:creationId xmlns:p14="http://schemas.microsoft.com/office/powerpoint/2010/main" val="179570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smtClean="0"/>
              <a:t>Types of request</a:t>
            </a:r>
          </a:p>
          <a:p>
            <a:pPr marL="0" indent="0">
              <a:lnSpc>
                <a:spcPct val="150000"/>
              </a:lnSpc>
              <a:buNone/>
            </a:pPr>
            <a:r>
              <a:rPr lang="en-US" dirty="0" smtClean="0"/>
              <a:t>Get Request</a:t>
            </a:r>
          </a:p>
          <a:p>
            <a:pPr marL="0" indent="0">
              <a:lnSpc>
                <a:spcPct val="150000"/>
              </a:lnSpc>
              <a:buNone/>
            </a:pPr>
            <a:r>
              <a:rPr lang="en-US" dirty="0" smtClean="0"/>
              <a:t>Post Request</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4197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Get </a:t>
            </a:r>
            <a:r>
              <a:rPr lang="en-US" b="1" dirty="0"/>
              <a:t>Request</a:t>
            </a:r>
            <a:endParaRPr lang="en-US" dirty="0"/>
          </a:p>
          <a:p>
            <a:r>
              <a:rPr lang="en-US" dirty="0"/>
              <a:t>Request is visible in the address bar</a:t>
            </a:r>
          </a:p>
          <a:p>
            <a:r>
              <a:rPr lang="en-US" dirty="0"/>
              <a:t>Less secure request</a:t>
            </a:r>
          </a:p>
          <a:p>
            <a:r>
              <a:rPr lang="en-US" dirty="0"/>
              <a:t>Mostly used to get data from the </a:t>
            </a:r>
            <a:r>
              <a:rPr lang="en-US" dirty="0" smtClean="0"/>
              <a:t>server</a:t>
            </a:r>
          </a:p>
          <a:p>
            <a:pPr marL="0" indent="0">
              <a:buNone/>
            </a:pPr>
            <a:endParaRPr lang="en-US" dirty="0" smtClean="0"/>
          </a:p>
          <a:p>
            <a:pPr marL="0" indent="0">
              <a:buNone/>
            </a:pPr>
            <a:r>
              <a:rPr lang="en-US" b="1" dirty="0"/>
              <a:t>Post Request</a:t>
            </a:r>
            <a:endParaRPr lang="en-US" dirty="0"/>
          </a:p>
          <a:p>
            <a:r>
              <a:rPr lang="en-US" dirty="0"/>
              <a:t>Request is not visible in the address bar</a:t>
            </a:r>
          </a:p>
          <a:p>
            <a:r>
              <a:rPr lang="en-US" dirty="0"/>
              <a:t>Secure</a:t>
            </a:r>
          </a:p>
          <a:p>
            <a:r>
              <a:rPr lang="en-US" dirty="0"/>
              <a:t>Used for create and update operations on server</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10895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a:t>Send data with GET Request</a:t>
            </a:r>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a:lnSpc>
                <a:spcPct val="150000"/>
              </a:lnSpc>
            </a:pPr>
            <a:r>
              <a:rPr lang="en-US" dirty="0" smtClean="0"/>
              <a:t>Make </a:t>
            </a:r>
            <a:r>
              <a:rPr lang="en-US" dirty="0"/>
              <a:t>HTML </a:t>
            </a:r>
            <a:r>
              <a:rPr lang="en-US" dirty="0" smtClean="0"/>
              <a:t>file</a:t>
            </a:r>
            <a:endParaRPr lang="en-US" dirty="0"/>
          </a:p>
          <a:p>
            <a:pPr>
              <a:lnSpc>
                <a:spcPct val="150000"/>
              </a:lnSpc>
            </a:pPr>
            <a:r>
              <a:rPr lang="en-US" dirty="0"/>
              <a:t>Make PHP </a:t>
            </a:r>
            <a:r>
              <a:rPr lang="en-US" dirty="0" smtClean="0"/>
              <a:t>file</a:t>
            </a:r>
            <a:endParaRPr lang="en-US" dirty="0"/>
          </a:p>
          <a:p>
            <a:pPr>
              <a:lnSpc>
                <a:spcPct val="150000"/>
              </a:lnSpc>
            </a:pPr>
            <a:r>
              <a:rPr lang="en-US" dirty="0"/>
              <a:t>Make input field in HTML </a:t>
            </a:r>
            <a:r>
              <a:rPr lang="en-US" dirty="0" smtClean="0"/>
              <a:t>file</a:t>
            </a:r>
            <a:endParaRPr lang="en-US" dirty="0"/>
          </a:p>
          <a:p>
            <a:pPr>
              <a:lnSpc>
                <a:spcPct val="150000"/>
              </a:lnSpc>
            </a:pPr>
            <a:r>
              <a:rPr lang="en-US" dirty="0"/>
              <a:t>Receive data in PHP file</a:t>
            </a:r>
          </a:p>
        </p:txBody>
      </p:sp>
    </p:spTree>
    <p:extLst>
      <p:ext uri="{BB962C8B-B14F-4D97-AF65-F5344CB8AC3E}">
        <p14:creationId xmlns:p14="http://schemas.microsoft.com/office/powerpoint/2010/main" val="881794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59" y="2563738"/>
            <a:ext cx="1333616" cy="179847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61" y="2563739"/>
            <a:ext cx="1386960" cy="1798476"/>
          </a:xfrm>
          <a:prstGeom prst="rect">
            <a:avLst/>
          </a:prstGeom>
        </p:spPr>
      </p:pic>
      <p:sp>
        <p:nvSpPr>
          <p:cNvPr id="7" name="Rectangle 6"/>
          <p:cNvSpPr/>
          <p:nvPr/>
        </p:nvSpPr>
        <p:spPr>
          <a:xfrm>
            <a:off x="2622135" y="5208246"/>
            <a:ext cx="3821393" cy="51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Super global variable</a:t>
            </a:r>
            <a:endParaRPr lang="en-US" sz="2400" b="1" dirty="0">
              <a:solidFill>
                <a:schemeClr val="accent2">
                  <a:lumMod val="60000"/>
                  <a:lumOff val="40000"/>
                </a:schemeClr>
              </a:solidFill>
            </a:endParaRPr>
          </a:p>
        </p:txBody>
      </p:sp>
    </p:spTree>
    <p:extLst>
      <p:ext uri="{BB962C8B-B14F-4D97-AF65-F5344CB8AC3E}">
        <p14:creationId xmlns:p14="http://schemas.microsoft.com/office/powerpoint/2010/main" val="12473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a:t>
            </a:r>
            <a:endParaRPr lang="en-US" dirty="0"/>
          </a:p>
        </p:txBody>
      </p:sp>
      <p:sp>
        <p:nvSpPr>
          <p:cNvPr id="3" name="Content Placeholder 2"/>
          <p:cNvSpPr>
            <a:spLocks noGrp="1"/>
          </p:cNvSpPr>
          <p:nvPr>
            <p:ph idx="1"/>
          </p:nvPr>
        </p:nvSpPr>
        <p:spPr/>
        <p:txBody>
          <a:bodyPr/>
          <a:lstStyle/>
          <a:p>
            <a:r>
              <a:rPr lang="en-US" dirty="0" smtClean="0"/>
              <a:t>Code is execute on server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execute here</a:t>
            </a: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2001654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fontAlgn="base"/>
            <a:endParaRPr lang="en-US" dirty="0" smtClean="0"/>
          </a:p>
          <a:p>
            <a:pPr fontAlgn="base"/>
            <a:r>
              <a:rPr lang="en-US" dirty="0" smtClean="0"/>
              <a:t>$_</a:t>
            </a:r>
            <a:r>
              <a:rPr lang="en-US" dirty="0"/>
              <a:t>GET</a:t>
            </a:r>
          </a:p>
          <a:p>
            <a:pPr fontAlgn="base"/>
            <a:r>
              <a:rPr lang="en-US" dirty="0"/>
              <a:t>$_POST</a:t>
            </a:r>
          </a:p>
          <a:p>
            <a:pPr fontAlgn="base"/>
            <a:r>
              <a:rPr lang="en-US" dirty="0"/>
              <a:t>$_</a:t>
            </a:r>
            <a:r>
              <a:rPr lang="en-US" dirty="0" smtClean="0"/>
              <a:t>REQUEST</a:t>
            </a:r>
          </a:p>
          <a:p>
            <a:pPr fontAlgn="base"/>
            <a:r>
              <a:rPr lang="en-US" dirty="0" smtClean="0"/>
              <a:t>$</a:t>
            </a:r>
            <a:r>
              <a:rPr lang="en-US" dirty="0"/>
              <a:t>GLOBALS</a:t>
            </a:r>
          </a:p>
          <a:p>
            <a:pPr fontAlgn="base"/>
            <a:r>
              <a:rPr lang="en-US" dirty="0"/>
              <a:t>$_SERVER</a:t>
            </a:r>
          </a:p>
          <a:p>
            <a:pPr fontAlgn="base"/>
            <a:r>
              <a:rPr lang="en-US" dirty="0" smtClean="0"/>
              <a:t>$_</a:t>
            </a:r>
            <a:r>
              <a:rPr lang="en-US" dirty="0"/>
              <a:t>SESSION</a:t>
            </a:r>
          </a:p>
          <a:p>
            <a:pPr fontAlgn="base"/>
            <a:r>
              <a:rPr lang="en-US" dirty="0"/>
              <a:t>$_COOKIE</a:t>
            </a:r>
          </a:p>
          <a:p>
            <a:pPr fontAlgn="base"/>
            <a:r>
              <a:rPr lang="en-US" dirty="0"/>
              <a:t>$_FILES</a:t>
            </a:r>
          </a:p>
          <a:p>
            <a:pPr marL="0" indent="0" fontAlgn="base">
              <a:buNone/>
            </a:pPr>
            <a:endParaRPr lang="en-US" dirty="0"/>
          </a:p>
        </p:txBody>
      </p:sp>
    </p:spTree>
    <p:extLst>
      <p:ext uri="{BB962C8B-B14F-4D97-AF65-F5344CB8AC3E}">
        <p14:creationId xmlns:p14="http://schemas.microsoft.com/office/powerpoint/2010/main" val="1639167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$_</a:t>
            </a:r>
            <a:r>
              <a:rPr lang="en-US" b="1" dirty="0"/>
              <a:t>POST</a:t>
            </a:r>
            <a:r>
              <a:rPr lang="en-US" dirty="0"/>
              <a:t> : It is a super global variable used to collect data from the HTML form after submitting it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18010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buNone/>
            </a:pPr>
            <a:r>
              <a:rPr lang="en-US" dirty="0" smtClean="0"/>
              <a:t>File1.php</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r>
              <a:rPr lang="en-US" dirty="0" smtClean="0"/>
              <a:t>File2.php</a:t>
            </a:r>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1" y="1939894"/>
            <a:ext cx="4458086" cy="4811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183" y="2016654"/>
            <a:ext cx="3741744" cy="4657762"/>
          </a:xfrm>
          <a:prstGeom prst="rect">
            <a:avLst/>
          </a:prstGeom>
        </p:spPr>
      </p:pic>
      <p:cxnSp>
        <p:nvCxnSpPr>
          <p:cNvPr id="7" name="Straight Arrow Connector 6"/>
          <p:cNvCxnSpPr/>
          <p:nvPr/>
        </p:nvCxnSpPr>
        <p:spPr>
          <a:xfrm>
            <a:off x="4194489" y="3760150"/>
            <a:ext cx="1649339" cy="8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flipH="1">
            <a:off x="4136163" y="2981254"/>
            <a:ext cx="17659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r>
              <a:rPr lang="en-US" dirty="0" smtClean="0"/>
              <a:t>print</a:t>
            </a:r>
            <a:endParaRPr lang="en-US" dirty="0"/>
          </a:p>
        </p:txBody>
      </p:sp>
    </p:spTree>
    <p:extLst>
      <p:ext uri="{BB962C8B-B14F-4D97-AF65-F5344CB8AC3E}">
        <p14:creationId xmlns:p14="http://schemas.microsoft.com/office/powerpoint/2010/main" val="1394910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r>
              <a:rPr lang="en-US" dirty="0"/>
              <a:t>name: The name attribute is crucial in PHP form handling, as it is used to refer to the data submitted by the form fields.</a:t>
            </a:r>
          </a:p>
          <a:p>
            <a:pPr marL="0" indent="0">
              <a:buNone/>
            </a:pPr>
            <a:r>
              <a:rPr lang="en-US" dirty="0"/>
              <a:t>$username = $_POST['username'];  // Accessing the form </a:t>
            </a:r>
            <a:r>
              <a:rPr lang="en-US" dirty="0" smtClean="0"/>
              <a:t>data</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815843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Ex-1:</a:t>
            </a:r>
          </a:p>
          <a:p>
            <a:pPr marL="0" indent="0">
              <a:buNone/>
            </a:pPr>
            <a:r>
              <a:rPr lang="en-US" dirty="0" smtClean="0"/>
              <a:t>Login.html</a:t>
            </a:r>
          </a:p>
          <a:p>
            <a:pPr marL="0" indent="0">
              <a:buNone/>
            </a:pPr>
            <a:r>
              <a:rPr lang="en-US" dirty="0"/>
              <a:t>&lt;form method="get" action="</a:t>
            </a:r>
            <a:r>
              <a:rPr lang="en-US" dirty="0" err="1"/>
              <a:t>login.php</a:t>
            </a:r>
            <a:r>
              <a:rPr lang="en-US" dirty="0"/>
              <a:t>"&gt;</a:t>
            </a:r>
          </a:p>
          <a:p>
            <a:pPr marL="0" indent="0">
              <a:buNone/>
            </a:pPr>
            <a:r>
              <a:rPr lang="en-US" dirty="0"/>
              <a:t>    &lt;input type="text" name="</a:t>
            </a:r>
            <a:r>
              <a:rPr lang="en-US" dirty="0" err="1"/>
              <a:t>user_name</a:t>
            </a:r>
            <a:r>
              <a:rPr lang="en-US" dirty="0"/>
              <a:t>" placeholder="Enter user name"&gt;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&lt;input type="password" name="</a:t>
            </a:r>
            <a:r>
              <a:rPr lang="en-US" dirty="0" err="1"/>
              <a:t>user_password</a:t>
            </a:r>
            <a:r>
              <a:rPr lang="en-US" dirty="0"/>
              <a:t>" placeholder="Enter user password"&gt;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&lt;button type="submit"&gt;Login&lt;/button&gt;</a:t>
            </a:r>
          </a:p>
          <a:p>
            <a:pPr marL="0" indent="0">
              <a:buNone/>
            </a:pPr>
            <a:r>
              <a:rPr lang="en-US" dirty="0"/>
              <a:t>&lt;/form&gt;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22415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err="1" smtClean="0"/>
              <a:t>Login.php</a:t>
            </a:r>
            <a:endParaRPr lang="en-US" dirty="0" smtClean="0"/>
          </a:p>
          <a:p>
            <a:pPr marL="0" indent="0">
              <a:buNone/>
            </a:pPr>
            <a:endParaRPr lang="en-US" dirty="0" smtClean="0"/>
          </a:p>
          <a:p>
            <a:pPr marL="0" indent="0">
              <a:buNone/>
            </a:pPr>
            <a:r>
              <a:rPr lang="en-US" dirty="0"/>
              <a:t>&lt;?</a:t>
            </a:r>
            <a:r>
              <a:rPr lang="en-US" dirty="0" err="1"/>
              <a:t>php</a:t>
            </a:r>
            <a:endParaRPr lang="en-US" dirty="0"/>
          </a:p>
          <a:p>
            <a:pPr marL="0" indent="0">
              <a:buNone/>
            </a:pPr>
            <a:r>
              <a:rPr lang="en-US" dirty="0"/>
              <a:t>echo "This is </a:t>
            </a:r>
            <a:r>
              <a:rPr lang="en-US" dirty="0" err="1"/>
              <a:t>php</a:t>
            </a:r>
            <a:r>
              <a:rPr lang="en-US" dirty="0"/>
              <a:t> login file"</a:t>
            </a:r>
          </a:p>
          <a:p>
            <a:pPr marL="0" indent="0">
              <a:buNone/>
            </a:pPr>
            <a:r>
              <a:rPr lang="en-US" dirty="0"/>
              <a:t>?&gt;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403546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$_server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a:lnSpc>
                <a:spcPct val="150000"/>
              </a:lnSpc>
            </a:pPr>
            <a:r>
              <a:rPr lang="en-US" dirty="0" smtClean="0"/>
              <a:t>HTTP connection</a:t>
            </a:r>
          </a:p>
          <a:p>
            <a:pPr>
              <a:lnSpc>
                <a:spcPct val="150000"/>
              </a:lnSpc>
            </a:pPr>
            <a:r>
              <a:rPr lang="en-US" dirty="0" smtClean="0"/>
              <a:t>Server Information</a:t>
            </a:r>
          </a:p>
          <a:p>
            <a:pPr>
              <a:lnSpc>
                <a:spcPct val="150000"/>
              </a:lnSpc>
            </a:pPr>
            <a:r>
              <a:rPr lang="en-US" dirty="0" smtClean="0"/>
              <a:t>Host </a:t>
            </a:r>
            <a:r>
              <a:rPr lang="en-US" dirty="0"/>
              <a:t>Information</a:t>
            </a:r>
          </a:p>
          <a:p>
            <a:pPr>
              <a:lnSpc>
                <a:spcPct val="150000"/>
              </a:lnSpc>
            </a:pPr>
            <a:r>
              <a:rPr lang="en-US" dirty="0"/>
              <a:t>URL Information</a:t>
            </a:r>
          </a:p>
          <a:p>
            <a:pPr marL="0" indent="0">
              <a:lnSpc>
                <a:spcPct val="150000"/>
              </a:lnSpc>
              <a:buNone/>
            </a:pPr>
            <a:r>
              <a:rPr lang="en-US" dirty="0" smtClean="0"/>
              <a:t>2</a:t>
            </a:r>
            <a:r>
              <a:rPr lang="en-US" baseline="30000" dirty="0" smtClean="0"/>
              <a:t>nd</a:t>
            </a:r>
            <a:r>
              <a:rPr lang="en-US" dirty="0" smtClean="0"/>
              <a:t> page not use </a:t>
            </a:r>
          </a:p>
          <a:p>
            <a:pPr marL="0" indent="0">
              <a:lnSpc>
                <a:spcPct val="150000"/>
              </a:lnSpc>
              <a:buNone/>
            </a:pPr>
            <a:endParaRPr lang="en-US" dirty="0"/>
          </a:p>
        </p:txBody>
      </p:sp>
    </p:spTree>
    <p:extLst>
      <p:ext uri="{BB962C8B-B14F-4D97-AF65-F5344CB8AC3E}">
        <p14:creationId xmlns:p14="http://schemas.microsoft.com/office/powerpoint/2010/main" val="602365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75118"/>
            <a:ext cx="8610600" cy="1102406"/>
          </a:xfrm>
        </p:spPr>
        <p:txBody>
          <a:bodyPr>
            <a:normAutofit/>
          </a:bodyPr>
          <a:lstStyle/>
          <a:p>
            <a:r>
              <a:rPr lang="en-US" dirty="0" err="1" smtClean="0"/>
              <a:t>Php</a:t>
            </a:r>
            <a:r>
              <a:rPr lang="en-US" dirty="0" smtClean="0"/>
              <a:t> :  $_cookie </a:t>
            </a:r>
            <a:endParaRPr lang="en-US" dirty="0"/>
          </a:p>
        </p:txBody>
      </p:sp>
      <p:sp>
        <p:nvSpPr>
          <p:cNvPr id="3" name="Content Placeholder 2"/>
          <p:cNvSpPr>
            <a:spLocks noGrp="1"/>
          </p:cNvSpPr>
          <p:nvPr>
            <p:ph idx="1"/>
          </p:nvPr>
        </p:nvSpPr>
        <p:spPr>
          <a:xfrm>
            <a:off x="685800" y="1777524"/>
            <a:ext cx="10820400" cy="4441161"/>
          </a:xfrm>
        </p:spPr>
        <p:txBody>
          <a:bodyPr>
            <a:normAutofit/>
          </a:bodyPr>
          <a:lstStyle/>
          <a:p>
            <a:pPr marL="0" indent="0">
              <a:lnSpc>
                <a:spcPct val="150000"/>
              </a:lnSpc>
              <a:buNone/>
            </a:pPr>
            <a:endParaRPr lang="en-US" dirty="0" smtClean="0"/>
          </a:p>
          <a:p>
            <a:pPr marL="0" indent="0">
              <a:lnSpc>
                <a:spcPct val="150000"/>
              </a:lnSpc>
              <a:buNone/>
            </a:pPr>
            <a:r>
              <a:rPr lang="en-US" dirty="0" smtClean="0"/>
              <a:t>A </a:t>
            </a:r>
            <a:r>
              <a:rPr lang="en-US" dirty="0"/>
              <a:t>cookie is a small text file that is stored in the user's browser. Cookies are used to store information that can be retrieved </a:t>
            </a:r>
            <a:r>
              <a:rPr lang="en-US" dirty="0" smtClean="0"/>
              <a:t>later.</a:t>
            </a:r>
          </a:p>
          <a:p>
            <a:pPr marL="0" indent="0">
              <a:lnSpc>
                <a:spcPct val="150000"/>
              </a:lnSpc>
              <a:buNone/>
            </a:pPr>
            <a:r>
              <a:rPr lang="en-US" dirty="0"/>
              <a:t>Cookies in </a:t>
            </a:r>
            <a:r>
              <a:rPr lang="en-US" u="sng" dirty="0">
                <a:hlinkClick r:id="rId2"/>
              </a:rPr>
              <a:t>PHP</a:t>
            </a:r>
            <a:r>
              <a:rPr lang="en-US" dirty="0"/>
              <a:t> are created using the </a:t>
            </a:r>
            <a:r>
              <a:rPr lang="en-US" dirty="0" err="1"/>
              <a:t>setcookie</a:t>
            </a:r>
            <a:r>
              <a:rPr lang="en-US" dirty="0"/>
              <a:t>() function. When a cookie is set, the data is stored in the user’s browser and sent to the server with each subsequent request made by the browser</a:t>
            </a:r>
            <a:r>
              <a:rPr lang="en-US" dirty="0" smtClean="0"/>
              <a:t>.</a:t>
            </a:r>
          </a:p>
          <a:p>
            <a:pPr marL="0" indent="0">
              <a:lnSpc>
                <a:spcPct val="150000"/>
              </a:lnSpc>
              <a:buNone/>
            </a:pPr>
            <a:r>
              <a:rPr lang="en-US" dirty="0" err="1"/>
              <a:t>ookies</a:t>
            </a:r>
            <a:r>
              <a:rPr lang="en-US" dirty="0"/>
              <a:t> in </a:t>
            </a:r>
            <a:r>
              <a:rPr lang="en-US" u="sng" dirty="0">
                <a:hlinkClick r:id="rId2"/>
              </a:rPr>
              <a:t>PHP</a:t>
            </a:r>
            <a:r>
              <a:rPr lang="en-US" dirty="0"/>
              <a:t> are created using the </a:t>
            </a:r>
            <a:r>
              <a:rPr lang="en-US" dirty="0" err="1"/>
              <a:t>setcookie</a:t>
            </a:r>
            <a:r>
              <a:rPr lang="en-US" dirty="0"/>
              <a:t>() function. </a:t>
            </a:r>
            <a:endParaRPr lang="en-US" dirty="0" smtClean="0"/>
          </a:p>
          <a:p>
            <a:pPr marL="0" indent="0">
              <a:buNone/>
            </a:pPr>
            <a:endParaRPr lang="en-US" dirty="0" smtClean="0"/>
          </a:p>
        </p:txBody>
      </p:sp>
    </p:spTree>
    <p:extLst>
      <p:ext uri="{BB962C8B-B14F-4D97-AF65-F5344CB8AC3E}">
        <p14:creationId xmlns:p14="http://schemas.microsoft.com/office/powerpoint/2010/main" val="751491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$_cookie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a:t>Syntax</a:t>
            </a:r>
            <a:r>
              <a:rPr lang="en-US" dirty="0" smtClean="0"/>
              <a:t>:</a:t>
            </a:r>
            <a:endParaRPr lang="en-US" dirty="0"/>
          </a:p>
          <a:p>
            <a:pPr marL="0" indent="0">
              <a:buNone/>
            </a:pPr>
            <a:r>
              <a:rPr lang="en-US" dirty="0" err="1"/>
              <a:t>setcookie</a:t>
            </a:r>
            <a:r>
              <a:rPr lang="en-US" dirty="0"/>
              <a:t>(name, value, expire, path, domain, </a:t>
            </a:r>
            <a:r>
              <a:rPr lang="en-US" dirty="0" err="1" smtClean="0"/>
              <a:t>security,httponly</a:t>
            </a:r>
            <a:r>
              <a:rPr lang="en-US" dirty="0" smtClean="0"/>
              <a:t>);</a:t>
            </a:r>
            <a:endParaRPr lang="en-US" dirty="0"/>
          </a:p>
          <a:p>
            <a:pPr fontAlgn="base"/>
            <a:r>
              <a:rPr lang="en-US" b="1" dirty="0"/>
              <a:t>Name: </a:t>
            </a:r>
            <a:r>
              <a:rPr lang="en-US" dirty="0"/>
              <a:t>It is used to set the name of the cookie.</a:t>
            </a:r>
          </a:p>
          <a:p>
            <a:pPr fontAlgn="base"/>
            <a:r>
              <a:rPr lang="en-US" b="1" dirty="0"/>
              <a:t>Value: </a:t>
            </a:r>
            <a:r>
              <a:rPr lang="en-US" dirty="0"/>
              <a:t>It is used to set the value of the cookie.</a:t>
            </a:r>
          </a:p>
          <a:p>
            <a:pPr fontAlgn="base"/>
            <a:r>
              <a:rPr lang="en-US" b="1" dirty="0"/>
              <a:t>Expire: </a:t>
            </a:r>
            <a:r>
              <a:rPr lang="en-US" dirty="0"/>
              <a:t>It is used to set the expiry timestamp of the cookie, after which the cookie can't be accessed.</a:t>
            </a:r>
          </a:p>
          <a:p>
            <a:pPr fontAlgn="base"/>
            <a:r>
              <a:rPr lang="en-US" b="1" dirty="0"/>
              <a:t>Path: </a:t>
            </a:r>
            <a:r>
              <a:rPr lang="en-US" dirty="0"/>
              <a:t>It is used to specify the path on the server for which the cookie will be available.</a:t>
            </a:r>
          </a:p>
          <a:p>
            <a:pPr fontAlgn="base"/>
            <a:r>
              <a:rPr lang="en-US" b="1" dirty="0"/>
              <a:t>Domain: </a:t>
            </a:r>
            <a:r>
              <a:rPr lang="en-US" dirty="0"/>
              <a:t>It is used to specify the domain for which the cookie is available.</a:t>
            </a:r>
          </a:p>
          <a:p>
            <a:pPr fontAlgn="base"/>
            <a:r>
              <a:rPr lang="en-US" b="1" dirty="0"/>
              <a:t>Security: </a:t>
            </a:r>
            <a:r>
              <a:rPr lang="en-US" dirty="0"/>
              <a:t>It is used to indicate that the cookie should be sent only if a secure HTTPS connection exists.</a:t>
            </a:r>
          </a:p>
          <a:p>
            <a:pPr marL="0" indent="0">
              <a:buNone/>
            </a:pPr>
            <a:endParaRPr lang="en-US" dirty="0" smtClean="0"/>
          </a:p>
        </p:txBody>
      </p:sp>
    </p:spTree>
    <p:extLst>
      <p:ext uri="{BB962C8B-B14F-4D97-AF65-F5344CB8AC3E}">
        <p14:creationId xmlns:p14="http://schemas.microsoft.com/office/powerpoint/2010/main" val="20469472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$_session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a:p>
            <a:pPr marL="0" indent="0">
              <a:lnSpc>
                <a:spcPct val="150000"/>
              </a:lnSpc>
              <a:buNone/>
            </a:pP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820" y="1931350"/>
            <a:ext cx="7486116" cy="349522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9893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script</a:t>
            </a:r>
            <a:endParaRPr lang="en-US" dirty="0"/>
          </a:p>
        </p:txBody>
      </p:sp>
      <p:sp>
        <p:nvSpPr>
          <p:cNvPr id="3" name="Content Placeholder 2"/>
          <p:cNvSpPr>
            <a:spLocks noGrp="1"/>
          </p:cNvSpPr>
          <p:nvPr>
            <p:ph idx="1"/>
          </p:nvPr>
        </p:nvSpPr>
        <p:spPr/>
        <p:txBody>
          <a:bodyPr/>
          <a:lstStyle/>
          <a:p>
            <a:r>
              <a:rPr lang="en-US" dirty="0" smtClean="0"/>
              <a:t>Code is execute on client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Code </a:t>
            </a:r>
            <a:r>
              <a:rPr lang="en-US" sz="1400" dirty="0"/>
              <a:t>execute here</a:t>
            </a:r>
          </a:p>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568776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$_server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r>
              <a:rPr lang="en-US" dirty="0"/>
              <a:t>A </a:t>
            </a:r>
            <a:r>
              <a:rPr lang="en-US" b="1" dirty="0"/>
              <a:t>PHP session</a:t>
            </a:r>
            <a:r>
              <a:rPr lang="en-US" dirty="0"/>
              <a:t> stores user data on the </a:t>
            </a:r>
            <a:r>
              <a:rPr lang="en-US" b="1" dirty="0"/>
              <a:t>server</a:t>
            </a:r>
            <a:r>
              <a:rPr lang="en-US" dirty="0"/>
              <a:t> and uses a </a:t>
            </a:r>
            <a:r>
              <a:rPr lang="en-US" b="1" dirty="0"/>
              <a:t>unique session ID</a:t>
            </a:r>
            <a:r>
              <a:rPr lang="en-US" dirty="0"/>
              <a:t> to keep track of the user across multiple pages.</a:t>
            </a:r>
          </a:p>
        </p:txBody>
      </p:sp>
    </p:spTree>
    <p:extLst>
      <p:ext uri="{BB962C8B-B14F-4D97-AF65-F5344CB8AC3E}">
        <p14:creationId xmlns:p14="http://schemas.microsoft.com/office/powerpoint/2010/main" val="2066343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1367327"/>
            <a:ext cx="8610600" cy="196552"/>
          </a:xfrm>
        </p:spPr>
        <p:txBody>
          <a:bodyPr>
            <a:normAutofit fontScale="90000"/>
          </a:bodyPr>
          <a:lstStyle/>
          <a:p>
            <a:r>
              <a:rPr lang="en-US" dirty="0" smtClean="0"/>
              <a:t>Three step to get and set </a:t>
            </a:r>
            <a:r>
              <a:rPr lang="en-US" dirty="0" smtClean="0"/>
              <a:t>session </a:t>
            </a:r>
            <a:r>
              <a:rPr lang="en-US" dirty="0" smtClean="0"/>
              <a:t>value</a:t>
            </a:r>
            <a:r>
              <a:rPr lang="en-US" dirty="0"/>
              <a:t/>
            </a:r>
            <a:br>
              <a:rPr lang="en-US" dirty="0"/>
            </a:br>
            <a:endParaRPr lang="en-US" dirty="0"/>
          </a:p>
        </p:txBody>
      </p:sp>
      <p:sp>
        <p:nvSpPr>
          <p:cNvPr id="3" name="Content Placeholder 2"/>
          <p:cNvSpPr>
            <a:spLocks noGrp="1"/>
          </p:cNvSpPr>
          <p:nvPr>
            <p:ph idx="1"/>
          </p:nvPr>
        </p:nvSpPr>
        <p:spPr>
          <a:xfrm>
            <a:off x="685800" y="1786070"/>
            <a:ext cx="10820400" cy="4432615"/>
          </a:xfrm>
        </p:spPr>
        <p:txBody>
          <a:bodyPr>
            <a:normAutofit fontScale="92500" lnSpcReduction="20000"/>
          </a:bodyPr>
          <a:lstStyle/>
          <a:p>
            <a:pPr marL="0" indent="0" fontAlgn="base">
              <a:lnSpc>
                <a:spcPct val="150000"/>
              </a:lnSpc>
              <a:buNone/>
            </a:pPr>
            <a:r>
              <a:rPr lang="en-US" dirty="0" smtClean="0"/>
              <a:t>Using </a:t>
            </a:r>
            <a:r>
              <a:rPr lang="en-US" dirty="0"/>
              <a:t>PHP sessions involves several key steps: starting a session, storing data in session variables, retrieving data, and eventually destroying the session when no longer needed.</a:t>
            </a:r>
          </a:p>
          <a:p>
            <a:pPr marL="0" indent="0" fontAlgn="base">
              <a:lnSpc>
                <a:spcPct val="150000"/>
              </a:lnSpc>
              <a:buNone/>
            </a:pPr>
            <a:r>
              <a:rPr lang="en-US" dirty="0" smtClean="0"/>
              <a:t>Step 1:  </a:t>
            </a:r>
            <a:r>
              <a:rPr lang="en-US" dirty="0"/>
              <a:t>Starting a </a:t>
            </a:r>
            <a:r>
              <a:rPr lang="en-US" dirty="0" smtClean="0"/>
              <a:t>Session (</a:t>
            </a:r>
            <a:r>
              <a:rPr lang="en-US" dirty="0" err="1" smtClean="0"/>
              <a:t>session_start</a:t>
            </a:r>
            <a:r>
              <a:rPr lang="en-US" dirty="0"/>
              <a:t>(); // Start the </a:t>
            </a:r>
            <a:r>
              <a:rPr lang="en-US" dirty="0" smtClean="0"/>
              <a:t>session)</a:t>
            </a:r>
          </a:p>
          <a:p>
            <a:pPr marL="0" indent="0" fontAlgn="base">
              <a:lnSpc>
                <a:spcPct val="150000"/>
              </a:lnSpc>
              <a:buNone/>
            </a:pPr>
            <a:r>
              <a:rPr lang="en-US" dirty="0" smtClean="0"/>
              <a:t>Step 2</a:t>
            </a:r>
            <a:r>
              <a:rPr lang="en-US" dirty="0"/>
              <a:t>:  $_SESSION</a:t>
            </a:r>
            <a:r>
              <a:rPr lang="en-US" dirty="0" smtClean="0"/>
              <a:t>[‘name'] </a:t>
            </a:r>
            <a:r>
              <a:rPr lang="en-US" dirty="0"/>
              <a:t>= </a:t>
            </a:r>
            <a:r>
              <a:rPr lang="en-US" dirty="0" smtClean="0"/>
              <a:t>‘value';   //set session name and value</a:t>
            </a:r>
          </a:p>
          <a:p>
            <a:pPr marL="0" indent="0" fontAlgn="base">
              <a:lnSpc>
                <a:spcPct val="150000"/>
              </a:lnSpc>
              <a:buNone/>
            </a:pPr>
            <a:r>
              <a:rPr lang="en-US" dirty="0" smtClean="0"/>
              <a:t>Step 3 </a:t>
            </a:r>
            <a:r>
              <a:rPr lang="en-US" dirty="0"/>
              <a:t>: echo $_SESSION</a:t>
            </a:r>
            <a:r>
              <a:rPr lang="en-US" dirty="0" smtClean="0"/>
              <a:t>[‘name'];</a:t>
            </a:r>
          </a:p>
          <a:p>
            <a:pPr marL="0" indent="0" fontAlgn="base">
              <a:lnSpc>
                <a:spcPct val="150000"/>
              </a:lnSpc>
              <a:buNone/>
            </a:pPr>
            <a:r>
              <a:rPr lang="en-US" dirty="0" smtClean="0"/>
              <a:t>Delete session:</a:t>
            </a:r>
          </a:p>
          <a:p>
            <a:pPr marL="0" indent="0" fontAlgn="base">
              <a:lnSpc>
                <a:spcPct val="150000"/>
              </a:lnSpc>
              <a:buNone/>
            </a:pPr>
            <a:r>
              <a:rPr lang="en-US" dirty="0" smtClean="0"/>
              <a:t>Step 1: </a:t>
            </a:r>
            <a:r>
              <a:rPr lang="en-US" dirty="0" err="1" smtClean="0"/>
              <a:t>session_unset</a:t>
            </a:r>
            <a:r>
              <a:rPr lang="en-US" dirty="0" smtClean="0"/>
              <a:t>();   //remove all session variable</a:t>
            </a:r>
          </a:p>
          <a:p>
            <a:pPr marL="0" indent="0" fontAlgn="base">
              <a:lnSpc>
                <a:spcPct val="150000"/>
              </a:lnSpc>
              <a:buNone/>
            </a:pPr>
            <a:r>
              <a:rPr lang="en-US" dirty="0"/>
              <a:t>Step </a:t>
            </a:r>
            <a:r>
              <a:rPr lang="en-US" dirty="0" smtClean="0"/>
              <a:t>: </a:t>
            </a:r>
            <a:r>
              <a:rPr lang="en-US" dirty="0" err="1" smtClean="0"/>
              <a:t>session_destroy</a:t>
            </a:r>
            <a:r>
              <a:rPr lang="en-US" dirty="0" smtClean="0"/>
              <a:t>();</a:t>
            </a:r>
            <a:endParaRPr lang="en-US" dirty="0"/>
          </a:p>
          <a:p>
            <a:pPr fontAlgn="base"/>
            <a:endParaRPr lang="en-US" b="1" dirty="0"/>
          </a:p>
        </p:txBody>
      </p:sp>
    </p:spTree>
    <p:extLst>
      <p:ext uri="{BB962C8B-B14F-4D97-AF65-F5344CB8AC3E}">
        <p14:creationId xmlns:p14="http://schemas.microsoft.com/office/powerpoint/2010/main" val="15505411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$_file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285" y="1591701"/>
            <a:ext cx="5460763" cy="3116850"/>
          </a:xfrm>
          <a:prstGeom prst="rect">
            <a:avLst/>
          </a:prstGeom>
        </p:spPr>
      </p:pic>
      <p:cxnSp>
        <p:nvCxnSpPr>
          <p:cNvPr id="9" name="Elbow Connector 8"/>
          <p:cNvCxnSpPr/>
          <p:nvPr/>
        </p:nvCxnSpPr>
        <p:spPr>
          <a:xfrm rot="16200000" flipH="1">
            <a:off x="7220608" y="4748388"/>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952004" y="5472165"/>
            <a:ext cx="2110811" cy="39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Folder on server</a:t>
            </a:r>
            <a:endParaRPr lang="en-US" dirty="0">
              <a:solidFill>
                <a:schemeClr val="tx1"/>
              </a:solidFill>
            </a:endParaRPr>
          </a:p>
        </p:txBody>
      </p:sp>
      <p:cxnSp>
        <p:nvCxnSpPr>
          <p:cNvPr id="7" name="Elbow Connector 6"/>
          <p:cNvCxnSpPr/>
          <p:nvPr/>
        </p:nvCxnSpPr>
        <p:spPr>
          <a:xfrm rot="16200000" flipH="1">
            <a:off x="7220607" y="4739841"/>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181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  $_file </a:t>
            </a:r>
            <a:endParaRPr lang="en-US"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9899" y="1706694"/>
            <a:ext cx="5753599" cy="3101609"/>
          </a:xfrm>
        </p:spPr>
      </p:pic>
      <p:sp>
        <p:nvSpPr>
          <p:cNvPr id="7" name="Rectangle 6"/>
          <p:cNvSpPr/>
          <p:nvPr/>
        </p:nvSpPr>
        <p:spPr>
          <a:xfrm>
            <a:off x="2509898" y="4808303"/>
            <a:ext cx="5753599" cy="69220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chemeClr val="tx1"/>
                </a:solidFill>
              </a:rPr>
              <a:t>Move_uploaded_file</a:t>
            </a:r>
            <a:r>
              <a:rPr lang="en-US" dirty="0" smtClean="0">
                <a:solidFill>
                  <a:schemeClr val="tx1"/>
                </a:solidFill>
              </a:rPr>
              <a:t>(</a:t>
            </a:r>
            <a:r>
              <a:rPr lang="en-US" dirty="0" err="1" smtClean="0">
                <a:solidFill>
                  <a:schemeClr val="tx1"/>
                </a:solidFill>
              </a:rPr>
              <a:t>file,dest</a:t>
            </a:r>
            <a:r>
              <a:rPr lang="en-US" dirty="0" smtClean="0">
                <a:solidFill>
                  <a:schemeClr val="tx1"/>
                </a:solidFill>
              </a:rPr>
              <a:t>)  </a:t>
            </a:r>
          </a:p>
          <a:p>
            <a:r>
              <a:rPr lang="en-US" dirty="0" smtClean="0">
                <a:solidFill>
                  <a:schemeClr val="tx1"/>
                </a:solidFill>
              </a:rPr>
              <a:t> //upload </a:t>
            </a:r>
            <a:r>
              <a:rPr lang="en-US" dirty="0" err="1" smtClean="0">
                <a:solidFill>
                  <a:schemeClr val="tx1"/>
                </a:solidFill>
              </a:rPr>
              <a:t>img</a:t>
            </a:r>
            <a:r>
              <a:rPr lang="en-US" dirty="0" smtClean="0">
                <a:solidFill>
                  <a:schemeClr val="tx1"/>
                </a:solidFill>
              </a:rPr>
              <a:t> on server</a:t>
            </a:r>
            <a:endParaRPr lang="en-US" dirty="0">
              <a:solidFill>
                <a:schemeClr val="tx1"/>
              </a:solidFill>
            </a:endParaRPr>
          </a:p>
        </p:txBody>
      </p:sp>
      <p:sp>
        <p:nvSpPr>
          <p:cNvPr id="8" name="Rectangle 7"/>
          <p:cNvSpPr/>
          <p:nvPr/>
        </p:nvSpPr>
        <p:spPr>
          <a:xfrm>
            <a:off x="3386981" y="4563454"/>
            <a:ext cx="2119357" cy="244849"/>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(JPG/PNG/GIF)</a:t>
            </a:r>
            <a:endParaRPr lang="en-US" dirty="0">
              <a:solidFill>
                <a:schemeClr val="tx1"/>
              </a:solidFill>
            </a:endParaRPr>
          </a:p>
        </p:txBody>
      </p:sp>
      <p:cxnSp>
        <p:nvCxnSpPr>
          <p:cNvPr id="9" name="Elbow Connector 8"/>
          <p:cNvCxnSpPr/>
          <p:nvPr/>
        </p:nvCxnSpPr>
        <p:spPr>
          <a:xfrm rot="16200000" flipH="1">
            <a:off x="5338036" y="5203069"/>
            <a:ext cx="772440" cy="6751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117647" y="6009326"/>
            <a:ext cx="4017950" cy="3964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Once we get information then we will use this function</a:t>
            </a:r>
            <a:endParaRPr lang="en-US" dirty="0">
              <a:solidFill>
                <a:schemeClr val="tx1"/>
              </a:solidFill>
            </a:endParaRPr>
          </a:p>
        </p:txBody>
      </p:sp>
    </p:spTree>
    <p:extLst>
      <p:ext uri="{BB962C8B-B14F-4D97-AF65-F5344CB8AC3E}">
        <p14:creationId xmlns:p14="http://schemas.microsoft.com/office/powerpoint/2010/main" val="2605485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lnSpc>
                <a:spcPct val="150000"/>
              </a:lnSpc>
              <a:buNone/>
            </a:pPr>
            <a:r>
              <a:rPr lang="en-US" dirty="0" err="1" smtClean="0"/>
              <a:t>Move_uploaded_file</a:t>
            </a:r>
            <a:r>
              <a:rPr lang="en-US" dirty="0" smtClean="0"/>
              <a:t> :</a:t>
            </a:r>
          </a:p>
          <a:p>
            <a:pPr marL="0" indent="0">
              <a:lnSpc>
                <a:spcPct val="150000"/>
              </a:lnSpc>
              <a:buNone/>
            </a:pPr>
            <a:r>
              <a:rPr lang="en-US" dirty="0" smtClean="0"/>
              <a:t>Used to upload client side image on server</a:t>
            </a:r>
          </a:p>
        </p:txBody>
      </p:sp>
    </p:spTree>
    <p:extLst>
      <p:ext uri="{BB962C8B-B14F-4D97-AF65-F5344CB8AC3E}">
        <p14:creationId xmlns:p14="http://schemas.microsoft.com/office/powerpoint/2010/main" val="1430390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err="1" smtClean="0"/>
              <a:t>Php</a:t>
            </a:r>
            <a:r>
              <a:rPr lang="en-US" dirty="0" smtClean="0"/>
              <a:t> die and exit function</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marL="0" indent="0">
              <a:lnSpc>
                <a:spcPct val="150000"/>
              </a:lnSpc>
              <a:buNone/>
            </a:pPr>
            <a:r>
              <a:rPr lang="en-US" dirty="0" err="1" smtClean="0"/>
              <a:t>Move_uploaded_file</a:t>
            </a:r>
            <a:r>
              <a:rPr lang="en-US" dirty="0" smtClean="0"/>
              <a:t> :</a:t>
            </a:r>
          </a:p>
          <a:p>
            <a:pPr marL="0" indent="0">
              <a:lnSpc>
                <a:spcPct val="150000"/>
              </a:lnSpc>
              <a:buNone/>
            </a:pPr>
            <a:r>
              <a:rPr lang="en-US" dirty="0" smtClean="0"/>
              <a:t>Used to upload client side image on server</a:t>
            </a:r>
          </a:p>
        </p:txBody>
      </p:sp>
    </p:spTree>
    <p:extLst>
      <p:ext uri="{BB962C8B-B14F-4D97-AF65-F5344CB8AC3E}">
        <p14:creationId xmlns:p14="http://schemas.microsoft.com/office/powerpoint/2010/main" val="2494104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smtClean="0"/>
          </a:p>
          <a:p>
            <a:pPr>
              <a:lnSpc>
                <a:spcPct val="150000"/>
              </a:lnSpc>
            </a:pPr>
            <a:r>
              <a:rPr lang="en-US" dirty="0" smtClean="0"/>
              <a:t>Make variables for connection</a:t>
            </a:r>
          </a:p>
          <a:p>
            <a:pPr>
              <a:lnSpc>
                <a:spcPct val="150000"/>
              </a:lnSpc>
            </a:pPr>
            <a:r>
              <a:rPr lang="en-US" dirty="0" smtClean="0"/>
              <a:t>Make connect with </a:t>
            </a:r>
            <a:r>
              <a:rPr lang="en-US" dirty="0" err="1" smtClean="0"/>
              <a:t>mysqli</a:t>
            </a:r>
            <a:r>
              <a:rPr lang="en-US" dirty="0" smtClean="0"/>
              <a:t> class</a:t>
            </a:r>
          </a:p>
          <a:p>
            <a:pPr>
              <a:lnSpc>
                <a:spcPct val="150000"/>
              </a:lnSpc>
            </a:pPr>
            <a:r>
              <a:rPr lang="en-US" dirty="0" smtClean="0"/>
              <a:t>Get the table list from database</a:t>
            </a:r>
          </a:p>
          <a:p>
            <a:pPr marL="0" indent="0">
              <a:lnSpc>
                <a:spcPct val="150000"/>
              </a:lnSpc>
              <a:buNone/>
            </a:pPr>
            <a:endParaRPr lang="en-US" dirty="0"/>
          </a:p>
        </p:txBody>
      </p:sp>
    </p:spTree>
    <p:extLst>
      <p:ext uri="{BB962C8B-B14F-4D97-AF65-F5344CB8AC3E}">
        <p14:creationId xmlns:p14="http://schemas.microsoft.com/office/powerpoint/2010/main" val="36905304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a:t>Connecting PHP with MySQL Database</a:t>
            </a:r>
          </a:p>
        </p:txBody>
      </p:sp>
      <p:sp>
        <p:nvSpPr>
          <p:cNvPr id="3" name="Content Placeholder 2"/>
          <p:cNvSpPr>
            <a:spLocks noGrp="1"/>
          </p:cNvSpPr>
          <p:nvPr>
            <p:ph idx="1"/>
          </p:nvPr>
        </p:nvSpPr>
        <p:spPr>
          <a:xfrm>
            <a:off x="685800" y="1461332"/>
            <a:ext cx="10820400" cy="4757354"/>
          </a:xfrm>
        </p:spPr>
        <p:txBody>
          <a:bodyPr>
            <a:normAutofit fontScale="70000" lnSpcReduction="20000"/>
          </a:bodyPr>
          <a:lstStyle/>
          <a:p>
            <a:pPr marL="0" indent="0">
              <a:buNone/>
            </a:pPr>
            <a:r>
              <a:rPr lang="en-US" dirty="0" smtClean="0"/>
              <a:t>Ex: </a:t>
            </a:r>
          </a:p>
          <a:p>
            <a:pPr marL="0" indent="0">
              <a:buNone/>
            </a:pPr>
            <a:r>
              <a:rPr lang="en-US" dirty="0"/>
              <a:t>&lt;?</a:t>
            </a:r>
            <a:r>
              <a:rPr lang="en-US" dirty="0" err="1"/>
              <a:t>php</a:t>
            </a:r>
            <a:endParaRPr lang="en-US" dirty="0"/>
          </a:p>
          <a:p>
            <a:pPr marL="0" indent="0">
              <a:buNone/>
            </a:pPr>
            <a:r>
              <a:rPr lang="en-US" dirty="0"/>
              <a:t>$host = "</a:t>
            </a:r>
            <a:r>
              <a:rPr lang="en-US" dirty="0" err="1"/>
              <a:t>localhost</a:t>
            </a:r>
            <a:r>
              <a:rPr lang="en-US" dirty="0"/>
              <a:t>";</a:t>
            </a:r>
          </a:p>
          <a:p>
            <a:pPr marL="0" indent="0">
              <a:buNone/>
            </a:pPr>
            <a:r>
              <a:rPr lang="en-US" dirty="0"/>
              <a:t>$user = "root";</a:t>
            </a:r>
          </a:p>
          <a:p>
            <a:pPr marL="0" indent="0">
              <a:buNone/>
            </a:pPr>
            <a:r>
              <a:rPr lang="en-US" dirty="0"/>
              <a:t>$pass = " ";</a:t>
            </a:r>
          </a:p>
          <a:p>
            <a:pPr marL="0" indent="0">
              <a:buNone/>
            </a:pPr>
            <a:r>
              <a:rPr lang="en-US" dirty="0"/>
              <a:t>$</a:t>
            </a:r>
            <a:r>
              <a:rPr lang="en-US" dirty="0" err="1"/>
              <a:t>db</a:t>
            </a:r>
            <a:r>
              <a:rPr lang="en-US" dirty="0"/>
              <a:t> = "demo</a:t>
            </a:r>
            <a:r>
              <a:rPr lang="en-US" dirty="0" smtClean="0"/>
              <a:t>"; </a:t>
            </a:r>
            <a:endParaRPr lang="en-US" dirty="0"/>
          </a:p>
          <a:p>
            <a:pPr marL="0" indent="0">
              <a:buNone/>
            </a:pPr>
            <a:r>
              <a:rPr lang="en-US" dirty="0"/>
              <a:t>$con = </a:t>
            </a:r>
            <a:r>
              <a:rPr lang="en-US" dirty="0" err="1"/>
              <a:t>mysqli_connect</a:t>
            </a:r>
            <a:r>
              <a:rPr lang="en-US" dirty="0"/>
              <a:t>($host,$user,$pass,$</a:t>
            </a:r>
            <a:r>
              <a:rPr lang="en-US" dirty="0" err="1"/>
              <a:t>db</a:t>
            </a:r>
            <a:r>
              <a:rPr lang="en-US" dirty="0"/>
              <a:t>);</a:t>
            </a:r>
          </a:p>
          <a:p>
            <a:pPr marL="0" indent="0">
              <a:buNone/>
            </a:pPr>
            <a:r>
              <a:rPr lang="en-US" dirty="0"/>
              <a:t>if($con){</a:t>
            </a:r>
          </a:p>
          <a:p>
            <a:pPr marL="0" indent="0">
              <a:buNone/>
            </a:pPr>
            <a:r>
              <a:rPr lang="en-US" dirty="0"/>
              <a:t>    echo "OK";</a:t>
            </a:r>
          </a:p>
          <a:p>
            <a:pPr marL="0" indent="0">
              <a:buNone/>
            </a:pPr>
            <a:r>
              <a:rPr lang="en-US" dirty="0"/>
              <a:t>    </a:t>
            </a:r>
          </a:p>
          <a:p>
            <a:pPr marL="0" indent="0">
              <a:buNone/>
            </a:pPr>
            <a:r>
              <a:rPr lang="en-US" dirty="0"/>
              <a:t>}</a:t>
            </a:r>
          </a:p>
          <a:p>
            <a:pPr marL="0" indent="0">
              <a:buNone/>
            </a:pPr>
            <a:r>
              <a:rPr lang="en-US" dirty="0"/>
              <a:t>else</a:t>
            </a:r>
          </a:p>
          <a:p>
            <a:pPr marL="0" indent="0">
              <a:buNone/>
            </a:pPr>
            <a:r>
              <a:rPr lang="en-US" dirty="0"/>
              <a:t>{</a:t>
            </a:r>
          </a:p>
          <a:p>
            <a:pPr marL="0" indent="0">
              <a:buNone/>
            </a:pPr>
            <a:r>
              <a:rPr lang="en-US" dirty="0"/>
              <a:t>    echo "DB not Connect";</a:t>
            </a:r>
          </a:p>
          <a:p>
            <a:pPr marL="0" indent="0">
              <a:buNone/>
            </a:pPr>
            <a:r>
              <a:rPr lang="en-US" dirty="0"/>
              <a:t>}</a:t>
            </a:r>
          </a:p>
          <a:p>
            <a:pPr marL="0" indent="0">
              <a:buNone/>
            </a:pPr>
            <a:r>
              <a:rPr lang="en-US" dirty="0"/>
              <a:t/>
            </a:r>
            <a:br>
              <a:rPr lang="en-US" dirty="0"/>
            </a:br>
            <a:r>
              <a:rPr lang="en-US" dirty="0"/>
              <a:t>?&gt;</a:t>
            </a:r>
          </a:p>
          <a:p>
            <a:pPr marL="0" indent="0">
              <a:lnSpc>
                <a:spcPct val="150000"/>
              </a:lnSpc>
              <a:buNone/>
            </a:pPr>
            <a:endParaRPr lang="en-US" dirty="0"/>
          </a:p>
        </p:txBody>
      </p:sp>
    </p:spTree>
    <p:extLst>
      <p:ext uri="{BB962C8B-B14F-4D97-AF65-F5344CB8AC3E}">
        <p14:creationId xmlns:p14="http://schemas.microsoft.com/office/powerpoint/2010/main" val="12464160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connect.php</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a:t>&lt;?</a:t>
            </a:r>
            <a:r>
              <a:rPr lang="en-US" dirty="0" err="1"/>
              <a:t>php</a:t>
            </a:r>
            <a:endParaRPr lang="en-US" dirty="0"/>
          </a:p>
          <a:p>
            <a:pPr marL="0" indent="0">
              <a:buNone/>
            </a:pPr>
            <a:r>
              <a:rPr lang="en-US" dirty="0"/>
              <a:t>$hostname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$database = '</a:t>
            </a:r>
            <a:r>
              <a:rPr lang="en-US" dirty="0" err="1"/>
              <a:t>signupform</a:t>
            </a:r>
            <a:r>
              <a:rPr lang="en-US" dirty="0"/>
              <a:t>';</a:t>
            </a:r>
          </a:p>
          <a:p>
            <a:pPr marL="0" indent="0">
              <a:buNone/>
            </a:pPr>
            <a:r>
              <a:rPr lang="en-US" dirty="0"/>
              <a:t/>
            </a:r>
            <a:br>
              <a:rPr lang="en-US" dirty="0"/>
            </a:br>
            <a:r>
              <a:rPr lang="en-US" dirty="0"/>
              <a:t>$con = </a:t>
            </a:r>
            <a:r>
              <a:rPr lang="en-US" dirty="0" err="1"/>
              <a:t>mysqli_connect</a:t>
            </a:r>
            <a:r>
              <a:rPr lang="en-US" dirty="0"/>
              <a:t>($hostname, $username, $password, $database);</a:t>
            </a:r>
          </a:p>
          <a:p>
            <a:pPr marL="0" indent="0">
              <a:buNone/>
            </a:pPr>
            <a:r>
              <a:rPr lang="en-US" dirty="0"/>
              <a:t/>
            </a:r>
            <a:br>
              <a:rPr lang="en-US" dirty="0"/>
            </a:br>
            <a:r>
              <a:rPr lang="en-US" dirty="0"/>
              <a:t>if (!$con) {</a:t>
            </a:r>
          </a:p>
          <a:p>
            <a:pPr marL="0" indent="0">
              <a:buNone/>
            </a:pPr>
            <a:r>
              <a:rPr lang="en-US" dirty="0"/>
              <a:t>    die("Connection failed: " . </a:t>
            </a:r>
            <a:r>
              <a:rPr lang="en-US" dirty="0" err="1"/>
              <a:t>mysqli_connect_error</a:t>
            </a:r>
            <a:r>
              <a:rPr lang="en-US" dirty="0"/>
              <a:t>());</a:t>
            </a:r>
          </a:p>
          <a:p>
            <a:pPr marL="0" indent="0">
              <a:buNone/>
            </a:pPr>
            <a:r>
              <a:rPr lang="en-US" dirty="0"/>
              <a:t>}</a:t>
            </a:r>
          </a:p>
          <a:p>
            <a:pPr marL="0" indent="0">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758460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signup.php</a:t>
            </a:r>
            <a:r>
              <a:rPr lang="en-US" sz="2200" dirty="0" smtClean="0"/>
              <a:t>/html form</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20000"/>
          </a:bodyPr>
          <a:lstStyle/>
          <a:p>
            <a:pPr marL="0" indent="0">
              <a:lnSpc>
                <a:spcPct val="150000"/>
              </a:lnSpc>
              <a:buNone/>
            </a:pPr>
            <a:r>
              <a:rPr lang="en-US" dirty="0"/>
              <a:t>&lt;?</a:t>
            </a:r>
            <a:r>
              <a:rPr lang="en-US" dirty="0" err="1" smtClean="0"/>
              <a:t>php</a:t>
            </a:r>
            <a:r>
              <a:rPr lang="en-US" dirty="0"/>
              <a:t/>
            </a:r>
            <a:br>
              <a:rPr lang="en-US" dirty="0"/>
            </a:br>
            <a:r>
              <a:rPr lang="en-US" dirty="0"/>
              <a:t>if ($_SERVER['REQUEST_METHOD'] == 'POST') {</a:t>
            </a:r>
          </a:p>
          <a:p>
            <a:pPr marL="0" indent="0">
              <a:lnSpc>
                <a:spcPct val="150000"/>
              </a:lnSpc>
              <a:buNone/>
            </a:pPr>
            <a:r>
              <a:rPr lang="en-US" dirty="0"/>
              <a:t>    include '</a:t>
            </a:r>
            <a:r>
              <a:rPr lang="en-US" dirty="0" err="1"/>
              <a:t>connect.php</a:t>
            </a:r>
            <a:r>
              <a:rPr lang="en-US" dirty="0" smtClean="0"/>
              <a:t>';</a:t>
            </a:r>
            <a:r>
              <a:rPr lang="en-US" dirty="0"/>
              <a:t/>
            </a:r>
            <a:br>
              <a:rPr lang="en-US" dirty="0"/>
            </a:br>
            <a:r>
              <a:rPr lang="en-US" dirty="0"/>
              <a:t>    $username = $_POST['username'];</a:t>
            </a:r>
          </a:p>
          <a:p>
            <a:pPr marL="0" indent="0">
              <a:lnSpc>
                <a:spcPct val="150000"/>
              </a:lnSpc>
              <a:buNone/>
            </a:pPr>
            <a:r>
              <a:rPr lang="en-US" dirty="0"/>
              <a:t>    $password = $_POST['password</a:t>
            </a:r>
            <a:r>
              <a:rPr lang="en-US" dirty="0" smtClean="0"/>
              <a:t>'];</a:t>
            </a:r>
            <a:r>
              <a:rPr lang="en-US" dirty="0"/>
              <a:t/>
            </a:r>
            <a:br>
              <a:rPr lang="en-US" dirty="0"/>
            </a:br>
            <a:r>
              <a:rPr lang="en-US" dirty="0"/>
              <a:t>    $</a:t>
            </a:r>
            <a:r>
              <a:rPr lang="en-US" dirty="0" err="1"/>
              <a:t>sql</a:t>
            </a:r>
            <a:r>
              <a:rPr lang="en-US" dirty="0"/>
              <a:t> = "INSERT INTO registration (username, password) VALUES ('$username', '$password')";</a:t>
            </a:r>
          </a:p>
          <a:p>
            <a:pPr marL="0" indent="0">
              <a:lnSpc>
                <a:spcPct val="150000"/>
              </a:lnSpc>
              <a:buNone/>
            </a:pPr>
            <a:r>
              <a:rPr lang="en-US" dirty="0"/>
              <a:t>    $result = </a:t>
            </a:r>
            <a:r>
              <a:rPr lang="en-US" dirty="0" err="1"/>
              <a:t>mysqli_query</a:t>
            </a:r>
            <a:r>
              <a:rPr lang="en-US" dirty="0"/>
              <a:t>($con, $</a:t>
            </a:r>
            <a:r>
              <a:rPr lang="en-US" dirty="0" err="1"/>
              <a:t>sql</a:t>
            </a:r>
            <a:r>
              <a:rPr lang="en-US" dirty="0" smtClean="0"/>
              <a:t>);</a:t>
            </a:r>
            <a:r>
              <a:rPr lang="en-US" dirty="0"/>
              <a:t/>
            </a:r>
            <a:br>
              <a:rPr lang="en-US" dirty="0"/>
            </a:br>
            <a:r>
              <a:rPr lang="en-US" dirty="0"/>
              <a:t>}</a:t>
            </a:r>
          </a:p>
          <a:p>
            <a:pPr marL="0" indent="0">
              <a:lnSpc>
                <a:spcPct val="150000"/>
              </a:lnSpc>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3085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php on windows</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Xammp</a:t>
            </a:r>
            <a:endParaRPr lang="en-US" dirty="0" smtClean="0"/>
          </a:p>
          <a:p>
            <a:r>
              <a:rPr lang="en-US" dirty="0" smtClean="0"/>
              <a:t>Install </a:t>
            </a:r>
            <a:r>
              <a:rPr lang="en-US" dirty="0" err="1" smtClean="0"/>
              <a:t>xammp</a:t>
            </a:r>
            <a:endParaRPr lang="en-US" dirty="0" smtClean="0"/>
          </a:p>
          <a:p>
            <a:r>
              <a:rPr lang="en-US" dirty="0" smtClean="0"/>
              <a:t>Start apache in </a:t>
            </a:r>
            <a:r>
              <a:rPr lang="en-US" dirty="0" err="1" smtClean="0"/>
              <a:t>xammp</a:t>
            </a:r>
            <a:endParaRPr lang="en-US" dirty="0" smtClean="0"/>
          </a:p>
          <a:p>
            <a:r>
              <a:rPr lang="en-US" dirty="0" smtClean="0"/>
              <a:t>Make a folder and file in php</a:t>
            </a:r>
          </a:p>
          <a:p>
            <a:endParaRPr lang="en-US" dirty="0" smtClean="0"/>
          </a:p>
          <a:p>
            <a:endParaRPr lang="en-US" dirty="0"/>
          </a:p>
        </p:txBody>
      </p:sp>
    </p:spTree>
    <p:extLst>
      <p:ext uri="{BB962C8B-B14F-4D97-AF65-F5344CB8AC3E}">
        <p14:creationId xmlns:p14="http://schemas.microsoft.com/office/powerpoint/2010/main" val="40843151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Form validation in </a:t>
            </a:r>
            <a:r>
              <a:rPr lang="en-US" dirty="0" err="1"/>
              <a:t>javascript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lgn="just" fontAlgn="base">
              <a:lnSpc>
                <a:spcPct val="150000"/>
              </a:lnSpc>
              <a:buNone/>
            </a:pPr>
            <a:r>
              <a:rPr lang="en-US" sz="2000" dirty="0" smtClean="0"/>
              <a:t>Form </a:t>
            </a:r>
            <a:r>
              <a:rPr lang="en-US" sz="2000" dirty="0"/>
              <a:t>validation in </a:t>
            </a:r>
            <a:r>
              <a:rPr lang="en-US" sz="2000" dirty="0" smtClean="0"/>
              <a:t>PHP </a:t>
            </a:r>
            <a:r>
              <a:rPr lang="en-US" sz="2000" dirty="0"/>
              <a:t>is the process of checking </a:t>
            </a:r>
          </a:p>
          <a:p>
            <a:pPr marL="0" indent="0" algn="just" fontAlgn="base">
              <a:lnSpc>
                <a:spcPct val="150000"/>
              </a:lnSpc>
              <a:buNone/>
            </a:pPr>
            <a:r>
              <a:rPr lang="en-US" sz="2000" dirty="0"/>
              <a:t>user input in an HTML form before the data is sent to the server. </a:t>
            </a:r>
          </a:p>
          <a:p>
            <a:pPr marL="0" indent="0" algn="just" fontAlgn="base">
              <a:lnSpc>
                <a:spcPct val="150000"/>
              </a:lnSpc>
              <a:buNone/>
            </a:pPr>
            <a:r>
              <a:rPr lang="en-US" sz="2000" dirty="0"/>
              <a:t>This helps ensure that the submitted data is complete </a:t>
            </a:r>
          </a:p>
          <a:p>
            <a:pPr marL="0" indent="0" algn="just" fontAlgn="base">
              <a:lnSpc>
                <a:spcPct val="150000"/>
              </a:lnSpc>
              <a:buNone/>
            </a:pPr>
            <a:r>
              <a:rPr lang="en-US" sz="2000" dirty="0"/>
              <a:t>and in the correct format.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12463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What </a:t>
            </a:r>
            <a:r>
              <a:rPr lang="en-US" dirty="0" err="1" smtClean="0"/>
              <a:t>isphp</a:t>
            </a:r>
            <a:r>
              <a:rPr lang="en-US" dirty="0" smtClean="0"/>
              <a:t> crud: </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gn="ctr">
              <a:lnSpc>
                <a:spcPct val="150000"/>
              </a:lnSpc>
              <a:buNone/>
            </a:pPr>
            <a:r>
              <a:rPr lang="en-US" b="1" dirty="0" smtClean="0">
                <a:solidFill>
                  <a:schemeClr val="accent1">
                    <a:lumMod val="75000"/>
                  </a:schemeClr>
                </a:solidFill>
              </a:rPr>
              <a:t>database</a:t>
            </a:r>
          </a:p>
          <a:p>
            <a:pPr marL="0" indent="0">
              <a:lnSpc>
                <a:spcPct val="150000"/>
              </a:lnSpc>
              <a:buNone/>
            </a:pPr>
            <a:endParaRPr lang="en-US" dirty="0" smtClean="0"/>
          </a:p>
          <a:p>
            <a:pPr marL="0" indent="0">
              <a:lnSpc>
                <a:spcPct val="150000"/>
              </a:lnSpc>
              <a:buNone/>
            </a:pPr>
            <a:endParaRPr lang="en-US" dirty="0"/>
          </a:p>
        </p:txBody>
      </p:sp>
      <p:sp>
        <p:nvSpPr>
          <p:cNvPr id="4" name="Rectangle 3"/>
          <p:cNvSpPr/>
          <p:nvPr/>
        </p:nvSpPr>
        <p:spPr>
          <a:xfrm>
            <a:off x="2632105" y="3686183"/>
            <a:ext cx="104258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a:t>
            </a:r>
            <a:endParaRPr lang="en-US" dirty="0"/>
          </a:p>
        </p:txBody>
      </p:sp>
      <p:sp>
        <p:nvSpPr>
          <p:cNvPr id="5" name="Rectangle 4"/>
          <p:cNvSpPr/>
          <p:nvPr/>
        </p:nvSpPr>
        <p:spPr>
          <a:xfrm>
            <a:off x="4801134" y="3634910"/>
            <a:ext cx="87167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read</a:t>
            </a:r>
            <a:endParaRPr lang="en-US" dirty="0"/>
          </a:p>
        </p:txBody>
      </p:sp>
      <p:sp>
        <p:nvSpPr>
          <p:cNvPr id="6" name="Rectangle 5"/>
          <p:cNvSpPr/>
          <p:nvPr/>
        </p:nvSpPr>
        <p:spPr>
          <a:xfrm>
            <a:off x="6594594" y="3633727"/>
            <a:ext cx="1093327"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update</a:t>
            </a:r>
            <a:endParaRPr lang="en-US" dirty="0"/>
          </a:p>
        </p:txBody>
      </p:sp>
      <p:sp>
        <p:nvSpPr>
          <p:cNvPr id="7" name="Rectangle 6"/>
          <p:cNvSpPr/>
          <p:nvPr/>
        </p:nvSpPr>
        <p:spPr>
          <a:xfrm>
            <a:off x="8521583" y="3633727"/>
            <a:ext cx="987751" cy="410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a:t>
            </a:r>
            <a:endParaRPr lang="en-US" dirty="0"/>
          </a:p>
        </p:txBody>
      </p:sp>
      <p:cxnSp>
        <p:nvCxnSpPr>
          <p:cNvPr id="21" name="Straight Arrow Connector 20"/>
          <p:cNvCxnSpPr/>
          <p:nvPr/>
        </p:nvCxnSpPr>
        <p:spPr>
          <a:xfrm flipH="1">
            <a:off x="3674693" y="2384277"/>
            <a:ext cx="1880073" cy="12506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313082" y="2393111"/>
            <a:ext cx="676096"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311514" y="2393111"/>
            <a:ext cx="627671" cy="117903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594594" y="2384277"/>
            <a:ext cx="2241757" cy="11878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8074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err="1" smtClean="0"/>
              <a:t>Php</a:t>
            </a:r>
            <a:r>
              <a:rPr lang="en-US" dirty="0" smtClean="0"/>
              <a:t> and </a:t>
            </a:r>
            <a:r>
              <a:rPr lang="en-US" dirty="0" err="1" smtClean="0"/>
              <a:t>mysql</a:t>
            </a:r>
            <a:r>
              <a:rPr lang="en-US" dirty="0" smtClean="0"/>
              <a:t> programming steps</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636" y="1695013"/>
            <a:ext cx="7238288" cy="4392538"/>
          </a:xfrm>
          <a:prstGeom prst="rect">
            <a:avLst/>
          </a:prstGeom>
        </p:spPr>
      </p:pic>
    </p:spTree>
    <p:extLst>
      <p:ext uri="{BB962C8B-B14F-4D97-AF65-F5344CB8AC3E}">
        <p14:creationId xmlns:p14="http://schemas.microsoft.com/office/powerpoint/2010/main" val="18504899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10000"/>
          </a:bodyPr>
          <a:lstStyle/>
          <a:p>
            <a:pPr marL="0" indent="0" algn="just" fontAlgn="base">
              <a:lnSpc>
                <a:spcPct val="150000"/>
              </a:lnSpc>
              <a:buNone/>
            </a:pPr>
            <a:endParaRPr lang="en-US" sz="2000" dirty="0" smtClean="0"/>
          </a:p>
          <a:p>
            <a:pPr marL="457200" indent="-457200">
              <a:buFont typeface="+mj-lt"/>
              <a:buAutoNum type="arabicPeriod"/>
            </a:pPr>
            <a:r>
              <a:rPr lang="en-US" dirty="0" smtClean="0"/>
              <a:t>Connection</a:t>
            </a:r>
          </a:p>
          <a:p>
            <a:pPr marL="0" indent="0">
              <a:buNone/>
            </a:pPr>
            <a:r>
              <a:rPr lang="en-US" dirty="0" err="1" smtClean="0"/>
              <a:t>mysqli_connect</a:t>
            </a:r>
            <a:r>
              <a:rPr lang="en-US" dirty="0" smtClean="0"/>
              <a:t>(server name</a:t>
            </a:r>
            <a:r>
              <a:rPr lang="en-US" dirty="0"/>
              <a:t>, </a:t>
            </a:r>
            <a:r>
              <a:rPr lang="en-US" dirty="0" smtClean="0"/>
              <a:t>user name</a:t>
            </a:r>
            <a:r>
              <a:rPr lang="en-US" dirty="0"/>
              <a:t>, </a:t>
            </a:r>
            <a:r>
              <a:rPr lang="en-US" dirty="0" smtClean="0"/>
              <a:t>password</a:t>
            </a:r>
            <a:r>
              <a:rPr lang="en-US" dirty="0"/>
              <a:t>, </a:t>
            </a:r>
            <a:r>
              <a:rPr lang="en-US" dirty="0" smtClean="0"/>
              <a:t>database name);</a:t>
            </a:r>
          </a:p>
          <a:p>
            <a:pPr marL="0" indent="0">
              <a:lnSpc>
                <a:spcPct val="150000"/>
              </a:lnSpc>
              <a:buNone/>
            </a:pPr>
            <a:r>
              <a:rPr lang="en-US" dirty="0" smtClean="0"/>
              <a:t>Ex: </a:t>
            </a:r>
          </a:p>
          <a:p>
            <a:pPr marL="0" indent="0">
              <a:lnSpc>
                <a:spcPct val="150000"/>
              </a:lnSpc>
              <a:buNone/>
            </a:pPr>
            <a:r>
              <a:rPr lang="en-US" dirty="0" smtClean="0"/>
              <a:t>$con = </a:t>
            </a:r>
            <a:r>
              <a:rPr lang="en-US" dirty="0" err="1" smtClean="0"/>
              <a:t>mysqli_connect</a:t>
            </a:r>
            <a:r>
              <a:rPr lang="en-US" dirty="0"/>
              <a:t>($hostname, $username, $password, $database</a:t>
            </a:r>
            <a:r>
              <a:rPr lang="en-US" dirty="0" smtClean="0"/>
              <a:t>);</a:t>
            </a:r>
            <a:endParaRPr lang="en-US" dirty="0"/>
          </a:p>
          <a:p>
            <a:pPr marL="0" indent="0">
              <a:lnSpc>
                <a:spcPct val="150000"/>
              </a:lnSpc>
              <a:buNone/>
            </a:pPr>
            <a:r>
              <a:rPr lang="en-US" dirty="0" smtClean="0"/>
              <a:t>Run SQL Query</a:t>
            </a:r>
          </a:p>
          <a:p>
            <a:pPr marL="457200" indent="-457200">
              <a:lnSpc>
                <a:spcPct val="150000"/>
              </a:lnSpc>
              <a:buAutoNum type="arabicPeriod" startAt="2"/>
            </a:pPr>
            <a:r>
              <a:rPr lang="en-US" dirty="0" err="1" smtClean="0"/>
              <a:t>mysqli_query</a:t>
            </a:r>
            <a:r>
              <a:rPr lang="en-US" dirty="0" smtClean="0"/>
              <a:t>(connection name , </a:t>
            </a:r>
            <a:r>
              <a:rPr lang="en-US" dirty="0" err="1" smtClean="0"/>
              <a:t>sql</a:t>
            </a:r>
            <a:r>
              <a:rPr lang="en-US" dirty="0" smtClean="0"/>
              <a:t> query)</a:t>
            </a:r>
          </a:p>
          <a:p>
            <a:pPr marL="457200" indent="-457200">
              <a:lnSpc>
                <a:spcPct val="150000"/>
              </a:lnSpc>
              <a:buAutoNum type="arabicPeriod" startAt="2"/>
            </a:pPr>
            <a:r>
              <a:rPr lang="en-US" dirty="0" smtClean="0"/>
              <a:t>Close connection</a:t>
            </a:r>
          </a:p>
          <a:p>
            <a:pPr marL="0" indent="0">
              <a:lnSpc>
                <a:spcPct val="150000"/>
              </a:lnSpc>
              <a:buNone/>
            </a:pPr>
            <a:r>
              <a:rPr lang="en-US" dirty="0" err="1" smtClean="0"/>
              <a:t>Mysqli_close</a:t>
            </a:r>
            <a:r>
              <a:rPr lang="en-US" dirty="0" smtClean="0"/>
              <a:t>(connection name)</a:t>
            </a:r>
          </a:p>
          <a:p>
            <a:pPr marL="457200" indent="-457200">
              <a:lnSpc>
                <a:spcPct val="150000"/>
              </a:lnSpc>
              <a:buAutoNum type="arabicPeriod" startAt="2"/>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095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php code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a:p>
            <a:endParaRPr lang="en-US" dirty="0" smtClean="0"/>
          </a:p>
          <a:p>
            <a:endParaRPr lang="en-US" dirty="0"/>
          </a:p>
          <a:p>
            <a:pPr marL="0" indent="0">
              <a:buNone/>
            </a:pPr>
            <a:r>
              <a:rPr lang="en-US" dirty="0"/>
              <a:t> </a:t>
            </a:r>
            <a:r>
              <a:rPr lang="en-US" dirty="0" smtClean="0"/>
              <a:t>                                         Database         Server</a:t>
            </a:r>
            <a:endParaRPr lang="en-US" dirty="0"/>
          </a:p>
          <a:p>
            <a:pPr marL="0" indent="0">
              <a:buNone/>
            </a:pPr>
            <a:r>
              <a:rPr lang="en-US" dirty="0"/>
              <a:t> </a:t>
            </a:r>
            <a:r>
              <a:rPr lang="en-US" dirty="0" smtClean="0"/>
              <a:t>                                         </a:t>
            </a:r>
            <a:endParaRPr lang="en-US" dirty="0"/>
          </a:p>
        </p:txBody>
      </p:sp>
      <p:sp>
        <p:nvSpPr>
          <p:cNvPr id="4" name="Rectangle 3"/>
          <p:cNvSpPr/>
          <p:nvPr/>
        </p:nvSpPr>
        <p:spPr>
          <a:xfrm>
            <a:off x="1921380"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PHP</a:t>
            </a:r>
            <a:endParaRPr lang="en-US" sz="1400" dirty="0"/>
          </a:p>
        </p:txBody>
      </p:sp>
      <p:sp>
        <p:nvSpPr>
          <p:cNvPr id="5" name="Rectangle 4"/>
          <p:cNvSpPr/>
          <p:nvPr/>
        </p:nvSpPr>
        <p:spPr>
          <a:xfrm>
            <a:off x="3818547"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sp>
        <p:nvSpPr>
          <p:cNvPr id="6" name="Rectangle 5"/>
          <p:cNvSpPr/>
          <p:nvPr/>
        </p:nvSpPr>
        <p:spPr>
          <a:xfrm>
            <a:off x="5976359"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APACHE SERVER</a:t>
            </a:r>
            <a:endParaRPr lang="en-US" sz="1400" dirty="0"/>
          </a:p>
        </p:txBody>
      </p:sp>
      <p:cxnSp>
        <p:nvCxnSpPr>
          <p:cNvPr id="8" name="Straight Arrow Connector 7"/>
          <p:cNvCxnSpPr/>
          <p:nvPr/>
        </p:nvCxnSpPr>
        <p:spPr>
          <a:xfrm flipH="1">
            <a:off x="4305657" y="3666145"/>
            <a:ext cx="9970" cy="6074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463469" y="3679111"/>
            <a:ext cx="0" cy="662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29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echo</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a:t>used to output data to the </a:t>
            </a:r>
            <a:r>
              <a:rPr lang="en-US" dirty="0" smtClean="0"/>
              <a:t>screen</a:t>
            </a:r>
          </a:p>
          <a:p>
            <a:pPr marL="0" indent="0">
              <a:buNone/>
            </a:pPr>
            <a:endParaRPr lang="en-US" dirty="0"/>
          </a:p>
          <a:p>
            <a:pPr marL="0" indent="0">
              <a:buNone/>
            </a:pPr>
            <a:r>
              <a:rPr lang="en-US" dirty="0" smtClean="0"/>
              <a:t>&lt;</a:t>
            </a:r>
            <a:r>
              <a:rPr lang="en-US" dirty="0" smtClean="0">
                <a:latin typeface="Rage Italic" panose="03070502040507070304" pitchFamily="66" charset="0"/>
              </a:rPr>
              <a:t>?</a:t>
            </a:r>
            <a:r>
              <a:rPr lang="en-US" dirty="0" smtClean="0"/>
              <a:t>php</a:t>
            </a:r>
            <a:endParaRPr lang="en-US" dirty="0"/>
          </a:p>
          <a:p>
            <a:pPr marL="0" indent="0">
              <a:buNone/>
            </a:pPr>
            <a:r>
              <a:rPr lang="en-US" dirty="0"/>
              <a:t>echo "Hello";</a:t>
            </a:r>
          </a:p>
          <a:p>
            <a:pPr marL="0" indent="0">
              <a:buNone/>
            </a:pPr>
            <a:r>
              <a:rPr lang="en-US" dirty="0"/>
              <a:t>//same as:</a:t>
            </a:r>
          </a:p>
          <a:p>
            <a:pPr marL="0" indent="0">
              <a:buNone/>
            </a:pPr>
            <a:r>
              <a:rPr lang="en-US" dirty="0"/>
              <a:t>echo("Hello");</a:t>
            </a:r>
          </a:p>
          <a:p>
            <a:pPr marL="0" indent="0">
              <a:buNone/>
            </a:pPr>
            <a:r>
              <a:rPr lang="en-US" dirty="0">
                <a:latin typeface="Rage Italic" panose="03070502040507070304" pitchFamily="66" charset="0"/>
              </a:rPr>
              <a:t>?</a:t>
            </a:r>
            <a:r>
              <a:rPr lang="en-US" dirty="0" smtClean="0"/>
              <a:t>&gt;</a:t>
            </a:r>
            <a:endParaRPr lang="en-US" dirty="0"/>
          </a:p>
          <a:p>
            <a:endParaRPr lang="en-US" dirty="0"/>
          </a:p>
        </p:txBody>
      </p:sp>
    </p:spTree>
    <p:extLst>
      <p:ext uri="{BB962C8B-B14F-4D97-AF65-F5344CB8AC3E}">
        <p14:creationId xmlns:p14="http://schemas.microsoft.com/office/powerpoint/2010/main" val="39070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php</a:t>
            </a:r>
            <a:r>
              <a:rPr lang="en-US" dirty="0" smtClean="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fontAlgn="base"/>
            <a:r>
              <a:rPr lang="en-US" dirty="0"/>
              <a:t>A variable in PHP is a container used to store data such as numbers, strings, arrays, or objects. The value stored in a variable can be changed or updated during the execution of the script.</a:t>
            </a:r>
          </a:p>
          <a:p>
            <a:pPr fontAlgn="base"/>
            <a:r>
              <a:rPr lang="en-US" dirty="0"/>
              <a:t>All variable names start with a dollar sign ($).</a:t>
            </a:r>
          </a:p>
          <a:p>
            <a:pPr fontAlgn="base"/>
            <a:r>
              <a:rPr lang="en-US" dirty="0"/>
              <a:t>Variables can store different data types, like integers, strings, arrays, etc.</a:t>
            </a:r>
          </a:p>
          <a:p>
            <a:pPr fontAlgn="base"/>
            <a:r>
              <a:rPr lang="en-US" dirty="0"/>
              <a:t>PHP is loosely typed, so you don’t need to declare a data type explicitly.</a:t>
            </a:r>
          </a:p>
          <a:p>
            <a:pPr fontAlgn="base"/>
            <a:r>
              <a:rPr lang="en-US" dirty="0"/>
              <a:t>Variable values can change during the script’s execution.</a:t>
            </a:r>
          </a:p>
          <a:p>
            <a:pPr marL="0" indent="0">
              <a:buNone/>
            </a:pPr>
            <a:endParaRPr lang="en-US" dirty="0" smtClean="0"/>
          </a:p>
        </p:txBody>
      </p:sp>
    </p:spTree>
    <p:extLst>
      <p:ext uri="{BB962C8B-B14F-4D97-AF65-F5344CB8AC3E}">
        <p14:creationId xmlns:p14="http://schemas.microsoft.com/office/powerpoint/2010/main" val="26493096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
  <TotalTime>1693</TotalTime>
  <Words>1908</Words>
  <Application>Microsoft Office PowerPoint</Application>
  <PresentationFormat>Widescreen</PresentationFormat>
  <Paragraphs>580</Paragraphs>
  <Slides>63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Century Gothic</vt:lpstr>
      <vt:lpstr>Rage Italic</vt:lpstr>
      <vt:lpstr>Vapor Trail</vt:lpstr>
      <vt:lpstr>Php (hypertext preprocessor)</vt:lpstr>
      <vt:lpstr>What is php?</vt:lpstr>
      <vt:lpstr>Scripting language</vt:lpstr>
      <vt:lpstr>Server side script</vt:lpstr>
      <vt:lpstr>client side script</vt:lpstr>
      <vt:lpstr>Install php on windows</vt:lpstr>
      <vt:lpstr>How to run php code</vt:lpstr>
      <vt:lpstr>What is echo?</vt:lpstr>
      <vt:lpstr>Variables in php?</vt:lpstr>
      <vt:lpstr>Declaring Variables in php</vt:lpstr>
      <vt:lpstr>Displaying Variables with echo</vt:lpstr>
      <vt:lpstr>PowerPoint Presentation</vt:lpstr>
      <vt:lpstr>Displaying Strings as Multiple Arguments with echo </vt:lpstr>
      <vt:lpstr>PHP Data Types  </vt:lpstr>
      <vt:lpstr>Operators in php</vt:lpstr>
      <vt:lpstr>functions in php</vt:lpstr>
      <vt:lpstr>Create a function</vt:lpstr>
      <vt:lpstr>Create a function</vt:lpstr>
      <vt:lpstr> function with return value</vt:lpstr>
      <vt:lpstr> function with parameter</vt:lpstr>
      <vt:lpstr> arrays in php</vt:lpstr>
      <vt:lpstr> Types of arrays in php</vt:lpstr>
      <vt:lpstr> indexed array</vt:lpstr>
      <vt:lpstr> indexed array</vt:lpstr>
      <vt:lpstr> Associative array</vt:lpstr>
      <vt:lpstr> Associative array</vt:lpstr>
      <vt:lpstr> for each loop syntax in php</vt:lpstr>
      <vt:lpstr> for each loop for indexed array in php</vt:lpstr>
      <vt:lpstr> for each loop for associative array in php</vt:lpstr>
      <vt:lpstr> Multi-dimentional array</vt:lpstr>
      <vt:lpstr> Multi-dimentional array</vt:lpstr>
      <vt:lpstr> Multi-dimentional array</vt:lpstr>
      <vt:lpstr> Multi-dimentional array</vt:lpstr>
      <vt:lpstr>PHP Form Handling</vt:lpstr>
      <vt:lpstr>How html interact with php</vt:lpstr>
      <vt:lpstr>PHP Form Handling</vt:lpstr>
      <vt:lpstr>PHP Form Handling</vt:lpstr>
      <vt:lpstr>Send data with GET Request</vt:lpstr>
      <vt:lpstr> PHP : super global variable</vt:lpstr>
      <vt:lpstr> PHP : super global variable</vt:lpstr>
      <vt:lpstr> php : $_get &amp; $_post</vt:lpstr>
      <vt:lpstr> php : $_get &amp; $_post</vt:lpstr>
      <vt:lpstr> form using get and post method</vt:lpstr>
      <vt:lpstr> form using get and post method</vt:lpstr>
      <vt:lpstr> form using get and post method</vt:lpstr>
      <vt:lpstr>Php :  $_server </vt:lpstr>
      <vt:lpstr>Php :  $_cookie </vt:lpstr>
      <vt:lpstr>Php :  $_cookie </vt:lpstr>
      <vt:lpstr>Php :  $_session </vt:lpstr>
      <vt:lpstr>Php :  $_server </vt:lpstr>
      <vt:lpstr>Three step to get and set session value </vt:lpstr>
      <vt:lpstr>Php :  $_file </vt:lpstr>
      <vt:lpstr>Php :  $_file </vt:lpstr>
      <vt:lpstr>PowerPoint Presentation</vt:lpstr>
      <vt:lpstr>Php die and exit function</vt:lpstr>
      <vt:lpstr>Connecting PHP with MySQL Database</vt:lpstr>
      <vt:lpstr>Connecting PHP with MySQL Database</vt:lpstr>
      <vt:lpstr> Connecting PHP with MySQL Database (connect.php)</vt:lpstr>
      <vt:lpstr> Connecting PHP with MySQL Database (signup.php/html form)</vt:lpstr>
      <vt:lpstr>Form validation in javascript</vt:lpstr>
      <vt:lpstr>What isphp crud: </vt:lpstr>
      <vt:lpstr>Php and mysql programming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70</cp:revision>
  <dcterms:created xsi:type="dcterms:W3CDTF">2025-05-05T08:06:06Z</dcterms:created>
  <dcterms:modified xsi:type="dcterms:W3CDTF">2025-05-20T18:01:34Z</dcterms:modified>
</cp:coreProperties>
</file>