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4"/>
  </p:notesMasterIdLst>
  <p:sldIdLst>
    <p:sldId id="256" r:id="rId2"/>
    <p:sldId id="257" r:id="rId3"/>
    <p:sldId id="320" r:id="rId4"/>
    <p:sldId id="321" r:id="rId5"/>
    <p:sldId id="322" r:id="rId6"/>
    <p:sldId id="258" r:id="rId7"/>
    <p:sldId id="259" r:id="rId8"/>
    <p:sldId id="260" r:id="rId9"/>
    <p:sldId id="261" r:id="rId10"/>
    <p:sldId id="323" r:id="rId11"/>
    <p:sldId id="324" r:id="rId12"/>
    <p:sldId id="325" r:id="rId13"/>
    <p:sldId id="326" r:id="rId14"/>
    <p:sldId id="327" r:id="rId15"/>
    <p:sldId id="328" r:id="rId16"/>
    <p:sldId id="270" r:id="rId17"/>
    <p:sldId id="262" r:id="rId18"/>
    <p:sldId id="263" r:id="rId19"/>
    <p:sldId id="264" r:id="rId20"/>
    <p:sldId id="265" r:id="rId21"/>
    <p:sldId id="266" r:id="rId22"/>
    <p:sldId id="267" r:id="rId23"/>
    <p:sldId id="269" r:id="rId24"/>
    <p:sldId id="271" r:id="rId25"/>
    <p:sldId id="272" r:id="rId26"/>
    <p:sldId id="330" r:id="rId27"/>
    <p:sldId id="331" r:id="rId28"/>
    <p:sldId id="332" r:id="rId29"/>
    <p:sldId id="333" r:id="rId30"/>
    <p:sldId id="335" r:id="rId31"/>
    <p:sldId id="277" r:id="rId32"/>
    <p:sldId id="289" r:id="rId33"/>
    <p:sldId id="278" r:id="rId34"/>
    <p:sldId id="279" r:id="rId35"/>
    <p:sldId id="280" r:id="rId36"/>
    <p:sldId id="281" r:id="rId37"/>
    <p:sldId id="290" r:id="rId38"/>
    <p:sldId id="291" r:id="rId39"/>
    <p:sldId id="292" r:id="rId40"/>
    <p:sldId id="282" r:id="rId41"/>
    <p:sldId id="283" r:id="rId42"/>
    <p:sldId id="285" r:id="rId43"/>
    <p:sldId id="284" r:id="rId44"/>
    <p:sldId id="339" r:id="rId45"/>
    <p:sldId id="340" r:id="rId46"/>
    <p:sldId id="341" r:id="rId47"/>
    <p:sldId id="342" r:id="rId48"/>
    <p:sldId id="343" r:id="rId49"/>
    <p:sldId id="344" r:id="rId50"/>
    <p:sldId id="345" r:id="rId51"/>
    <p:sldId id="329" r:id="rId52"/>
    <p:sldId id="273" r:id="rId53"/>
    <p:sldId id="336" r:id="rId54"/>
    <p:sldId id="337" r:id="rId55"/>
    <p:sldId id="338" r:id="rId56"/>
    <p:sldId id="293" r:id="rId57"/>
    <p:sldId id="298" r:id="rId58"/>
    <p:sldId id="299" r:id="rId59"/>
    <p:sldId id="302" r:id="rId60"/>
    <p:sldId id="303" r:id="rId61"/>
    <p:sldId id="288" r:id="rId62"/>
    <p:sldId id="295" r:id="rId63"/>
    <p:sldId id="294" r:id="rId64"/>
    <p:sldId id="296" r:id="rId65"/>
    <p:sldId id="297" r:id="rId66"/>
    <p:sldId id="300" r:id="rId67"/>
    <p:sldId id="301" r:id="rId68"/>
    <p:sldId id="304" r:id="rId69"/>
    <p:sldId id="346" r:id="rId70"/>
    <p:sldId id="311" r:id="rId71"/>
    <p:sldId id="312" r:id="rId72"/>
    <p:sldId id="351" r:id="rId73"/>
    <p:sldId id="313" r:id="rId74"/>
    <p:sldId id="314" r:id="rId75"/>
    <p:sldId id="315" r:id="rId76"/>
    <p:sldId id="316" r:id="rId77"/>
    <p:sldId id="317" r:id="rId78"/>
    <p:sldId id="309" r:id="rId79"/>
    <p:sldId id="319" r:id="rId80"/>
    <p:sldId id="318" r:id="rId81"/>
    <p:sldId id="310" r:id="rId82"/>
    <p:sldId id="286" r:id="rId83"/>
    <p:sldId id="287" r:id="rId84"/>
    <p:sldId id="305" r:id="rId85"/>
    <p:sldId id="348" r:id="rId86"/>
    <p:sldId id="349" r:id="rId87"/>
    <p:sldId id="350" r:id="rId88"/>
    <p:sldId id="306" r:id="rId89"/>
    <p:sldId id="307" r:id="rId90"/>
    <p:sldId id="308" r:id="rId91"/>
    <p:sldId id="352" r:id="rId92"/>
    <p:sldId id="353"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C5410-2393-4279-A40C-6EF142762BA8}" type="datetimeFigureOut">
              <a:rPr lang="en-US" smtClean="0"/>
              <a:t>8/30/2025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DC246-16ED-4C39-BE42-34C094785E15}" type="slidenum">
              <a:rPr lang="en-US" smtClean="0"/>
              <a:t>‹#›</a:t>
            </a:fld>
            <a:endParaRPr lang="en-US"/>
          </a:p>
        </p:txBody>
      </p:sp>
    </p:spTree>
    <p:extLst>
      <p:ext uri="{BB962C8B-B14F-4D97-AF65-F5344CB8AC3E}">
        <p14:creationId xmlns:p14="http://schemas.microsoft.com/office/powerpoint/2010/main" val="363877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1DC246-16ED-4C39-BE42-34C094785E15}" type="slidenum">
              <a:rPr lang="en-US" smtClean="0"/>
              <a:t>2</a:t>
            </a:fld>
            <a:endParaRPr lang="en-US"/>
          </a:p>
        </p:txBody>
      </p:sp>
    </p:spTree>
    <p:extLst>
      <p:ext uri="{BB962C8B-B14F-4D97-AF65-F5344CB8AC3E}">
        <p14:creationId xmlns:p14="http://schemas.microsoft.com/office/powerpoint/2010/main" val="529912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18FE862-712A-4B84-B8BA-F4E87D17842B}" type="datetime1">
              <a:rPr lang="en-US" smtClean="0"/>
              <a:t>8/30/2025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59B8E9-1246-44F7-AD56-43C9F7753DEF}" type="datetime1">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A30DD46-3967-49F6-96BD-CCE91F273A88}" type="datetime1">
              <a:rPr lang="en-US" smtClean="0"/>
              <a:t>8/30/2025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EDA7E5D-B2D6-405B-A28E-458AC6B48C30}" type="datetime1">
              <a:rPr lang="en-US" smtClean="0"/>
              <a:t>8/30/2025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ABBD1D9-CF10-4AEC-B269-DE3C67D822A2}" type="datetime1">
              <a:rPr lang="en-US" smtClean="0"/>
              <a:t>8/30/2025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7D5FFD-37A0-40CD-8526-C0AFFFF9FF31}" type="datetime1">
              <a:rPr lang="en-US" smtClean="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34E4BF-CD3E-4E15-AD1C-E920B7AECEED}" type="datetime1">
              <a:rPr lang="en-US" smtClean="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F26C99-89AA-47F4-B62F-61AAA0E3E930}" type="datetime1">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6C9B99B-B9B9-469A-9050-5B915DA82C4A}" type="datetime1">
              <a:rPr lang="en-US" smtClean="0"/>
              <a:t>8/30/2025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253B57-2AB2-41CF-B4B1-9A5D2F3A8820}" type="datetime1">
              <a:rPr lang="en-US" smtClean="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375DCB8-10DA-460B-BD9E-0A5201C43518}" type="datetime1">
              <a:rPr lang="en-US" smtClean="0"/>
              <a:t>8/30/2025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BC2413-761E-4403-AF28-342C78CF7BE3}" type="datetime1">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FDC9EA-CE49-4A3C-8422-083B07FD8576}" type="datetime1">
              <a:rPr lang="en-US" smtClean="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77AB6-8E86-4765-A6D1-4470D02966B6}" type="datetime1">
              <a:rPr lang="en-US" smtClean="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98A73-0553-423D-8CA9-F02B62EB89FE}" type="datetime1">
              <a:rPr lang="en-US" smtClean="0"/>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2EFC23-2558-40FE-9E68-3A1118517B70}" type="datetime1">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313113-DA74-4BD5-9DDB-EF6A0C41E643}" type="datetime1">
              <a:rPr lang="en-US" smtClean="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BB4410-D1FA-41DA-B957-21D85702093E}" type="datetime1">
              <a:rPr lang="en-US" smtClean="0"/>
              <a:t>8/30/2025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tubahoorain/notes/blob/main/PHP_Loop_Tasks_With_Output.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tubahoorain/Connect-Html-Form-with-Mysql-database-using-PH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geeksforgeeks.org/php-introduction/"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github.com/tubahoorain/Connect-Html-Form-with-Mysql-database-using-PHP"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9968669" cy="1825096"/>
          </a:xfrm>
        </p:spPr>
        <p:txBody>
          <a:bodyPr>
            <a:noAutofit/>
          </a:bodyPr>
          <a:lstStyle/>
          <a:p>
            <a:r>
              <a:rPr lang="en-US" sz="4400" dirty="0" smtClean="0"/>
              <a:t>Php (hypertext preprocessor)</a:t>
            </a:r>
            <a:endParaRPr lang="en-US" sz="4400"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9527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a:t>
            </a:r>
            <a:r>
              <a:rPr lang="en-US" dirty="0" err="1"/>
              <a:t>vs</a:t>
            </a:r>
            <a:r>
              <a:rPr lang="en-US" dirty="0"/>
              <a:t> JavaScript</a:t>
            </a:r>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96713791"/>
              </p:ext>
            </p:extLst>
          </p:nvPr>
        </p:nvGraphicFramePr>
        <p:xfrm>
          <a:off x="769121" y="2324454"/>
          <a:ext cx="10839628" cy="3184782"/>
        </p:xfrm>
        <a:graphic>
          <a:graphicData uri="http://schemas.openxmlformats.org/drawingml/2006/table">
            <a:tbl>
              <a:tblPr/>
              <a:tblGrid>
                <a:gridCol w="5419814"/>
                <a:gridCol w="5419814"/>
              </a:tblGrid>
              <a:tr h="530797">
                <a:tc>
                  <a:txBody>
                    <a:bodyPr/>
                    <a:lstStyle/>
                    <a:p>
                      <a:r>
                        <a:rPr lang="en-US" dirty="0"/>
                        <a:t>PHP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r>
                        <a:rPr lang="en-US" dirty="0"/>
                        <a:t>JavaScript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r>
              <a:tr h="530797">
                <a:tc>
                  <a:txBody>
                    <a:bodyPr/>
                    <a:lstStyle/>
                    <a:p>
                      <a:r>
                        <a:rPr lang="en-US" dirty="0"/>
                        <a:t>Server-side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Client-side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797">
                <a:tc>
                  <a:txBody>
                    <a:bodyPr/>
                    <a:lstStyle/>
                    <a:p>
                      <a:r>
                        <a:rPr lang="en-US"/>
                        <a:t>Executes on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Executes in browser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797">
                <a:tc>
                  <a:txBody>
                    <a:bodyPr/>
                    <a:lstStyle/>
                    <a:p>
                      <a:r>
                        <a:rPr lang="en-US"/>
                        <a:t>Backend 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Frontend language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797">
                <a:tc>
                  <a:txBody>
                    <a:bodyPr/>
                    <a:lstStyle/>
                    <a:p>
                      <a:r>
                        <a:rPr lang="en-US"/>
                        <a:t>Multi-threaded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Single-threaded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0797">
                <a:tc>
                  <a:txBody>
                    <a:bodyPr/>
                    <a:lstStyle/>
                    <a:p>
                      <a:r>
                        <a:rPr lang="en-US" dirty="0"/>
                        <a:t>Builds dynamic web apps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Builds interactive UIs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9659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Enhancements in PHP 8.0</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
        <p:nvSpPr>
          <p:cNvPr id="7" name="Rectangle 2"/>
          <p:cNvSpPr>
            <a:spLocks noGrp="1" noChangeArrowheads="1"/>
          </p:cNvSpPr>
          <p:nvPr>
            <p:ph idx="1"/>
          </p:nvPr>
        </p:nvSpPr>
        <p:spPr bwMode="auto">
          <a:xfrm>
            <a:off x="685800" y="2318556"/>
            <a:ext cx="90393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Named arguments → More readable functions.</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Attributes → Cleaner metadata.</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Constructor promotion → Shorter classes.</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Union types → Stronger type safety.</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Match → Cleaner than switch.</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Null-safe operator → Avoids messy null checks.</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Error handling → Stricter &amp; safer.</a:t>
            </a:r>
          </a:p>
          <a:p>
            <a:pPr marR="0" lvl="0" algn="l" defTabSz="914400" rtl="0" eaLnBrk="0" fontAlgn="base" latinLnBrk="0" hangingPunct="0">
              <a:lnSpc>
                <a:spcPct val="150000"/>
              </a:lnSpc>
              <a:spcBef>
                <a:spcPct val="0"/>
              </a:spcBef>
              <a:spcAft>
                <a:spcPct val="0"/>
              </a:spcAft>
              <a:buClrTx/>
              <a:buSzTx/>
              <a:tabLst/>
            </a:pPr>
            <a:r>
              <a:rPr kumimoji="0" lang="en-US" sz="1800" i="0" u="none" strike="noStrike" cap="none" normalizeH="0" baseline="0" dirty="0" smtClean="0">
                <a:ln>
                  <a:noFill/>
                </a:ln>
                <a:solidFill>
                  <a:schemeClr val="tx1"/>
                </a:solidFill>
                <a:effectLst/>
                <a:latin typeface="Arial" panose="020B0604020202020204" pitchFamily="34" charset="0"/>
              </a:rPr>
              <a:t>JIT → Faster performance.</a:t>
            </a:r>
          </a:p>
        </p:txBody>
      </p:sp>
    </p:spTree>
    <p:extLst>
      <p:ext uri="{BB962C8B-B14F-4D97-AF65-F5344CB8AC3E}">
        <p14:creationId xmlns:p14="http://schemas.microsoft.com/office/powerpoint/2010/main" val="380273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Php</a:t>
            </a:r>
            <a:r>
              <a:rPr lang="en-US" dirty="0" smtClean="0"/>
              <a:t> Installation</a:t>
            </a:r>
            <a:endParaRPr lang="en-US" dirty="0"/>
          </a:p>
        </p:txBody>
      </p:sp>
      <p:sp>
        <p:nvSpPr>
          <p:cNvPr id="3" name="Content Placeholder 2"/>
          <p:cNvSpPr>
            <a:spLocks noGrp="1"/>
          </p:cNvSpPr>
          <p:nvPr>
            <p:ph idx="1"/>
          </p:nvPr>
        </p:nvSpPr>
        <p:spPr/>
        <p:txBody>
          <a:bodyPr/>
          <a:lstStyle/>
          <a:p>
            <a:pPr marL="0" indent="0">
              <a:lnSpc>
                <a:spcPct val="200000"/>
              </a:lnSpc>
              <a:buNone/>
            </a:pPr>
            <a:r>
              <a:rPr lang="en-US" dirty="0"/>
              <a:t>System Requirements for PHP</a:t>
            </a:r>
            <a:endParaRPr lang="en-US" dirty="0" smtClean="0"/>
          </a:p>
          <a:p>
            <a:pPr>
              <a:lnSpc>
                <a:spcPct val="200000"/>
              </a:lnSpc>
            </a:pPr>
            <a:r>
              <a:rPr lang="en-US" dirty="0"/>
              <a:t>Web server (Apache)</a:t>
            </a:r>
          </a:p>
          <a:p>
            <a:pPr>
              <a:lnSpc>
                <a:spcPct val="200000"/>
              </a:lnSpc>
            </a:pPr>
            <a:r>
              <a:rPr lang="en-US" dirty="0"/>
              <a:t>PHP Interpreter</a:t>
            </a:r>
          </a:p>
          <a:p>
            <a:pPr>
              <a:lnSpc>
                <a:spcPct val="200000"/>
              </a:lnSpc>
            </a:pPr>
            <a:r>
              <a:rPr lang="en-US" dirty="0"/>
              <a:t>Database (MySQL)</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z="1000" b="1" dirty="0" smtClean="0">
                <a:solidFill>
                  <a:schemeClr val="tx1"/>
                </a:solidFill>
              </a:rPr>
              <a:t>Session 02</a:t>
            </a:r>
            <a:endParaRPr lang="en-US" sz="1000" b="1"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70339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php on windows</a:t>
            </a:r>
            <a:endParaRPr lang="en-US" dirty="0"/>
          </a:p>
        </p:txBody>
      </p:sp>
      <p:sp>
        <p:nvSpPr>
          <p:cNvPr id="3" name="Content Placeholder 2"/>
          <p:cNvSpPr>
            <a:spLocks noGrp="1"/>
          </p:cNvSpPr>
          <p:nvPr>
            <p:ph idx="1"/>
          </p:nvPr>
        </p:nvSpPr>
        <p:spPr/>
        <p:txBody>
          <a:bodyPr/>
          <a:lstStyle/>
          <a:p>
            <a:pPr>
              <a:lnSpc>
                <a:spcPct val="200000"/>
              </a:lnSpc>
            </a:pPr>
            <a:r>
              <a:rPr lang="en-US" dirty="0"/>
              <a:t>Option 1: Install Apache + PHP manually, or use packages like XAMPP/WAMP/LAMP/MAMP.</a:t>
            </a:r>
          </a:p>
          <a:p>
            <a:pPr>
              <a:lnSpc>
                <a:spcPct val="200000"/>
              </a:lnSpc>
            </a:pPr>
            <a:r>
              <a:rPr lang="en-US" dirty="0"/>
              <a:t>Option 2: Use a hosting service with Apache + PHP + MySQL.</a:t>
            </a:r>
          </a:p>
          <a:p>
            <a:pPr>
              <a:lnSpc>
                <a:spcPct val="200000"/>
              </a:lnSpc>
            </a:pPr>
            <a:r>
              <a:rPr lang="en-US" dirty="0"/>
              <a:t>Option 3: Use online compilers like runphponline.com.</a:t>
            </a:r>
          </a:p>
          <a:p>
            <a:endParaRPr lang="en-US" dirty="0" smtClean="0"/>
          </a:p>
          <a:p>
            <a:endParaRPr lang="en-US" dirty="0"/>
          </a:p>
        </p:txBody>
      </p:sp>
      <p:sp>
        <p:nvSpPr>
          <p:cNvPr id="4" name="Footer Placeholder 3"/>
          <p:cNvSpPr>
            <a:spLocks noGrp="1"/>
          </p:cNvSpPr>
          <p:nvPr>
            <p:ph type="ftr" sz="quarter" idx="11"/>
          </p:nvPr>
        </p:nvSpPr>
        <p:spPr/>
        <p:txBody>
          <a:bodyPr/>
          <a:lstStyle/>
          <a:p>
            <a:endParaRPr lang="en-US" sz="10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1152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PHP Scripts</a:t>
            </a:r>
          </a:p>
        </p:txBody>
      </p:sp>
      <p:sp>
        <p:nvSpPr>
          <p:cNvPr id="3" name="Content Placeholder 2"/>
          <p:cNvSpPr>
            <a:spLocks noGrp="1"/>
          </p:cNvSpPr>
          <p:nvPr>
            <p:ph idx="1"/>
          </p:nvPr>
        </p:nvSpPr>
        <p:spPr/>
        <p:txBody>
          <a:bodyPr/>
          <a:lstStyle/>
          <a:p>
            <a:pPr marL="0" indent="0">
              <a:lnSpc>
                <a:spcPct val="200000"/>
              </a:lnSpc>
              <a:buNone/>
            </a:pPr>
            <a:r>
              <a:rPr lang="en-US" dirty="0"/>
              <a:t>A PHP script consists of:</a:t>
            </a:r>
          </a:p>
          <a:p>
            <a:pPr>
              <a:lnSpc>
                <a:spcPct val="200000"/>
              </a:lnSpc>
            </a:pPr>
            <a:r>
              <a:rPr lang="en-US" dirty="0"/>
              <a:t>Start &amp; End tags &lt;?</a:t>
            </a:r>
            <a:r>
              <a:rPr lang="en-US" dirty="0" err="1"/>
              <a:t>php</a:t>
            </a:r>
            <a:r>
              <a:rPr lang="en-US" dirty="0"/>
              <a:t> ... ?&gt;</a:t>
            </a:r>
          </a:p>
          <a:p>
            <a:pPr>
              <a:lnSpc>
                <a:spcPct val="200000"/>
              </a:lnSpc>
            </a:pPr>
            <a:r>
              <a:rPr lang="en-US" dirty="0"/>
              <a:t>PHP code + HTML</a:t>
            </a:r>
          </a:p>
          <a:p>
            <a:pPr>
              <a:lnSpc>
                <a:spcPct val="200000"/>
              </a:lnSpc>
            </a:pPr>
            <a:r>
              <a:rPr lang="en-US" dirty="0"/>
              <a:t>Optional comments</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sz="10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365844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with html</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&lt;!DOCTYPE html&gt;</a:t>
            </a:r>
          </a:p>
          <a:p>
            <a:pPr marL="0" indent="0">
              <a:lnSpc>
                <a:spcPct val="150000"/>
              </a:lnSpc>
              <a:buNone/>
            </a:pPr>
            <a:r>
              <a:rPr lang="en-US" dirty="0"/>
              <a:t>&lt;html&gt;</a:t>
            </a:r>
          </a:p>
          <a:p>
            <a:pPr marL="0" indent="0">
              <a:lnSpc>
                <a:spcPct val="150000"/>
              </a:lnSpc>
              <a:buNone/>
            </a:pPr>
            <a:r>
              <a:rPr lang="en-US" dirty="0"/>
              <a:t>  &lt;body&gt;</a:t>
            </a:r>
          </a:p>
          <a:p>
            <a:pPr marL="0" indent="0">
              <a:lnSpc>
                <a:spcPct val="150000"/>
              </a:lnSpc>
              <a:buNone/>
            </a:pPr>
            <a:r>
              <a:rPr lang="en-US" dirty="0"/>
              <a:t>    &lt;?</a:t>
            </a:r>
            <a:r>
              <a:rPr lang="en-US" dirty="0" err="1"/>
              <a:t>php</a:t>
            </a:r>
            <a:r>
              <a:rPr lang="en-US" dirty="0"/>
              <a:t> echo "Hello, Welcome to PHP"; ?&gt;</a:t>
            </a:r>
          </a:p>
          <a:p>
            <a:pPr marL="0" indent="0">
              <a:lnSpc>
                <a:spcPct val="150000"/>
              </a:lnSpc>
              <a:buNone/>
            </a:pPr>
            <a:r>
              <a:rPr lang="en-US" dirty="0"/>
              <a:t>  &lt;/body&gt;</a:t>
            </a:r>
          </a:p>
          <a:p>
            <a:pPr marL="0" indent="0">
              <a:lnSpc>
                <a:spcPct val="150000"/>
              </a:lnSpc>
              <a:buNone/>
            </a:pPr>
            <a:r>
              <a:rPr lang="en-US" dirty="0"/>
              <a:t>&lt;/html&gt;</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sz="10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842033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php code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a:p>
            <a:endParaRPr lang="en-US" dirty="0" smtClean="0"/>
          </a:p>
          <a:p>
            <a:endParaRPr lang="en-US" dirty="0"/>
          </a:p>
          <a:p>
            <a:pPr marL="0" indent="0">
              <a:buNone/>
            </a:pPr>
            <a:r>
              <a:rPr lang="en-US" dirty="0"/>
              <a:t> </a:t>
            </a:r>
            <a:r>
              <a:rPr lang="en-US" dirty="0" smtClean="0"/>
              <a:t>                                         Database         Server</a:t>
            </a:r>
            <a:endParaRPr lang="en-US" dirty="0"/>
          </a:p>
          <a:p>
            <a:pPr marL="0" indent="0">
              <a:buNone/>
            </a:pPr>
            <a:r>
              <a:rPr lang="en-US" dirty="0"/>
              <a:t> </a:t>
            </a:r>
            <a:r>
              <a:rPr lang="en-US" dirty="0" smtClean="0"/>
              <a:t>                                         </a:t>
            </a:r>
            <a:endParaRPr lang="en-US" dirty="0"/>
          </a:p>
        </p:txBody>
      </p:sp>
      <p:sp>
        <p:nvSpPr>
          <p:cNvPr id="4" name="Rectangle 3"/>
          <p:cNvSpPr/>
          <p:nvPr/>
        </p:nvSpPr>
        <p:spPr>
          <a:xfrm>
            <a:off x="1921380"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PHP</a:t>
            </a:r>
            <a:endParaRPr lang="en-US" sz="1400" dirty="0"/>
          </a:p>
        </p:txBody>
      </p:sp>
      <p:sp>
        <p:nvSpPr>
          <p:cNvPr id="5" name="Rectangle 4"/>
          <p:cNvSpPr/>
          <p:nvPr/>
        </p:nvSpPr>
        <p:spPr>
          <a:xfrm>
            <a:off x="3818547"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sp>
        <p:nvSpPr>
          <p:cNvPr id="6" name="Rectangle 5"/>
          <p:cNvSpPr/>
          <p:nvPr/>
        </p:nvSpPr>
        <p:spPr>
          <a:xfrm>
            <a:off x="5976359"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APACHE SERVER</a:t>
            </a:r>
            <a:endParaRPr lang="en-US" sz="1400" dirty="0"/>
          </a:p>
        </p:txBody>
      </p:sp>
      <p:cxnSp>
        <p:nvCxnSpPr>
          <p:cNvPr id="8" name="Straight Arrow Connector 7"/>
          <p:cNvCxnSpPr/>
          <p:nvPr/>
        </p:nvCxnSpPr>
        <p:spPr>
          <a:xfrm flipH="1">
            <a:off x="4305657" y="3666145"/>
            <a:ext cx="9970" cy="6074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463469" y="3679111"/>
            <a:ext cx="0" cy="662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 name="Footer Placeholder 6"/>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49291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echo</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a:t>used to output data to the </a:t>
            </a:r>
            <a:r>
              <a:rPr lang="en-US" dirty="0" smtClean="0"/>
              <a:t>screen</a:t>
            </a:r>
          </a:p>
          <a:p>
            <a:pPr marL="0" indent="0">
              <a:buNone/>
            </a:pPr>
            <a:endParaRPr lang="en-US" dirty="0"/>
          </a:p>
          <a:p>
            <a:pPr marL="0" indent="0">
              <a:buNone/>
            </a:pPr>
            <a:r>
              <a:rPr lang="en-US" dirty="0" smtClean="0"/>
              <a:t>&lt;</a:t>
            </a:r>
            <a:r>
              <a:rPr lang="en-US" dirty="0" smtClean="0">
                <a:latin typeface="Rage Italic" panose="03070502040507070304" pitchFamily="66" charset="0"/>
              </a:rPr>
              <a:t>?</a:t>
            </a:r>
            <a:r>
              <a:rPr lang="en-US" dirty="0" smtClean="0"/>
              <a:t>php</a:t>
            </a:r>
            <a:endParaRPr lang="en-US" dirty="0"/>
          </a:p>
          <a:p>
            <a:pPr marL="0" indent="0">
              <a:buNone/>
            </a:pPr>
            <a:r>
              <a:rPr lang="en-US" dirty="0"/>
              <a:t>echo "Hello";</a:t>
            </a:r>
          </a:p>
          <a:p>
            <a:pPr marL="0" indent="0">
              <a:buNone/>
            </a:pPr>
            <a:r>
              <a:rPr lang="en-US" dirty="0"/>
              <a:t>//same as:</a:t>
            </a:r>
          </a:p>
          <a:p>
            <a:pPr marL="0" indent="0">
              <a:buNone/>
            </a:pPr>
            <a:r>
              <a:rPr lang="en-US" dirty="0"/>
              <a:t>echo("Hello");</a:t>
            </a:r>
          </a:p>
          <a:p>
            <a:pPr marL="0" indent="0">
              <a:buNone/>
            </a:pPr>
            <a:r>
              <a:rPr lang="en-US" dirty="0">
                <a:latin typeface="Rage Italic" panose="03070502040507070304" pitchFamily="66" charset="0"/>
              </a:rPr>
              <a:t>?</a:t>
            </a:r>
            <a:r>
              <a:rPr lang="en-US" dirty="0" smtClean="0"/>
              <a:t>&gt;</a:t>
            </a:r>
            <a:endParaRPr lang="en-US" dirty="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90702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php</a:t>
            </a:r>
            <a:r>
              <a:rPr lang="en-US" dirty="0" smtClean="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fontAlgn="base"/>
            <a:r>
              <a:rPr lang="en-US" dirty="0"/>
              <a:t>A variable in PHP is a container used to store data such as numbers, strings, arrays, or objects. The value stored in a variable can be changed or updated during the execution of the script.</a:t>
            </a:r>
          </a:p>
          <a:p>
            <a:pPr fontAlgn="base"/>
            <a:r>
              <a:rPr lang="en-US" dirty="0"/>
              <a:t>All variable names start with a dollar sign ($).</a:t>
            </a:r>
          </a:p>
          <a:p>
            <a:pPr fontAlgn="base"/>
            <a:r>
              <a:rPr lang="en-US" dirty="0"/>
              <a:t>Variables can store different data types, like integers, strings, arrays, etc.</a:t>
            </a:r>
          </a:p>
          <a:p>
            <a:pPr fontAlgn="base"/>
            <a:r>
              <a:rPr lang="en-US" dirty="0"/>
              <a:t>PHP is loosely typed, so you don’t need to declare a data type explicitly.</a:t>
            </a:r>
          </a:p>
          <a:p>
            <a:pPr fontAlgn="base"/>
            <a:r>
              <a:rPr lang="en-US" dirty="0"/>
              <a:t>Variable values can change during the script’s execution.</a:t>
            </a:r>
          </a:p>
          <a:p>
            <a:pPr marL="0" indent="0">
              <a:buNone/>
            </a:pPr>
            <a:endParaRPr lang="en-US" dirty="0" smtClean="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649309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in php</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Syntax</a:t>
            </a:r>
          </a:p>
          <a:p>
            <a:pPr marL="0" indent="0" fontAlgn="base">
              <a:buNone/>
            </a:pPr>
            <a:r>
              <a:rPr lang="en-US" dirty="0" smtClean="0"/>
              <a:t>$variable_name = value;</a:t>
            </a:r>
            <a:endParaRPr lang="en-US" dirty="0"/>
          </a:p>
          <a:p>
            <a:pPr marL="0" indent="0" fontAlgn="base">
              <a:buNone/>
            </a:pPr>
            <a:endParaRPr lang="en-US" dirty="0" smtClean="0"/>
          </a:p>
          <a:p>
            <a:pPr marL="0" indent="0" fontAlgn="base">
              <a:buNone/>
            </a:pPr>
            <a:r>
              <a:rPr lang="en-US" dirty="0" smtClean="0"/>
              <a:t>&lt;</a:t>
            </a:r>
            <a:r>
              <a:rPr lang="en-US" dirty="0">
                <a:latin typeface="Rage Italic" panose="03070502040507070304" pitchFamily="66" charset="0"/>
              </a:rPr>
              <a:t> ? </a:t>
            </a:r>
            <a:r>
              <a:rPr lang="en-US" dirty="0" smtClean="0"/>
              <a:t>php</a:t>
            </a:r>
            <a:endParaRPr lang="en-US" dirty="0"/>
          </a:p>
          <a:p>
            <a:pPr marL="0" indent="0" fontAlgn="base">
              <a:buNone/>
            </a:pPr>
            <a:r>
              <a:rPr lang="en-US" dirty="0"/>
              <a:t>$name = "XYZ";  // String</a:t>
            </a:r>
          </a:p>
          <a:p>
            <a:pPr marL="0" indent="0" fontAlgn="base">
              <a:buNone/>
            </a:pPr>
            <a:r>
              <a:rPr lang="en-US" dirty="0"/>
              <a:t>$age = 30;       // Integer</a:t>
            </a:r>
          </a:p>
          <a:p>
            <a:pPr marL="0" indent="0" fontAlgn="base">
              <a:buNone/>
            </a:pPr>
            <a:r>
              <a:rPr lang="en-US" dirty="0"/>
              <a:t>$salary = 45000.50; // Float</a:t>
            </a:r>
          </a:p>
          <a:p>
            <a:pPr marL="0" indent="0" fontAlgn="base">
              <a:buNone/>
            </a:pPr>
            <a:r>
              <a:rPr lang="en-US" dirty="0"/>
              <a:t>$</a:t>
            </a:r>
            <a:r>
              <a:rPr lang="en-US" dirty="0" err="1"/>
              <a:t>isEmployed</a:t>
            </a:r>
            <a:r>
              <a:rPr lang="en-US" dirty="0"/>
              <a:t> = true; // Boolean</a:t>
            </a:r>
          </a:p>
          <a:p>
            <a:pPr marL="0" indent="0" fontAlgn="base">
              <a:buNone/>
            </a:pPr>
            <a:r>
              <a:rPr lang="en-US" dirty="0">
                <a:latin typeface="Rage Italic" panose="03070502040507070304" pitchFamily="66" charset="0"/>
              </a:rPr>
              <a:t>? </a:t>
            </a:r>
            <a:r>
              <a:rPr lang="en-US" dirty="0" smtClean="0"/>
              <a:t>&gt;</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22868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marL="0" indent="0">
              <a:buNone/>
            </a:pPr>
            <a:r>
              <a:rPr lang="en-US" b="1" dirty="0"/>
              <a:t>1. History of PHP</a:t>
            </a:r>
          </a:p>
          <a:p>
            <a:pPr marL="0" indent="0">
              <a:buNone/>
            </a:pPr>
            <a:r>
              <a:rPr lang="en-US" dirty="0"/>
              <a:t>Originated in </a:t>
            </a:r>
            <a:r>
              <a:rPr lang="en-US" b="1" dirty="0"/>
              <a:t>1994</a:t>
            </a:r>
            <a:r>
              <a:rPr lang="en-US" dirty="0"/>
              <a:t> as PHP/FI.</a:t>
            </a:r>
          </a:p>
          <a:p>
            <a:pPr marL="0" indent="0">
              <a:buNone/>
            </a:pPr>
            <a:r>
              <a:rPr lang="en-US" dirty="0"/>
              <a:t>Major versions:</a:t>
            </a:r>
          </a:p>
          <a:p>
            <a:pPr lvl="1"/>
            <a:r>
              <a:rPr lang="en-US" dirty="0"/>
              <a:t>PHP 1.0 (1995)</a:t>
            </a:r>
          </a:p>
          <a:p>
            <a:pPr lvl="1"/>
            <a:r>
              <a:rPr lang="en-US" dirty="0"/>
              <a:t>PHP 2.0 (1996)</a:t>
            </a:r>
          </a:p>
          <a:p>
            <a:pPr lvl="1"/>
            <a:r>
              <a:rPr lang="en-US" dirty="0"/>
              <a:t>PHP 3.0 (1997)</a:t>
            </a:r>
          </a:p>
          <a:p>
            <a:pPr lvl="1"/>
            <a:r>
              <a:rPr lang="en-US" dirty="0"/>
              <a:t>PHP 4.0 (1999)</a:t>
            </a:r>
          </a:p>
          <a:p>
            <a:pPr lvl="1"/>
            <a:r>
              <a:rPr lang="en-US" dirty="0"/>
              <a:t>PHP 5.0 (2004)</a:t>
            </a:r>
          </a:p>
          <a:p>
            <a:pPr lvl="1"/>
            <a:r>
              <a:rPr lang="en-US" dirty="0"/>
              <a:t>PHP 7.0 (2019)</a:t>
            </a:r>
          </a:p>
          <a:p>
            <a:pPr lvl="1"/>
            <a:r>
              <a:rPr lang="en-US" dirty="0"/>
              <a:t>PHP 8.0 (2020)</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b="1" dirty="0" smtClean="0">
                <a:solidFill>
                  <a:schemeClr val="tx1"/>
                </a:solidFill>
              </a:rPr>
              <a:t>Session 01</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3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lstStyle/>
          <a:p>
            <a:r>
              <a:rPr lang="en-US" dirty="0" smtClean="0"/>
              <a:t>Displaying Variables with echo</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200" dirty="0" smtClean="0"/>
              <a:t>&lt;</a:t>
            </a:r>
            <a:r>
              <a:rPr lang="en-US" sz="1200" dirty="0">
                <a:latin typeface="Rage Italic" panose="03070502040507070304" pitchFamily="66" charset="0"/>
              </a:rPr>
              <a:t>?</a:t>
            </a:r>
            <a:r>
              <a:rPr lang="en-US" sz="1200" dirty="0" smtClean="0"/>
              <a:t>php</a:t>
            </a:r>
            <a:endParaRPr lang="en-US" sz="1200" dirty="0"/>
          </a:p>
          <a:p>
            <a:pPr marL="0" indent="0" fontAlgn="base">
              <a:buNone/>
            </a:pPr>
            <a:r>
              <a:rPr lang="en-US" sz="1200" dirty="0"/>
              <a:t>// Defining Variables</a:t>
            </a:r>
          </a:p>
          <a:p>
            <a:pPr marL="0" indent="0" fontAlgn="base">
              <a:buNone/>
            </a:pPr>
            <a:r>
              <a:rPr lang="en-US" sz="1200" dirty="0"/>
              <a:t>$text = "Hello, World!";</a:t>
            </a:r>
          </a:p>
          <a:p>
            <a:pPr marL="0" indent="0" fontAlgn="base">
              <a:buNone/>
            </a:pPr>
            <a:r>
              <a:rPr lang="en-US" sz="1200" dirty="0"/>
              <a:t>$num1 = </a:t>
            </a:r>
            <a:r>
              <a:rPr lang="en-US" sz="1200" dirty="0" smtClean="0"/>
              <a:t>10;</a:t>
            </a:r>
            <a:endParaRPr lang="en-US" sz="1200" dirty="0"/>
          </a:p>
          <a:p>
            <a:pPr marL="0" indent="0" fontAlgn="base">
              <a:buNone/>
            </a:pPr>
            <a:r>
              <a:rPr lang="en-US" sz="1200" dirty="0"/>
              <a:t>$num2 = 20;</a:t>
            </a:r>
          </a:p>
          <a:p>
            <a:pPr marL="0" indent="0" fontAlgn="base">
              <a:buNone/>
            </a:pPr>
            <a:endParaRPr lang="en-US" sz="1200" dirty="0"/>
          </a:p>
          <a:p>
            <a:pPr marL="0" indent="0" fontAlgn="base">
              <a:buNone/>
            </a:pPr>
            <a:r>
              <a:rPr lang="en-US" sz="1200" dirty="0"/>
              <a:t>// Using echo to print</a:t>
            </a:r>
          </a:p>
          <a:p>
            <a:pPr marL="0" indent="0" fontAlgn="base">
              <a:buNone/>
            </a:pPr>
            <a:r>
              <a:rPr lang="en-US" sz="1200" dirty="0"/>
              <a:t>// value of variables</a:t>
            </a:r>
          </a:p>
          <a:p>
            <a:pPr marL="0" indent="0" fontAlgn="base">
              <a:buNone/>
            </a:pPr>
            <a:r>
              <a:rPr lang="en-US" sz="1200" dirty="0"/>
              <a:t>echo $text . "\n";</a:t>
            </a:r>
          </a:p>
          <a:p>
            <a:pPr marL="0" indent="0" fontAlgn="base">
              <a:buNone/>
            </a:pPr>
            <a:r>
              <a:rPr lang="en-US" sz="1200" dirty="0"/>
              <a:t>echo $num1 . "+" . $num2 . "=";</a:t>
            </a:r>
          </a:p>
          <a:p>
            <a:pPr marL="0" indent="0" fontAlgn="base">
              <a:buNone/>
            </a:pPr>
            <a:r>
              <a:rPr lang="en-US" sz="1200" dirty="0"/>
              <a:t>echo $num1 + $num2</a:t>
            </a:r>
            <a:r>
              <a:rPr lang="en-US" sz="1200" dirty="0" smtClean="0"/>
              <a:t>;</a:t>
            </a:r>
            <a:endParaRPr lang="en-US" sz="1200" dirty="0"/>
          </a:p>
          <a:p>
            <a:pPr marL="0" indent="0" fontAlgn="base">
              <a:buNone/>
            </a:pPr>
            <a:r>
              <a:rPr lang="en-US" sz="1200" dirty="0">
                <a:latin typeface="Rage Italic" panose="03070502040507070304" pitchFamily="66" charset="0"/>
              </a:rPr>
              <a:t>?</a:t>
            </a:r>
            <a:r>
              <a:rPr lang="en-US" sz="1200" dirty="0" smtClean="0"/>
              <a:t>&gt;</a:t>
            </a:r>
            <a:endParaRPr lang="en-US" sz="12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264640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dirty="0"/>
              <a:t>Output</a:t>
            </a:r>
          </a:p>
          <a:p>
            <a:pPr marL="0" indent="0" fontAlgn="base">
              <a:buNone/>
            </a:pPr>
            <a:r>
              <a:rPr lang="en-US" dirty="0"/>
              <a:t>Hello, World!</a:t>
            </a:r>
          </a:p>
          <a:p>
            <a:pPr marL="0" indent="0" fontAlgn="base">
              <a:buNone/>
            </a:pPr>
            <a:r>
              <a:rPr lang="en-US" dirty="0"/>
              <a:t>10+20=30</a:t>
            </a:r>
          </a:p>
          <a:p>
            <a:pPr marL="0" indent="0" fontAlgn="base">
              <a:buNone/>
            </a:pPr>
            <a:endParaRPr lang="en-US" dirty="0"/>
          </a:p>
          <a:p>
            <a:pPr marL="0" indent="0" fontAlgn="base">
              <a:buNone/>
            </a:pPr>
            <a:r>
              <a:rPr lang="en-US" dirty="0"/>
              <a:t>The (.) operator in the above code can be used to concatenate two strings in PHP and the “\n” is used for a new line and is also known as line-break</a:t>
            </a:r>
            <a:r>
              <a:rPr lang="en-US" dirty="0" smtClean="0"/>
              <a:t>. </a:t>
            </a:r>
            <a:r>
              <a:rPr lang="en-US" dirty="0"/>
              <a:t> </a:t>
            </a:r>
          </a:p>
        </p:txBody>
      </p:sp>
      <p:sp>
        <p:nvSpPr>
          <p:cNvPr id="2" name="Footer Placeholder 1"/>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4157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normAutofit fontScale="90000"/>
          </a:bodyPr>
          <a:lstStyle/>
          <a:p>
            <a:r>
              <a:rPr lang="en-US" dirty="0"/>
              <a:t>Displaying Strings as Multiple Arguments with echo</a:t>
            </a: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We can pass multiple string arguments to the echo statement instead of a single string argument, separating them by comma (‘,’) operator. For example, if we have two strings </a:t>
            </a:r>
            <a:r>
              <a:rPr lang="en-US" dirty="0" err="1"/>
              <a:t>i.e</a:t>
            </a:r>
            <a:r>
              <a:rPr lang="en-US" dirty="0"/>
              <a:t> “Hello” and “World” then we can pass them as (“Hello”, “World”).</a:t>
            </a:r>
          </a:p>
          <a:p>
            <a:pPr marL="0" indent="0" fontAlgn="base">
              <a:buNone/>
            </a:pPr>
            <a:endParaRPr lang="en-US" dirty="0"/>
          </a:p>
          <a:p>
            <a:pPr marL="0" indent="0" fontAlgn="base">
              <a:buNone/>
            </a:pPr>
            <a:r>
              <a:rPr lang="en-US" dirty="0" smtClean="0"/>
              <a:t>&lt;</a:t>
            </a:r>
            <a:r>
              <a:rPr lang="en-US" dirty="0">
                <a:latin typeface="Rage Italic" panose="03070502040507070304" pitchFamily="66" charset="0"/>
              </a:rPr>
              <a:t>?</a:t>
            </a:r>
            <a:r>
              <a:rPr lang="en-US" dirty="0" smtClean="0"/>
              <a:t>php</a:t>
            </a:r>
            <a:endParaRPr lang="en-US" dirty="0"/>
          </a:p>
          <a:p>
            <a:pPr marL="0" indent="0" fontAlgn="base">
              <a:buNone/>
            </a:pPr>
            <a:r>
              <a:rPr lang="en-US" dirty="0"/>
              <a:t>echo "Multiple ","argument ","string</a:t>
            </a:r>
            <a:r>
              <a:rPr lang="en-US" dirty="0" smtClean="0"/>
              <a:t>!";</a:t>
            </a:r>
            <a:endParaRPr lang="en-US" dirty="0"/>
          </a:p>
          <a:p>
            <a:pPr marL="0" indent="0" fontAlgn="base">
              <a:buNone/>
            </a:pPr>
            <a:r>
              <a:rPr lang="en-US" dirty="0">
                <a:latin typeface="Rage Italic" panose="03070502040507070304" pitchFamily="66" charset="0"/>
              </a:rPr>
              <a:t>?</a:t>
            </a:r>
            <a:r>
              <a:rPr lang="en-US" dirty="0" smtClean="0"/>
              <a:t>&gt;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31184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2"/>
            <a:ext cx="9173198" cy="2158289"/>
          </a:xfrm>
        </p:spPr>
        <p:txBody>
          <a:bodyPr>
            <a:normAutofit/>
          </a:bodyPr>
          <a:lstStyle/>
          <a:p>
            <a:pPr algn="ctr"/>
            <a:r>
              <a:rPr lang="en-US" dirty="0"/>
              <a:t>PHP Data Types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In PHP, data types define the kind of value a variable can hold</a:t>
            </a:r>
            <a:r>
              <a:rPr lang="en-US" dirty="0" smtClean="0"/>
              <a:t>.</a:t>
            </a:r>
            <a:r>
              <a:rPr lang="en-US" dirty="0"/>
              <a:t> PHP supports 8 main data types, grouped into three categories</a:t>
            </a:r>
            <a:r>
              <a:rPr lang="en-US" dirty="0" smtClean="0"/>
              <a:t>:</a:t>
            </a:r>
          </a:p>
          <a:p>
            <a:pPr marL="0" indent="0" fontAlgn="base">
              <a:buNone/>
            </a:pPr>
            <a:endParaRPr lang="en-US" dirty="0"/>
          </a:p>
          <a:p>
            <a:pPr fontAlgn="base"/>
            <a:r>
              <a:rPr lang="en-US" dirty="0" err="1"/>
              <a:t>Scaler</a:t>
            </a:r>
            <a:r>
              <a:rPr lang="en-US" dirty="0"/>
              <a:t> Data Types</a:t>
            </a:r>
          </a:p>
          <a:p>
            <a:pPr fontAlgn="base"/>
            <a:r>
              <a:rPr lang="en-US" dirty="0"/>
              <a:t>Compound Data Types</a:t>
            </a:r>
          </a:p>
          <a:p>
            <a:pPr fontAlgn="base"/>
            <a:r>
              <a:rPr lang="en-US" dirty="0"/>
              <a:t>Special Data Types</a:t>
            </a:r>
          </a:p>
          <a:p>
            <a:pPr marL="0" indent="0">
              <a:buNone/>
            </a:pP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103" y="3186965"/>
            <a:ext cx="4598680" cy="2527518"/>
          </a:xfrm>
          <a:prstGeom prst="rect">
            <a:avLst/>
          </a:prstGeom>
        </p:spPr>
      </p:pic>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1058855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8745"/>
            <a:ext cx="8610600" cy="905854"/>
          </a:xfrm>
        </p:spPr>
        <p:txBody>
          <a:bodyPr/>
          <a:lstStyle/>
          <a:p>
            <a:r>
              <a:rPr lang="en-US" dirty="0" smtClean="0"/>
              <a:t>Operators in php</a:t>
            </a:r>
            <a:endParaRPr lang="en-US" dirty="0"/>
          </a:p>
        </p:txBody>
      </p:sp>
      <p:sp>
        <p:nvSpPr>
          <p:cNvPr id="3" name="Content Placeholder 2"/>
          <p:cNvSpPr>
            <a:spLocks noGrp="1"/>
          </p:cNvSpPr>
          <p:nvPr>
            <p:ph idx="1"/>
          </p:nvPr>
        </p:nvSpPr>
        <p:spPr>
          <a:xfrm>
            <a:off x="685800" y="1444240"/>
            <a:ext cx="10820400" cy="4774446"/>
          </a:xfrm>
        </p:spPr>
        <p:txBody>
          <a:bodyPr/>
          <a:lstStyle/>
          <a:p>
            <a:pPr marL="0" indent="0">
              <a:lnSpc>
                <a:spcPct val="150000"/>
              </a:lnSpc>
              <a:buNone/>
            </a:pPr>
            <a:r>
              <a:rPr lang="en-US" dirty="0" err="1"/>
              <a:t>Operatores</a:t>
            </a:r>
            <a:r>
              <a:rPr lang="en-US" dirty="0"/>
              <a:t> are a symbol that tell computer to perform some operation on values and variables</a:t>
            </a:r>
          </a:p>
          <a:p>
            <a:pPr marL="457200" indent="-457200">
              <a:lnSpc>
                <a:spcPct val="150000"/>
              </a:lnSpc>
              <a:buFont typeface="+mj-lt"/>
              <a:buAutoNum type="arabicPeriod"/>
            </a:pPr>
            <a:r>
              <a:rPr lang="en-US" dirty="0"/>
              <a:t>Arithmetic operator</a:t>
            </a:r>
          </a:p>
          <a:p>
            <a:pPr marL="457200" indent="-457200">
              <a:lnSpc>
                <a:spcPct val="150000"/>
              </a:lnSpc>
              <a:buFont typeface="+mj-lt"/>
              <a:buAutoNum type="arabicPeriod"/>
            </a:pPr>
            <a:r>
              <a:rPr lang="en-US" dirty="0"/>
              <a:t>Assignment operator</a:t>
            </a:r>
          </a:p>
          <a:p>
            <a:pPr marL="457200" indent="-457200">
              <a:lnSpc>
                <a:spcPct val="150000"/>
              </a:lnSpc>
              <a:buFont typeface="+mj-lt"/>
              <a:buAutoNum type="arabicPeriod"/>
            </a:pPr>
            <a:r>
              <a:rPr lang="en-US" dirty="0"/>
              <a:t>Logical operator</a:t>
            </a:r>
          </a:p>
          <a:p>
            <a:pPr marL="457200" indent="-457200">
              <a:lnSpc>
                <a:spcPct val="150000"/>
              </a:lnSpc>
              <a:buFont typeface="+mj-lt"/>
              <a:buAutoNum type="arabicPeriod"/>
            </a:pPr>
            <a:r>
              <a:rPr lang="en-US" dirty="0"/>
              <a:t>Ternary operator</a:t>
            </a:r>
          </a:p>
          <a:p>
            <a:pPr marL="457200" indent="-457200">
              <a:lnSpc>
                <a:spcPct val="150000"/>
              </a:lnSpc>
              <a:buFont typeface="+mj-lt"/>
              <a:buAutoNum type="arabicPeriod"/>
            </a:pPr>
            <a:r>
              <a:rPr lang="en-US" dirty="0" err="1"/>
              <a:t>Comparision</a:t>
            </a:r>
            <a:r>
              <a:rPr lang="en-US" dirty="0"/>
              <a:t> operator</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88314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a:t>A loop is used to repeat a block of code multiple times until a condition is met.</a:t>
            </a:r>
          </a:p>
          <a:p>
            <a:pPr marL="457200" indent="-457200">
              <a:lnSpc>
                <a:spcPct val="150000"/>
              </a:lnSpc>
              <a:buFont typeface="+mj-lt"/>
              <a:buAutoNum type="arabicPeriod"/>
            </a:pPr>
            <a:r>
              <a:rPr lang="en-US" b="1" u="sng" dirty="0"/>
              <a:t>While Loop</a:t>
            </a:r>
          </a:p>
          <a:p>
            <a:pPr lvl="1">
              <a:lnSpc>
                <a:spcPct val="150000"/>
              </a:lnSpc>
            </a:pPr>
            <a:r>
              <a:rPr lang="en-US" dirty="0"/>
              <a:t>Repeats code as long as the condition is true.</a:t>
            </a:r>
          </a:p>
          <a:p>
            <a:pPr lvl="1">
              <a:lnSpc>
                <a:spcPct val="150000"/>
              </a:lnSpc>
            </a:pPr>
            <a:r>
              <a:rPr lang="en-US" dirty="0"/>
              <a:t>Condition is checked before </a:t>
            </a:r>
            <a:r>
              <a:rPr lang="en-US" dirty="0" smtClean="0"/>
              <a:t>execution.</a:t>
            </a:r>
          </a:p>
          <a:p>
            <a:pPr marL="0" indent="0">
              <a:lnSpc>
                <a:spcPct val="150000"/>
              </a:lnSpc>
              <a:buNone/>
            </a:pPr>
            <a:r>
              <a:rPr lang="en-US" dirty="0" smtClean="0"/>
              <a:t>Syntax</a:t>
            </a:r>
            <a:r>
              <a:rPr lang="en-US" dirty="0"/>
              <a:t>:</a:t>
            </a:r>
          </a:p>
          <a:p>
            <a:pPr marL="457200" lvl="1" indent="0">
              <a:lnSpc>
                <a:spcPct val="150000"/>
              </a:lnSpc>
              <a:buNone/>
            </a:pPr>
            <a:r>
              <a:rPr lang="en-US" dirty="0"/>
              <a:t>while (condition) {</a:t>
            </a:r>
          </a:p>
          <a:p>
            <a:pPr marL="457200" lvl="1" indent="0">
              <a:lnSpc>
                <a:spcPct val="150000"/>
              </a:lnSpc>
              <a:buNone/>
            </a:pPr>
            <a:r>
              <a:rPr lang="en-US" dirty="0"/>
              <a:t>// code to execute</a:t>
            </a:r>
          </a:p>
          <a:p>
            <a:pPr marL="457200" lvl="1" indent="0">
              <a:lnSpc>
                <a:spcPct val="150000"/>
              </a:lnSpc>
              <a:buNone/>
            </a:pPr>
            <a:r>
              <a:rPr lang="en-US" dirty="0"/>
              <a:t>}</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100" b="1" dirty="0" smtClean="0">
                <a:solidFill>
                  <a:schemeClr val="tx1"/>
                </a:solidFill>
              </a:rPr>
              <a:t>Session 05</a:t>
            </a:r>
            <a:endParaRPr lang="en-US" sz="1100" b="1"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4133873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a:bodyPr>
          <a:lstStyle/>
          <a:p>
            <a:pPr marL="0" indent="0">
              <a:lnSpc>
                <a:spcPct val="150000"/>
              </a:lnSpc>
              <a:buNone/>
            </a:pPr>
            <a:r>
              <a:rPr lang="en-US" dirty="0" smtClean="0"/>
              <a:t>Example:</a:t>
            </a:r>
            <a:endParaRPr lang="en-US" dirty="0"/>
          </a:p>
          <a:p>
            <a:pPr marL="457200" lvl="1" indent="0">
              <a:lnSpc>
                <a:spcPct val="150000"/>
              </a:lnSpc>
              <a:buNone/>
            </a:pPr>
            <a:r>
              <a:rPr lang="nn-NO" dirty="0"/>
              <a:t>$i = 1;</a:t>
            </a:r>
          </a:p>
          <a:p>
            <a:pPr marL="457200" lvl="1" indent="0">
              <a:lnSpc>
                <a:spcPct val="150000"/>
              </a:lnSpc>
              <a:buNone/>
            </a:pPr>
            <a:r>
              <a:rPr lang="nn-NO" dirty="0"/>
              <a:t>while ($i &lt;= 5) {</a:t>
            </a:r>
          </a:p>
          <a:p>
            <a:pPr marL="457200" lvl="1" indent="0">
              <a:lnSpc>
                <a:spcPct val="150000"/>
              </a:lnSpc>
              <a:buNone/>
            </a:pPr>
            <a:r>
              <a:rPr lang="nn-NO" dirty="0"/>
              <a:t>    echo "Number: $i &lt;br&gt;";</a:t>
            </a:r>
          </a:p>
          <a:p>
            <a:pPr marL="457200" lvl="1" indent="0">
              <a:lnSpc>
                <a:spcPct val="150000"/>
              </a:lnSpc>
              <a:buNone/>
            </a:pPr>
            <a:r>
              <a:rPr lang="nn-NO" dirty="0"/>
              <a:t>    $i++;</a:t>
            </a:r>
          </a:p>
          <a:p>
            <a:pPr marL="457200" lvl="1" indent="0">
              <a:lnSpc>
                <a:spcPct val="150000"/>
              </a:lnSpc>
              <a:buNone/>
            </a:pPr>
            <a:r>
              <a:rPr lang="nn-NO" dirty="0"/>
              <a:t>}</a:t>
            </a:r>
            <a:endParaRPr lang="en-US" dirty="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sz="11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553467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a:bodyPr>
          <a:lstStyle/>
          <a:p>
            <a:pPr marL="457200" indent="-457200">
              <a:lnSpc>
                <a:spcPct val="150000"/>
              </a:lnSpc>
              <a:buFont typeface="+mj-lt"/>
              <a:buAutoNum type="arabicPeriod" startAt="2"/>
            </a:pPr>
            <a:r>
              <a:rPr lang="en-US" b="1" u="sng" dirty="0"/>
              <a:t>Do…While Loop</a:t>
            </a:r>
          </a:p>
          <a:p>
            <a:pPr lvl="1">
              <a:lnSpc>
                <a:spcPct val="150000"/>
              </a:lnSpc>
            </a:pPr>
            <a:r>
              <a:rPr lang="en-US" dirty="0"/>
              <a:t>Similar to while, but it executes the code at least once, even if condition is false.</a:t>
            </a:r>
          </a:p>
          <a:p>
            <a:pPr lvl="1">
              <a:lnSpc>
                <a:spcPct val="150000"/>
              </a:lnSpc>
            </a:pPr>
            <a:r>
              <a:rPr lang="en-US" dirty="0"/>
              <a:t>Condition is checked after execution.</a:t>
            </a:r>
          </a:p>
          <a:p>
            <a:pPr marL="0" indent="0">
              <a:lnSpc>
                <a:spcPct val="150000"/>
              </a:lnSpc>
              <a:buNone/>
            </a:pPr>
            <a:r>
              <a:rPr lang="en-US" dirty="0"/>
              <a:t>Syntax:</a:t>
            </a:r>
          </a:p>
          <a:p>
            <a:pPr marL="457200" lvl="1" indent="0">
              <a:lnSpc>
                <a:spcPct val="150000"/>
              </a:lnSpc>
              <a:buNone/>
            </a:pPr>
            <a:r>
              <a:rPr lang="en-US" dirty="0"/>
              <a:t>do {</a:t>
            </a:r>
          </a:p>
          <a:p>
            <a:pPr marL="457200" lvl="1" indent="0">
              <a:lnSpc>
                <a:spcPct val="150000"/>
              </a:lnSpc>
              <a:buNone/>
            </a:pPr>
            <a:r>
              <a:rPr lang="en-US" dirty="0"/>
              <a:t>// code to execute</a:t>
            </a:r>
          </a:p>
          <a:p>
            <a:pPr marL="457200" lvl="1" indent="0">
              <a:lnSpc>
                <a:spcPct val="150000"/>
              </a:lnSpc>
              <a:buNone/>
            </a:pPr>
            <a:r>
              <a:rPr lang="en-US" dirty="0"/>
              <a:t>} while (condition);</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sz="11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09374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a:bodyPr>
          <a:lstStyle/>
          <a:p>
            <a:pPr marL="0" indent="0">
              <a:lnSpc>
                <a:spcPct val="150000"/>
              </a:lnSpc>
              <a:buNone/>
            </a:pPr>
            <a:r>
              <a:rPr lang="en-US" dirty="0"/>
              <a:t>Example:</a:t>
            </a:r>
          </a:p>
          <a:p>
            <a:pPr marL="457200" lvl="1" indent="0">
              <a:lnSpc>
                <a:spcPct val="150000"/>
              </a:lnSpc>
              <a:buNone/>
            </a:pPr>
            <a:r>
              <a:rPr lang="en-US" dirty="0"/>
              <a:t>$</a:t>
            </a:r>
            <a:r>
              <a:rPr lang="en-US" dirty="0" err="1"/>
              <a:t>i</a:t>
            </a:r>
            <a:r>
              <a:rPr lang="en-US" dirty="0"/>
              <a:t> = 1;</a:t>
            </a:r>
          </a:p>
          <a:p>
            <a:pPr marL="457200" lvl="1" indent="0">
              <a:lnSpc>
                <a:spcPct val="150000"/>
              </a:lnSpc>
              <a:buNone/>
            </a:pPr>
            <a:r>
              <a:rPr lang="en-US" dirty="0"/>
              <a:t>do {</a:t>
            </a:r>
          </a:p>
          <a:p>
            <a:pPr marL="457200" lvl="1" indent="0">
              <a:lnSpc>
                <a:spcPct val="150000"/>
              </a:lnSpc>
              <a:buNone/>
            </a:pPr>
            <a:r>
              <a:rPr lang="en-US" dirty="0" smtClean="0"/>
              <a:t>   echo </a:t>
            </a:r>
            <a:r>
              <a:rPr lang="en-US" dirty="0"/>
              <a:t>"Number: $</a:t>
            </a:r>
            <a:r>
              <a:rPr lang="en-US" dirty="0" err="1"/>
              <a:t>i</a:t>
            </a:r>
            <a:r>
              <a:rPr lang="en-US" dirty="0"/>
              <a:t> &lt;</a:t>
            </a:r>
            <a:r>
              <a:rPr lang="en-US" dirty="0" err="1"/>
              <a:t>br</a:t>
            </a:r>
            <a:r>
              <a:rPr lang="en-US" dirty="0"/>
              <a:t>&gt;";</a:t>
            </a:r>
          </a:p>
          <a:p>
            <a:pPr marL="457200" lvl="1" indent="0">
              <a:lnSpc>
                <a:spcPct val="150000"/>
              </a:lnSpc>
              <a:buNone/>
            </a:pPr>
            <a:r>
              <a:rPr lang="en-US" dirty="0" smtClean="0"/>
              <a:t>   $</a:t>
            </a:r>
            <a:r>
              <a:rPr lang="en-US" dirty="0" err="1"/>
              <a:t>i</a:t>
            </a:r>
            <a:r>
              <a:rPr lang="en-US" dirty="0"/>
              <a:t>++;</a:t>
            </a:r>
          </a:p>
          <a:p>
            <a:pPr marL="457200" lvl="1" indent="0">
              <a:lnSpc>
                <a:spcPct val="150000"/>
              </a:lnSpc>
              <a:buNone/>
            </a:pPr>
            <a:r>
              <a:rPr lang="en-US" dirty="0"/>
              <a:t>} while ($</a:t>
            </a:r>
            <a:r>
              <a:rPr lang="en-US" dirty="0" err="1"/>
              <a:t>i</a:t>
            </a:r>
            <a:r>
              <a:rPr lang="en-US" dirty="0"/>
              <a:t> &lt;= 5);</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sz="11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610991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457200" indent="-457200">
              <a:lnSpc>
                <a:spcPct val="200000"/>
              </a:lnSpc>
              <a:buFont typeface="+mj-lt"/>
              <a:buAutoNum type="arabicPeriod" startAt="3"/>
            </a:pPr>
            <a:r>
              <a:rPr lang="en-US" b="1" u="sng" dirty="0"/>
              <a:t>For Loop</a:t>
            </a:r>
          </a:p>
          <a:p>
            <a:pPr marL="0" indent="0">
              <a:lnSpc>
                <a:spcPct val="200000"/>
              </a:lnSpc>
              <a:buNone/>
            </a:pPr>
            <a:r>
              <a:rPr lang="en-US" dirty="0"/>
              <a:t>Best when you know exactly how many times to run.</a:t>
            </a:r>
          </a:p>
          <a:p>
            <a:pPr>
              <a:lnSpc>
                <a:spcPct val="200000"/>
              </a:lnSpc>
            </a:pPr>
            <a:r>
              <a:rPr lang="en-US" dirty="0"/>
              <a:t>Syntax:</a:t>
            </a:r>
          </a:p>
          <a:p>
            <a:pPr marL="457200" lvl="1" indent="0">
              <a:lnSpc>
                <a:spcPct val="200000"/>
              </a:lnSpc>
              <a:buNone/>
            </a:pPr>
            <a:r>
              <a:rPr lang="en-US" dirty="0"/>
              <a:t>for (</a:t>
            </a:r>
            <a:r>
              <a:rPr lang="en-US" dirty="0" err="1"/>
              <a:t>init</a:t>
            </a:r>
            <a:r>
              <a:rPr lang="en-US" dirty="0"/>
              <a:t>; condition; increment) {</a:t>
            </a:r>
          </a:p>
          <a:p>
            <a:pPr marL="457200" lvl="1" indent="0">
              <a:lnSpc>
                <a:spcPct val="200000"/>
              </a:lnSpc>
              <a:buNone/>
            </a:pPr>
            <a:r>
              <a:rPr lang="en-US" dirty="0"/>
              <a:t>// code</a:t>
            </a:r>
          </a:p>
          <a:p>
            <a:pPr marL="457200" lvl="1" indent="0">
              <a:lnSpc>
                <a:spcPct val="200000"/>
              </a:lnSpc>
              <a:buNone/>
            </a:pPr>
            <a:r>
              <a:rPr lang="en-US" dirty="0"/>
              <a:t>}</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sz="11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147052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5629"/>
            <a:ext cx="8610600" cy="1293028"/>
          </a:xfrm>
        </p:spPr>
        <p:txBody>
          <a:bodyPr/>
          <a:lstStyle/>
          <a:p>
            <a:r>
              <a:rPr lang="en-US" dirty="0" smtClean="0"/>
              <a:t>What is 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a:xfrm>
            <a:off x="685800" y="1529698"/>
            <a:ext cx="10820400" cy="4688988"/>
          </a:xfrm>
        </p:spPr>
        <p:txBody>
          <a:bodyPr>
            <a:normAutofit fontScale="77500" lnSpcReduction="20000"/>
          </a:bodyPr>
          <a:lstStyle/>
          <a:p>
            <a:pPr>
              <a:lnSpc>
                <a:spcPct val="150000"/>
              </a:lnSpc>
            </a:pPr>
            <a:r>
              <a:rPr lang="en-US" dirty="0"/>
              <a:t>PHP stands for hypertext preprocessor</a:t>
            </a:r>
            <a:r>
              <a:rPr lang="en-US" dirty="0" smtClean="0"/>
              <a:t>.</a:t>
            </a:r>
          </a:p>
          <a:p>
            <a:pPr>
              <a:lnSpc>
                <a:spcPct val="150000"/>
              </a:lnSpc>
            </a:pPr>
            <a:r>
              <a:rPr lang="en-US" dirty="0" smtClean="0"/>
              <a:t>Programming language that is used to built web applications and website.</a:t>
            </a:r>
          </a:p>
          <a:p>
            <a:pPr>
              <a:lnSpc>
                <a:spcPct val="150000"/>
              </a:lnSpc>
            </a:pPr>
            <a:r>
              <a:rPr lang="en-US" dirty="0"/>
              <a:t>PHP (Hypertext Preprocessor) is a server-side scripting language, open-source, and widely used for web development.</a:t>
            </a:r>
          </a:p>
          <a:p>
            <a:pPr>
              <a:lnSpc>
                <a:spcPct val="150000"/>
              </a:lnSpc>
            </a:pPr>
            <a:r>
              <a:rPr lang="en-US" dirty="0"/>
              <a:t>Can be embedded into HTML or written as standalone scripts.</a:t>
            </a:r>
          </a:p>
          <a:p>
            <a:pPr>
              <a:lnSpc>
                <a:spcPct val="150000"/>
              </a:lnSpc>
            </a:pPr>
            <a:r>
              <a:rPr lang="en-US" dirty="0"/>
              <a:t>Also supports GUI apps (via PHP-GTK) and command-line scripting.</a:t>
            </a:r>
          </a:p>
          <a:p>
            <a:pPr marL="0" indent="0">
              <a:lnSpc>
                <a:spcPct val="150000"/>
              </a:lnSpc>
              <a:buNone/>
            </a:pPr>
            <a:r>
              <a:rPr lang="en-US" dirty="0"/>
              <a:t>Example:</a:t>
            </a:r>
          </a:p>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echo "Hello Students!";</a:t>
            </a:r>
          </a:p>
          <a:p>
            <a:pPr marL="0" indent="0">
              <a:lnSpc>
                <a:spcPct val="150000"/>
              </a:lnSpc>
              <a:buNone/>
            </a:pPr>
            <a:r>
              <a:rPr lang="en-US" dirty="0">
                <a:latin typeface="Rage Italic" panose="03070502040507070304" pitchFamily="66" charset="0"/>
              </a:rPr>
              <a:t>?</a:t>
            </a:r>
            <a:r>
              <a:rPr lang="en-US" dirty="0" smtClean="0"/>
              <a:t>&gt;</a:t>
            </a:r>
            <a:endParaRPr lang="en-US" dirty="0"/>
          </a:p>
          <a:p>
            <a:pPr marL="0" indent="0">
              <a:buNone/>
            </a:pPr>
            <a:endParaRPr lang="en-US" b="1" dirty="0" smtClean="0"/>
          </a:p>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982177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normAutofit fontScale="90000"/>
          </a:bodyPr>
          <a:lstStyle/>
          <a:p>
            <a:r>
              <a:rPr lang="en-US" dirty="0" err="1"/>
              <a:t>expalin</a:t>
            </a:r>
            <a:r>
              <a:rPr lang="en-US" dirty="0"/>
              <a:t> </a:t>
            </a:r>
            <a:r>
              <a:rPr lang="en-US" dirty="0" err="1"/>
              <a:t>diffferent</a:t>
            </a:r>
            <a:r>
              <a:rPr lang="en-US" dirty="0"/>
              <a:t> type of loop statements and their </a:t>
            </a:r>
            <a:r>
              <a:rPr lang="en-US" dirty="0" err="1"/>
              <a:t>usange</a:t>
            </a:r>
            <a:r>
              <a:rPr lang="en-US" dirty="0"/>
              <a:t>?</a:t>
            </a:r>
          </a:p>
        </p:txBody>
      </p:sp>
      <p:sp>
        <p:nvSpPr>
          <p:cNvPr id="3" name="Content Placeholder 2"/>
          <p:cNvSpPr>
            <a:spLocks noGrp="1"/>
          </p:cNvSpPr>
          <p:nvPr>
            <p:ph idx="1"/>
          </p:nvPr>
        </p:nvSpPr>
        <p:spPr>
          <a:xfrm>
            <a:off x="685800" y="2187722"/>
            <a:ext cx="10820400" cy="4030963"/>
          </a:xfrm>
        </p:spPr>
        <p:txBody>
          <a:bodyPr>
            <a:normAutofit/>
          </a:bodyPr>
          <a:lstStyle/>
          <a:p>
            <a:pPr>
              <a:lnSpc>
                <a:spcPct val="150000"/>
              </a:lnSpc>
            </a:pPr>
            <a:r>
              <a:rPr lang="en-US" dirty="0"/>
              <a:t>Example:</a:t>
            </a:r>
          </a:p>
          <a:p>
            <a:pPr marL="914400" lvl="2" indent="0">
              <a:lnSpc>
                <a:spcPct val="150000"/>
              </a:lnSpc>
              <a:buNone/>
            </a:pPr>
            <a:r>
              <a:rPr lang="en-US" dirty="0"/>
              <a:t>for ($</a:t>
            </a:r>
            <a:r>
              <a:rPr lang="en-US" dirty="0" err="1"/>
              <a:t>i</a:t>
            </a:r>
            <a:r>
              <a:rPr lang="en-US" dirty="0"/>
              <a:t> = 1; $</a:t>
            </a:r>
            <a:r>
              <a:rPr lang="en-US" dirty="0" err="1"/>
              <a:t>i</a:t>
            </a:r>
            <a:r>
              <a:rPr lang="en-US" dirty="0"/>
              <a:t> &lt;= 5; $</a:t>
            </a:r>
            <a:r>
              <a:rPr lang="en-US" dirty="0" err="1"/>
              <a:t>i</a:t>
            </a:r>
            <a:r>
              <a:rPr lang="en-US" dirty="0"/>
              <a:t>++) {</a:t>
            </a:r>
          </a:p>
          <a:p>
            <a:pPr marL="914400" lvl="2" indent="0">
              <a:lnSpc>
                <a:spcPct val="150000"/>
              </a:lnSpc>
              <a:buNone/>
            </a:pPr>
            <a:r>
              <a:rPr lang="en-US" dirty="0"/>
              <a:t>echo "Number: $</a:t>
            </a:r>
            <a:r>
              <a:rPr lang="en-US" dirty="0" err="1"/>
              <a:t>i</a:t>
            </a:r>
            <a:r>
              <a:rPr lang="en-US" dirty="0"/>
              <a:t> &lt;</a:t>
            </a:r>
            <a:r>
              <a:rPr lang="en-US" dirty="0" err="1"/>
              <a:t>br</a:t>
            </a:r>
            <a:r>
              <a:rPr lang="en-US" dirty="0"/>
              <a:t>&gt;";</a:t>
            </a:r>
          </a:p>
          <a:p>
            <a:pPr marL="914400" lvl="2" indent="0">
              <a:lnSpc>
                <a:spcPct val="150000"/>
              </a:lnSpc>
              <a:buNone/>
            </a:pPr>
            <a:r>
              <a:rPr lang="en-US" dirty="0"/>
              <a:t>}</a:t>
            </a:r>
          </a:p>
          <a:p>
            <a:pPr marL="0" indent="0">
              <a:lnSpc>
                <a:spcPct val="150000"/>
              </a:lnSpc>
              <a:buNone/>
            </a:pPr>
            <a:endParaRPr lang="en-US" dirty="0" smtClean="0"/>
          </a:p>
          <a:p>
            <a:pPr marL="0" indent="0">
              <a:lnSpc>
                <a:spcPct val="150000"/>
              </a:lnSpc>
              <a:buNone/>
            </a:pPr>
            <a:r>
              <a:rPr lang="en-US" dirty="0" smtClean="0">
                <a:hlinkClick r:id="rId2"/>
              </a:rPr>
              <a:t>https://github.com/tubahoorain/notes/blob/main/PHP_Loop_Tasks_With_Output.pdf</a:t>
            </a:r>
            <a:endParaRPr lang="en-US" dirty="0"/>
          </a:p>
          <a:p>
            <a:pPr marL="0" indent="0">
              <a:lnSpc>
                <a:spcPct val="150000"/>
              </a:lnSpc>
              <a:buNone/>
            </a:pPr>
            <a:endParaRPr lang="en-US" dirty="0" smtClean="0"/>
          </a:p>
        </p:txBody>
      </p:sp>
      <p:sp>
        <p:nvSpPr>
          <p:cNvPr id="4" name="Footer Placeholder 3"/>
          <p:cNvSpPr>
            <a:spLocks noGrp="1"/>
          </p:cNvSpPr>
          <p:nvPr>
            <p:ph type="ftr" sz="quarter" idx="11"/>
          </p:nvPr>
        </p:nvSpPr>
        <p:spPr/>
        <p:txBody>
          <a:bodyPr/>
          <a:lstStyle/>
          <a:p>
            <a:endParaRPr lang="en-US" sz="11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147880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smtClean="0"/>
              <a:t>An array is a special variable , in </a:t>
            </a:r>
            <a:r>
              <a:rPr lang="en-US" dirty="0" err="1" smtClean="0"/>
              <a:t>whichyou</a:t>
            </a:r>
            <a:r>
              <a:rPr lang="en-US" dirty="0" smtClean="0"/>
              <a:t> can hold more than one </a:t>
            </a:r>
            <a:r>
              <a:rPr lang="en-US" dirty="0" err="1" smtClean="0"/>
              <a:t>valueat</a:t>
            </a:r>
            <a:r>
              <a:rPr lang="en-US" dirty="0" smtClean="0"/>
              <a:t> a time.</a:t>
            </a:r>
          </a:p>
          <a:p>
            <a:pPr marL="0" indent="0">
              <a:lnSpc>
                <a:spcPct val="150000"/>
              </a:lnSpc>
              <a:buNone/>
            </a:pPr>
            <a:endParaRPr lang="en-US" dirty="0" smtClean="0"/>
          </a:p>
          <a:p>
            <a:pPr marL="0" indent="0">
              <a:lnSpc>
                <a:spcPct val="150000"/>
              </a:lnSpc>
              <a:buNone/>
            </a:pPr>
            <a:r>
              <a:rPr lang="en-US" dirty="0" smtClean="0"/>
              <a:t>Array function is used to create an </a:t>
            </a:r>
            <a:r>
              <a:rPr lang="en-US" dirty="0" err="1" smtClean="0"/>
              <a:t>aarayin</a:t>
            </a:r>
            <a:r>
              <a:rPr lang="en-US" dirty="0" smtClean="0"/>
              <a:t> </a:t>
            </a:r>
            <a:r>
              <a:rPr lang="en-US" dirty="0" err="1" smtClean="0"/>
              <a:t>php</a:t>
            </a:r>
            <a:r>
              <a:rPr lang="en-US" dirty="0" smtClean="0"/>
              <a:t>.</a:t>
            </a:r>
          </a:p>
          <a:p>
            <a:pPr marL="0" indent="0">
              <a:lnSpc>
                <a:spcPct val="150000"/>
              </a:lnSpc>
              <a:buNone/>
            </a:pPr>
            <a:r>
              <a:rPr lang="en-US" dirty="0" smtClean="0"/>
              <a:t>Types of arrays in </a:t>
            </a:r>
            <a:r>
              <a:rPr lang="en-US" dirty="0" err="1" smtClean="0"/>
              <a:t>php</a:t>
            </a:r>
            <a:r>
              <a:rPr lang="en-US" dirty="0" smtClean="0"/>
              <a:t>.</a:t>
            </a:r>
          </a:p>
          <a:p>
            <a:pPr>
              <a:lnSpc>
                <a:spcPct val="150000"/>
              </a:lnSpc>
            </a:pPr>
            <a:r>
              <a:rPr lang="en-US" dirty="0" smtClean="0"/>
              <a:t>Indexed array- Arrays with a numeric index</a:t>
            </a:r>
          </a:p>
          <a:p>
            <a:pPr>
              <a:lnSpc>
                <a:spcPct val="150000"/>
              </a:lnSpc>
            </a:pPr>
            <a:r>
              <a:rPr lang="en-US" dirty="0" smtClean="0"/>
              <a:t>Associative arrays – Arrays with named keys</a:t>
            </a:r>
          </a:p>
          <a:p>
            <a:pPr>
              <a:lnSpc>
                <a:spcPct val="150000"/>
              </a:lnSpc>
            </a:pPr>
            <a:r>
              <a:rPr lang="en-US" dirty="0" err="1" smtClean="0"/>
              <a:t>Multidimentional</a:t>
            </a:r>
            <a:r>
              <a:rPr lang="en-US" dirty="0" smtClean="0"/>
              <a:t> arrays – Arrays containing one or more arrays</a:t>
            </a:r>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2748740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 </a:t>
            </a:r>
            <a:r>
              <a:rPr lang="en-US" dirty="0"/>
              <a:t>Types of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lnSpc>
                <a:spcPct val="150000"/>
              </a:lnSpc>
              <a:buNone/>
            </a:pPr>
            <a:endParaRPr lang="en-US" dirty="0" smtClean="0"/>
          </a:p>
          <a:p>
            <a:pPr marL="0" indent="0">
              <a:lnSpc>
                <a:spcPct val="150000"/>
              </a:lnSpc>
              <a:buNone/>
            </a:pPr>
            <a:r>
              <a:rPr lang="en-US" b="1" u="sng" dirty="0" smtClean="0">
                <a:solidFill>
                  <a:schemeClr val="accent2">
                    <a:lumMod val="60000"/>
                    <a:lumOff val="40000"/>
                  </a:schemeClr>
                </a:solidFill>
              </a:rPr>
              <a:t>INDEXED ARRAY</a:t>
            </a:r>
          </a:p>
          <a:p>
            <a:pPr marL="0" indent="0">
              <a:lnSpc>
                <a:spcPct val="150000"/>
              </a:lnSpc>
              <a:buNone/>
            </a:pPr>
            <a:r>
              <a:rPr lang="en-US" dirty="0" smtClean="0"/>
              <a:t> $subject = array(</a:t>
            </a:r>
          </a:p>
          <a:p>
            <a:pPr marL="0" indent="0">
              <a:lnSpc>
                <a:spcPct val="150000"/>
              </a:lnSpc>
              <a:buNone/>
            </a:pPr>
            <a:r>
              <a:rPr lang="en-US" dirty="0" smtClean="0"/>
              <a:t>    “English”,</a:t>
            </a:r>
          </a:p>
          <a:p>
            <a:pPr marL="0" indent="0">
              <a:lnSpc>
                <a:spcPct val="150000"/>
              </a:lnSpc>
              <a:buNone/>
            </a:pPr>
            <a:r>
              <a:rPr lang="en-US" dirty="0"/>
              <a:t> </a:t>
            </a:r>
            <a:r>
              <a:rPr lang="en-US" dirty="0" smtClean="0"/>
              <a:t>     “Math”,</a:t>
            </a:r>
          </a:p>
          <a:p>
            <a:pPr marL="0" indent="0">
              <a:lnSpc>
                <a:spcPct val="150000"/>
              </a:lnSpc>
              <a:buNone/>
            </a:pPr>
            <a:r>
              <a:rPr lang="en-US" dirty="0"/>
              <a:t> </a:t>
            </a:r>
            <a:r>
              <a:rPr lang="en-US" dirty="0" smtClean="0"/>
              <a:t>      “Economics”</a:t>
            </a:r>
          </a:p>
          <a:p>
            <a:pPr marL="0" indent="0">
              <a:lnSpc>
                <a:spcPct val="150000"/>
              </a:lnSpc>
              <a:buNone/>
            </a:pPr>
            <a:r>
              <a:rPr lang="en-US" dirty="0" smtClean="0"/>
              <a:t>);</a:t>
            </a:r>
          </a:p>
          <a:p>
            <a:pPr marL="0" indent="0">
              <a:lnSpc>
                <a:spcPct val="150000"/>
              </a:lnSpc>
              <a:buNone/>
            </a:pPr>
            <a:r>
              <a:rPr lang="en-US" dirty="0" err="1" smtClean="0">
                <a:solidFill>
                  <a:schemeClr val="bg1"/>
                </a:solidFill>
              </a:rPr>
              <a:t>Hihkjhkj</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b="1" u="sng" dirty="0" smtClean="0">
                <a:solidFill>
                  <a:schemeClr val="accent2">
                    <a:lumMod val="60000"/>
                    <a:lumOff val="40000"/>
                  </a:schemeClr>
                </a:solidFill>
              </a:rPr>
              <a:t>ASSOCIATIVE ARRAY</a:t>
            </a:r>
          </a:p>
          <a:p>
            <a:pPr marL="0" indent="0">
              <a:lnSpc>
                <a:spcPct val="150000"/>
              </a:lnSpc>
              <a:buNone/>
            </a:pPr>
            <a:r>
              <a:rPr lang="en-US" dirty="0" smtClean="0"/>
              <a:t>$age = array(</a:t>
            </a:r>
          </a:p>
          <a:p>
            <a:pPr marL="0" indent="0">
              <a:lnSpc>
                <a:spcPct val="150000"/>
              </a:lnSpc>
              <a:buNone/>
            </a:pPr>
            <a:r>
              <a:rPr lang="en-US" dirty="0" smtClean="0"/>
              <a:t>“Ali” =&gt; 23,</a:t>
            </a:r>
          </a:p>
          <a:p>
            <a:pPr marL="0" indent="0">
              <a:lnSpc>
                <a:spcPct val="150000"/>
              </a:lnSpc>
              <a:buNone/>
            </a:pPr>
            <a:r>
              <a:rPr lang="en-US" dirty="0" smtClean="0"/>
              <a:t>“Bilal” =&gt; 32,</a:t>
            </a:r>
          </a:p>
          <a:p>
            <a:pPr marL="0" indent="0">
              <a:lnSpc>
                <a:spcPct val="150000"/>
              </a:lnSpc>
              <a:buNone/>
            </a:pPr>
            <a:r>
              <a:rPr lang="en-US" dirty="0" smtClean="0"/>
              <a:t>“</a:t>
            </a:r>
            <a:r>
              <a:rPr lang="en-US" dirty="0" err="1" smtClean="0"/>
              <a:t>zara</a:t>
            </a:r>
            <a:r>
              <a:rPr lang="en-US" dirty="0" smtClean="0"/>
              <a:t>” =&gt;33</a:t>
            </a:r>
          </a:p>
          <a:p>
            <a:pPr marL="0" indent="0">
              <a:lnSpc>
                <a:spcPct val="150000"/>
              </a:lnSpc>
              <a:buNone/>
            </a:pPr>
            <a:r>
              <a:rPr lang="en-US" dirty="0" smtClean="0"/>
              <a:t>);</a:t>
            </a:r>
            <a:endParaRPr lang="en-US" dirty="0"/>
          </a:p>
        </p:txBody>
      </p:sp>
      <p:cxnSp>
        <p:nvCxnSpPr>
          <p:cNvPr id="5" name="Straight Arrow Connector 4"/>
          <p:cNvCxnSpPr/>
          <p:nvPr/>
        </p:nvCxnSpPr>
        <p:spPr>
          <a:xfrm>
            <a:off x="5503492" y="3562172"/>
            <a:ext cx="52129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04333" y="3562172"/>
            <a:ext cx="582538" cy="99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4785644" y="3421166"/>
            <a:ext cx="649481"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10" name="Rectangle 9"/>
          <p:cNvSpPr/>
          <p:nvPr/>
        </p:nvSpPr>
        <p:spPr>
          <a:xfrm>
            <a:off x="8202540" y="3421165"/>
            <a:ext cx="915823"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
        <p:nvSpPr>
          <p:cNvPr id="4" name="Footer Placeholder 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982982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a:t>E</a:t>
            </a:r>
            <a:r>
              <a:rPr lang="en-US" dirty="0" smtClean="0"/>
              <a:t>x – 1 (Indexed array)</a:t>
            </a:r>
          </a:p>
          <a:p>
            <a:pPr marL="0" indent="0">
              <a:lnSpc>
                <a:spcPct val="150000"/>
              </a:lnSpc>
              <a:buNone/>
            </a:pPr>
            <a:r>
              <a:rPr lang="en-US" dirty="0" smtClean="0"/>
              <a:t>$name = array(“Ali” , “</a:t>
            </a:r>
            <a:r>
              <a:rPr lang="en-US" dirty="0" err="1" smtClean="0"/>
              <a:t>Rehman</a:t>
            </a:r>
            <a:r>
              <a:rPr lang="en-US" dirty="0" smtClean="0"/>
              <a:t>” , “Usman” , “Bilal”);</a:t>
            </a:r>
          </a:p>
          <a:p>
            <a:pPr marL="0" indent="0">
              <a:lnSpc>
                <a:spcPct val="150000"/>
              </a:lnSpc>
              <a:buNone/>
            </a:pPr>
            <a:r>
              <a:rPr lang="en-US" dirty="0" smtClean="0"/>
              <a:t>Echo count($name);</a:t>
            </a:r>
          </a:p>
          <a:p>
            <a:pPr marL="0" indent="0">
              <a:lnSpc>
                <a:spcPct val="150000"/>
              </a:lnSpc>
              <a:buNone/>
            </a:pPr>
            <a:r>
              <a:rPr lang="en-US" dirty="0" smtClean="0"/>
              <a:t>Ex – 2</a:t>
            </a:r>
          </a:p>
          <a:p>
            <a:pPr marL="0" indent="0">
              <a:buNone/>
            </a:pPr>
            <a:r>
              <a:rPr lang="en-US" dirty="0"/>
              <a:t>$name = array("Ali" , "</a:t>
            </a:r>
            <a:r>
              <a:rPr lang="en-US" dirty="0" err="1"/>
              <a:t>Rehman</a:t>
            </a:r>
            <a:r>
              <a:rPr lang="en-US" dirty="0"/>
              <a:t>" , "Usman" , "Bilal");</a:t>
            </a:r>
          </a:p>
          <a:p>
            <a:pPr marL="0" indent="0">
              <a:buNone/>
            </a:pPr>
            <a:r>
              <a:rPr lang="en-US" dirty="0"/>
              <a:t>$</a:t>
            </a:r>
            <a:r>
              <a:rPr lang="en-US" dirty="0" err="1"/>
              <a:t>arrlength</a:t>
            </a:r>
            <a:r>
              <a:rPr lang="en-US" dirty="0"/>
              <a:t> = count($name); //4</a:t>
            </a:r>
          </a:p>
          <a:p>
            <a:pPr marL="0" indent="0">
              <a:buNone/>
            </a:pPr>
            <a:r>
              <a:rPr lang="en-US" dirty="0"/>
              <a:t>for($x = 0; $x &lt; $</a:t>
            </a:r>
            <a:r>
              <a:rPr lang="en-US" dirty="0" err="1"/>
              <a:t>arrlength</a:t>
            </a:r>
            <a:r>
              <a:rPr lang="en-US" dirty="0"/>
              <a:t>; $x++){</a:t>
            </a:r>
          </a:p>
          <a:p>
            <a:pPr marL="0" indent="0">
              <a:buNone/>
            </a:pPr>
            <a:r>
              <a:rPr lang="en-US" dirty="0"/>
              <a:t>echo "Indexed number [$x] " .$name[$x];</a:t>
            </a:r>
          </a:p>
          <a:p>
            <a:pPr marL="0" indent="0">
              <a:buNone/>
            </a:pPr>
            <a:r>
              <a:rPr lang="en-US" dirty="0"/>
              <a:t>echo "&lt;</a:t>
            </a:r>
            <a:r>
              <a:rPr lang="en-US" dirty="0" err="1"/>
              <a:t>br</a:t>
            </a:r>
            <a:r>
              <a:rPr lang="en-US" dirty="0"/>
              <a:t>&gt;";</a:t>
            </a:r>
          </a:p>
          <a:p>
            <a:pPr marL="0" indent="0">
              <a:buNone/>
            </a:pPr>
            <a:r>
              <a:rPr lang="en-US" dirty="0"/>
              <a: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4009153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- 3</a:t>
            </a:r>
          </a:p>
          <a:p>
            <a:pPr marL="0" indent="0">
              <a:buNone/>
            </a:pPr>
            <a:r>
              <a:rPr lang="en-US" dirty="0" smtClean="0"/>
              <a:t>$</a:t>
            </a:r>
            <a:r>
              <a:rPr lang="en-US" dirty="0"/>
              <a:t>a =array (1,2,3,4,5,6,7,8,9);</a:t>
            </a:r>
          </a:p>
          <a:p>
            <a:pPr marL="0" indent="0">
              <a:buNone/>
            </a:pPr>
            <a:r>
              <a:rPr lang="en-US" dirty="0"/>
              <a:t>$a[9</a:t>
            </a:r>
            <a:r>
              <a:rPr lang="en-US" dirty="0" smtClean="0"/>
              <a:t>]=“Ali";</a:t>
            </a:r>
            <a:endParaRPr lang="en-US" dirty="0"/>
          </a:p>
          <a:p>
            <a:pPr marL="0" indent="0">
              <a:buNone/>
            </a:pPr>
            <a:r>
              <a:rPr lang="en-US" dirty="0"/>
              <a:t>echo "&lt;pre&gt;";</a:t>
            </a:r>
          </a:p>
          <a:p>
            <a:pPr marL="0" indent="0">
              <a:buNone/>
            </a:pPr>
            <a:r>
              <a:rPr lang="en-US" dirty="0" err="1"/>
              <a:t>print_r</a:t>
            </a:r>
            <a:r>
              <a:rPr lang="en-US" dirty="0"/>
              <a:t>($a)."&lt;</a:t>
            </a:r>
            <a:r>
              <a:rPr lang="en-US" dirty="0" err="1"/>
              <a:t>br</a:t>
            </a:r>
            <a:r>
              <a:rPr lang="en-US" dirty="0" smtClean="0"/>
              <a:t>&gt;";</a:t>
            </a:r>
          </a:p>
          <a:p>
            <a:pPr marL="0" indent="0">
              <a:buNone/>
            </a:pPr>
            <a:endParaRPr lang="en-US" dirty="0"/>
          </a:p>
          <a:p>
            <a:pPr marL="0" indent="0">
              <a:lnSpc>
                <a:spcPct val="150000"/>
              </a:lnSpc>
              <a:buNone/>
            </a:pPr>
            <a:r>
              <a:rPr lang="en-US" dirty="0"/>
              <a:t>The </a:t>
            </a:r>
            <a:r>
              <a:rPr lang="en-US" dirty="0" err="1"/>
              <a:t>print_r</a:t>
            </a:r>
            <a:r>
              <a:rPr lang="en-US" dirty="0"/>
              <a:t>() function prints the information about a variable in a more human-readable way.</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627336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smtClean="0"/>
              <a:t>Ex - 4</a:t>
            </a:r>
            <a:endParaRPr lang="en-US" dirty="0"/>
          </a:p>
          <a:p>
            <a:pPr marL="0" indent="0">
              <a:buNone/>
            </a:pPr>
            <a:r>
              <a:rPr lang="en-US" dirty="0" smtClean="0"/>
              <a:t>$name </a:t>
            </a:r>
            <a:r>
              <a:rPr lang="en-US" dirty="0"/>
              <a:t>= array(1</a:t>
            </a:r>
            <a:r>
              <a:rPr lang="en-US" dirty="0" smtClean="0"/>
              <a:t>=&gt;“Usman", </a:t>
            </a:r>
            <a:r>
              <a:rPr lang="en-US" dirty="0"/>
              <a:t>2=&gt;"komal", 3=&gt;"</a:t>
            </a:r>
            <a:r>
              <a:rPr lang="en-US" dirty="0" err="1"/>
              <a:t>nosheen</a:t>
            </a:r>
            <a:r>
              <a:rPr lang="en-US" dirty="0"/>
              <a:t>", 4=&gt;"</a:t>
            </a:r>
            <a:r>
              <a:rPr lang="en-US" dirty="0" err="1"/>
              <a:t>ayesha</a:t>
            </a:r>
            <a:r>
              <a:rPr lang="en-US" dirty="0"/>
              <a:t>", 5=&gt;"</a:t>
            </a:r>
            <a:r>
              <a:rPr lang="en-US" dirty="0" err="1"/>
              <a:t>neha</a:t>
            </a:r>
            <a:r>
              <a:rPr lang="en-US" dirty="0"/>
              <a:t>", 6=&gt;"</a:t>
            </a:r>
            <a:r>
              <a:rPr lang="en-US" dirty="0" err="1"/>
              <a:t>hafsa</a:t>
            </a:r>
            <a:r>
              <a:rPr lang="en-US" dirty="0"/>
              <a:t>" </a:t>
            </a:r>
            <a:r>
              <a:rPr lang="en-US" dirty="0" smtClean="0"/>
              <a:t>);</a:t>
            </a:r>
            <a:endParaRPr lang="en-US" dirty="0"/>
          </a:p>
          <a:p>
            <a:pPr marL="0" indent="0">
              <a:buNone/>
            </a:pPr>
            <a:r>
              <a:rPr lang="en-US" dirty="0"/>
              <a:t> $a[5]="</a:t>
            </a:r>
            <a:r>
              <a:rPr lang="en-US" dirty="0" err="1"/>
              <a:t>urooj</a:t>
            </a:r>
            <a:r>
              <a:rPr lang="en-US" dirty="0"/>
              <a:t>";</a:t>
            </a:r>
          </a:p>
          <a:p>
            <a:pPr marL="0" indent="0">
              <a:buNone/>
            </a:pPr>
            <a:r>
              <a:rPr lang="en-US" dirty="0"/>
              <a:t> $a[9]="alia";</a:t>
            </a:r>
          </a:p>
          <a:p>
            <a:pPr marL="0" indent="0">
              <a:buNone/>
            </a:pPr>
            <a:r>
              <a:rPr lang="en-US" dirty="0"/>
              <a:t> $a[10]="</a:t>
            </a:r>
            <a:r>
              <a:rPr lang="en-US" dirty="0" err="1"/>
              <a:t>ali</a:t>
            </a:r>
            <a:r>
              <a:rPr lang="en-US" dirty="0"/>
              <a:t>";</a:t>
            </a:r>
          </a:p>
          <a:p>
            <a:pPr marL="0" indent="0">
              <a:buNone/>
            </a:pPr>
            <a:r>
              <a:rPr lang="en-US" dirty="0"/>
              <a:t> $a[11]="</a:t>
            </a:r>
            <a:r>
              <a:rPr lang="en-US" dirty="0" err="1"/>
              <a:t>azam</a:t>
            </a:r>
            <a:r>
              <a:rPr lang="en-US" dirty="0"/>
              <a:t>";</a:t>
            </a:r>
          </a:p>
          <a:p>
            <a:pPr marL="0" indent="0">
              <a:buNone/>
            </a:pPr>
            <a:r>
              <a:rPr lang="en-US" dirty="0"/>
              <a:t> $a[12]="</a:t>
            </a:r>
            <a:r>
              <a:rPr lang="en-US" dirty="0" err="1"/>
              <a:t>hamza</a:t>
            </a:r>
            <a:r>
              <a:rPr lang="en-US" dirty="0"/>
              <a:t>";</a:t>
            </a:r>
          </a:p>
          <a:p>
            <a:pPr marL="0" indent="0">
              <a:buNone/>
            </a:pPr>
            <a:r>
              <a:rPr lang="en-US" dirty="0"/>
              <a:t/>
            </a:r>
            <a:br>
              <a:rPr lang="en-US" dirty="0"/>
            </a:br>
            <a:r>
              <a:rPr lang="en-US" dirty="0"/>
              <a:t>echo "&lt;pre&gt;";</a:t>
            </a:r>
          </a:p>
          <a:p>
            <a:pPr marL="0" indent="0">
              <a:buNone/>
            </a:pPr>
            <a:r>
              <a:rPr lang="en-US" dirty="0" err="1"/>
              <a:t>print_r</a:t>
            </a:r>
            <a:r>
              <a:rPr lang="en-US" dirty="0"/>
              <a:t>($a);</a:t>
            </a:r>
          </a:p>
          <a:p>
            <a:pPr marL="0" indent="0">
              <a:buNone/>
            </a:pPr>
            <a:r>
              <a:rPr lang="en-US" dirty="0"/>
              <a:t>echo "&lt;/pre&gt;";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292015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nSpc>
                <a:spcPct val="150000"/>
              </a:lnSpc>
              <a:buNone/>
            </a:pPr>
            <a:r>
              <a:rPr lang="en-US" dirty="0"/>
              <a:t>Ex </a:t>
            </a:r>
            <a:r>
              <a:rPr lang="en-US" dirty="0" smtClean="0"/>
              <a:t>-5 </a:t>
            </a:r>
            <a:r>
              <a:rPr lang="en-US" dirty="0"/>
              <a:t>(associative array)</a:t>
            </a:r>
          </a:p>
          <a:p>
            <a:pPr marL="0" indent="0">
              <a:lnSpc>
                <a:spcPct val="150000"/>
              </a:lnSpc>
              <a:buNone/>
            </a:pPr>
            <a:r>
              <a:rPr lang="pt-BR" dirty="0" smtClean="0"/>
              <a:t>$marks=[“</a:t>
            </a:r>
            <a:r>
              <a:rPr lang="pt-BR" dirty="0"/>
              <a:t>Phy"=&gt;90,“Math"=&gt;90,“Economics"=&gt;70</a:t>
            </a:r>
            <a:r>
              <a:rPr lang="pt-BR" dirty="0" smtClean="0"/>
              <a:t>];</a:t>
            </a:r>
          </a:p>
          <a:p>
            <a:pPr marL="0" indent="0">
              <a:lnSpc>
                <a:spcPct val="150000"/>
              </a:lnSpc>
              <a:buNone/>
            </a:pPr>
            <a:r>
              <a:rPr lang="pt-BR" dirty="0" smtClean="0"/>
              <a:t>Echo $marks[“phy”]; //90</a:t>
            </a:r>
          </a:p>
          <a:p>
            <a:pPr marL="0" indent="0">
              <a:lnSpc>
                <a:spcPct val="150000"/>
              </a:lnSpc>
              <a:buNone/>
            </a:pPr>
            <a:r>
              <a:rPr lang="en-US" dirty="0" smtClean="0"/>
              <a:t>echo “Ali has got “ .$marks[‘</a:t>
            </a:r>
            <a:r>
              <a:rPr lang="en-US" dirty="0" err="1" smtClean="0"/>
              <a:t>phy</a:t>
            </a:r>
            <a:r>
              <a:rPr lang="en-US" dirty="0" smtClean="0"/>
              <a:t>’] .”marks.”;</a:t>
            </a:r>
          </a:p>
          <a:p>
            <a:pPr marL="0" indent="0">
              <a:lnSpc>
                <a:spcPct val="150000"/>
              </a:lnSpc>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145960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lstStyle/>
          <a:p>
            <a:r>
              <a:rPr lang="en-US" dirty="0" smtClean="0"/>
              <a:t> for each loop syntax in </a:t>
            </a:r>
            <a:r>
              <a:rPr lang="en-US" dirty="0" err="1" smtClean="0"/>
              <a:t>php</a:t>
            </a:r>
            <a:endParaRPr lang="en-US" dirty="0"/>
          </a:p>
        </p:txBody>
      </p:sp>
      <p:sp>
        <p:nvSpPr>
          <p:cNvPr id="3" name="Content Placeholder 2"/>
          <p:cNvSpPr>
            <a:spLocks noGrp="1"/>
          </p:cNvSpPr>
          <p:nvPr>
            <p:ph idx="1"/>
          </p:nvPr>
        </p:nvSpPr>
        <p:spPr>
          <a:xfrm>
            <a:off x="685800" y="1632247"/>
            <a:ext cx="10820400" cy="3646402"/>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err="1"/>
              <a:t>f</a:t>
            </a:r>
            <a:r>
              <a:rPr lang="en-US" dirty="0" err="1" smtClean="0"/>
              <a:t>orech</a:t>
            </a:r>
            <a:r>
              <a:rPr lang="en-US" dirty="0" smtClean="0"/>
              <a:t>($array as $value){</a:t>
            </a:r>
          </a:p>
          <a:p>
            <a:pPr marL="0" indent="0">
              <a:lnSpc>
                <a:spcPct val="150000"/>
              </a:lnSpc>
              <a:buNone/>
            </a:pPr>
            <a:r>
              <a:rPr lang="en-US" dirty="0" smtClean="0"/>
              <a:t>//statement</a:t>
            </a:r>
            <a:endParaRPr lang="en-US" dirty="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2240218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indexed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a:bodyPr>
          <a:lstStyle/>
          <a:p>
            <a:pPr marL="0" indent="0">
              <a:buNone/>
            </a:pPr>
            <a:endParaRPr lang="en-US" dirty="0" smtClean="0"/>
          </a:p>
          <a:p>
            <a:pPr marL="0" indent="0">
              <a:buNone/>
            </a:pPr>
            <a:endParaRPr lang="en-US" dirty="0"/>
          </a:p>
          <a:p>
            <a:pPr marL="0" indent="0">
              <a:buNone/>
            </a:pPr>
            <a:r>
              <a:rPr lang="en-US" dirty="0" smtClean="0"/>
              <a:t>$test = array(10,20,30,40);</a:t>
            </a:r>
          </a:p>
          <a:p>
            <a:pPr marL="0" indent="0">
              <a:buNone/>
            </a:pPr>
            <a:endParaRPr lang="en-US" dirty="0"/>
          </a:p>
          <a:p>
            <a:pPr marL="0" indent="0">
              <a:lnSpc>
                <a:spcPct val="150000"/>
              </a:lnSpc>
              <a:buNone/>
            </a:pPr>
            <a:r>
              <a:rPr lang="en-US" dirty="0" err="1"/>
              <a:t>f</a:t>
            </a:r>
            <a:r>
              <a:rPr lang="en-US" dirty="0" err="1" smtClean="0"/>
              <a:t>orech</a:t>
            </a:r>
            <a:r>
              <a:rPr lang="en-US" dirty="0" smtClean="0"/>
              <a:t>($test as $value){</a:t>
            </a:r>
          </a:p>
          <a:p>
            <a:pPr marL="0" indent="0">
              <a:lnSpc>
                <a:spcPct val="150000"/>
              </a:lnSpc>
              <a:buNone/>
            </a:pPr>
            <a:r>
              <a:rPr lang="en-US" dirty="0" smtClean="0"/>
              <a:t>echo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2148562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associative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fontScale="92500" lnSpcReduction="10000"/>
          </a:bodyPr>
          <a:lstStyle/>
          <a:p>
            <a:pPr marL="0" indent="0">
              <a:lnSpc>
                <a:spcPct val="150000"/>
              </a:lnSpc>
              <a:buNone/>
            </a:pPr>
            <a:r>
              <a:rPr lang="en-US" dirty="0"/>
              <a:t>$age </a:t>
            </a:r>
            <a:r>
              <a:rPr lang="en-US" dirty="0" smtClean="0"/>
              <a:t>= [</a:t>
            </a:r>
            <a:endParaRPr lang="en-US" dirty="0"/>
          </a:p>
          <a:p>
            <a:pPr marL="0" indent="0">
              <a:lnSpc>
                <a:spcPct val="150000"/>
              </a:lnSpc>
              <a:buNone/>
            </a:pPr>
            <a:r>
              <a:rPr lang="en-US" dirty="0"/>
              <a:t>“Ali” =&gt; 23,</a:t>
            </a:r>
          </a:p>
          <a:p>
            <a:pPr marL="0" indent="0">
              <a:lnSpc>
                <a:spcPct val="150000"/>
              </a:lnSpc>
              <a:buNone/>
            </a:pPr>
            <a:r>
              <a:rPr lang="en-US" dirty="0"/>
              <a:t>“Bilal” =&gt; 32,</a:t>
            </a:r>
          </a:p>
          <a:p>
            <a:pPr marL="0" indent="0">
              <a:lnSpc>
                <a:spcPct val="150000"/>
              </a:lnSpc>
              <a:buNone/>
            </a:pPr>
            <a:r>
              <a:rPr lang="en-US" dirty="0"/>
              <a:t>“</a:t>
            </a:r>
            <a:r>
              <a:rPr lang="en-US" dirty="0" err="1"/>
              <a:t>zara</a:t>
            </a:r>
            <a:r>
              <a:rPr lang="en-US" dirty="0"/>
              <a:t>” =&gt;33</a:t>
            </a:r>
          </a:p>
          <a:p>
            <a:pPr marL="0" indent="0">
              <a:lnSpc>
                <a:spcPct val="150000"/>
              </a:lnSpc>
              <a:buNone/>
            </a:pPr>
            <a:r>
              <a:rPr lang="en-US" dirty="0"/>
              <a:t>]</a:t>
            </a:r>
            <a:r>
              <a:rPr lang="en-US" dirty="0" smtClean="0"/>
              <a:t>;</a:t>
            </a:r>
          </a:p>
          <a:p>
            <a:pPr marL="0" indent="0">
              <a:lnSpc>
                <a:spcPct val="150000"/>
              </a:lnSpc>
              <a:buNone/>
            </a:pPr>
            <a:r>
              <a:rPr lang="en-US" dirty="0" err="1" smtClean="0"/>
              <a:t>forech</a:t>
            </a:r>
            <a:r>
              <a:rPr lang="en-US" dirty="0" smtClean="0"/>
              <a:t>($age as $key =&gt; $value){</a:t>
            </a:r>
          </a:p>
          <a:p>
            <a:pPr marL="0" indent="0">
              <a:lnSpc>
                <a:spcPct val="150000"/>
              </a:lnSpc>
              <a:buNone/>
            </a:pPr>
            <a:r>
              <a:rPr lang="en-US" dirty="0" smtClean="0"/>
              <a:t>echo $key .”=“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7053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5629"/>
            <a:ext cx="8610600" cy="1293028"/>
          </a:xfrm>
        </p:spPr>
        <p:txBody>
          <a:bodyPr/>
          <a:lstStyle/>
          <a:p>
            <a:r>
              <a:rPr lang="en-US" dirty="0" smtClean="0"/>
              <a:t>Features of </a:t>
            </a:r>
            <a:r>
              <a:rPr lang="en-US" dirty="0" err="1" smtClean="0"/>
              <a:t>php</a:t>
            </a:r>
            <a:r>
              <a:rPr lang="en-US" dirty="0" smtClean="0"/>
              <a:t> </a:t>
            </a:r>
            <a:endParaRPr lang="en-US" dirty="0"/>
          </a:p>
        </p:txBody>
      </p:sp>
      <p:sp>
        <p:nvSpPr>
          <p:cNvPr id="3" name="Content Placeholder 2"/>
          <p:cNvSpPr>
            <a:spLocks noGrp="1"/>
          </p:cNvSpPr>
          <p:nvPr>
            <p:ph idx="1"/>
          </p:nvPr>
        </p:nvSpPr>
        <p:spPr>
          <a:xfrm>
            <a:off x="685800" y="1529698"/>
            <a:ext cx="10820400" cy="4688988"/>
          </a:xfrm>
        </p:spPr>
        <p:txBody>
          <a:bodyPr>
            <a:normAutofit lnSpcReduction="10000"/>
          </a:bodyPr>
          <a:lstStyle/>
          <a:p>
            <a:pPr>
              <a:lnSpc>
                <a:spcPct val="200000"/>
              </a:lnSpc>
            </a:pPr>
            <a:r>
              <a:rPr lang="en-US" dirty="0"/>
              <a:t>Easy for beginners, powerful for professionals.</a:t>
            </a:r>
          </a:p>
          <a:p>
            <a:pPr>
              <a:lnSpc>
                <a:spcPct val="200000"/>
              </a:lnSpc>
            </a:pPr>
            <a:r>
              <a:rPr lang="en-US" dirty="0"/>
              <a:t>Free &amp; runs on Windows, Linux, </a:t>
            </a:r>
            <a:r>
              <a:rPr lang="en-US" dirty="0" err="1"/>
              <a:t>MacOS</a:t>
            </a:r>
            <a:r>
              <a:rPr lang="en-US" dirty="0"/>
              <a:t>.</a:t>
            </a:r>
          </a:p>
          <a:p>
            <a:pPr>
              <a:lnSpc>
                <a:spcPct val="200000"/>
              </a:lnSpc>
            </a:pPr>
            <a:r>
              <a:rPr lang="en-US" dirty="0"/>
              <a:t>Supports many databases (MySQL, Oracle, SQL Server).</a:t>
            </a:r>
          </a:p>
          <a:p>
            <a:pPr>
              <a:lnSpc>
                <a:spcPct val="200000"/>
              </a:lnSpc>
            </a:pPr>
            <a:r>
              <a:rPr lang="en-US" dirty="0"/>
              <a:t>Can generate HTML, PDF, XML, CSV dynamically.</a:t>
            </a:r>
          </a:p>
          <a:p>
            <a:pPr>
              <a:lnSpc>
                <a:spcPct val="200000"/>
              </a:lnSpc>
            </a:pPr>
            <a:r>
              <a:rPr lang="en-US" dirty="0"/>
              <a:t>Fast coding &amp; deployment.</a:t>
            </a:r>
          </a:p>
          <a:p>
            <a:pPr>
              <a:lnSpc>
                <a:spcPct val="200000"/>
              </a:lnSpc>
            </a:pPr>
            <a:r>
              <a:rPr lang="en-US" dirty="0"/>
              <a:t>Has many frameworks (</a:t>
            </a:r>
            <a:r>
              <a:rPr lang="en-US" dirty="0" err="1"/>
              <a:t>Laravel</a:t>
            </a:r>
            <a:r>
              <a:rPr lang="en-US" dirty="0"/>
              <a:t>, </a:t>
            </a:r>
            <a:r>
              <a:rPr lang="en-US" dirty="0" err="1"/>
              <a:t>CodeIgniter</a:t>
            </a:r>
            <a:r>
              <a:rPr lang="en-US" dirty="0"/>
              <a:t>, </a:t>
            </a:r>
            <a:r>
              <a:rPr lang="en-US" dirty="0" err="1"/>
              <a:t>Zend</a:t>
            </a:r>
            <a:r>
              <a:rPr lang="en-US" dirty="0"/>
              <a:t>).</a:t>
            </a:r>
          </a:p>
          <a:p>
            <a:pPr marL="0" indent="0">
              <a:buNone/>
            </a:pPr>
            <a:endParaRPr lang="en-US" b="1" dirty="0" smtClean="0"/>
          </a:p>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78574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77500" lnSpcReduction="20000"/>
          </a:bodyPr>
          <a:lstStyle/>
          <a:p>
            <a:pPr marL="0" indent="0">
              <a:buNone/>
            </a:pPr>
            <a:r>
              <a:rPr lang="en-US" dirty="0" smtClean="0"/>
              <a:t>Ex - 6</a:t>
            </a:r>
            <a:endParaRPr lang="en-US" dirty="0"/>
          </a:p>
          <a:p>
            <a:pPr marL="0" indent="0">
              <a:buNone/>
            </a:pPr>
            <a:r>
              <a:rPr lang="es-ES" dirty="0"/>
              <a:t>$a = </a:t>
            </a:r>
            <a:r>
              <a:rPr lang="es-ES" dirty="0" err="1"/>
              <a:t>array</a:t>
            </a:r>
            <a:r>
              <a:rPr lang="es-ES" dirty="0"/>
              <a:t>(</a:t>
            </a:r>
          </a:p>
          <a:p>
            <a:pPr marL="0" indent="0">
              <a:buNone/>
            </a:pPr>
            <a:r>
              <a:rPr lang="es-ES" dirty="0"/>
              <a:t>    </a:t>
            </a:r>
            <a:r>
              <a:rPr lang="es-ES" dirty="0" err="1"/>
              <a:t>array</a:t>
            </a:r>
            <a:r>
              <a:rPr lang="es-ES" dirty="0"/>
              <a:t>(1,2,3,4,5),</a:t>
            </a:r>
          </a:p>
          <a:p>
            <a:pPr marL="0" indent="0">
              <a:buNone/>
            </a:pPr>
            <a:r>
              <a:rPr lang="es-ES" dirty="0"/>
              <a:t>    </a:t>
            </a:r>
            <a:r>
              <a:rPr lang="es-ES" dirty="0" err="1"/>
              <a:t>array</a:t>
            </a:r>
            <a:r>
              <a:rPr lang="es-ES" dirty="0"/>
              <a:t>(6,7,8,9,10),</a:t>
            </a:r>
          </a:p>
          <a:p>
            <a:pPr marL="0" indent="0">
              <a:buNone/>
            </a:pPr>
            <a:r>
              <a:rPr lang="es-ES" dirty="0"/>
              <a:t>    </a:t>
            </a:r>
            <a:r>
              <a:rPr lang="es-ES" dirty="0" err="1"/>
              <a:t>array</a:t>
            </a:r>
            <a:r>
              <a:rPr lang="es-ES" dirty="0"/>
              <a:t>(11,12,13,14),</a:t>
            </a:r>
          </a:p>
          <a:p>
            <a:pPr marL="0" indent="0">
              <a:buNone/>
            </a:pPr>
            <a:r>
              <a:rPr lang="es-ES" dirty="0"/>
              <a:t>    </a:t>
            </a:r>
            <a:r>
              <a:rPr lang="es-ES" dirty="0" err="1"/>
              <a:t>array</a:t>
            </a:r>
            <a:r>
              <a:rPr lang="es-ES" dirty="0"/>
              <a:t>(15,16,17,18,19,20)</a:t>
            </a:r>
          </a:p>
          <a:p>
            <a:pPr marL="0" indent="0">
              <a:buNone/>
            </a:pPr>
            <a:r>
              <a:rPr lang="es-ES" dirty="0"/>
              <a:t>);</a:t>
            </a:r>
          </a:p>
          <a:p>
            <a:pPr marL="0" indent="0">
              <a:buNone/>
            </a:pPr>
            <a:r>
              <a:rPr lang="es-ES" dirty="0"/>
              <a:t>echo $a[0][1]."&lt;</a:t>
            </a:r>
            <a:r>
              <a:rPr lang="es-ES" dirty="0" err="1"/>
              <a:t>br</a:t>
            </a:r>
            <a:r>
              <a:rPr lang="es-ES" dirty="0"/>
              <a:t>&gt;";</a:t>
            </a:r>
          </a:p>
          <a:p>
            <a:pPr marL="0" indent="0">
              <a:buNone/>
            </a:pPr>
            <a:r>
              <a:rPr lang="es-ES" dirty="0"/>
              <a:t>echo $a[3][3]."&lt;</a:t>
            </a:r>
            <a:r>
              <a:rPr lang="es-ES" dirty="0" err="1"/>
              <a:t>br</a:t>
            </a:r>
            <a:r>
              <a:rPr lang="es-ES" dirty="0"/>
              <a:t>&gt;";</a:t>
            </a:r>
          </a:p>
          <a:p>
            <a:pPr marL="0" indent="0">
              <a:buNone/>
            </a:pPr>
            <a:r>
              <a:rPr lang="es-ES" dirty="0"/>
              <a:t>echo $a[2][2];</a:t>
            </a:r>
          </a:p>
          <a:p>
            <a:pPr marL="0" indent="0">
              <a:buNone/>
            </a:pPr>
            <a:r>
              <a:rPr lang="es-ES" dirty="0"/>
              <a:t>echo"&lt;pre&gt;";</a:t>
            </a:r>
          </a:p>
          <a:p>
            <a:pPr marL="0" indent="0">
              <a:buNone/>
            </a:pPr>
            <a:r>
              <a:rPr lang="es-ES" dirty="0" err="1"/>
              <a:t>print_r</a:t>
            </a:r>
            <a:r>
              <a:rPr lang="es-ES" dirty="0"/>
              <a:t>($a);</a:t>
            </a:r>
          </a:p>
          <a:p>
            <a:pPr marL="0" indent="0">
              <a:buNone/>
            </a:pPr>
            <a:r>
              <a:rPr lang="es-ES" dirty="0"/>
              <a:t>echo"&lt;/pre&gt;";</a:t>
            </a:r>
          </a:p>
          <a:p>
            <a:pPr marL="0" indent="0">
              <a:buNone/>
            </a:pPr>
            <a:r>
              <a:rPr lang="es-ES" dirty="0"/>
              <a:t/>
            </a:r>
            <a:br>
              <a:rPr lang="es-ES" dirty="0"/>
            </a:br>
            <a:r>
              <a:rPr lang="es-ES" dirty="0"/>
              <a:t>echo "&lt;</a:t>
            </a:r>
            <a:r>
              <a:rPr lang="es-ES" dirty="0" err="1"/>
              <a:t>br</a:t>
            </a:r>
            <a:r>
              <a:rPr lang="es-E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1064354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pt-BR" dirty="0"/>
              <a:t>$data=[</a:t>
            </a:r>
          </a:p>
          <a:p>
            <a:pPr marL="0" indent="0">
              <a:buNone/>
            </a:pPr>
            <a:r>
              <a:rPr lang="pt-BR" dirty="0"/>
              <a:t>    [1,"Tuba","Engineer",40000],</a:t>
            </a:r>
          </a:p>
          <a:p>
            <a:pPr marL="0" indent="0">
              <a:buNone/>
            </a:pPr>
            <a:r>
              <a:rPr lang="pt-BR" dirty="0"/>
              <a:t>    [2,"Ali","Manager",50000],</a:t>
            </a:r>
          </a:p>
          <a:p>
            <a:pPr marL="0" indent="0">
              <a:buNone/>
            </a:pPr>
            <a:r>
              <a:rPr lang="pt-BR" dirty="0"/>
              <a:t>    [3,"Maha","Doctor",70000]</a:t>
            </a:r>
          </a:p>
          <a:p>
            <a:pPr marL="0" indent="0">
              <a:buNone/>
            </a:pPr>
            <a:r>
              <a:rPr lang="pt-BR" dirty="0"/>
              <a:t>];</a:t>
            </a:r>
          </a:p>
          <a:p>
            <a:pPr marL="0" indent="0">
              <a:buNone/>
            </a:pPr>
            <a:r>
              <a:rPr lang="pt-BR" dirty="0"/>
              <a:t>echo "&lt;pre&gt;";</a:t>
            </a:r>
          </a:p>
          <a:p>
            <a:pPr marL="0" indent="0">
              <a:buNone/>
            </a:pPr>
            <a:r>
              <a:rPr lang="pt-BR" dirty="0"/>
              <a:t>print_r($data);</a:t>
            </a:r>
          </a:p>
          <a:p>
            <a:pPr marL="0" indent="0">
              <a:buNone/>
            </a:pPr>
            <a:r>
              <a:rPr lang="pt-BR" dirty="0"/>
              <a:t/>
            </a:r>
            <a:br>
              <a:rPr lang="pt-BR" dirty="0"/>
            </a:br>
            <a:r>
              <a:rPr lang="pt-BR" dirty="0"/>
              <a:t>echo "&lt;br&gt;";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318980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en-US" dirty="0"/>
              <a:t>$a = array(</a:t>
            </a:r>
          </a:p>
          <a:p>
            <a:pPr marL="0" indent="0">
              <a:buNone/>
            </a:pPr>
            <a:r>
              <a:rPr lang="en-US" dirty="0"/>
              <a:t>    array(1,2,3,4,5),</a:t>
            </a:r>
          </a:p>
          <a:p>
            <a:pPr marL="0" indent="0">
              <a:buNone/>
            </a:pPr>
            <a:r>
              <a:rPr lang="en-US" dirty="0"/>
              <a:t>    array(6,7,8,9,10),</a:t>
            </a:r>
          </a:p>
          <a:p>
            <a:pPr marL="0" indent="0">
              <a:buNone/>
            </a:pPr>
            <a:r>
              <a:rPr lang="en-US" dirty="0"/>
              <a:t>    array(11,12,13,14),</a:t>
            </a:r>
          </a:p>
          <a:p>
            <a:pPr marL="0" indent="0">
              <a:buNone/>
            </a:pPr>
            <a:r>
              <a:rPr lang="en-US" dirty="0"/>
              <a:t>    array(15,16,17,18,19,20)</a:t>
            </a:r>
          </a:p>
          <a:p>
            <a:pPr marL="0" indent="0">
              <a:buNone/>
            </a:pPr>
            <a:r>
              <a:rPr lang="en-US" dirty="0"/>
              <a:t>);</a:t>
            </a:r>
          </a:p>
          <a:p>
            <a:pPr marL="0" indent="0">
              <a:buNone/>
            </a:pPr>
            <a:r>
              <a:rPr lang="en-US" dirty="0"/>
              <a:t>echo $a[0][1]."&lt;</a:t>
            </a:r>
            <a:r>
              <a:rPr lang="en-US" dirty="0" err="1"/>
              <a:t>br</a:t>
            </a:r>
            <a:r>
              <a:rPr lang="en-US" dirty="0"/>
              <a:t>&gt;";</a:t>
            </a:r>
          </a:p>
          <a:p>
            <a:pPr marL="0" indent="0">
              <a:buNone/>
            </a:pPr>
            <a:r>
              <a:rPr lang="en-US" dirty="0"/>
              <a:t>echo $a[3][3]."&lt;</a:t>
            </a:r>
            <a:r>
              <a:rPr lang="en-US" dirty="0" err="1"/>
              <a:t>br</a:t>
            </a:r>
            <a:r>
              <a:rPr lang="en-US" dirty="0"/>
              <a:t>&gt;";</a:t>
            </a:r>
          </a:p>
          <a:p>
            <a:pPr marL="0" indent="0">
              <a:buNone/>
            </a:pPr>
            <a:r>
              <a:rPr lang="en-US" dirty="0"/>
              <a:t>echo $a[2][2];</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391530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40000" lnSpcReduction="20000"/>
          </a:bodyPr>
          <a:lstStyle/>
          <a:p>
            <a:pPr marL="0" indent="0">
              <a:buNone/>
            </a:pPr>
            <a:r>
              <a:rPr lang="en-US" dirty="0" smtClean="0"/>
              <a:t>Ex - 8</a:t>
            </a:r>
          </a:p>
          <a:p>
            <a:pPr marL="0" indent="0">
              <a:buNone/>
            </a:pPr>
            <a:r>
              <a:rPr lang="en-US" dirty="0" smtClean="0"/>
              <a:t>$data=[</a:t>
            </a:r>
          </a:p>
          <a:p>
            <a:pPr marL="0" indent="0">
              <a:buNone/>
            </a:pPr>
            <a:r>
              <a:rPr lang="en-US" dirty="0" smtClean="0"/>
              <a:t>    [1,"Tuba","Engineer",40000],</a:t>
            </a:r>
          </a:p>
          <a:p>
            <a:pPr marL="0" indent="0">
              <a:buNone/>
            </a:pPr>
            <a:r>
              <a:rPr lang="en-US" dirty="0" smtClean="0"/>
              <a:t>    [2,"Ali","Manager",50000],</a:t>
            </a:r>
          </a:p>
          <a:p>
            <a:pPr marL="0" indent="0">
              <a:buNone/>
            </a:pPr>
            <a:r>
              <a:rPr lang="en-US" dirty="0" smtClean="0"/>
              <a:t>    [3,"Maha","Doctor",70000]</a:t>
            </a:r>
          </a:p>
          <a:p>
            <a:pPr marL="0" indent="0">
              <a:buNone/>
            </a:pPr>
            <a:r>
              <a:rPr lang="en-US" dirty="0" smtClean="0"/>
              <a:t>];</a:t>
            </a:r>
          </a:p>
          <a:p>
            <a:pPr marL="0" indent="0">
              <a:buNone/>
            </a:pPr>
            <a:r>
              <a:rPr lang="en-US" dirty="0" smtClean="0"/>
              <a:t>echo "&lt;table border='5px' </a:t>
            </a:r>
            <a:r>
              <a:rPr lang="en-US" dirty="0" err="1" smtClean="0"/>
              <a:t>cellpadding</a:t>
            </a:r>
            <a:r>
              <a:rPr lang="en-US" dirty="0" smtClean="0"/>
              <a:t>='9px' </a:t>
            </a:r>
            <a:r>
              <a:rPr lang="en-US" dirty="0" err="1" smtClean="0"/>
              <a:t>cellspacing</a:t>
            </a:r>
            <a:r>
              <a:rPr lang="en-US" dirty="0" smtClean="0"/>
              <a:t>='0'&gt;";</a:t>
            </a:r>
          </a:p>
          <a:p>
            <a:pPr marL="0" indent="0">
              <a:buNone/>
            </a:pPr>
            <a:r>
              <a:rPr lang="en-US" dirty="0" smtClean="0"/>
              <a:t>echo "&lt;</a:t>
            </a:r>
            <a:r>
              <a:rPr lang="en-US" dirty="0" err="1" smtClean="0"/>
              <a:t>tr</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Id&lt;/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Name&lt;/</a:t>
            </a:r>
            <a:r>
              <a:rPr lang="en-US" dirty="0" err="1" smtClean="0"/>
              <a:t>th</a:t>
            </a:r>
            <a:r>
              <a:rPr lang="en-US" dirty="0" smtClean="0"/>
              <a:t>&gt;</a:t>
            </a:r>
          </a:p>
          <a:p>
            <a:pPr marL="0" indent="0">
              <a:buNone/>
            </a:pPr>
            <a:r>
              <a:rPr lang="en-US" dirty="0" smtClean="0"/>
              <a:t>&lt;</a:t>
            </a:r>
            <a:r>
              <a:rPr lang="en-US" dirty="0" err="1" smtClean="0"/>
              <a:t>th</a:t>
            </a:r>
            <a:r>
              <a:rPr lang="en-US" dirty="0" smtClean="0"/>
              <a:t>&gt;designation&lt;/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Salary&lt;/</a:t>
            </a:r>
            <a:r>
              <a:rPr lang="en-US" dirty="0" err="1" smtClean="0"/>
              <a:t>th</a:t>
            </a:r>
            <a:r>
              <a:rPr lang="en-US" dirty="0" smtClean="0"/>
              <a:t>&gt;</a:t>
            </a:r>
          </a:p>
          <a:p>
            <a:pPr marL="0" indent="0">
              <a:buNone/>
            </a:pPr>
            <a:r>
              <a:rPr lang="en-US" dirty="0" smtClean="0"/>
              <a:t>&lt;/</a:t>
            </a:r>
            <a:r>
              <a:rPr lang="en-US" dirty="0" err="1" smtClean="0"/>
              <a:t>tr</a:t>
            </a:r>
            <a:r>
              <a:rPr lang="en-US" dirty="0" smtClean="0"/>
              <a:t>&gt;";</a:t>
            </a:r>
          </a:p>
          <a:p>
            <a:pPr marL="0" indent="0">
              <a:buNone/>
            </a:pPr>
            <a:r>
              <a:rPr lang="en-US" dirty="0" err="1" smtClean="0"/>
              <a:t>foreach</a:t>
            </a:r>
            <a:r>
              <a:rPr lang="en-US" dirty="0" smtClean="0"/>
              <a:t>($data as $value){</a:t>
            </a:r>
          </a:p>
          <a:p>
            <a:pPr marL="0" indent="0">
              <a:buNone/>
            </a:pPr>
            <a:r>
              <a:rPr lang="en-US" dirty="0" smtClean="0"/>
              <a:t>    echo "&lt;</a:t>
            </a:r>
            <a:r>
              <a:rPr lang="en-US" dirty="0" err="1" smtClean="0"/>
              <a:t>tr</a:t>
            </a:r>
            <a:r>
              <a:rPr lang="en-US" dirty="0" smtClean="0"/>
              <a:t>&gt;";</a:t>
            </a:r>
          </a:p>
          <a:p>
            <a:pPr marL="0" indent="0">
              <a:buNone/>
            </a:pPr>
            <a:r>
              <a:rPr lang="en-US" dirty="0" smtClean="0"/>
              <a:t>    </a:t>
            </a:r>
            <a:r>
              <a:rPr lang="en-US" dirty="0" err="1" smtClean="0"/>
              <a:t>foreach</a:t>
            </a:r>
            <a:r>
              <a:rPr lang="en-US" dirty="0" smtClean="0"/>
              <a:t>($value as $</a:t>
            </a:r>
            <a:r>
              <a:rPr lang="en-US" dirty="0" err="1" smtClean="0"/>
              <a:t>alldata</a:t>
            </a:r>
            <a:r>
              <a:rPr lang="en-US" dirty="0" smtClean="0"/>
              <a:t>){</a:t>
            </a:r>
          </a:p>
          <a:p>
            <a:pPr marL="0" indent="0">
              <a:buNone/>
            </a:pPr>
            <a:r>
              <a:rPr lang="en-US" dirty="0" smtClean="0"/>
              <a:t>        echo "&lt;td&gt; $</a:t>
            </a:r>
            <a:r>
              <a:rPr lang="en-US" dirty="0" err="1" smtClean="0"/>
              <a:t>alldata</a:t>
            </a:r>
            <a:r>
              <a:rPr lang="en-US" dirty="0" smtClean="0"/>
              <a:t> &lt;/td&gt;";</a:t>
            </a:r>
          </a:p>
          <a:p>
            <a:pPr marL="0" indent="0">
              <a:buNone/>
            </a:pPr>
            <a:r>
              <a:rPr lang="en-US" dirty="0" smtClean="0"/>
              <a:t>    }</a:t>
            </a:r>
          </a:p>
          <a:p>
            <a:pPr marL="0" indent="0">
              <a:buNone/>
            </a:pPr>
            <a:r>
              <a:rPr lang="en-US" dirty="0" smtClean="0"/>
              <a:t>    echo "&lt;/</a:t>
            </a:r>
            <a:r>
              <a:rPr lang="en-US" dirty="0" err="1" smtClean="0"/>
              <a:t>tr</a:t>
            </a:r>
            <a:r>
              <a:rPr lang="en-US" dirty="0" smtClean="0"/>
              <a:t>&gt;";</a:t>
            </a:r>
          </a:p>
          <a:p>
            <a:pPr marL="0" indent="0">
              <a:buNone/>
            </a:pPr>
            <a:r>
              <a:rPr lang="en-US" dirty="0" smtClean="0"/>
              <a:t/>
            </a:r>
            <a:br>
              <a:rPr lang="en-US" dirty="0" smtClean="0"/>
            </a:br>
            <a:r>
              <a:rPr lang="en-US" dirty="0" smtClean="0"/>
              <a:t>}</a:t>
            </a:r>
          </a:p>
          <a:p>
            <a:pPr marL="0" indent="0">
              <a:buNone/>
            </a:pPr>
            <a:r>
              <a:rPr lang="en-US" dirty="0" smtClean="0"/>
              <a:t>echo "&lt;/table&gt;";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grpSp>
        <p:nvGrpSpPr>
          <p:cNvPr id="20" name="Group 19"/>
          <p:cNvGrpSpPr/>
          <p:nvPr/>
        </p:nvGrpSpPr>
        <p:grpSpPr>
          <a:xfrm>
            <a:off x="5144569" y="2203489"/>
            <a:ext cx="5794048" cy="3273039"/>
            <a:chOff x="5101840" y="2102265"/>
            <a:chExt cx="5794048" cy="327303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40" y="2102265"/>
              <a:ext cx="5794048" cy="3273039"/>
            </a:xfrm>
            <a:prstGeom prst="rect">
              <a:avLst/>
            </a:prstGeom>
          </p:spPr>
        </p:pic>
        <p:sp>
          <p:nvSpPr>
            <p:cNvPr id="8" name="TextBox 7"/>
            <p:cNvSpPr txBox="1"/>
            <p:nvPr/>
          </p:nvSpPr>
          <p:spPr>
            <a:xfrm>
              <a:off x="5905144" y="3008120"/>
              <a:ext cx="381712" cy="276999"/>
            </a:xfrm>
            <a:prstGeom prst="rect">
              <a:avLst/>
            </a:prstGeom>
            <a:noFill/>
          </p:spPr>
          <p:txBody>
            <a:bodyPr wrap="square" rtlCol="0">
              <a:spAutoFit/>
            </a:bodyPr>
            <a:lstStyle/>
            <a:p>
              <a:r>
                <a:rPr lang="en-US" sz="1200" b="1" dirty="0" smtClean="0"/>
                <a:t>00</a:t>
              </a:r>
              <a:endParaRPr lang="en-US" sz="1200" b="1" dirty="0"/>
            </a:p>
          </p:txBody>
        </p:sp>
        <p:sp>
          <p:nvSpPr>
            <p:cNvPr id="9" name="TextBox 8"/>
            <p:cNvSpPr txBox="1"/>
            <p:nvPr/>
          </p:nvSpPr>
          <p:spPr>
            <a:xfrm>
              <a:off x="7399233" y="3008119"/>
              <a:ext cx="381712" cy="276999"/>
            </a:xfrm>
            <a:prstGeom prst="rect">
              <a:avLst/>
            </a:prstGeom>
            <a:noFill/>
          </p:spPr>
          <p:txBody>
            <a:bodyPr wrap="square" rtlCol="0">
              <a:spAutoFit/>
            </a:bodyPr>
            <a:lstStyle/>
            <a:p>
              <a:r>
                <a:rPr lang="en-US" sz="1200" b="1" dirty="0" smtClean="0"/>
                <a:t>01</a:t>
              </a:r>
              <a:endParaRPr lang="en-US" sz="1200" b="1" dirty="0"/>
            </a:p>
          </p:txBody>
        </p:sp>
        <p:sp>
          <p:nvSpPr>
            <p:cNvPr id="10" name="TextBox 9"/>
            <p:cNvSpPr txBox="1"/>
            <p:nvPr/>
          </p:nvSpPr>
          <p:spPr>
            <a:xfrm>
              <a:off x="8869112" y="3008117"/>
              <a:ext cx="381712" cy="276999"/>
            </a:xfrm>
            <a:prstGeom prst="rect">
              <a:avLst/>
            </a:prstGeom>
            <a:noFill/>
          </p:spPr>
          <p:txBody>
            <a:bodyPr wrap="square" rtlCol="0">
              <a:spAutoFit/>
            </a:bodyPr>
            <a:lstStyle/>
            <a:p>
              <a:pPr algn="r"/>
              <a:r>
                <a:rPr lang="en-US" sz="1200" b="1" dirty="0" smtClean="0"/>
                <a:t>02</a:t>
              </a:r>
              <a:endParaRPr lang="en-US" sz="1200" b="1" dirty="0"/>
            </a:p>
          </p:txBody>
        </p:sp>
        <p:sp>
          <p:nvSpPr>
            <p:cNvPr id="11" name="TextBox 10"/>
            <p:cNvSpPr txBox="1"/>
            <p:nvPr/>
          </p:nvSpPr>
          <p:spPr>
            <a:xfrm>
              <a:off x="10363201" y="3008118"/>
              <a:ext cx="381712" cy="276999"/>
            </a:xfrm>
            <a:prstGeom prst="rect">
              <a:avLst/>
            </a:prstGeom>
            <a:noFill/>
          </p:spPr>
          <p:txBody>
            <a:bodyPr wrap="square" rtlCol="0">
              <a:spAutoFit/>
            </a:bodyPr>
            <a:lstStyle/>
            <a:p>
              <a:pPr algn="r"/>
              <a:r>
                <a:rPr lang="en-US" sz="1200" b="1" dirty="0" smtClean="0"/>
                <a:t>03</a:t>
              </a:r>
              <a:endParaRPr lang="en-US" sz="1200" b="1" dirty="0"/>
            </a:p>
          </p:txBody>
        </p:sp>
        <p:sp>
          <p:nvSpPr>
            <p:cNvPr id="12" name="TextBox 11"/>
            <p:cNvSpPr txBox="1"/>
            <p:nvPr/>
          </p:nvSpPr>
          <p:spPr>
            <a:xfrm>
              <a:off x="10371746" y="3708870"/>
              <a:ext cx="381712" cy="276999"/>
            </a:xfrm>
            <a:prstGeom prst="rect">
              <a:avLst/>
            </a:prstGeom>
            <a:noFill/>
          </p:spPr>
          <p:txBody>
            <a:bodyPr wrap="square" rtlCol="0">
              <a:spAutoFit/>
            </a:bodyPr>
            <a:lstStyle/>
            <a:p>
              <a:r>
                <a:rPr lang="en-US" sz="1200" b="1" dirty="0" smtClean="0"/>
                <a:t>13</a:t>
              </a:r>
              <a:endParaRPr lang="en-US" sz="1200" b="1" dirty="0"/>
            </a:p>
          </p:txBody>
        </p:sp>
        <p:sp>
          <p:nvSpPr>
            <p:cNvPr id="13" name="TextBox 12"/>
            <p:cNvSpPr txBox="1"/>
            <p:nvPr/>
          </p:nvSpPr>
          <p:spPr>
            <a:xfrm>
              <a:off x="5955350" y="3734510"/>
              <a:ext cx="381712" cy="276999"/>
            </a:xfrm>
            <a:prstGeom prst="rect">
              <a:avLst/>
            </a:prstGeom>
            <a:noFill/>
          </p:spPr>
          <p:txBody>
            <a:bodyPr wrap="square" rtlCol="0">
              <a:spAutoFit/>
            </a:bodyPr>
            <a:lstStyle/>
            <a:p>
              <a:r>
                <a:rPr lang="en-US" sz="1200" b="1" dirty="0"/>
                <a:t>1</a:t>
              </a:r>
              <a:r>
                <a:rPr lang="en-US" sz="1200" b="1" dirty="0" smtClean="0"/>
                <a:t>0</a:t>
              </a:r>
              <a:endParaRPr lang="en-US" sz="1200" b="1" dirty="0"/>
            </a:p>
          </p:txBody>
        </p:sp>
        <p:sp>
          <p:nvSpPr>
            <p:cNvPr id="14" name="TextBox 13"/>
            <p:cNvSpPr txBox="1"/>
            <p:nvPr/>
          </p:nvSpPr>
          <p:spPr>
            <a:xfrm>
              <a:off x="7399233" y="3734511"/>
              <a:ext cx="381712" cy="276999"/>
            </a:xfrm>
            <a:prstGeom prst="rect">
              <a:avLst/>
            </a:prstGeom>
            <a:noFill/>
          </p:spPr>
          <p:txBody>
            <a:bodyPr wrap="square" rtlCol="0">
              <a:spAutoFit/>
            </a:bodyPr>
            <a:lstStyle/>
            <a:p>
              <a:r>
                <a:rPr lang="en-US" sz="1200" b="1" dirty="0" smtClean="0"/>
                <a:t>11</a:t>
              </a:r>
              <a:endParaRPr lang="en-US" sz="1200" b="1" dirty="0"/>
            </a:p>
          </p:txBody>
        </p:sp>
        <p:sp>
          <p:nvSpPr>
            <p:cNvPr id="15" name="TextBox 14"/>
            <p:cNvSpPr txBox="1"/>
            <p:nvPr/>
          </p:nvSpPr>
          <p:spPr>
            <a:xfrm>
              <a:off x="5955350" y="4451278"/>
              <a:ext cx="381712" cy="276999"/>
            </a:xfrm>
            <a:prstGeom prst="rect">
              <a:avLst/>
            </a:prstGeom>
            <a:noFill/>
          </p:spPr>
          <p:txBody>
            <a:bodyPr wrap="square" rtlCol="0">
              <a:spAutoFit/>
            </a:bodyPr>
            <a:lstStyle/>
            <a:p>
              <a:r>
                <a:rPr lang="en-US" sz="1200" b="1" dirty="0" smtClean="0"/>
                <a:t>20</a:t>
              </a:r>
              <a:endParaRPr lang="en-US" sz="1200" b="1" dirty="0"/>
            </a:p>
          </p:txBody>
        </p:sp>
        <p:sp>
          <p:nvSpPr>
            <p:cNvPr id="16" name="TextBox 15"/>
            <p:cNvSpPr txBox="1"/>
            <p:nvPr/>
          </p:nvSpPr>
          <p:spPr>
            <a:xfrm>
              <a:off x="7399233" y="4460903"/>
              <a:ext cx="381712" cy="276999"/>
            </a:xfrm>
            <a:prstGeom prst="rect">
              <a:avLst/>
            </a:prstGeom>
            <a:noFill/>
          </p:spPr>
          <p:txBody>
            <a:bodyPr wrap="square" rtlCol="0">
              <a:spAutoFit/>
            </a:bodyPr>
            <a:lstStyle/>
            <a:p>
              <a:r>
                <a:rPr lang="en-US" sz="1200" b="1" dirty="0" smtClean="0"/>
                <a:t>21</a:t>
              </a:r>
              <a:endParaRPr lang="en-US" sz="1200" b="1" dirty="0"/>
            </a:p>
          </p:txBody>
        </p:sp>
        <p:sp>
          <p:nvSpPr>
            <p:cNvPr id="17" name="TextBox 16"/>
            <p:cNvSpPr txBox="1"/>
            <p:nvPr/>
          </p:nvSpPr>
          <p:spPr>
            <a:xfrm>
              <a:off x="10371746" y="4460903"/>
              <a:ext cx="381712" cy="276999"/>
            </a:xfrm>
            <a:prstGeom prst="rect">
              <a:avLst/>
            </a:prstGeom>
            <a:noFill/>
          </p:spPr>
          <p:txBody>
            <a:bodyPr wrap="square" rtlCol="0">
              <a:spAutoFit/>
            </a:bodyPr>
            <a:lstStyle/>
            <a:p>
              <a:r>
                <a:rPr lang="en-US" sz="1200" b="1" dirty="0" smtClean="0"/>
                <a:t>23</a:t>
              </a:r>
              <a:endParaRPr lang="en-US" sz="1200" b="1" dirty="0"/>
            </a:p>
          </p:txBody>
        </p:sp>
        <p:sp>
          <p:nvSpPr>
            <p:cNvPr id="18" name="TextBox 17"/>
            <p:cNvSpPr txBox="1"/>
            <p:nvPr/>
          </p:nvSpPr>
          <p:spPr>
            <a:xfrm>
              <a:off x="8869109" y="3708869"/>
              <a:ext cx="381712" cy="276999"/>
            </a:xfrm>
            <a:prstGeom prst="rect">
              <a:avLst/>
            </a:prstGeom>
            <a:noFill/>
          </p:spPr>
          <p:txBody>
            <a:bodyPr wrap="square" rtlCol="0">
              <a:spAutoFit/>
            </a:bodyPr>
            <a:lstStyle/>
            <a:p>
              <a:r>
                <a:rPr lang="en-US" sz="1200" b="1" dirty="0" smtClean="0"/>
                <a:t>12</a:t>
              </a:r>
              <a:endParaRPr lang="en-US" sz="1200" b="1" dirty="0"/>
            </a:p>
          </p:txBody>
        </p:sp>
        <p:sp>
          <p:nvSpPr>
            <p:cNvPr id="19" name="TextBox 18"/>
            <p:cNvSpPr txBox="1"/>
            <p:nvPr/>
          </p:nvSpPr>
          <p:spPr>
            <a:xfrm>
              <a:off x="8848100" y="4460902"/>
              <a:ext cx="381712" cy="276999"/>
            </a:xfrm>
            <a:prstGeom prst="rect">
              <a:avLst/>
            </a:prstGeom>
            <a:noFill/>
          </p:spPr>
          <p:txBody>
            <a:bodyPr wrap="square" rtlCol="0">
              <a:spAutoFit/>
            </a:bodyPr>
            <a:lstStyle/>
            <a:p>
              <a:r>
                <a:rPr lang="en-US" sz="1200" b="1" dirty="0" smtClean="0"/>
                <a:t>22</a:t>
              </a:r>
              <a:endParaRPr lang="en-US" sz="1200" b="1" dirty="0"/>
            </a:p>
          </p:txBody>
        </p:sp>
      </p:gr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423918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PHP Array Sorting </a:t>
            </a:r>
            <a:r>
              <a:rPr lang="en-US" dirty="0" smtClean="0"/>
              <a:t>Functions</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2376102"/>
              </p:ext>
            </p:extLst>
          </p:nvPr>
        </p:nvGraphicFramePr>
        <p:xfrm>
          <a:off x="685800" y="1623701"/>
          <a:ext cx="10820400" cy="4411180"/>
        </p:xfrm>
        <a:graphic>
          <a:graphicData uri="http://schemas.openxmlformats.org/drawingml/2006/table">
            <a:tbl>
              <a:tblPr/>
              <a:tblGrid>
                <a:gridCol w="5410200"/>
                <a:gridCol w="5410200"/>
              </a:tblGrid>
              <a:tr h="579560">
                <a:tc>
                  <a:txBody>
                    <a:bodyPr/>
                    <a:lstStyle/>
                    <a:p>
                      <a:r>
                        <a:rPr lang="en-US" dirty="0"/>
                        <a:t>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lang="en-US"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425736">
                <a:tc>
                  <a:txBody>
                    <a:bodyPr/>
                    <a:lstStyle/>
                    <a:p>
                      <a:r>
                        <a:rPr lang="en-US"/>
                        <a:t>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Sort indexed arrays in ascending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5736">
                <a:tc>
                  <a:txBody>
                    <a:bodyPr/>
                    <a:lstStyle/>
                    <a:p>
                      <a:r>
                        <a:rPr lang="en-US"/>
                        <a:t>rsort()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Sort indexed arrays in descending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037">
                <a:tc>
                  <a:txBody>
                    <a:bodyPr/>
                    <a:lstStyle/>
                    <a:p>
                      <a:r>
                        <a:rPr lang="en-US"/>
                        <a:t>asort()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Sort associative arrays in ascending order, by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037">
                <a:tc>
                  <a:txBody>
                    <a:bodyPr/>
                    <a:lstStyle/>
                    <a:p>
                      <a:r>
                        <a:rPr lang="en-US" dirty="0" err="1"/>
                        <a:t>ksort</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Sort associative arrays in ascending order, by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037">
                <a:tc>
                  <a:txBody>
                    <a:bodyPr/>
                    <a:lstStyle/>
                    <a:p>
                      <a:r>
                        <a:rPr lang="en-US"/>
                        <a:t>arsort()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Sort associative arrays in descending order, by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037">
                <a:tc>
                  <a:txBody>
                    <a:bodyPr/>
                    <a:lstStyle/>
                    <a:p>
                      <a:r>
                        <a:rPr lang="en-US"/>
                        <a:t>krsort()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Sort associative arrays in descending order, by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47726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AutoNum type="arabicPeriod"/>
            </a:pPr>
            <a:r>
              <a:rPr lang="en-US" dirty="0" smtClean="0"/>
              <a:t>sort</a:t>
            </a:r>
            <a:r>
              <a:rPr lang="en-US" dirty="0"/>
              <a:t>() – Ascending Sort (Indexed Array</a:t>
            </a:r>
            <a:r>
              <a:rPr lang="en-US" dirty="0" smtClean="0"/>
              <a:t>):</a:t>
            </a:r>
            <a:endParaRPr lang="en-US" dirty="0"/>
          </a:p>
          <a:p>
            <a:pPr marL="0" indent="0">
              <a:lnSpc>
                <a:spcPct val="150000"/>
              </a:lnSpc>
              <a:buNone/>
            </a:pPr>
            <a:r>
              <a:rPr lang="en-US" dirty="0"/>
              <a:t>$fruits = ["Banana", "Apple", "Mango"];</a:t>
            </a:r>
          </a:p>
          <a:p>
            <a:pPr marL="0" indent="0">
              <a:lnSpc>
                <a:spcPct val="150000"/>
              </a:lnSpc>
              <a:buNone/>
            </a:pPr>
            <a:r>
              <a:rPr lang="en-US" dirty="0"/>
              <a:t>sort($fruits);</a:t>
            </a:r>
          </a:p>
          <a:p>
            <a:pPr marL="0" indent="0">
              <a:lnSpc>
                <a:spcPct val="150000"/>
              </a:lnSpc>
              <a:buNone/>
            </a:pPr>
            <a:r>
              <a:rPr lang="en-US" dirty="0" err="1"/>
              <a:t>print_r</a:t>
            </a:r>
            <a:r>
              <a:rPr lang="en-US" dirty="0"/>
              <a:t>($fruits</a:t>
            </a:r>
            <a:r>
              <a:rPr lang="en-US" dirty="0" smtClean="0"/>
              <a:t>);</a:t>
            </a:r>
          </a:p>
          <a:p>
            <a:pPr marL="0" indent="0">
              <a:lnSpc>
                <a:spcPct val="150000"/>
              </a:lnSpc>
              <a:buNone/>
            </a:pPr>
            <a:endParaRPr lang="en-US" dirty="0"/>
          </a:p>
          <a:p>
            <a:pPr marL="0" indent="0">
              <a:lnSpc>
                <a:spcPct val="150000"/>
              </a:lnSpc>
              <a:buNone/>
            </a:pPr>
            <a:r>
              <a:rPr lang="en-US" dirty="0"/>
              <a:t>Output:</a:t>
            </a:r>
          </a:p>
          <a:p>
            <a:pPr marL="0" indent="0">
              <a:lnSpc>
                <a:spcPct val="150000"/>
              </a:lnSpc>
              <a:buNone/>
            </a:pPr>
            <a:r>
              <a:rPr lang="en-US" dirty="0"/>
              <a:t>Array ( [0] =&gt; Apple [1] =&gt; Banana [2] =&gt; Mango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802109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Font typeface="+mj-lt"/>
              <a:buAutoNum type="arabicPeriod" startAt="2"/>
            </a:pPr>
            <a:r>
              <a:rPr lang="en-US" dirty="0" err="1"/>
              <a:t>rsort</a:t>
            </a:r>
            <a:r>
              <a:rPr lang="en-US" dirty="0"/>
              <a:t>() – Descending Sort (Indexed Array</a:t>
            </a:r>
            <a:r>
              <a:rPr lang="en-US" dirty="0" smtClean="0"/>
              <a:t>)</a:t>
            </a:r>
            <a:endParaRPr lang="en-US" dirty="0"/>
          </a:p>
          <a:p>
            <a:pPr marL="0" indent="0">
              <a:lnSpc>
                <a:spcPct val="150000"/>
              </a:lnSpc>
              <a:buNone/>
            </a:pPr>
            <a:r>
              <a:rPr lang="en-US" dirty="0" smtClean="0"/>
              <a:t>$</a:t>
            </a:r>
            <a:r>
              <a:rPr lang="en-US" dirty="0"/>
              <a:t>numbers = [3, 1, 5, 2];</a:t>
            </a:r>
          </a:p>
          <a:p>
            <a:pPr marL="0" indent="0">
              <a:lnSpc>
                <a:spcPct val="150000"/>
              </a:lnSpc>
              <a:buNone/>
            </a:pPr>
            <a:r>
              <a:rPr lang="en-US" dirty="0" err="1"/>
              <a:t>rsort</a:t>
            </a:r>
            <a:r>
              <a:rPr lang="en-US" dirty="0"/>
              <a:t>($numbers);</a:t>
            </a:r>
          </a:p>
          <a:p>
            <a:pPr marL="0" indent="0">
              <a:lnSpc>
                <a:spcPct val="150000"/>
              </a:lnSpc>
              <a:buNone/>
            </a:pPr>
            <a:r>
              <a:rPr lang="en-US" dirty="0" err="1"/>
              <a:t>print_r</a:t>
            </a:r>
            <a:r>
              <a:rPr lang="en-US" dirty="0"/>
              <a:t>($numbers</a:t>
            </a:r>
            <a:r>
              <a:rPr lang="en-US" dirty="0" smtClean="0"/>
              <a:t>);</a:t>
            </a:r>
          </a:p>
          <a:p>
            <a:pPr marL="0" indent="0">
              <a:lnSpc>
                <a:spcPct val="150000"/>
              </a:lnSpc>
              <a:buNone/>
            </a:pPr>
            <a:endParaRPr lang="en-US" dirty="0"/>
          </a:p>
          <a:p>
            <a:pPr marL="0" indent="0">
              <a:lnSpc>
                <a:spcPct val="150000"/>
              </a:lnSpc>
              <a:buNone/>
            </a:pPr>
            <a:r>
              <a:rPr lang="en-US" dirty="0"/>
              <a:t>Output:</a:t>
            </a:r>
          </a:p>
          <a:p>
            <a:pPr marL="0" indent="0">
              <a:lnSpc>
                <a:spcPct val="150000"/>
              </a:lnSpc>
              <a:buNone/>
            </a:pPr>
            <a:r>
              <a:rPr lang="en-US" dirty="0"/>
              <a:t>Array ( [0] =&gt; 5 [1] =&gt; 3 [2] =&gt; 2 [3] =&gt; 1 )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3692548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Font typeface="+mj-lt"/>
              <a:buAutoNum type="arabicPeriod" startAt="3"/>
            </a:pPr>
            <a:r>
              <a:rPr lang="en-US" dirty="0" err="1"/>
              <a:t>asort</a:t>
            </a:r>
            <a:r>
              <a:rPr lang="en-US" dirty="0"/>
              <a:t>() – Ascending by Value (Associative Array)</a:t>
            </a:r>
          </a:p>
          <a:p>
            <a:pPr marL="0" indent="0">
              <a:lnSpc>
                <a:spcPct val="150000"/>
              </a:lnSpc>
              <a:buNone/>
            </a:pPr>
            <a:r>
              <a:rPr lang="en-US" dirty="0"/>
              <a:t>$ages = ["John" =&gt; 25, "</a:t>
            </a:r>
            <a:r>
              <a:rPr lang="en-US" dirty="0" smtClean="0"/>
              <a:t>Ali" </a:t>
            </a:r>
            <a:r>
              <a:rPr lang="en-US" dirty="0"/>
              <a:t>=&gt; 30, "</a:t>
            </a:r>
            <a:r>
              <a:rPr lang="en-US" dirty="0" smtClean="0"/>
              <a:t>Bilal" </a:t>
            </a:r>
            <a:r>
              <a:rPr lang="en-US" dirty="0"/>
              <a:t>=&gt; 22];</a:t>
            </a:r>
          </a:p>
          <a:p>
            <a:pPr marL="0" indent="0">
              <a:lnSpc>
                <a:spcPct val="150000"/>
              </a:lnSpc>
              <a:buNone/>
            </a:pPr>
            <a:r>
              <a:rPr lang="en-US" dirty="0" err="1"/>
              <a:t>asort</a:t>
            </a:r>
            <a:r>
              <a:rPr lang="en-US" dirty="0"/>
              <a:t>($ages);</a:t>
            </a:r>
          </a:p>
          <a:p>
            <a:pPr marL="0" indent="0">
              <a:lnSpc>
                <a:spcPct val="150000"/>
              </a:lnSpc>
              <a:buNone/>
            </a:pPr>
            <a:r>
              <a:rPr lang="en-US" dirty="0" err="1"/>
              <a:t>print_r</a:t>
            </a:r>
            <a:r>
              <a:rPr lang="en-US" dirty="0"/>
              <a:t>($ages);</a:t>
            </a:r>
          </a:p>
          <a:p>
            <a:pPr marL="0" indent="0">
              <a:lnSpc>
                <a:spcPct val="150000"/>
              </a:lnSpc>
              <a:buNone/>
            </a:pPr>
            <a:r>
              <a:rPr lang="en-US" dirty="0"/>
              <a:t>Output:</a:t>
            </a:r>
          </a:p>
          <a:p>
            <a:pPr marL="0" indent="0">
              <a:lnSpc>
                <a:spcPct val="150000"/>
              </a:lnSpc>
              <a:buNone/>
            </a:pPr>
            <a:r>
              <a:rPr lang="en-US" dirty="0"/>
              <a:t>Array ( [</a:t>
            </a:r>
            <a:r>
              <a:rPr lang="en-US" dirty="0" smtClean="0"/>
              <a:t>Bilal] </a:t>
            </a:r>
            <a:r>
              <a:rPr lang="en-US" dirty="0"/>
              <a:t>=&gt; 22 [John] =&gt; 25 [</a:t>
            </a:r>
            <a:r>
              <a:rPr lang="en-US" dirty="0" smtClean="0"/>
              <a:t>Ali] </a:t>
            </a:r>
            <a:r>
              <a:rPr lang="en-US" dirty="0"/>
              <a:t>=&gt; 30 )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364814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Font typeface="+mj-lt"/>
              <a:buAutoNum type="arabicPeriod" startAt="4"/>
            </a:pPr>
            <a:r>
              <a:rPr lang="en-US" dirty="0" err="1"/>
              <a:t>ksort</a:t>
            </a:r>
            <a:r>
              <a:rPr lang="en-US" dirty="0"/>
              <a:t>() – Ascending by Key (Associative Array)</a:t>
            </a:r>
          </a:p>
          <a:p>
            <a:pPr marL="0" indent="0">
              <a:lnSpc>
                <a:spcPct val="150000"/>
              </a:lnSpc>
              <a:buNone/>
            </a:pPr>
            <a:r>
              <a:rPr lang="en-US" dirty="0"/>
              <a:t>$ages = ["John" =&gt; 25, "</a:t>
            </a:r>
            <a:r>
              <a:rPr lang="en-US" dirty="0" smtClean="0"/>
              <a:t>Ali" </a:t>
            </a:r>
            <a:r>
              <a:rPr lang="en-US" dirty="0"/>
              <a:t>=&gt; 30, "</a:t>
            </a:r>
            <a:r>
              <a:rPr lang="en-US" dirty="0" smtClean="0"/>
              <a:t>Bilal" </a:t>
            </a:r>
            <a:r>
              <a:rPr lang="en-US" dirty="0"/>
              <a:t>=&gt; 22];</a:t>
            </a:r>
          </a:p>
          <a:p>
            <a:pPr marL="0" indent="0">
              <a:lnSpc>
                <a:spcPct val="150000"/>
              </a:lnSpc>
              <a:buNone/>
            </a:pPr>
            <a:r>
              <a:rPr lang="en-US" dirty="0" err="1"/>
              <a:t>ksort</a:t>
            </a:r>
            <a:r>
              <a:rPr lang="en-US" dirty="0"/>
              <a:t>($ages);</a:t>
            </a:r>
          </a:p>
          <a:p>
            <a:pPr marL="0" indent="0">
              <a:lnSpc>
                <a:spcPct val="150000"/>
              </a:lnSpc>
              <a:buNone/>
            </a:pPr>
            <a:r>
              <a:rPr lang="en-US" dirty="0" err="1"/>
              <a:t>print_r</a:t>
            </a:r>
            <a:r>
              <a:rPr lang="en-US" dirty="0"/>
              <a:t>($ages</a:t>
            </a:r>
            <a:r>
              <a:rPr lang="en-US" dirty="0" smtClean="0"/>
              <a:t>);</a:t>
            </a:r>
          </a:p>
          <a:p>
            <a:pPr marL="0" indent="0">
              <a:lnSpc>
                <a:spcPct val="150000"/>
              </a:lnSpc>
              <a:buNone/>
            </a:pPr>
            <a:endParaRPr lang="en-US" dirty="0"/>
          </a:p>
          <a:p>
            <a:pPr marL="0" indent="0">
              <a:lnSpc>
                <a:spcPct val="150000"/>
              </a:lnSpc>
              <a:buNone/>
            </a:pPr>
            <a:r>
              <a:rPr lang="en-US" dirty="0"/>
              <a:t>Output:</a:t>
            </a:r>
          </a:p>
          <a:p>
            <a:pPr marL="0" indent="0">
              <a:lnSpc>
                <a:spcPct val="150000"/>
              </a:lnSpc>
              <a:buNone/>
            </a:pPr>
            <a:r>
              <a:rPr lang="en-US" dirty="0"/>
              <a:t>Array ( [</a:t>
            </a:r>
            <a:r>
              <a:rPr lang="en-US" dirty="0" smtClean="0"/>
              <a:t>Ali] </a:t>
            </a:r>
            <a:r>
              <a:rPr lang="en-US" dirty="0"/>
              <a:t>=&gt; 30 [</a:t>
            </a:r>
            <a:r>
              <a:rPr lang="en-US" dirty="0" smtClean="0"/>
              <a:t>Bilal] </a:t>
            </a:r>
            <a:r>
              <a:rPr lang="en-US" dirty="0"/>
              <a:t>=&gt; 22 [John] =&gt; 25 )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258778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Font typeface="+mj-lt"/>
              <a:buAutoNum type="arabicPeriod" startAt="5"/>
            </a:pPr>
            <a:r>
              <a:rPr lang="en-US" dirty="0" err="1"/>
              <a:t>arsort</a:t>
            </a:r>
            <a:r>
              <a:rPr lang="en-US" dirty="0"/>
              <a:t>() – Descending by Value (Associative Array)</a:t>
            </a:r>
          </a:p>
          <a:p>
            <a:pPr marL="0" indent="0">
              <a:lnSpc>
                <a:spcPct val="150000"/>
              </a:lnSpc>
              <a:buNone/>
            </a:pPr>
            <a:r>
              <a:rPr lang="en-US" dirty="0"/>
              <a:t>$ages = ["John" =&gt; 25, "</a:t>
            </a:r>
            <a:r>
              <a:rPr lang="en-US" dirty="0" smtClean="0"/>
              <a:t>Ali" </a:t>
            </a:r>
            <a:r>
              <a:rPr lang="en-US" dirty="0"/>
              <a:t>=&gt; 30, "</a:t>
            </a:r>
            <a:r>
              <a:rPr lang="en-US" dirty="0" smtClean="0"/>
              <a:t>Bilal" </a:t>
            </a:r>
            <a:r>
              <a:rPr lang="en-US" dirty="0"/>
              <a:t>=&gt; 22];</a:t>
            </a:r>
          </a:p>
          <a:p>
            <a:pPr marL="0" indent="0">
              <a:lnSpc>
                <a:spcPct val="150000"/>
              </a:lnSpc>
              <a:buNone/>
            </a:pPr>
            <a:r>
              <a:rPr lang="en-US" dirty="0" err="1"/>
              <a:t>arsort</a:t>
            </a:r>
            <a:r>
              <a:rPr lang="en-US" dirty="0"/>
              <a:t>($ages);</a:t>
            </a:r>
          </a:p>
          <a:p>
            <a:pPr marL="0" indent="0">
              <a:lnSpc>
                <a:spcPct val="150000"/>
              </a:lnSpc>
              <a:buNone/>
            </a:pPr>
            <a:r>
              <a:rPr lang="en-US" dirty="0" err="1"/>
              <a:t>print_r</a:t>
            </a:r>
            <a:r>
              <a:rPr lang="en-US" dirty="0"/>
              <a:t>($ages</a:t>
            </a:r>
            <a:r>
              <a:rPr lang="en-US" dirty="0" smtClean="0"/>
              <a:t>);</a:t>
            </a:r>
          </a:p>
          <a:p>
            <a:pPr marL="0" indent="0">
              <a:lnSpc>
                <a:spcPct val="150000"/>
              </a:lnSpc>
              <a:buNone/>
            </a:pPr>
            <a:endParaRPr lang="en-US" dirty="0"/>
          </a:p>
          <a:p>
            <a:pPr marL="0" indent="0">
              <a:lnSpc>
                <a:spcPct val="150000"/>
              </a:lnSpc>
              <a:buNone/>
            </a:pPr>
            <a:r>
              <a:rPr lang="en-US" dirty="0"/>
              <a:t>Output</a:t>
            </a:r>
            <a:r>
              <a:rPr lang="en-US" dirty="0" smtClean="0"/>
              <a:t>:</a:t>
            </a:r>
            <a:endParaRPr lang="en-US" dirty="0"/>
          </a:p>
          <a:p>
            <a:pPr marL="0" indent="0">
              <a:lnSpc>
                <a:spcPct val="150000"/>
              </a:lnSpc>
              <a:buNone/>
            </a:pPr>
            <a:r>
              <a:rPr lang="en-US" dirty="0"/>
              <a:t>Array ( [</a:t>
            </a:r>
            <a:r>
              <a:rPr lang="en-US" dirty="0" smtClean="0"/>
              <a:t>Ali] </a:t>
            </a:r>
            <a:r>
              <a:rPr lang="en-US" dirty="0"/>
              <a:t>=&gt; 30 [John] =&gt; 25 [</a:t>
            </a:r>
            <a:r>
              <a:rPr lang="en-US" dirty="0" smtClean="0"/>
              <a:t>Bilal] </a:t>
            </a:r>
            <a:r>
              <a:rPr lang="en-US" dirty="0"/>
              <a:t>=&gt; 22 )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49</a:t>
            </a:fld>
            <a:endParaRPr lang="en-US" dirty="0"/>
          </a:p>
        </p:txBody>
      </p:sp>
    </p:spTree>
    <p:extLst>
      <p:ext uri="{BB962C8B-B14F-4D97-AF65-F5344CB8AC3E}">
        <p14:creationId xmlns:p14="http://schemas.microsoft.com/office/powerpoint/2010/main" val="5911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45629"/>
            <a:ext cx="8610600" cy="1293028"/>
          </a:xfrm>
        </p:spPr>
        <p:txBody>
          <a:bodyPr/>
          <a:lstStyle/>
          <a:p>
            <a:r>
              <a:rPr lang="en-US" dirty="0" smtClean="0"/>
              <a:t>uses of </a:t>
            </a:r>
            <a:r>
              <a:rPr lang="en-US" dirty="0" err="1" smtClean="0"/>
              <a:t>php</a:t>
            </a:r>
            <a:r>
              <a:rPr lang="en-US" dirty="0" smtClean="0"/>
              <a:t> </a:t>
            </a:r>
            <a:endParaRPr lang="en-US" dirty="0"/>
          </a:p>
        </p:txBody>
      </p:sp>
      <p:sp>
        <p:nvSpPr>
          <p:cNvPr id="3" name="Content Placeholder 2"/>
          <p:cNvSpPr>
            <a:spLocks noGrp="1"/>
          </p:cNvSpPr>
          <p:nvPr>
            <p:ph idx="1"/>
          </p:nvPr>
        </p:nvSpPr>
        <p:spPr>
          <a:xfrm>
            <a:off x="685800" y="1529698"/>
            <a:ext cx="10820400" cy="4688988"/>
          </a:xfrm>
        </p:spPr>
        <p:txBody>
          <a:bodyPr>
            <a:normAutofit fontScale="77500" lnSpcReduction="20000"/>
          </a:bodyPr>
          <a:lstStyle/>
          <a:p>
            <a:pPr marL="0" indent="0">
              <a:lnSpc>
                <a:spcPct val="200000"/>
              </a:lnSpc>
              <a:buNone/>
            </a:pPr>
            <a:r>
              <a:rPr lang="en-US" dirty="0" smtClean="0"/>
              <a:t>Areas in which </a:t>
            </a:r>
            <a:r>
              <a:rPr lang="en-US" dirty="0" err="1" smtClean="0"/>
              <a:t>php</a:t>
            </a:r>
            <a:r>
              <a:rPr lang="en-US" dirty="0" smtClean="0"/>
              <a:t> scripts are mainly used.</a:t>
            </a:r>
          </a:p>
          <a:p>
            <a:pPr>
              <a:lnSpc>
                <a:spcPct val="200000"/>
              </a:lnSpc>
            </a:pPr>
            <a:r>
              <a:rPr lang="en-US" b="1" dirty="0"/>
              <a:t>Server-side scripting</a:t>
            </a:r>
            <a:r>
              <a:rPr lang="en-US" dirty="0"/>
              <a:t> → Requires web server + PHP parser (e.g., XAMPP).</a:t>
            </a:r>
          </a:p>
          <a:p>
            <a:pPr>
              <a:lnSpc>
                <a:spcPct val="200000"/>
              </a:lnSpc>
            </a:pPr>
            <a:r>
              <a:rPr lang="en-US" b="1" dirty="0"/>
              <a:t>Command-line scripting</a:t>
            </a:r>
            <a:r>
              <a:rPr lang="en-US" dirty="0"/>
              <a:t> → Run PHP without a browser.</a:t>
            </a:r>
          </a:p>
          <a:p>
            <a:pPr>
              <a:lnSpc>
                <a:spcPct val="200000"/>
              </a:lnSpc>
            </a:pPr>
            <a:r>
              <a:rPr lang="en-US" b="1" dirty="0"/>
              <a:t>Desktop applications</a:t>
            </a:r>
            <a:r>
              <a:rPr lang="en-US" dirty="0"/>
              <a:t> →PHP is for websites. But with PHP-GTK, you can build desktop applications (apps with windows, buttons, menus</a:t>
            </a:r>
            <a:r>
              <a:rPr lang="en-US" dirty="0" smtClean="0"/>
              <a:t>).</a:t>
            </a:r>
          </a:p>
          <a:p>
            <a:pPr marL="0" indent="0">
              <a:lnSpc>
                <a:spcPct val="200000"/>
              </a:lnSpc>
              <a:buNone/>
            </a:pPr>
            <a:endParaRPr lang="en-US" dirty="0"/>
          </a:p>
          <a:p>
            <a:pPr marL="0" indent="0">
              <a:buNone/>
            </a:pPr>
            <a:r>
              <a:rPr lang="en-US" sz="1100" dirty="0"/>
              <a:t>When you create a website (like Facebook or Amazon), the backend code is written in PHP.</a:t>
            </a:r>
          </a:p>
          <a:p>
            <a:pPr marL="0" indent="0">
              <a:buNone/>
            </a:pPr>
            <a:r>
              <a:rPr lang="en-US" sz="1100" dirty="0"/>
              <a:t>PHP code runs on the server, and the result is sent to the browser.</a:t>
            </a:r>
          </a:p>
          <a:p>
            <a:pPr marL="0" indent="0">
              <a:buNone/>
            </a:pPr>
            <a:r>
              <a:rPr lang="en-US" sz="1200" dirty="0"/>
              <a:t>Example:</a:t>
            </a:r>
          </a:p>
          <a:p>
            <a:pPr marL="0" indent="0">
              <a:buNone/>
            </a:pPr>
            <a:r>
              <a:rPr lang="en-US" sz="1200" dirty="0"/>
              <a:t>A file </a:t>
            </a:r>
            <a:r>
              <a:rPr lang="en-US" sz="1200" dirty="0" err="1"/>
              <a:t>form.php</a:t>
            </a:r>
            <a:r>
              <a:rPr lang="en-US" sz="1200" dirty="0"/>
              <a:t> is used to save user data.</a:t>
            </a:r>
          </a:p>
          <a:p>
            <a:pPr marL="0" indent="0">
              <a:buNone/>
            </a:pPr>
            <a:r>
              <a:rPr lang="en-US" sz="1200" dirty="0"/>
              <a:t>User fills a form → PHP runs on the server → Data is saved in the database → Result is shown in the browser.</a:t>
            </a:r>
          </a:p>
          <a:p>
            <a:pPr marL="0" indent="0">
              <a:buNone/>
            </a:pPr>
            <a:endParaRPr lang="en-US" b="1" dirty="0" smtClean="0"/>
          </a:p>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802792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a:t>PHP Array Sorting Functions</a:t>
            </a:r>
          </a:p>
        </p:txBody>
      </p:sp>
      <p:sp>
        <p:nvSpPr>
          <p:cNvPr id="3" name="Content Placeholder 2"/>
          <p:cNvSpPr>
            <a:spLocks noGrp="1"/>
          </p:cNvSpPr>
          <p:nvPr>
            <p:ph idx="1"/>
          </p:nvPr>
        </p:nvSpPr>
        <p:spPr>
          <a:xfrm>
            <a:off x="685800" y="1461332"/>
            <a:ext cx="10820400" cy="4757354"/>
          </a:xfrm>
        </p:spPr>
        <p:txBody>
          <a:bodyPr>
            <a:normAutofit/>
          </a:bodyPr>
          <a:lstStyle/>
          <a:p>
            <a:pPr marL="457200" indent="-457200">
              <a:lnSpc>
                <a:spcPct val="150000"/>
              </a:lnSpc>
              <a:buFont typeface="+mj-lt"/>
              <a:buAutoNum type="arabicPeriod" startAt="6"/>
            </a:pPr>
            <a:r>
              <a:rPr lang="en-US" dirty="0" err="1"/>
              <a:t>krsort</a:t>
            </a:r>
            <a:r>
              <a:rPr lang="en-US" dirty="0"/>
              <a:t>() – Descending by Key (Associative Array)</a:t>
            </a:r>
          </a:p>
          <a:p>
            <a:pPr marL="0" indent="0">
              <a:lnSpc>
                <a:spcPct val="150000"/>
              </a:lnSpc>
              <a:buNone/>
            </a:pPr>
            <a:r>
              <a:rPr lang="en-US" dirty="0"/>
              <a:t>$ages = ["John" =&gt; 25, "Alice" =&gt; 30, "Bob" =&gt; 22];</a:t>
            </a:r>
          </a:p>
          <a:p>
            <a:pPr marL="0" indent="0">
              <a:lnSpc>
                <a:spcPct val="150000"/>
              </a:lnSpc>
              <a:buNone/>
            </a:pPr>
            <a:r>
              <a:rPr lang="en-US" dirty="0" err="1"/>
              <a:t>krsort</a:t>
            </a:r>
            <a:r>
              <a:rPr lang="en-US" dirty="0"/>
              <a:t>($ages);</a:t>
            </a:r>
          </a:p>
          <a:p>
            <a:pPr marL="0" indent="0">
              <a:lnSpc>
                <a:spcPct val="150000"/>
              </a:lnSpc>
              <a:buNone/>
            </a:pPr>
            <a:r>
              <a:rPr lang="en-US" dirty="0" err="1"/>
              <a:t>print_r</a:t>
            </a:r>
            <a:r>
              <a:rPr lang="en-US" dirty="0"/>
              <a:t>($ages);</a:t>
            </a:r>
          </a:p>
          <a:p>
            <a:pPr marL="0" indent="0">
              <a:lnSpc>
                <a:spcPct val="150000"/>
              </a:lnSpc>
              <a:buNone/>
            </a:pPr>
            <a:r>
              <a:rPr lang="en-US" dirty="0"/>
              <a:t>Output:</a:t>
            </a:r>
          </a:p>
          <a:p>
            <a:pPr marL="0" indent="0">
              <a:lnSpc>
                <a:spcPct val="150000"/>
              </a:lnSpc>
              <a:buNone/>
            </a:pPr>
            <a:r>
              <a:rPr lang="en-US" dirty="0"/>
              <a:t>Array ( [John] =&gt; 25 [Bob] =&gt; 22 [Alice] =&gt; 30 )</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60379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functions in php</a:t>
            </a:r>
            <a:endParaRPr lang="en-US" dirty="0"/>
          </a:p>
        </p:txBody>
      </p:sp>
      <p:sp>
        <p:nvSpPr>
          <p:cNvPr id="3" name="Content Placeholder 2"/>
          <p:cNvSpPr>
            <a:spLocks noGrp="1"/>
          </p:cNvSpPr>
          <p:nvPr>
            <p:ph idx="1"/>
          </p:nvPr>
        </p:nvSpPr>
        <p:spPr>
          <a:xfrm>
            <a:off x="685800" y="2187722"/>
            <a:ext cx="10820400" cy="4030963"/>
          </a:xfrm>
        </p:spPr>
        <p:txBody>
          <a:bodyPr/>
          <a:lstStyle/>
          <a:p>
            <a:r>
              <a:rPr lang="en-US" dirty="0"/>
              <a:t>A </a:t>
            </a:r>
            <a:r>
              <a:rPr lang="en-US" dirty="0" err="1"/>
              <a:t>fuction</a:t>
            </a:r>
            <a:r>
              <a:rPr lang="en-US" dirty="0"/>
              <a:t> is a block of code that perform a specific task.</a:t>
            </a:r>
          </a:p>
          <a:p>
            <a:pPr marL="0" indent="0">
              <a:buNone/>
            </a:pPr>
            <a:r>
              <a:rPr lang="en-US" dirty="0"/>
              <a:t>you can write the code once and use it many times by calling the function </a:t>
            </a:r>
          </a:p>
          <a:p>
            <a:pPr marL="0" indent="0">
              <a:buNone/>
            </a:pPr>
            <a:endParaRPr lang="en-US" dirty="0"/>
          </a:p>
          <a:p>
            <a:pPr marL="0" indent="0">
              <a:buNone/>
            </a:pPr>
            <a:r>
              <a:rPr lang="en-US" dirty="0"/>
              <a:t>Syntax</a:t>
            </a:r>
          </a:p>
          <a:p>
            <a:pPr marL="0" indent="0">
              <a:buNone/>
            </a:pPr>
            <a:r>
              <a:rPr lang="en-US" dirty="0"/>
              <a:t>Function </a:t>
            </a:r>
            <a:r>
              <a:rPr lang="en-US" dirty="0" err="1"/>
              <a:t>function_name</a:t>
            </a:r>
            <a:r>
              <a:rPr lang="en-US" dirty="0"/>
              <a:t>{</a:t>
            </a:r>
          </a:p>
          <a:p>
            <a:pPr marL="0" indent="0">
              <a:buNone/>
            </a:pPr>
            <a:r>
              <a:rPr lang="en-US" dirty="0"/>
              <a:t>   //statements</a:t>
            </a:r>
          </a:p>
          <a:p>
            <a:pPr marL="0" indent="0">
              <a:buNone/>
            </a:pPr>
            <a:r>
              <a:rPr lang="en-US" dirty="0"/>
              <a:t>}</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100" b="1" dirty="0" smtClean="0">
                <a:solidFill>
                  <a:schemeClr val="tx1"/>
                </a:solidFill>
              </a:rPr>
              <a:t>Session 06</a:t>
            </a:r>
            <a:endParaRPr lang="en-US" sz="1100" b="1"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981087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lstStyle/>
          <a:p>
            <a:pPr marL="0" indent="0">
              <a:lnSpc>
                <a:spcPct val="150000"/>
              </a:lnSpc>
              <a:buNone/>
            </a:pPr>
            <a:r>
              <a:rPr lang="en-US" dirty="0"/>
              <a:t>function </a:t>
            </a:r>
            <a:r>
              <a:rPr lang="en-US" dirty="0" err="1"/>
              <a:t>myMessage</a:t>
            </a:r>
            <a:r>
              <a:rPr lang="en-US" dirty="0"/>
              <a:t>() {</a:t>
            </a:r>
          </a:p>
          <a:p>
            <a:pPr marL="0" indent="0">
              <a:lnSpc>
                <a:spcPct val="150000"/>
              </a:lnSpc>
              <a:buNone/>
            </a:pPr>
            <a:r>
              <a:rPr lang="en-US" dirty="0"/>
              <a:t>  echo "Hello world!";</a:t>
            </a:r>
          </a:p>
          <a:p>
            <a:pPr marL="0" indent="0">
              <a:lnSpc>
                <a:spcPct val="150000"/>
              </a:lnSpc>
              <a:buNone/>
            </a:pPr>
            <a:r>
              <a:rPr lang="en-US" dirty="0" smtClean="0"/>
              <a:t>}</a:t>
            </a:r>
          </a:p>
          <a:p>
            <a:pPr marL="0" indent="0">
              <a:lnSpc>
                <a:spcPct val="150000"/>
              </a:lnSpc>
              <a:buNone/>
            </a:pPr>
            <a:r>
              <a:rPr lang="en-US" dirty="0" err="1" smtClean="0"/>
              <a:t>myMessage</a:t>
            </a:r>
            <a:r>
              <a:rPr lang="en-US" dirty="0" smtClean="0"/>
              <a: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1967256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normAutofit lnSpcReduction="10000"/>
          </a:bodyPr>
          <a:lstStyle/>
          <a:p>
            <a:pPr marL="0" indent="0">
              <a:lnSpc>
                <a:spcPct val="150000"/>
              </a:lnSpc>
              <a:buNone/>
            </a:pPr>
            <a:r>
              <a:rPr lang="en-US" dirty="0"/>
              <a:t>function </a:t>
            </a:r>
            <a:r>
              <a:rPr lang="en-US" dirty="0" err="1"/>
              <a:t>introduceMe</a:t>
            </a:r>
            <a:r>
              <a:rPr lang="en-US" dirty="0"/>
              <a:t>() {</a:t>
            </a:r>
            <a:br>
              <a:rPr lang="en-US" dirty="0"/>
            </a:br>
            <a:r>
              <a:rPr lang="en-US" dirty="0"/>
              <a:t>    </a:t>
            </a:r>
            <a:r>
              <a:rPr lang="en-US" dirty="0" smtClean="0"/>
              <a:t>echo "Hi”;</a:t>
            </a:r>
          </a:p>
          <a:p>
            <a:pPr marL="0" indent="0">
              <a:lnSpc>
                <a:spcPct val="150000"/>
              </a:lnSpc>
              <a:buNone/>
            </a:pPr>
            <a:r>
              <a:rPr lang="en-US" dirty="0" smtClean="0"/>
              <a:t>  echo "I am Tuba";</a:t>
            </a:r>
          </a:p>
          <a:p>
            <a:pPr marL="0" indent="0">
              <a:lnSpc>
                <a:spcPct val="150000"/>
              </a:lnSpc>
              <a:buNone/>
            </a:pPr>
            <a:r>
              <a:rPr lang="en-US" dirty="0"/>
              <a:t>  </a:t>
            </a:r>
            <a:r>
              <a:rPr lang="en-US" dirty="0" smtClean="0"/>
              <a:t>echo "I </a:t>
            </a:r>
            <a:r>
              <a:rPr lang="en-US" dirty="0"/>
              <a:t>am a web developer &lt;</a:t>
            </a:r>
            <a:r>
              <a:rPr lang="en-US" dirty="0" err="1"/>
              <a:t>br</a:t>
            </a:r>
            <a:r>
              <a:rPr lang="en-US" dirty="0"/>
              <a:t>&gt;&lt;</a:t>
            </a:r>
            <a:r>
              <a:rPr lang="en-US" dirty="0" err="1"/>
              <a:t>br</a:t>
            </a:r>
            <a:r>
              <a:rPr lang="en-US" dirty="0" smtClean="0"/>
              <a:t>&gt;";</a:t>
            </a:r>
            <a:endParaRPr lang="en-US" dirty="0"/>
          </a:p>
          <a:p>
            <a:pPr marL="0" indent="0">
              <a:lnSpc>
                <a:spcPct val="150000"/>
              </a:lnSpc>
              <a:buNone/>
            </a:pPr>
            <a:r>
              <a:rPr lang="en-US" dirty="0"/>
              <a:t/>
            </a:r>
            <a:br>
              <a:rPr lang="en-US" dirty="0"/>
            </a:br>
            <a:r>
              <a:rPr lang="en-US" dirty="0"/>
              <a:t>}</a:t>
            </a:r>
          </a:p>
          <a:p>
            <a:pPr marL="0" indent="0">
              <a:lnSpc>
                <a:spcPct val="150000"/>
              </a:lnSpc>
              <a:buNone/>
            </a:pPr>
            <a:r>
              <a:rPr lang="en-US" dirty="0" err="1"/>
              <a:t>introduceMe</a:t>
            </a:r>
            <a:r>
              <a:rPr lang="en-US" dirty="0"/>
              <a:t>();</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13031205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return value</a:t>
            </a:r>
            <a:endParaRPr lang="en-US" dirty="0"/>
          </a:p>
        </p:txBody>
      </p:sp>
      <p:sp>
        <p:nvSpPr>
          <p:cNvPr id="3" name="Content Placeholder 2"/>
          <p:cNvSpPr>
            <a:spLocks noGrp="1"/>
          </p:cNvSpPr>
          <p:nvPr>
            <p:ph idx="1"/>
          </p:nvPr>
        </p:nvSpPr>
        <p:spPr>
          <a:xfrm>
            <a:off x="685800" y="2187722"/>
            <a:ext cx="10820400" cy="4030963"/>
          </a:xfrm>
        </p:spPr>
        <p:txBody>
          <a:bodyPr>
            <a:normAutofit/>
          </a:bodyPr>
          <a:lstStyle/>
          <a:p>
            <a:pPr marL="0" indent="0">
              <a:buNone/>
            </a:pPr>
            <a:r>
              <a:rPr lang="en-US" dirty="0" smtClean="0"/>
              <a:t>&lt;</a:t>
            </a:r>
            <a:r>
              <a:rPr lang="en-US" dirty="0">
                <a:latin typeface="Rage Italic" panose="03070502040507070304" pitchFamily="66" charset="0"/>
              </a:rPr>
              <a:t>?</a:t>
            </a:r>
            <a:r>
              <a:rPr lang="en-US" dirty="0" err="1" smtClean="0"/>
              <a:t>php</a:t>
            </a:r>
            <a:endParaRPr lang="en-US" dirty="0"/>
          </a:p>
          <a:p>
            <a:pPr marL="0" indent="0">
              <a:buNone/>
            </a:pPr>
            <a:r>
              <a:rPr lang="en-US" dirty="0"/>
              <a:t>function sum($</a:t>
            </a:r>
            <a:r>
              <a:rPr lang="en-US" dirty="0" err="1"/>
              <a:t>eng</a:t>
            </a:r>
            <a:r>
              <a:rPr lang="en-US" dirty="0"/>
              <a:t>,$</a:t>
            </a:r>
            <a:r>
              <a:rPr lang="en-US" dirty="0" err="1"/>
              <a:t>urdu</a:t>
            </a:r>
            <a:r>
              <a:rPr lang="en-US" dirty="0"/>
              <a:t>,$math){</a:t>
            </a:r>
          </a:p>
          <a:p>
            <a:pPr marL="0" indent="0">
              <a:buNone/>
            </a:pPr>
            <a:r>
              <a:rPr lang="en-US" dirty="0"/>
              <a:t>    $sum = $</a:t>
            </a:r>
            <a:r>
              <a:rPr lang="en-US" dirty="0" err="1"/>
              <a:t>eng</a:t>
            </a:r>
            <a:r>
              <a:rPr lang="en-US" dirty="0"/>
              <a:t> + $</a:t>
            </a:r>
            <a:r>
              <a:rPr lang="en-US" dirty="0" err="1"/>
              <a:t>urdu</a:t>
            </a:r>
            <a:r>
              <a:rPr lang="en-US" dirty="0"/>
              <a:t> + $math;</a:t>
            </a:r>
          </a:p>
          <a:p>
            <a:pPr marL="0" indent="0">
              <a:buNone/>
            </a:pPr>
            <a:r>
              <a:rPr lang="en-US" dirty="0"/>
              <a:t>    return $sum;</a:t>
            </a:r>
          </a:p>
          <a:p>
            <a:pPr marL="0" indent="0">
              <a:buNone/>
            </a:pPr>
            <a:r>
              <a:rPr lang="en-US" dirty="0"/>
              <a:t>}</a:t>
            </a:r>
          </a:p>
          <a:p>
            <a:pPr marL="0" indent="0">
              <a:buNone/>
            </a:pPr>
            <a:r>
              <a:rPr lang="en-US" dirty="0"/>
              <a:t>echo $total = sum(34, 78, 90);</a:t>
            </a:r>
          </a:p>
          <a:p>
            <a:pPr marL="0" indent="0">
              <a:buNone/>
            </a:pPr>
            <a:r>
              <a:rPr lang="en-US" dirty="0">
                <a:latin typeface="Rage Italic" panose="03070502040507070304" pitchFamily="66" charset="0"/>
              </a:rPr>
              <a:t>?</a:t>
            </a:r>
            <a:r>
              <a:rPr lang="en-US" dirty="0" smtClean="0"/>
              <a:t>&gt;</a:t>
            </a:r>
            <a:endParaRPr lang="en-US" dirty="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2304350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parameter</a:t>
            </a:r>
            <a:endParaRPr lang="en-US" dirty="0"/>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function greet($name) {</a:t>
            </a:r>
          </a:p>
          <a:p>
            <a:pPr marL="0" indent="0">
              <a:lnSpc>
                <a:spcPct val="150000"/>
              </a:lnSpc>
              <a:buNone/>
            </a:pPr>
            <a:r>
              <a:rPr lang="en-US" dirty="0"/>
              <a:t>  echo "Hello, " . $name . "!&lt;</a:t>
            </a:r>
            <a:r>
              <a:rPr lang="en-US" dirty="0" err="1"/>
              <a:t>br</a:t>
            </a:r>
            <a:r>
              <a:rPr lang="en-US" dirty="0"/>
              <a:t>&gt;";</a:t>
            </a:r>
          </a:p>
          <a:p>
            <a:pPr marL="0" indent="0">
              <a:lnSpc>
                <a:spcPct val="150000"/>
              </a:lnSpc>
              <a:buNone/>
            </a:pPr>
            <a:r>
              <a:rPr lang="en-US" dirty="0"/>
              <a:t>}</a:t>
            </a:r>
          </a:p>
          <a:p>
            <a:pPr marL="0" indent="0">
              <a:lnSpc>
                <a:spcPct val="150000"/>
              </a:lnSpc>
              <a:buNone/>
            </a:pPr>
            <a:endParaRPr lang="en-US" dirty="0"/>
          </a:p>
          <a:p>
            <a:pPr marL="0" indent="0">
              <a:lnSpc>
                <a:spcPct val="150000"/>
              </a:lnSpc>
              <a:buNone/>
            </a:pPr>
            <a:r>
              <a:rPr lang="en-US" dirty="0"/>
              <a:t>greet("Zara"); // Output: Hello, Zara!</a:t>
            </a:r>
          </a:p>
          <a:p>
            <a:pPr marL="0" indent="0">
              <a:lnSpc>
                <a:spcPct val="150000"/>
              </a:lnSpc>
              <a:buNone/>
            </a:pPr>
            <a:r>
              <a:rPr lang="en-US" dirty="0">
                <a:latin typeface="Rage Italic" panose="03070502040507070304" pitchFamily="66" charset="0"/>
              </a:rPr>
              <a:t>?</a:t>
            </a:r>
            <a:r>
              <a:rPr lang="en-US" dirty="0" smtClean="0"/>
              <a:t>&gt;</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1562234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a:t>Form handling is the process of collecting and processing information that users submit through HTML forms. In PHP, we use special tools called $_POST and $_GET to gather the data from the form. Which tool to use depends on how the form sends the data—either through the POST method (more secure, hidden in the background) or the GET method (data is visible in the URL</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200" b="1" dirty="0" smtClean="0">
                <a:solidFill>
                  <a:schemeClr val="tx1"/>
                </a:solidFill>
              </a:rPr>
              <a:t>Session 06</a:t>
            </a:r>
            <a:endParaRPr lang="en-US" sz="1200" b="1"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679123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smtClean="0"/>
              <a:t>How html interact with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5" name="Rectangle 4"/>
          <p:cNvSpPr/>
          <p:nvPr/>
        </p:nvSpPr>
        <p:spPr>
          <a:xfrm>
            <a:off x="2495372" y="2563738"/>
            <a:ext cx="2392822" cy="8631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cxnSp>
        <p:nvCxnSpPr>
          <p:cNvPr id="7" name="Straight Arrow Connector 6"/>
          <p:cNvCxnSpPr/>
          <p:nvPr/>
        </p:nvCxnSpPr>
        <p:spPr>
          <a:xfrm flipV="1">
            <a:off x="5136022" y="2811566"/>
            <a:ext cx="1333144" cy="170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5186384" y="3092153"/>
            <a:ext cx="1038515" cy="18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913347" y="2096961"/>
            <a:ext cx="2521009" cy="4121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a:t>
            </a:r>
            <a:r>
              <a:rPr lang="en-US" sz="1400" dirty="0" err="1" smtClean="0"/>
              <a:t>php</a:t>
            </a:r>
            <a:r>
              <a:rPr lang="en-US" sz="1400" dirty="0" smtClean="0"/>
              <a:t> code</a:t>
            </a:r>
            <a:endParaRPr lang="en-US" sz="1400" dirty="0"/>
          </a:p>
        </p:txBody>
      </p:sp>
      <p:sp>
        <p:nvSpPr>
          <p:cNvPr id="14" name="Rectangle 13"/>
          <p:cNvSpPr/>
          <p:nvPr/>
        </p:nvSpPr>
        <p:spPr>
          <a:xfrm>
            <a:off x="7180959" y="2596592"/>
            <a:ext cx="1989391" cy="830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PHP</a:t>
            </a:r>
            <a:endParaRPr lang="en-US" dirty="0"/>
          </a:p>
        </p:txBody>
      </p:sp>
      <p:sp>
        <p:nvSpPr>
          <p:cNvPr id="15" name="TextBox 14"/>
          <p:cNvSpPr txBox="1"/>
          <p:nvPr/>
        </p:nvSpPr>
        <p:spPr>
          <a:xfrm>
            <a:off x="5136190" y="2442703"/>
            <a:ext cx="1350236" cy="307777"/>
          </a:xfrm>
          <a:prstGeom prst="rect">
            <a:avLst/>
          </a:prstGeom>
          <a:noFill/>
        </p:spPr>
        <p:txBody>
          <a:bodyPr wrap="square" rtlCol="0">
            <a:spAutoFit/>
          </a:bodyPr>
          <a:lstStyle/>
          <a:p>
            <a:r>
              <a:rPr lang="en-US" sz="1400" b="1" dirty="0"/>
              <a:t>HTTP Request </a:t>
            </a:r>
          </a:p>
        </p:txBody>
      </p:sp>
      <p:sp>
        <p:nvSpPr>
          <p:cNvPr id="16" name="TextBox 15"/>
          <p:cNvSpPr txBox="1"/>
          <p:nvPr/>
        </p:nvSpPr>
        <p:spPr>
          <a:xfrm>
            <a:off x="5152201" y="3247589"/>
            <a:ext cx="1497139" cy="307777"/>
          </a:xfrm>
          <a:prstGeom prst="rect">
            <a:avLst/>
          </a:prstGeom>
          <a:noFill/>
        </p:spPr>
        <p:txBody>
          <a:bodyPr wrap="square" rtlCol="0">
            <a:spAutoFit/>
          </a:bodyPr>
          <a:lstStyle/>
          <a:p>
            <a:r>
              <a:rPr lang="en-US" sz="1400" b="1" dirty="0"/>
              <a:t>HTTP </a:t>
            </a:r>
            <a:r>
              <a:rPr lang="en-US" sz="1400" b="1" dirty="0" smtClean="0"/>
              <a:t>Response </a:t>
            </a:r>
            <a:endParaRPr lang="en-US" sz="1400" b="1" dirty="0"/>
          </a:p>
        </p:txBody>
      </p:sp>
      <p:sp>
        <p:nvSpPr>
          <p:cNvPr id="17" name="Rectangle 16"/>
          <p:cNvSpPr/>
          <p:nvPr/>
        </p:nvSpPr>
        <p:spPr>
          <a:xfrm>
            <a:off x="7299331" y="5091868"/>
            <a:ext cx="1749040" cy="80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1795709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smtClean="0"/>
              <a:t>Types of request</a:t>
            </a:r>
          </a:p>
          <a:p>
            <a:pPr marL="0" indent="0">
              <a:lnSpc>
                <a:spcPct val="150000"/>
              </a:lnSpc>
              <a:buNone/>
            </a:pPr>
            <a:r>
              <a:rPr lang="en-US" dirty="0" smtClean="0"/>
              <a:t>Get Request</a:t>
            </a:r>
          </a:p>
          <a:p>
            <a:pPr marL="0" indent="0">
              <a:lnSpc>
                <a:spcPct val="150000"/>
              </a:lnSpc>
              <a:buNone/>
            </a:pPr>
            <a:r>
              <a:rPr lang="en-US" dirty="0" smtClean="0"/>
              <a:t>Post Request</a:t>
            </a:r>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5419761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Get </a:t>
            </a:r>
            <a:r>
              <a:rPr lang="en-US" b="1" dirty="0"/>
              <a:t>Request</a:t>
            </a:r>
            <a:endParaRPr lang="en-US" dirty="0"/>
          </a:p>
          <a:p>
            <a:r>
              <a:rPr lang="en-US" dirty="0"/>
              <a:t>Request is visible in the address bar</a:t>
            </a:r>
          </a:p>
          <a:p>
            <a:r>
              <a:rPr lang="en-US" dirty="0"/>
              <a:t>Less secure request</a:t>
            </a:r>
          </a:p>
          <a:p>
            <a:r>
              <a:rPr lang="en-US" dirty="0"/>
              <a:t>Mostly used to get data from the </a:t>
            </a:r>
            <a:r>
              <a:rPr lang="en-US" dirty="0" smtClean="0"/>
              <a:t>server</a:t>
            </a:r>
          </a:p>
          <a:p>
            <a:pPr marL="0" indent="0">
              <a:buNone/>
            </a:pPr>
            <a:endParaRPr lang="en-US" dirty="0" smtClean="0"/>
          </a:p>
          <a:p>
            <a:pPr marL="0" indent="0">
              <a:buNone/>
            </a:pPr>
            <a:r>
              <a:rPr lang="en-US" b="1" dirty="0"/>
              <a:t>Post Request</a:t>
            </a:r>
            <a:endParaRPr lang="en-US" dirty="0"/>
          </a:p>
          <a:p>
            <a:r>
              <a:rPr lang="en-US" dirty="0"/>
              <a:t>Request is not visible in the address bar</a:t>
            </a:r>
          </a:p>
          <a:p>
            <a:r>
              <a:rPr lang="en-US" dirty="0"/>
              <a:t>Secure</a:t>
            </a:r>
          </a:p>
          <a:p>
            <a:r>
              <a:rPr lang="en-US" dirty="0"/>
              <a:t>Used for create and update operations on server</a:t>
            </a:r>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410895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pPr>
              <a:lnSpc>
                <a:spcPct val="150000"/>
              </a:lnSpc>
            </a:pPr>
            <a:r>
              <a:rPr lang="en-US" dirty="0" smtClean="0"/>
              <a:t>A scripting language that is interpreted at run</a:t>
            </a:r>
          </a:p>
          <a:p>
            <a:pPr marL="0" indent="0">
              <a:lnSpc>
                <a:spcPct val="150000"/>
              </a:lnSpc>
              <a:buNone/>
            </a:pPr>
            <a:r>
              <a:rPr lang="en-US" dirty="0" smtClean="0"/>
              <a:t>  time rather than compiled</a:t>
            </a:r>
          </a:p>
          <a:p>
            <a:pPr>
              <a:lnSpc>
                <a:spcPct val="150000"/>
              </a:lnSpc>
            </a:pPr>
            <a:r>
              <a:rPr lang="en-US" dirty="0" smtClean="0"/>
              <a:t>Server side scripting language</a:t>
            </a:r>
          </a:p>
          <a:p>
            <a:pPr>
              <a:lnSpc>
                <a:spcPct val="150000"/>
              </a:lnSpc>
            </a:pPr>
            <a:r>
              <a:rPr lang="en-US" dirty="0" smtClean="0"/>
              <a:t>Client side scripting language</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532854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a:t>Send data with GET Request</a:t>
            </a:r>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a:lnSpc>
                <a:spcPct val="150000"/>
              </a:lnSpc>
            </a:pPr>
            <a:r>
              <a:rPr lang="en-US" dirty="0" smtClean="0"/>
              <a:t>Make </a:t>
            </a:r>
            <a:r>
              <a:rPr lang="en-US" dirty="0"/>
              <a:t>HTML </a:t>
            </a:r>
            <a:r>
              <a:rPr lang="en-US" dirty="0" smtClean="0"/>
              <a:t>file</a:t>
            </a:r>
            <a:endParaRPr lang="en-US" dirty="0"/>
          </a:p>
          <a:p>
            <a:pPr>
              <a:lnSpc>
                <a:spcPct val="150000"/>
              </a:lnSpc>
            </a:pPr>
            <a:r>
              <a:rPr lang="en-US" dirty="0"/>
              <a:t>Make PHP </a:t>
            </a:r>
            <a:r>
              <a:rPr lang="en-US" dirty="0" smtClean="0"/>
              <a:t>file</a:t>
            </a:r>
            <a:endParaRPr lang="en-US" dirty="0"/>
          </a:p>
          <a:p>
            <a:pPr>
              <a:lnSpc>
                <a:spcPct val="150000"/>
              </a:lnSpc>
            </a:pPr>
            <a:r>
              <a:rPr lang="en-US" dirty="0"/>
              <a:t>Make input field in HTML </a:t>
            </a:r>
            <a:r>
              <a:rPr lang="en-US" dirty="0" smtClean="0"/>
              <a:t>file</a:t>
            </a:r>
            <a:endParaRPr lang="en-US" dirty="0"/>
          </a:p>
          <a:p>
            <a:pPr>
              <a:lnSpc>
                <a:spcPct val="150000"/>
              </a:lnSpc>
            </a:pPr>
            <a:r>
              <a:rPr lang="en-US" dirty="0"/>
              <a:t>Receive data in PHP file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8817943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59" y="2563738"/>
            <a:ext cx="1333616" cy="179847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61" y="2563739"/>
            <a:ext cx="1386960" cy="1798476"/>
          </a:xfrm>
          <a:prstGeom prst="rect">
            <a:avLst/>
          </a:prstGeom>
        </p:spPr>
      </p:pic>
      <p:sp>
        <p:nvSpPr>
          <p:cNvPr id="7" name="Rectangle 6"/>
          <p:cNvSpPr/>
          <p:nvPr/>
        </p:nvSpPr>
        <p:spPr>
          <a:xfrm>
            <a:off x="2622135" y="5208246"/>
            <a:ext cx="3821393" cy="51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Super global variable</a:t>
            </a:r>
            <a:endParaRPr lang="en-US" sz="2400" b="1" dirty="0">
              <a:solidFill>
                <a:schemeClr val="accent2">
                  <a:lumMod val="60000"/>
                  <a:lumOff val="40000"/>
                </a:schemeClr>
              </a:solidFill>
            </a:endParaRPr>
          </a:p>
        </p:txBody>
      </p:sp>
      <p:sp>
        <p:nvSpPr>
          <p:cNvPr id="4" name="Footer Placeholder 3"/>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61</a:t>
            </a:fld>
            <a:endParaRPr lang="en-US" dirty="0"/>
          </a:p>
        </p:txBody>
      </p:sp>
    </p:spTree>
    <p:extLst>
      <p:ext uri="{BB962C8B-B14F-4D97-AF65-F5344CB8AC3E}">
        <p14:creationId xmlns:p14="http://schemas.microsoft.com/office/powerpoint/2010/main" val="12473316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fontAlgn="base"/>
            <a:endParaRPr lang="en-US" dirty="0" smtClean="0"/>
          </a:p>
          <a:p>
            <a:pPr fontAlgn="base"/>
            <a:r>
              <a:rPr lang="en-US" dirty="0" smtClean="0"/>
              <a:t>$_</a:t>
            </a:r>
            <a:r>
              <a:rPr lang="en-US" dirty="0"/>
              <a:t>GET</a:t>
            </a:r>
          </a:p>
          <a:p>
            <a:pPr fontAlgn="base"/>
            <a:r>
              <a:rPr lang="en-US" dirty="0"/>
              <a:t>$_POST</a:t>
            </a:r>
          </a:p>
          <a:p>
            <a:pPr fontAlgn="base"/>
            <a:r>
              <a:rPr lang="en-US" dirty="0"/>
              <a:t>$_</a:t>
            </a:r>
            <a:r>
              <a:rPr lang="en-US" dirty="0" smtClean="0"/>
              <a:t>REQUEST</a:t>
            </a:r>
          </a:p>
          <a:p>
            <a:pPr fontAlgn="base"/>
            <a:r>
              <a:rPr lang="en-US" dirty="0" smtClean="0"/>
              <a:t>$</a:t>
            </a:r>
            <a:r>
              <a:rPr lang="en-US" dirty="0"/>
              <a:t>GLOBALS</a:t>
            </a:r>
          </a:p>
          <a:p>
            <a:pPr fontAlgn="base"/>
            <a:r>
              <a:rPr lang="en-US" dirty="0"/>
              <a:t>$_SERVER</a:t>
            </a:r>
          </a:p>
          <a:p>
            <a:pPr fontAlgn="base"/>
            <a:r>
              <a:rPr lang="en-US" dirty="0" smtClean="0"/>
              <a:t>$_</a:t>
            </a:r>
            <a:r>
              <a:rPr lang="en-US" dirty="0"/>
              <a:t>SESSION</a:t>
            </a:r>
          </a:p>
          <a:p>
            <a:pPr fontAlgn="base"/>
            <a:r>
              <a:rPr lang="en-US" dirty="0"/>
              <a:t>$_COOKIE</a:t>
            </a:r>
          </a:p>
          <a:p>
            <a:pPr fontAlgn="base"/>
            <a:r>
              <a:rPr lang="en-US" dirty="0"/>
              <a:t>$_FILES</a:t>
            </a:r>
          </a:p>
          <a:p>
            <a:pPr marL="0" indent="0" fontAlgn="base">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1639167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$_</a:t>
            </a:r>
            <a:r>
              <a:rPr lang="en-US" b="1" dirty="0"/>
              <a:t>POST</a:t>
            </a:r>
            <a:r>
              <a:rPr lang="en-US" dirty="0"/>
              <a:t> : It is a super global variable used to collect data from the HTML form after submitting it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1180109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buNone/>
            </a:pPr>
            <a:r>
              <a:rPr lang="en-US" dirty="0" smtClean="0"/>
              <a:t>File1.php</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r>
              <a:rPr lang="en-US" dirty="0" smtClean="0"/>
              <a:t>File2.php</a:t>
            </a:r>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1" y="1939894"/>
            <a:ext cx="4458086" cy="4811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183" y="2016654"/>
            <a:ext cx="3741744" cy="4657762"/>
          </a:xfrm>
          <a:prstGeom prst="rect">
            <a:avLst/>
          </a:prstGeom>
        </p:spPr>
      </p:pic>
      <p:cxnSp>
        <p:nvCxnSpPr>
          <p:cNvPr id="7" name="Straight Arrow Connector 6"/>
          <p:cNvCxnSpPr/>
          <p:nvPr/>
        </p:nvCxnSpPr>
        <p:spPr>
          <a:xfrm>
            <a:off x="4194489" y="3760150"/>
            <a:ext cx="1649339" cy="8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flipH="1">
            <a:off x="4136163" y="2981254"/>
            <a:ext cx="17659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r>
              <a:rPr lang="en-US" dirty="0" smtClean="0"/>
              <a:t>print</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13949105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r>
              <a:rPr lang="en-US" dirty="0"/>
              <a:t>name: The name attribute is crucial in PHP form handling, as it is used to refer to the data submitted by the form fields.</a:t>
            </a:r>
          </a:p>
          <a:p>
            <a:pPr marL="0" indent="0">
              <a:buNone/>
            </a:pPr>
            <a:r>
              <a:rPr lang="en-US" dirty="0"/>
              <a:t>$username = $_POST['username'];  // Accessing the form </a:t>
            </a:r>
            <a:r>
              <a:rPr lang="en-US" dirty="0" smtClean="0"/>
              <a:t>data</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3815843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Ex-1:</a:t>
            </a:r>
          </a:p>
          <a:p>
            <a:pPr marL="0" indent="0">
              <a:buNone/>
            </a:pPr>
            <a:r>
              <a:rPr lang="en-US" dirty="0" smtClean="0"/>
              <a:t>Login.html</a:t>
            </a:r>
          </a:p>
          <a:p>
            <a:pPr marL="0" indent="0">
              <a:buNone/>
            </a:pPr>
            <a:r>
              <a:rPr lang="en-US" dirty="0"/>
              <a:t>&lt;form method="get" action="</a:t>
            </a:r>
            <a:r>
              <a:rPr lang="en-US" dirty="0" err="1"/>
              <a:t>login.php</a:t>
            </a:r>
            <a:r>
              <a:rPr lang="en-US" dirty="0"/>
              <a:t>"&gt;</a:t>
            </a:r>
          </a:p>
          <a:p>
            <a:pPr marL="0" indent="0">
              <a:buNone/>
            </a:pPr>
            <a:r>
              <a:rPr lang="en-US" dirty="0"/>
              <a:t>    &lt;input type="text" name="</a:t>
            </a:r>
            <a:r>
              <a:rPr lang="en-US" dirty="0" err="1"/>
              <a:t>user_name</a:t>
            </a:r>
            <a:r>
              <a:rPr lang="en-US" dirty="0"/>
              <a:t>" placeholder="Enter user name"&gt;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&lt;input type="password" name="</a:t>
            </a:r>
            <a:r>
              <a:rPr lang="en-US" dirty="0" err="1"/>
              <a:t>user_password</a:t>
            </a:r>
            <a:r>
              <a:rPr lang="en-US" dirty="0"/>
              <a:t>" placeholder="Enter user password"&gt;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&lt;button type="submit"&gt;Login&lt;/button&gt;</a:t>
            </a:r>
          </a:p>
          <a:p>
            <a:pPr marL="0" indent="0">
              <a:buNone/>
            </a:pPr>
            <a:r>
              <a:rPr lang="en-US" dirty="0"/>
              <a:t>&lt;/form&gt;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1224155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err="1" smtClean="0"/>
              <a:t>Login.php</a:t>
            </a:r>
            <a:endParaRPr lang="en-US" dirty="0" smtClean="0"/>
          </a:p>
          <a:p>
            <a:pPr marL="0" indent="0">
              <a:buNone/>
            </a:pPr>
            <a:endParaRPr lang="en-US" dirty="0" smtClean="0"/>
          </a:p>
          <a:p>
            <a:pPr marL="0" indent="0">
              <a:buNone/>
            </a:pPr>
            <a:r>
              <a:rPr lang="en-US" dirty="0"/>
              <a:t>&lt;?</a:t>
            </a:r>
            <a:r>
              <a:rPr lang="en-US" dirty="0" err="1"/>
              <a:t>php</a:t>
            </a:r>
            <a:endParaRPr lang="en-US" dirty="0"/>
          </a:p>
          <a:p>
            <a:pPr marL="0" indent="0">
              <a:buNone/>
            </a:pPr>
            <a:r>
              <a:rPr lang="en-US" dirty="0"/>
              <a:t>echo "This is </a:t>
            </a:r>
            <a:r>
              <a:rPr lang="en-US" dirty="0" err="1"/>
              <a:t>php</a:t>
            </a:r>
            <a:r>
              <a:rPr lang="en-US" dirty="0"/>
              <a:t> login file"</a:t>
            </a:r>
          </a:p>
          <a:p>
            <a:pPr marL="0" indent="0">
              <a:buNone/>
            </a:pPr>
            <a:r>
              <a:rPr lang="en-US" dirty="0"/>
              <a:t>?&gt;</a:t>
            </a:r>
          </a:p>
          <a:p>
            <a:pPr marL="0" indent="0">
              <a:buNone/>
            </a:pPr>
            <a:endParaRPr lang="en-US" dirty="0"/>
          </a:p>
          <a:p>
            <a:pPr marL="0" indent="0">
              <a:lnSpc>
                <a:spcPct val="150000"/>
              </a:lnSpc>
              <a:buNone/>
            </a:pPr>
            <a:r>
              <a:rPr lang="en-US" dirty="0" smtClean="0">
                <a:hlinkClick r:id="rId2"/>
              </a:rPr>
              <a:t>https://github.com/tubahoorain/Connect-Html-Form-with-Mysql-database-using-PHP</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24035462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$_server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a:lnSpc>
                <a:spcPct val="150000"/>
              </a:lnSpc>
            </a:pPr>
            <a:r>
              <a:rPr lang="en-US" dirty="0" smtClean="0"/>
              <a:t>HTTP connection</a:t>
            </a:r>
          </a:p>
          <a:p>
            <a:pPr>
              <a:lnSpc>
                <a:spcPct val="150000"/>
              </a:lnSpc>
            </a:pPr>
            <a:r>
              <a:rPr lang="en-US" dirty="0" smtClean="0"/>
              <a:t>Server Information</a:t>
            </a:r>
          </a:p>
          <a:p>
            <a:pPr>
              <a:lnSpc>
                <a:spcPct val="150000"/>
              </a:lnSpc>
            </a:pPr>
            <a:r>
              <a:rPr lang="en-US" dirty="0" smtClean="0"/>
              <a:t>Host </a:t>
            </a:r>
            <a:r>
              <a:rPr lang="en-US" dirty="0"/>
              <a:t>Information</a:t>
            </a:r>
          </a:p>
          <a:p>
            <a:pPr>
              <a:lnSpc>
                <a:spcPct val="150000"/>
              </a:lnSpc>
            </a:pPr>
            <a:r>
              <a:rPr lang="en-US" dirty="0"/>
              <a:t>URL Information</a:t>
            </a:r>
          </a:p>
          <a:p>
            <a:pPr marL="0" indent="0">
              <a:lnSpc>
                <a:spcPct val="150000"/>
              </a:lnSpc>
              <a:buNone/>
            </a:pPr>
            <a:r>
              <a:rPr lang="en-US" dirty="0" smtClean="0"/>
              <a:t>2</a:t>
            </a:r>
            <a:r>
              <a:rPr lang="en-US" baseline="30000" dirty="0" smtClean="0"/>
              <a:t>nd</a:t>
            </a:r>
            <a:r>
              <a:rPr lang="en-US" dirty="0" smtClean="0"/>
              <a:t> page not use </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68</a:t>
            </a:fld>
            <a:endParaRPr lang="en-US" dirty="0"/>
          </a:p>
        </p:txBody>
      </p:sp>
    </p:spTree>
    <p:extLst>
      <p:ext uri="{BB962C8B-B14F-4D97-AF65-F5344CB8AC3E}">
        <p14:creationId xmlns:p14="http://schemas.microsoft.com/office/powerpoint/2010/main" val="602365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$_REQUEST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a:t>$_REQUEST is a </a:t>
            </a:r>
            <a:r>
              <a:rPr lang="en-US" dirty="0" err="1"/>
              <a:t>superglobal</a:t>
            </a:r>
            <a:r>
              <a:rPr lang="en-US" dirty="0"/>
              <a:t> array in PHP.</a:t>
            </a:r>
          </a:p>
          <a:p>
            <a:pPr marL="0" indent="0">
              <a:lnSpc>
                <a:spcPct val="150000"/>
              </a:lnSpc>
              <a:buNone/>
            </a:pPr>
            <a:r>
              <a:rPr lang="en-US" dirty="0"/>
              <a:t>It is used to collect data sent from an HTML form or through the URL.</a:t>
            </a:r>
          </a:p>
          <a:p>
            <a:pPr marL="0" indent="0">
              <a:lnSpc>
                <a:spcPct val="150000"/>
              </a:lnSpc>
              <a:buNone/>
            </a:pPr>
            <a:r>
              <a:rPr lang="en-US" dirty="0"/>
              <a:t>It can contain values from:</a:t>
            </a:r>
          </a:p>
          <a:p>
            <a:pPr>
              <a:lnSpc>
                <a:spcPct val="150000"/>
              </a:lnSpc>
            </a:pPr>
            <a:r>
              <a:rPr lang="en-US" dirty="0"/>
              <a:t>$_GET → data sent in URL query string</a:t>
            </a:r>
          </a:p>
          <a:p>
            <a:pPr>
              <a:lnSpc>
                <a:spcPct val="150000"/>
              </a:lnSpc>
            </a:pPr>
            <a:r>
              <a:rPr lang="en-US" dirty="0"/>
              <a:t>$_POST → data sent via POST method</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69</a:t>
            </a:fld>
            <a:endParaRPr lang="en-US" dirty="0"/>
          </a:p>
        </p:txBody>
      </p:sp>
    </p:spTree>
    <p:extLst>
      <p:ext uri="{BB962C8B-B14F-4D97-AF65-F5344CB8AC3E}">
        <p14:creationId xmlns:p14="http://schemas.microsoft.com/office/powerpoint/2010/main" val="145733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a:t>
            </a:r>
            <a:endParaRPr lang="en-US" dirty="0"/>
          </a:p>
        </p:txBody>
      </p:sp>
      <p:sp>
        <p:nvSpPr>
          <p:cNvPr id="3" name="Content Placeholder 2"/>
          <p:cNvSpPr>
            <a:spLocks noGrp="1"/>
          </p:cNvSpPr>
          <p:nvPr>
            <p:ph idx="1"/>
          </p:nvPr>
        </p:nvSpPr>
        <p:spPr/>
        <p:txBody>
          <a:bodyPr/>
          <a:lstStyle/>
          <a:p>
            <a:r>
              <a:rPr lang="en-US" dirty="0" smtClean="0"/>
              <a:t>Code is execute on server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execute here</a:t>
            </a: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001654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75118"/>
            <a:ext cx="8610600" cy="1102406"/>
          </a:xfrm>
        </p:spPr>
        <p:txBody>
          <a:bodyPr>
            <a:normAutofit/>
          </a:bodyPr>
          <a:lstStyle/>
          <a:p>
            <a:r>
              <a:rPr lang="en-US" dirty="0" err="1" smtClean="0"/>
              <a:t>Php</a:t>
            </a:r>
            <a:r>
              <a:rPr lang="en-US" dirty="0" smtClean="0"/>
              <a:t> :  $_cookie </a:t>
            </a:r>
            <a:endParaRPr lang="en-US" dirty="0"/>
          </a:p>
        </p:txBody>
      </p:sp>
      <p:sp>
        <p:nvSpPr>
          <p:cNvPr id="3" name="Content Placeholder 2"/>
          <p:cNvSpPr>
            <a:spLocks noGrp="1"/>
          </p:cNvSpPr>
          <p:nvPr>
            <p:ph idx="1"/>
          </p:nvPr>
        </p:nvSpPr>
        <p:spPr>
          <a:xfrm>
            <a:off x="685800" y="1777524"/>
            <a:ext cx="10820400" cy="4441161"/>
          </a:xfrm>
        </p:spPr>
        <p:txBody>
          <a:bodyPr>
            <a:normAutofit lnSpcReduction="10000"/>
          </a:bodyPr>
          <a:lstStyle/>
          <a:p>
            <a:pPr marL="0" indent="0">
              <a:lnSpc>
                <a:spcPct val="150000"/>
              </a:lnSpc>
              <a:buNone/>
            </a:pPr>
            <a:r>
              <a:rPr lang="en-US" dirty="0" smtClean="0"/>
              <a:t>A </a:t>
            </a:r>
            <a:r>
              <a:rPr lang="en-US" dirty="0"/>
              <a:t>cookie is a small </a:t>
            </a:r>
            <a:r>
              <a:rPr lang="en-US" dirty="0" smtClean="0"/>
              <a:t>piece of information which is stored at client browser.it is used to recognize  the user. </a:t>
            </a:r>
          </a:p>
          <a:p>
            <a:pPr marL="0" indent="0">
              <a:lnSpc>
                <a:spcPct val="150000"/>
              </a:lnSpc>
              <a:buNone/>
            </a:pPr>
            <a:r>
              <a:rPr lang="en-US" dirty="0" smtClean="0"/>
              <a:t>Cookie is created at server side and saved to client browser</a:t>
            </a:r>
          </a:p>
          <a:p>
            <a:pPr marL="0" indent="0">
              <a:lnSpc>
                <a:spcPct val="150000"/>
              </a:lnSpc>
              <a:buNone/>
            </a:pPr>
            <a:r>
              <a:rPr lang="en-US" dirty="0"/>
              <a:t>Cookies in </a:t>
            </a:r>
            <a:r>
              <a:rPr lang="en-US" u="sng" dirty="0">
                <a:hlinkClick r:id="rId2"/>
              </a:rPr>
              <a:t>PHP</a:t>
            </a:r>
            <a:r>
              <a:rPr lang="en-US" dirty="0"/>
              <a:t> are created using the </a:t>
            </a:r>
            <a:r>
              <a:rPr lang="en-US" dirty="0" err="1"/>
              <a:t>setcookie</a:t>
            </a:r>
            <a:r>
              <a:rPr lang="en-US" dirty="0"/>
              <a:t>() function. When a cookie is set, the data is stored in the user’s browser and sent to the server with each subsequent request made by the browser</a:t>
            </a:r>
            <a:r>
              <a:rPr lang="en-US" dirty="0" smtClean="0"/>
              <a:t>.</a:t>
            </a:r>
          </a:p>
          <a:p>
            <a:pPr marL="0" indent="0">
              <a:buNone/>
            </a:pPr>
            <a:r>
              <a:rPr lang="en-US" dirty="0"/>
              <a:t>&lt;?</a:t>
            </a:r>
            <a:r>
              <a:rPr lang="en-US" dirty="0" err="1"/>
              <a:t>php</a:t>
            </a:r>
            <a:endParaRPr lang="en-US" dirty="0"/>
          </a:p>
          <a:p>
            <a:pPr marL="0" indent="0">
              <a:buNone/>
            </a:pPr>
            <a:r>
              <a:rPr lang="en-US" dirty="0" err="1"/>
              <a:t>setcookie</a:t>
            </a:r>
            <a:r>
              <a:rPr lang="en-US" dirty="0"/>
              <a:t>('username', 'Tuba', time()+3600);</a:t>
            </a:r>
          </a:p>
          <a:p>
            <a:pPr marL="0" indent="0">
              <a:buNone/>
            </a:pPr>
            <a:r>
              <a:rPr lang="en-US" dirty="0" smtClean="0"/>
              <a:t>?&gt;</a:t>
            </a:r>
          </a:p>
          <a:p>
            <a:pPr marL="0" indent="0">
              <a:buNone/>
            </a:pPr>
            <a:endParaRPr lang="en-US" dirty="0"/>
          </a:p>
          <a:p>
            <a:pPr marL="0" indent="0">
              <a:lnSpc>
                <a:spcPct val="150000"/>
              </a:lnSpc>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751491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$_cookie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a:t>Syntax</a:t>
            </a:r>
            <a:r>
              <a:rPr lang="en-US" dirty="0" smtClean="0"/>
              <a:t>:</a:t>
            </a:r>
            <a:endParaRPr lang="en-US" dirty="0"/>
          </a:p>
          <a:p>
            <a:pPr marL="0" indent="0">
              <a:buNone/>
            </a:pPr>
            <a:r>
              <a:rPr lang="en-US" dirty="0" err="1"/>
              <a:t>setcookie</a:t>
            </a:r>
            <a:r>
              <a:rPr lang="en-US" dirty="0"/>
              <a:t>(name, value, expire, path, domain, </a:t>
            </a:r>
            <a:r>
              <a:rPr lang="en-US" dirty="0" err="1" smtClean="0"/>
              <a:t>security,httponly</a:t>
            </a:r>
            <a:r>
              <a:rPr lang="en-US" dirty="0" smtClean="0"/>
              <a:t>);</a:t>
            </a:r>
            <a:endParaRPr lang="en-US" dirty="0"/>
          </a:p>
          <a:p>
            <a:pPr fontAlgn="base"/>
            <a:r>
              <a:rPr lang="en-US" b="1" dirty="0"/>
              <a:t>Name: </a:t>
            </a:r>
            <a:r>
              <a:rPr lang="en-US" dirty="0"/>
              <a:t>It is used to set the name of the cookie.</a:t>
            </a:r>
          </a:p>
          <a:p>
            <a:pPr fontAlgn="base"/>
            <a:r>
              <a:rPr lang="en-US" b="1" dirty="0"/>
              <a:t>Value: </a:t>
            </a:r>
            <a:r>
              <a:rPr lang="en-US" dirty="0"/>
              <a:t>It is used to set the value of the cookie.</a:t>
            </a:r>
          </a:p>
          <a:p>
            <a:pPr fontAlgn="base"/>
            <a:r>
              <a:rPr lang="en-US" b="1" dirty="0"/>
              <a:t>Expire: </a:t>
            </a:r>
            <a:r>
              <a:rPr lang="en-US" dirty="0"/>
              <a:t>It is used to set the expiry timestamp of the cookie, after which the cookie can't be accessed.</a:t>
            </a:r>
          </a:p>
          <a:p>
            <a:pPr fontAlgn="base"/>
            <a:r>
              <a:rPr lang="en-US" b="1" dirty="0"/>
              <a:t>Path: </a:t>
            </a:r>
            <a:r>
              <a:rPr lang="en-US" dirty="0"/>
              <a:t>It is used to specify the path on the server for which the cookie will be available.</a:t>
            </a:r>
          </a:p>
          <a:p>
            <a:pPr fontAlgn="base"/>
            <a:r>
              <a:rPr lang="en-US" b="1" dirty="0"/>
              <a:t>Domain: </a:t>
            </a:r>
            <a:r>
              <a:rPr lang="en-US" dirty="0"/>
              <a:t>It is used to specify the domain for which the cookie is available.</a:t>
            </a:r>
          </a:p>
          <a:p>
            <a:pPr fontAlgn="base"/>
            <a:r>
              <a:rPr lang="en-US" b="1" dirty="0"/>
              <a:t>Security: </a:t>
            </a:r>
            <a:r>
              <a:rPr lang="en-US" dirty="0"/>
              <a:t>It is used to indicate that the cookie should be sent only if a secure HTTPS connection exists.</a:t>
            </a:r>
          </a:p>
          <a:p>
            <a:pPr marL="0" indent="0">
              <a:buNone/>
            </a:pPr>
            <a:endParaRPr lang="en-US" dirty="0" smtClean="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20469472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Cookie VS Sessions </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346245803"/>
              </p:ext>
            </p:extLst>
          </p:nvPr>
        </p:nvGraphicFramePr>
        <p:xfrm>
          <a:off x="685800" y="1922803"/>
          <a:ext cx="10820400" cy="3649054"/>
        </p:xfrm>
        <a:graphic>
          <a:graphicData uri="http://schemas.openxmlformats.org/drawingml/2006/table">
            <a:tbl>
              <a:tblPr/>
              <a:tblGrid>
                <a:gridCol w="5410200"/>
                <a:gridCol w="5410200"/>
              </a:tblGrid>
              <a:tr h="768222">
                <a:tc>
                  <a:txBody>
                    <a:bodyPr/>
                    <a:lstStyle/>
                    <a:p>
                      <a:r>
                        <a:rPr lang="en-US" b="1" dirty="0"/>
                        <a:t>Cookies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Sessions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44388">
                <a:tc>
                  <a:txBody>
                    <a:bodyPr/>
                    <a:lstStyle/>
                    <a:p>
                      <a:r>
                        <a:rPr lang="en-US" dirty="0"/>
                        <a:t>Stores users information on the Web browser even after the user exits the Web browser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Stores user information on the Web server and destroys it once the user exits the Web browser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222">
                <a:tc>
                  <a:txBody>
                    <a:bodyPr/>
                    <a:lstStyle/>
                    <a:p>
                      <a:r>
                        <a:rPr lang="en-US" dirty="0"/>
                        <a:t>Allows users to disable cookies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Does not allow users to disable session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8222">
                <a:tc>
                  <a:txBody>
                    <a:bodyPr/>
                    <a:lstStyle/>
                    <a:p>
                      <a:r>
                        <a:rPr lang="en-US" dirty="0"/>
                        <a:t>Has size limits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Does not have size limits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72</a:t>
            </a:fld>
            <a:endParaRPr lang="en-US" dirty="0"/>
          </a:p>
        </p:txBody>
      </p:sp>
      <p:sp>
        <p:nvSpPr>
          <p:cNvPr id="11" name="TextBox 10"/>
          <p:cNvSpPr txBox="1"/>
          <p:nvPr/>
        </p:nvSpPr>
        <p:spPr>
          <a:xfrm>
            <a:off x="685800" y="5828231"/>
            <a:ext cx="2435552" cy="369332"/>
          </a:xfrm>
          <a:prstGeom prst="rect">
            <a:avLst/>
          </a:prstGeom>
          <a:noFill/>
        </p:spPr>
        <p:txBody>
          <a:bodyPr wrap="square" rtlCol="0">
            <a:spAutoFit/>
          </a:bodyPr>
          <a:lstStyle/>
          <a:p>
            <a:r>
              <a:rPr lang="en-US" dirty="0" smtClean="0">
                <a:hlinkClick r:id="rId2"/>
              </a:rPr>
              <a:t>Cookies example</a:t>
            </a:r>
            <a:endParaRPr lang="en-US" dirty="0"/>
          </a:p>
        </p:txBody>
      </p:sp>
    </p:spTree>
    <p:extLst>
      <p:ext uri="{BB962C8B-B14F-4D97-AF65-F5344CB8AC3E}">
        <p14:creationId xmlns:p14="http://schemas.microsoft.com/office/powerpoint/2010/main" val="334727161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$_session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marL="0" indent="0">
              <a:lnSpc>
                <a:spcPct val="150000"/>
              </a:lnSpc>
              <a:buNone/>
            </a:pP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820" y="1931350"/>
            <a:ext cx="7486116" cy="349522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4989374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$_server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r>
              <a:rPr lang="en-US" dirty="0"/>
              <a:t>A </a:t>
            </a:r>
            <a:r>
              <a:rPr lang="en-US" b="1" dirty="0"/>
              <a:t>PHP session</a:t>
            </a:r>
            <a:r>
              <a:rPr lang="en-US" dirty="0"/>
              <a:t> stores user data on the </a:t>
            </a:r>
            <a:r>
              <a:rPr lang="en-US" b="1" dirty="0"/>
              <a:t>server</a:t>
            </a:r>
            <a:r>
              <a:rPr lang="en-US" dirty="0"/>
              <a:t> and uses a </a:t>
            </a:r>
            <a:r>
              <a:rPr lang="en-US" b="1" dirty="0"/>
              <a:t>unique session ID</a:t>
            </a:r>
            <a:r>
              <a:rPr lang="en-US" dirty="0"/>
              <a:t> to keep track of the user across multiple pages.</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74</a:t>
            </a:fld>
            <a:endParaRPr lang="en-US" dirty="0"/>
          </a:p>
        </p:txBody>
      </p:sp>
    </p:spTree>
    <p:extLst>
      <p:ext uri="{BB962C8B-B14F-4D97-AF65-F5344CB8AC3E}">
        <p14:creationId xmlns:p14="http://schemas.microsoft.com/office/powerpoint/2010/main" val="20663436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1367327"/>
            <a:ext cx="8610600" cy="196552"/>
          </a:xfrm>
        </p:spPr>
        <p:txBody>
          <a:bodyPr>
            <a:normAutofit fontScale="90000"/>
          </a:bodyPr>
          <a:lstStyle/>
          <a:p>
            <a:r>
              <a:rPr lang="en-US" dirty="0" smtClean="0"/>
              <a:t>Three step to get and set session value</a:t>
            </a:r>
            <a:r>
              <a:rPr lang="en-US" dirty="0"/>
              <a:t/>
            </a:r>
            <a:br>
              <a:rPr lang="en-US" dirty="0"/>
            </a:br>
            <a:endParaRPr lang="en-US" dirty="0"/>
          </a:p>
        </p:txBody>
      </p:sp>
      <p:sp>
        <p:nvSpPr>
          <p:cNvPr id="3" name="Content Placeholder 2"/>
          <p:cNvSpPr>
            <a:spLocks noGrp="1"/>
          </p:cNvSpPr>
          <p:nvPr>
            <p:ph idx="1"/>
          </p:nvPr>
        </p:nvSpPr>
        <p:spPr>
          <a:xfrm>
            <a:off x="685800" y="1786070"/>
            <a:ext cx="10820400" cy="4432615"/>
          </a:xfrm>
        </p:spPr>
        <p:txBody>
          <a:bodyPr>
            <a:normAutofit fontScale="92500" lnSpcReduction="20000"/>
          </a:bodyPr>
          <a:lstStyle/>
          <a:p>
            <a:pPr marL="0" indent="0" fontAlgn="base">
              <a:lnSpc>
                <a:spcPct val="150000"/>
              </a:lnSpc>
              <a:buNone/>
            </a:pPr>
            <a:r>
              <a:rPr lang="en-US" dirty="0" smtClean="0"/>
              <a:t>Using </a:t>
            </a:r>
            <a:r>
              <a:rPr lang="en-US" dirty="0"/>
              <a:t>PHP sessions involves several key steps: starting a session, storing data in session variables, retrieving data, and eventually destroying the session when no longer needed.</a:t>
            </a:r>
          </a:p>
          <a:p>
            <a:pPr marL="0" indent="0" fontAlgn="base">
              <a:lnSpc>
                <a:spcPct val="150000"/>
              </a:lnSpc>
              <a:buNone/>
            </a:pPr>
            <a:r>
              <a:rPr lang="en-US" dirty="0" smtClean="0"/>
              <a:t>Step 1:  </a:t>
            </a:r>
            <a:r>
              <a:rPr lang="en-US" dirty="0"/>
              <a:t>Starting a </a:t>
            </a:r>
            <a:r>
              <a:rPr lang="en-US" dirty="0" smtClean="0"/>
              <a:t>Session (</a:t>
            </a:r>
            <a:r>
              <a:rPr lang="en-US" dirty="0" err="1" smtClean="0"/>
              <a:t>session_start</a:t>
            </a:r>
            <a:r>
              <a:rPr lang="en-US" dirty="0"/>
              <a:t>(); // Start the </a:t>
            </a:r>
            <a:r>
              <a:rPr lang="en-US" dirty="0" smtClean="0"/>
              <a:t>session)</a:t>
            </a:r>
          </a:p>
          <a:p>
            <a:pPr marL="0" indent="0" fontAlgn="base">
              <a:lnSpc>
                <a:spcPct val="150000"/>
              </a:lnSpc>
              <a:buNone/>
            </a:pPr>
            <a:r>
              <a:rPr lang="en-US" dirty="0" smtClean="0"/>
              <a:t>Step 2</a:t>
            </a:r>
            <a:r>
              <a:rPr lang="en-US" dirty="0"/>
              <a:t>:  $_SESSION</a:t>
            </a:r>
            <a:r>
              <a:rPr lang="en-US" dirty="0" smtClean="0"/>
              <a:t>[‘name'] </a:t>
            </a:r>
            <a:r>
              <a:rPr lang="en-US" dirty="0"/>
              <a:t>= </a:t>
            </a:r>
            <a:r>
              <a:rPr lang="en-US" dirty="0" smtClean="0"/>
              <a:t>‘value';   //set session name and value</a:t>
            </a:r>
          </a:p>
          <a:p>
            <a:pPr marL="0" indent="0" fontAlgn="base">
              <a:lnSpc>
                <a:spcPct val="150000"/>
              </a:lnSpc>
              <a:buNone/>
            </a:pPr>
            <a:r>
              <a:rPr lang="en-US" dirty="0" smtClean="0"/>
              <a:t>Step 3 </a:t>
            </a:r>
            <a:r>
              <a:rPr lang="en-US" dirty="0"/>
              <a:t>: echo $_SESSION</a:t>
            </a:r>
            <a:r>
              <a:rPr lang="en-US" dirty="0" smtClean="0"/>
              <a:t>[‘name'];</a:t>
            </a:r>
          </a:p>
          <a:p>
            <a:pPr marL="0" indent="0" fontAlgn="base">
              <a:lnSpc>
                <a:spcPct val="150000"/>
              </a:lnSpc>
              <a:buNone/>
            </a:pPr>
            <a:r>
              <a:rPr lang="en-US" dirty="0" smtClean="0"/>
              <a:t>Delete session:</a:t>
            </a:r>
          </a:p>
          <a:p>
            <a:pPr marL="0" indent="0" fontAlgn="base">
              <a:lnSpc>
                <a:spcPct val="150000"/>
              </a:lnSpc>
              <a:buNone/>
            </a:pPr>
            <a:r>
              <a:rPr lang="en-US" dirty="0" smtClean="0"/>
              <a:t>Step 1: </a:t>
            </a:r>
            <a:r>
              <a:rPr lang="en-US" dirty="0" err="1" smtClean="0"/>
              <a:t>session_unset</a:t>
            </a:r>
            <a:r>
              <a:rPr lang="en-US" dirty="0" smtClean="0"/>
              <a:t>();   //remove all session variable</a:t>
            </a:r>
          </a:p>
          <a:p>
            <a:pPr marL="0" indent="0" fontAlgn="base">
              <a:lnSpc>
                <a:spcPct val="150000"/>
              </a:lnSpc>
              <a:buNone/>
            </a:pPr>
            <a:r>
              <a:rPr lang="en-US" dirty="0"/>
              <a:t>Step </a:t>
            </a:r>
            <a:r>
              <a:rPr lang="en-US" dirty="0" smtClean="0"/>
              <a:t>: </a:t>
            </a:r>
            <a:r>
              <a:rPr lang="en-US" dirty="0" err="1" smtClean="0"/>
              <a:t>session_destroy</a:t>
            </a:r>
            <a:r>
              <a:rPr lang="en-US" dirty="0" smtClean="0"/>
              <a:t>();</a:t>
            </a:r>
            <a:endParaRPr lang="en-US" dirty="0"/>
          </a:p>
          <a:p>
            <a:pPr fontAlgn="base"/>
            <a:endParaRPr lang="en-US" b="1"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75</a:t>
            </a:fld>
            <a:endParaRPr lang="en-US" dirty="0"/>
          </a:p>
        </p:txBody>
      </p:sp>
    </p:spTree>
    <p:extLst>
      <p:ext uri="{BB962C8B-B14F-4D97-AF65-F5344CB8AC3E}">
        <p14:creationId xmlns:p14="http://schemas.microsoft.com/office/powerpoint/2010/main" val="15505411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$_file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285" y="1591701"/>
            <a:ext cx="5460763" cy="3116850"/>
          </a:xfrm>
          <a:prstGeom prst="rect">
            <a:avLst/>
          </a:prstGeom>
        </p:spPr>
      </p:pic>
      <p:cxnSp>
        <p:nvCxnSpPr>
          <p:cNvPr id="9" name="Elbow Connector 8"/>
          <p:cNvCxnSpPr/>
          <p:nvPr/>
        </p:nvCxnSpPr>
        <p:spPr>
          <a:xfrm rot="16200000" flipH="1">
            <a:off x="7220608" y="4748388"/>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52004" y="5472165"/>
            <a:ext cx="2110811" cy="39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Folder on server</a:t>
            </a:r>
            <a:endParaRPr lang="en-US" dirty="0">
              <a:solidFill>
                <a:schemeClr val="tx1"/>
              </a:solidFill>
            </a:endParaRPr>
          </a:p>
        </p:txBody>
      </p:sp>
      <p:cxnSp>
        <p:nvCxnSpPr>
          <p:cNvPr id="7" name="Elbow Connector 6"/>
          <p:cNvCxnSpPr/>
          <p:nvPr/>
        </p:nvCxnSpPr>
        <p:spPr>
          <a:xfrm rot="16200000" flipH="1">
            <a:off x="7220607" y="4739841"/>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76</a:t>
            </a:fld>
            <a:endParaRPr lang="en-US" dirty="0"/>
          </a:p>
        </p:txBody>
      </p:sp>
    </p:spTree>
    <p:extLst>
      <p:ext uri="{BB962C8B-B14F-4D97-AF65-F5344CB8AC3E}">
        <p14:creationId xmlns:p14="http://schemas.microsoft.com/office/powerpoint/2010/main" val="3949181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$_file </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899" y="1706694"/>
            <a:ext cx="5753599" cy="3101609"/>
          </a:xfrm>
        </p:spPr>
      </p:pic>
      <p:sp>
        <p:nvSpPr>
          <p:cNvPr id="7" name="Rectangle 6"/>
          <p:cNvSpPr/>
          <p:nvPr/>
        </p:nvSpPr>
        <p:spPr>
          <a:xfrm>
            <a:off x="2509898" y="4808303"/>
            <a:ext cx="5753599" cy="6922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Move_uploaded_file</a:t>
            </a:r>
            <a:r>
              <a:rPr lang="en-US" dirty="0" smtClean="0">
                <a:solidFill>
                  <a:schemeClr val="tx1"/>
                </a:solidFill>
              </a:rPr>
              <a:t>(</a:t>
            </a:r>
            <a:r>
              <a:rPr lang="en-US" dirty="0" err="1" smtClean="0">
                <a:solidFill>
                  <a:schemeClr val="tx1"/>
                </a:solidFill>
              </a:rPr>
              <a:t>file,dest</a:t>
            </a:r>
            <a:r>
              <a:rPr lang="en-US" dirty="0" smtClean="0">
                <a:solidFill>
                  <a:schemeClr val="tx1"/>
                </a:solidFill>
              </a:rPr>
              <a:t>)  </a:t>
            </a:r>
          </a:p>
          <a:p>
            <a:r>
              <a:rPr lang="en-US" dirty="0" smtClean="0">
                <a:solidFill>
                  <a:schemeClr val="tx1"/>
                </a:solidFill>
              </a:rPr>
              <a:t> //upload </a:t>
            </a:r>
            <a:r>
              <a:rPr lang="en-US" dirty="0" err="1" smtClean="0">
                <a:solidFill>
                  <a:schemeClr val="tx1"/>
                </a:solidFill>
              </a:rPr>
              <a:t>img</a:t>
            </a:r>
            <a:r>
              <a:rPr lang="en-US" dirty="0" smtClean="0">
                <a:solidFill>
                  <a:schemeClr val="tx1"/>
                </a:solidFill>
              </a:rPr>
              <a:t> on server</a:t>
            </a:r>
            <a:endParaRPr lang="en-US" dirty="0">
              <a:solidFill>
                <a:schemeClr val="tx1"/>
              </a:solidFill>
            </a:endParaRPr>
          </a:p>
        </p:txBody>
      </p:sp>
      <p:sp>
        <p:nvSpPr>
          <p:cNvPr id="8" name="Rectangle 7"/>
          <p:cNvSpPr/>
          <p:nvPr/>
        </p:nvSpPr>
        <p:spPr>
          <a:xfrm>
            <a:off x="3386981" y="4563454"/>
            <a:ext cx="2119357" cy="24484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(JPG/PNG/GIF)</a:t>
            </a:r>
            <a:endParaRPr lang="en-US" dirty="0">
              <a:solidFill>
                <a:schemeClr val="tx1"/>
              </a:solidFill>
            </a:endParaRPr>
          </a:p>
        </p:txBody>
      </p:sp>
      <p:cxnSp>
        <p:nvCxnSpPr>
          <p:cNvPr id="9" name="Elbow Connector 8"/>
          <p:cNvCxnSpPr/>
          <p:nvPr/>
        </p:nvCxnSpPr>
        <p:spPr>
          <a:xfrm rot="16200000" flipH="1">
            <a:off x="5338036" y="5203069"/>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17647" y="6009326"/>
            <a:ext cx="4017950" cy="39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Once we get information then we will use this function</a:t>
            </a:r>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77</a:t>
            </a:fld>
            <a:endParaRPr lang="en-US" dirty="0"/>
          </a:p>
        </p:txBody>
      </p:sp>
    </p:spTree>
    <p:extLst>
      <p:ext uri="{BB962C8B-B14F-4D97-AF65-F5344CB8AC3E}">
        <p14:creationId xmlns:p14="http://schemas.microsoft.com/office/powerpoint/2010/main" val="26054853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lnSpc>
                <a:spcPct val="150000"/>
              </a:lnSpc>
              <a:buNone/>
            </a:pPr>
            <a:r>
              <a:rPr lang="en-US" dirty="0" err="1" smtClean="0"/>
              <a:t>Move_uploaded_file</a:t>
            </a:r>
            <a:r>
              <a:rPr lang="en-US" dirty="0" smtClean="0"/>
              <a:t> :</a:t>
            </a:r>
          </a:p>
          <a:p>
            <a:pPr marL="0" indent="0">
              <a:lnSpc>
                <a:spcPct val="150000"/>
              </a:lnSpc>
              <a:buNone/>
            </a:pPr>
            <a:r>
              <a:rPr lang="en-US" dirty="0" smtClean="0"/>
              <a:t>Used to upload client side image on server</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78</a:t>
            </a:fld>
            <a:endParaRPr lang="en-US" dirty="0"/>
          </a:p>
        </p:txBody>
      </p:sp>
    </p:spTree>
    <p:extLst>
      <p:ext uri="{BB962C8B-B14F-4D97-AF65-F5344CB8AC3E}">
        <p14:creationId xmlns:p14="http://schemas.microsoft.com/office/powerpoint/2010/main" val="14303902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die and exit function</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lnSpc>
                <a:spcPct val="150000"/>
              </a:lnSpc>
              <a:buNone/>
            </a:pPr>
            <a:r>
              <a:rPr lang="en-US" dirty="0" err="1" smtClean="0"/>
              <a:t>Move_uploaded_file</a:t>
            </a:r>
            <a:r>
              <a:rPr lang="en-US" dirty="0" smtClean="0"/>
              <a:t> :</a:t>
            </a:r>
          </a:p>
          <a:p>
            <a:pPr marL="0" indent="0">
              <a:lnSpc>
                <a:spcPct val="150000"/>
              </a:lnSpc>
              <a:buNone/>
            </a:pPr>
            <a:r>
              <a:rPr lang="en-US" dirty="0" smtClean="0"/>
              <a:t>Used to upload client side image on server</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79</a:t>
            </a:fld>
            <a:endParaRPr lang="en-US" dirty="0"/>
          </a:p>
        </p:txBody>
      </p:sp>
    </p:spTree>
    <p:extLst>
      <p:ext uri="{BB962C8B-B14F-4D97-AF65-F5344CB8AC3E}">
        <p14:creationId xmlns:p14="http://schemas.microsoft.com/office/powerpoint/2010/main" val="249410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script</a:t>
            </a:r>
            <a:endParaRPr lang="en-US" dirty="0"/>
          </a:p>
        </p:txBody>
      </p:sp>
      <p:sp>
        <p:nvSpPr>
          <p:cNvPr id="3" name="Content Placeholder 2"/>
          <p:cNvSpPr>
            <a:spLocks noGrp="1"/>
          </p:cNvSpPr>
          <p:nvPr>
            <p:ph idx="1"/>
          </p:nvPr>
        </p:nvSpPr>
        <p:spPr/>
        <p:txBody>
          <a:bodyPr/>
          <a:lstStyle/>
          <a:p>
            <a:r>
              <a:rPr lang="en-US" dirty="0" smtClean="0"/>
              <a:t>Code is execute on client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Code </a:t>
            </a:r>
            <a:r>
              <a:rPr lang="en-US" sz="1400" dirty="0"/>
              <a:t>execute here</a:t>
            </a:r>
          </a:p>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5687760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a:lnSpc>
                <a:spcPct val="150000"/>
              </a:lnSpc>
            </a:pPr>
            <a:r>
              <a:rPr lang="en-US" dirty="0" smtClean="0"/>
              <a:t>Make variables for connection</a:t>
            </a:r>
          </a:p>
          <a:p>
            <a:pPr>
              <a:lnSpc>
                <a:spcPct val="150000"/>
              </a:lnSpc>
            </a:pPr>
            <a:r>
              <a:rPr lang="en-US" dirty="0" smtClean="0"/>
              <a:t>Make connect with </a:t>
            </a:r>
            <a:r>
              <a:rPr lang="en-US" dirty="0" err="1" smtClean="0"/>
              <a:t>mysqli</a:t>
            </a:r>
            <a:r>
              <a:rPr lang="en-US" dirty="0" smtClean="0"/>
              <a:t> class</a:t>
            </a:r>
          </a:p>
          <a:p>
            <a:pPr>
              <a:lnSpc>
                <a:spcPct val="150000"/>
              </a:lnSpc>
            </a:pPr>
            <a:r>
              <a:rPr lang="en-US" dirty="0" smtClean="0"/>
              <a:t>Get the table list from database</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80</a:t>
            </a:fld>
            <a:endParaRPr lang="en-US" dirty="0"/>
          </a:p>
        </p:txBody>
      </p:sp>
    </p:spTree>
    <p:extLst>
      <p:ext uri="{BB962C8B-B14F-4D97-AF65-F5344CB8AC3E}">
        <p14:creationId xmlns:p14="http://schemas.microsoft.com/office/powerpoint/2010/main" val="36905304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p>
        </p:txBody>
      </p:sp>
      <p:sp>
        <p:nvSpPr>
          <p:cNvPr id="3" name="Content Placeholder 2"/>
          <p:cNvSpPr>
            <a:spLocks noGrp="1"/>
          </p:cNvSpPr>
          <p:nvPr>
            <p:ph idx="1"/>
          </p:nvPr>
        </p:nvSpPr>
        <p:spPr>
          <a:xfrm>
            <a:off x="685800" y="1461332"/>
            <a:ext cx="10820400" cy="4757354"/>
          </a:xfrm>
        </p:spPr>
        <p:txBody>
          <a:bodyPr>
            <a:normAutofit fontScale="70000" lnSpcReduction="20000"/>
          </a:bodyPr>
          <a:lstStyle/>
          <a:p>
            <a:pPr marL="0" indent="0">
              <a:buNone/>
            </a:pPr>
            <a:r>
              <a:rPr lang="en-US" dirty="0" smtClean="0"/>
              <a:t>Ex: </a:t>
            </a:r>
          </a:p>
          <a:p>
            <a:pPr marL="0" indent="0">
              <a:buNone/>
            </a:pPr>
            <a:r>
              <a:rPr lang="en-US" dirty="0"/>
              <a:t>&lt;?</a:t>
            </a:r>
            <a:r>
              <a:rPr lang="en-US" dirty="0" err="1"/>
              <a:t>php</a:t>
            </a:r>
            <a:endParaRPr lang="en-US" dirty="0"/>
          </a:p>
          <a:p>
            <a:pPr marL="0" indent="0">
              <a:buNone/>
            </a:pPr>
            <a:r>
              <a:rPr lang="en-US" dirty="0"/>
              <a:t>$host = "</a:t>
            </a:r>
            <a:r>
              <a:rPr lang="en-US" dirty="0" err="1"/>
              <a:t>localhost</a:t>
            </a:r>
            <a:r>
              <a:rPr lang="en-US" dirty="0"/>
              <a:t>";</a:t>
            </a:r>
          </a:p>
          <a:p>
            <a:pPr marL="0" indent="0">
              <a:buNone/>
            </a:pPr>
            <a:r>
              <a:rPr lang="en-US" dirty="0"/>
              <a:t>$user = "root";</a:t>
            </a:r>
          </a:p>
          <a:p>
            <a:pPr marL="0" indent="0">
              <a:buNone/>
            </a:pPr>
            <a:r>
              <a:rPr lang="en-US" dirty="0"/>
              <a:t>$pass = " ";</a:t>
            </a:r>
          </a:p>
          <a:p>
            <a:pPr marL="0" indent="0">
              <a:buNone/>
            </a:pPr>
            <a:r>
              <a:rPr lang="en-US" dirty="0"/>
              <a:t>$</a:t>
            </a:r>
            <a:r>
              <a:rPr lang="en-US" dirty="0" err="1"/>
              <a:t>db</a:t>
            </a:r>
            <a:r>
              <a:rPr lang="en-US" dirty="0"/>
              <a:t> = "demo</a:t>
            </a:r>
            <a:r>
              <a:rPr lang="en-US" dirty="0" smtClean="0"/>
              <a:t>"; </a:t>
            </a:r>
            <a:endParaRPr lang="en-US" dirty="0"/>
          </a:p>
          <a:p>
            <a:pPr marL="0" indent="0">
              <a:buNone/>
            </a:pPr>
            <a:r>
              <a:rPr lang="en-US" dirty="0"/>
              <a:t>$con = </a:t>
            </a:r>
            <a:r>
              <a:rPr lang="en-US" dirty="0" err="1"/>
              <a:t>mysqli_connect</a:t>
            </a:r>
            <a:r>
              <a:rPr lang="en-US" dirty="0"/>
              <a:t>($host,$user,$pass,$</a:t>
            </a:r>
            <a:r>
              <a:rPr lang="en-US" dirty="0" err="1"/>
              <a:t>db</a:t>
            </a:r>
            <a:r>
              <a:rPr lang="en-US" dirty="0"/>
              <a:t>);</a:t>
            </a:r>
          </a:p>
          <a:p>
            <a:pPr marL="0" indent="0">
              <a:buNone/>
            </a:pPr>
            <a:r>
              <a:rPr lang="en-US" dirty="0"/>
              <a:t>if($con){</a:t>
            </a:r>
          </a:p>
          <a:p>
            <a:pPr marL="0" indent="0">
              <a:buNone/>
            </a:pPr>
            <a:r>
              <a:rPr lang="en-US" dirty="0"/>
              <a:t>    echo "OK";</a:t>
            </a:r>
          </a:p>
          <a:p>
            <a:pPr marL="0" indent="0">
              <a:buNone/>
            </a:pPr>
            <a:r>
              <a:rPr lang="en-US" dirty="0"/>
              <a:t>    </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echo "DB not Connect";</a:t>
            </a:r>
          </a:p>
          <a:p>
            <a:pPr marL="0" indent="0">
              <a:buNone/>
            </a:pPr>
            <a:r>
              <a:rPr lang="en-US" dirty="0"/>
              <a:t>}</a:t>
            </a:r>
          </a:p>
          <a:p>
            <a:pPr marL="0" indent="0">
              <a:buNone/>
            </a:pPr>
            <a:r>
              <a:rPr lang="en-US" dirty="0"/>
              <a:t/>
            </a:r>
            <a:br>
              <a:rPr lang="en-US" dirty="0"/>
            </a:br>
            <a:r>
              <a:rPr lang="en-US" dirty="0"/>
              <a:t>?&gt;</a:t>
            </a:r>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81</a:t>
            </a:fld>
            <a:endParaRPr lang="en-US" dirty="0"/>
          </a:p>
        </p:txBody>
      </p:sp>
    </p:spTree>
    <p:extLst>
      <p:ext uri="{BB962C8B-B14F-4D97-AF65-F5344CB8AC3E}">
        <p14:creationId xmlns:p14="http://schemas.microsoft.com/office/powerpoint/2010/main" val="12464160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connect.php</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a:t>&lt;?</a:t>
            </a:r>
            <a:r>
              <a:rPr lang="en-US" dirty="0" err="1"/>
              <a:t>php</a:t>
            </a:r>
            <a:endParaRPr lang="en-US" dirty="0"/>
          </a:p>
          <a:p>
            <a:pPr marL="0" indent="0">
              <a:buNone/>
            </a:pPr>
            <a:r>
              <a:rPr lang="en-US" dirty="0"/>
              <a:t>$hostname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$database = '</a:t>
            </a:r>
            <a:r>
              <a:rPr lang="en-US" dirty="0" err="1"/>
              <a:t>signupform</a:t>
            </a:r>
            <a:r>
              <a:rPr lang="en-US" dirty="0"/>
              <a:t>';</a:t>
            </a:r>
          </a:p>
          <a:p>
            <a:pPr marL="0" indent="0">
              <a:buNone/>
            </a:pPr>
            <a:r>
              <a:rPr lang="en-US" dirty="0"/>
              <a:t/>
            </a:r>
            <a:br>
              <a:rPr lang="en-US" dirty="0"/>
            </a:br>
            <a:r>
              <a:rPr lang="en-US" dirty="0"/>
              <a:t>$con = </a:t>
            </a:r>
            <a:r>
              <a:rPr lang="en-US" dirty="0" err="1"/>
              <a:t>mysqli_connect</a:t>
            </a:r>
            <a:r>
              <a:rPr lang="en-US" dirty="0"/>
              <a:t>($hostname, $username, $password, $database);</a:t>
            </a:r>
          </a:p>
          <a:p>
            <a:pPr marL="0" indent="0">
              <a:buNone/>
            </a:pPr>
            <a:r>
              <a:rPr lang="en-US" dirty="0"/>
              <a:t/>
            </a:r>
            <a:br>
              <a:rPr lang="en-US" dirty="0"/>
            </a:br>
            <a:r>
              <a:rPr lang="en-US" dirty="0"/>
              <a:t>if (!$con) {</a:t>
            </a:r>
          </a:p>
          <a:p>
            <a:pPr marL="0" indent="0">
              <a:buNone/>
            </a:pPr>
            <a:r>
              <a:rPr lang="en-US" dirty="0"/>
              <a:t>    die("Connection failed: " . </a:t>
            </a:r>
            <a:r>
              <a:rPr lang="en-US" dirty="0" err="1"/>
              <a:t>mysqli_connect_error</a:t>
            </a:r>
            <a:r>
              <a:rPr lang="en-US" dirty="0"/>
              <a:t>());</a:t>
            </a:r>
          </a:p>
          <a:p>
            <a:pPr marL="0" indent="0">
              <a:buNone/>
            </a:pPr>
            <a:r>
              <a:rPr lang="en-US" dirty="0"/>
              <a:t>}</a:t>
            </a:r>
          </a:p>
          <a:p>
            <a:pPr marL="0" indent="0">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82</a:t>
            </a:fld>
            <a:endParaRPr lang="en-US" dirty="0"/>
          </a:p>
        </p:txBody>
      </p:sp>
    </p:spTree>
    <p:extLst>
      <p:ext uri="{BB962C8B-B14F-4D97-AF65-F5344CB8AC3E}">
        <p14:creationId xmlns:p14="http://schemas.microsoft.com/office/powerpoint/2010/main" val="40758460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signup.php</a:t>
            </a:r>
            <a:r>
              <a:rPr lang="en-US" sz="2200" dirty="0" smtClean="0"/>
              <a:t>/html form</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20000"/>
          </a:bodyPr>
          <a:lstStyle/>
          <a:p>
            <a:pPr marL="0" indent="0">
              <a:lnSpc>
                <a:spcPct val="150000"/>
              </a:lnSpc>
              <a:buNone/>
            </a:pPr>
            <a:r>
              <a:rPr lang="en-US" dirty="0"/>
              <a:t>&lt;?</a:t>
            </a:r>
            <a:r>
              <a:rPr lang="en-US" dirty="0" err="1" smtClean="0"/>
              <a:t>php</a:t>
            </a:r>
            <a:r>
              <a:rPr lang="en-US" dirty="0"/>
              <a:t/>
            </a:r>
            <a:br>
              <a:rPr lang="en-US" dirty="0"/>
            </a:br>
            <a:r>
              <a:rPr lang="en-US" dirty="0"/>
              <a:t>if ($_SERVER['REQUEST_METHOD'] == 'POST') {</a:t>
            </a:r>
          </a:p>
          <a:p>
            <a:pPr marL="0" indent="0">
              <a:lnSpc>
                <a:spcPct val="150000"/>
              </a:lnSpc>
              <a:buNone/>
            </a:pPr>
            <a:r>
              <a:rPr lang="en-US" dirty="0"/>
              <a:t>    include '</a:t>
            </a:r>
            <a:r>
              <a:rPr lang="en-US" dirty="0" err="1"/>
              <a:t>connect.php</a:t>
            </a:r>
            <a:r>
              <a:rPr lang="en-US" dirty="0" smtClean="0"/>
              <a:t>';</a:t>
            </a:r>
            <a:r>
              <a:rPr lang="en-US" dirty="0"/>
              <a:t/>
            </a:r>
            <a:br>
              <a:rPr lang="en-US" dirty="0"/>
            </a:br>
            <a:r>
              <a:rPr lang="en-US" dirty="0"/>
              <a:t>    $username = $_POST['username'];</a:t>
            </a:r>
          </a:p>
          <a:p>
            <a:pPr marL="0" indent="0">
              <a:lnSpc>
                <a:spcPct val="150000"/>
              </a:lnSpc>
              <a:buNone/>
            </a:pPr>
            <a:r>
              <a:rPr lang="en-US" dirty="0"/>
              <a:t>    $password = $_POST['password</a:t>
            </a:r>
            <a:r>
              <a:rPr lang="en-US" dirty="0" smtClean="0"/>
              <a:t>'];</a:t>
            </a:r>
            <a:r>
              <a:rPr lang="en-US" dirty="0"/>
              <a:t/>
            </a:r>
            <a:br>
              <a:rPr lang="en-US" dirty="0"/>
            </a:br>
            <a:r>
              <a:rPr lang="en-US" dirty="0"/>
              <a:t>    $</a:t>
            </a:r>
            <a:r>
              <a:rPr lang="en-US" dirty="0" err="1"/>
              <a:t>sql</a:t>
            </a:r>
            <a:r>
              <a:rPr lang="en-US" dirty="0"/>
              <a:t> = "INSERT INTO registration (username, password) VALUES ('$username', '$password')";</a:t>
            </a:r>
          </a:p>
          <a:p>
            <a:pPr marL="0" indent="0">
              <a:lnSpc>
                <a:spcPct val="150000"/>
              </a:lnSpc>
              <a:buNone/>
            </a:pPr>
            <a:r>
              <a:rPr lang="en-US" dirty="0"/>
              <a:t>    $result = </a:t>
            </a:r>
            <a:r>
              <a:rPr lang="en-US" dirty="0" err="1"/>
              <a:t>mysqli_query</a:t>
            </a:r>
            <a:r>
              <a:rPr lang="en-US" dirty="0"/>
              <a:t>($con, $</a:t>
            </a:r>
            <a:r>
              <a:rPr lang="en-US" dirty="0" err="1"/>
              <a:t>sql</a:t>
            </a:r>
            <a:r>
              <a:rPr lang="en-US" dirty="0" smtClean="0"/>
              <a:t>);</a:t>
            </a:r>
            <a:r>
              <a:rPr lang="en-US" dirty="0"/>
              <a:t/>
            </a:r>
            <a:br>
              <a:rPr lang="en-US" dirty="0"/>
            </a:br>
            <a:r>
              <a:rPr lang="en-US" dirty="0"/>
              <a:t>}</a:t>
            </a:r>
          </a:p>
          <a:p>
            <a:pPr marL="0" indent="0">
              <a:lnSpc>
                <a:spcPct val="150000"/>
              </a:lnSpc>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83</a:t>
            </a:fld>
            <a:endParaRPr lang="en-US" dirty="0"/>
          </a:p>
        </p:txBody>
      </p:sp>
    </p:spTree>
    <p:extLst>
      <p:ext uri="{BB962C8B-B14F-4D97-AF65-F5344CB8AC3E}">
        <p14:creationId xmlns:p14="http://schemas.microsoft.com/office/powerpoint/2010/main" val="5308514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Form validation </a:t>
            </a:r>
            <a:r>
              <a:rPr lang="en-US" dirty="0" smtClean="0"/>
              <a:t>in PHP</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lgn="just" fontAlgn="base">
              <a:lnSpc>
                <a:spcPct val="150000"/>
              </a:lnSpc>
              <a:buNone/>
            </a:pPr>
            <a:r>
              <a:rPr lang="en-US" sz="2000" dirty="0" smtClean="0"/>
              <a:t>Form </a:t>
            </a:r>
            <a:r>
              <a:rPr lang="en-US" sz="2000" dirty="0"/>
              <a:t>validation in </a:t>
            </a:r>
            <a:r>
              <a:rPr lang="en-US" sz="2000" dirty="0" smtClean="0"/>
              <a:t>PHP </a:t>
            </a:r>
            <a:r>
              <a:rPr lang="en-US" sz="2000" dirty="0"/>
              <a:t>is the process of checking </a:t>
            </a:r>
          </a:p>
          <a:p>
            <a:pPr marL="0" indent="0" algn="just" fontAlgn="base">
              <a:lnSpc>
                <a:spcPct val="150000"/>
              </a:lnSpc>
              <a:buNone/>
            </a:pPr>
            <a:r>
              <a:rPr lang="en-US" sz="2000" dirty="0"/>
              <a:t>user input in an HTML form before the data is sent to the server. </a:t>
            </a:r>
          </a:p>
          <a:p>
            <a:pPr marL="0" indent="0" algn="just" fontAlgn="base">
              <a:lnSpc>
                <a:spcPct val="150000"/>
              </a:lnSpc>
              <a:buNone/>
            </a:pPr>
            <a:r>
              <a:rPr lang="en-US" sz="2000" dirty="0"/>
              <a:t>This helps ensure that the submitted data is complete </a:t>
            </a:r>
          </a:p>
          <a:p>
            <a:pPr marL="0" indent="0" algn="just" fontAlgn="base">
              <a:lnSpc>
                <a:spcPct val="150000"/>
              </a:lnSpc>
              <a:buNone/>
            </a:pPr>
            <a:r>
              <a:rPr lang="en-US" sz="2000" dirty="0"/>
              <a:t>and in the correct format.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84</a:t>
            </a:fld>
            <a:endParaRPr lang="en-US" dirty="0"/>
          </a:p>
        </p:txBody>
      </p:sp>
    </p:spTree>
    <p:extLst>
      <p:ext uri="{BB962C8B-B14F-4D97-AF65-F5344CB8AC3E}">
        <p14:creationId xmlns:p14="http://schemas.microsoft.com/office/powerpoint/2010/main" val="21124638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PHP Functions</a:t>
            </a:r>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457200" indent="-457200">
              <a:buAutoNum type="arabicPeriod"/>
            </a:pPr>
            <a:r>
              <a:rPr lang="en-US" b="1" dirty="0" smtClean="0"/>
              <a:t>PHP </a:t>
            </a:r>
            <a:r>
              <a:rPr lang="en-US" b="1" dirty="0"/>
              <a:t>Built-in </a:t>
            </a:r>
            <a:r>
              <a:rPr lang="en-US" b="1" dirty="0" smtClean="0"/>
              <a:t>Functions</a:t>
            </a:r>
          </a:p>
          <a:p>
            <a:pPr marL="0" indent="0">
              <a:buNone/>
            </a:pPr>
            <a:endParaRPr lang="en-US" b="1" dirty="0"/>
          </a:p>
          <a:p>
            <a:r>
              <a:rPr lang="en-US" dirty="0"/>
              <a:t>Functions already provided by PHP</a:t>
            </a:r>
            <a:r>
              <a:rPr lang="en-US" dirty="0" smtClean="0"/>
              <a:t>.</a:t>
            </a:r>
          </a:p>
          <a:p>
            <a:pPr marL="0" indent="0">
              <a:lnSpc>
                <a:spcPct val="150000"/>
              </a:lnSpc>
              <a:buNone/>
            </a:pPr>
            <a:r>
              <a:rPr lang="en-US" dirty="0" smtClean="0"/>
              <a:t>1</a:t>
            </a:r>
            <a:r>
              <a:rPr lang="en-US" dirty="0"/>
              <a:t>. </a:t>
            </a:r>
            <a:r>
              <a:rPr lang="en-US" b="1" dirty="0"/>
              <a:t>abs</a:t>
            </a:r>
            <a:r>
              <a:rPr lang="en-US" b="1" dirty="0" smtClean="0"/>
              <a:t>() : </a:t>
            </a:r>
            <a:r>
              <a:rPr lang="en-US" dirty="0" smtClean="0"/>
              <a:t>Returns </a:t>
            </a:r>
            <a:r>
              <a:rPr lang="en-US" dirty="0"/>
              <a:t>the absolute (positive) value of a number.</a:t>
            </a:r>
            <a:endParaRPr lang="en-US" dirty="0" smtClean="0"/>
          </a:p>
          <a:p>
            <a:pPr marL="0" indent="0">
              <a:buNone/>
            </a:pPr>
            <a:r>
              <a:rPr lang="en-US" dirty="0"/>
              <a:t>Example:</a:t>
            </a:r>
          </a:p>
          <a:p>
            <a:pPr marL="914400" lvl="2" indent="0">
              <a:buNone/>
            </a:pPr>
            <a:r>
              <a:rPr lang="en-US" dirty="0"/>
              <a:t>echo abs(-5.4); // Output: 5.4 (absolute value)</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400" b="1" dirty="0" smtClean="0"/>
              <a:t>Session 07</a:t>
            </a:r>
            <a:endParaRPr lang="en-US" sz="1400" b="1" dirty="0"/>
          </a:p>
        </p:txBody>
      </p:sp>
      <p:sp>
        <p:nvSpPr>
          <p:cNvPr id="5" name="Slide Number Placeholder 4"/>
          <p:cNvSpPr>
            <a:spLocks noGrp="1"/>
          </p:cNvSpPr>
          <p:nvPr>
            <p:ph type="sldNum" sz="quarter" idx="12"/>
          </p:nvPr>
        </p:nvSpPr>
        <p:spPr/>
        <p:txBody>
          <a:bodyPr/>
          <a:lstStyle/>
          <a:p>
            <a:fld id="{6D22F896-40B5-4ADD-8801-0D06FADFA095}" type="slidenum">
              <a:rPr lang="en-US" smtClean="0"/>
              <a:t>85</a:t>
            </a:fld>
            <a:endParaRPr lang="en-US" dirty="0"/>
          </a:p>
        </p:txBody>
      </p:sp>
    </p:spTree>
    <p:extLst>
      <p:ext uri="{BB962C8B-B14F-4D97-AF65-F5344CB8AC3E}">
        <p14:creationId xmlns:p14="http://schemas.microsoft.com/office/powerpoint/2010/main" val="2883152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PHP Functions</a:t>
            </a:r>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2</a:t>
            </a:r>
            <a:r>
              <a:rPr lang="en-US" b="1" dirty="0"/>
              <a:t>. </a:t>
            </a:r>
            <a:r>
              <a:rPr lang="en-US" b="1" dirty="0" err="1"/>
              <a:t>gettype</a:t>
            </a:r>
            <a:r>
              <a:rPr lang="en-US" b="1" dirty="0" smtClean="0"/>
              <a:t>() :</a:t>
            </a:r>
            <a:r>
              <a:rPr lang="en-US" dirty="0" smtClean="0"/>
              <a:t> </a:t>
            </a:r>
            <a:r>
              <a:rPr lang="en-US" dirty="0"/>
              <a:t>Tells the data type of a variable</a:t>
            </a:r>
            <a:r>
              <a:rPr lang="en-US" dirty="0" smtClean="0"/>
              <a:t>.</a:t>
            </a:r>
          </a:p>
          <a:p>
            <a:pPr marL="0" indent="0">
              <a:buNone/>
            </a:pPr>
            <a:r>
              <a:rPr lang="en-US" dirty="0" smtClean="0"/>
              <a:t>Example</a:t>
            </a:r>
            <a:r>
              <a:rPr lang="en-US" dirty="0"/>
              <a:t>:</a:t>
            </a:r>
          </a:p>
          <a:p>
            <a:pPr marL="457200" lvl="1" indent="0">
              <a:buNone/>
            </a:pPr>
            <a:r>
              <a:rPr lang="en-US" dirty="0"/>
              <a:t>$x = 10; </a:t>
            </a:r>
          </a:p>
          <a:p>
            <a:pPr marL="457200" lvl="1" indent="0">
              <a:buNone/>
            </a:pPr>
            <a:r>
              <a:rPr lang="en-US" dirty="0"/>
              <a:t>echo </a:t>
            </a:r>
            <a:r>
              <a:rPr lang="en-US" dirty="0" err="1"/>
              <a:t>gettype</a:t>
            </a:r>
            <a:r>
              <a:rPr lang="en-US" dirty="0"/>
              <a:t>($x); </a:t>
            </a:r>
            <a:endParaRPr lang="en-US" dirty="0" smtClean="0"/>
          </a:p>
          <a:p>
            <a:pPr marL="457200" lvl="1" indent="0">
              <a:buNone/>
            </a:pPr>
            <a:endParaRPr lang="en-US" dirty="0"/>
          </a:p>
          <a:p>
            <a:pPr marL="457200" lvl="1" indent="0">
              <a:buNone/>
            </a:pPr>
            <a:endParaRPr lang="en-US" dirty="0" smtClean="0"/>
          </a:p>
          <a:p>
            <a:pPr marL="0" indent="0">
              <a:buNone/>
            </a:pPr>
            <a:r>
              <a:rPr lang="en-US" b="1" dirty="0"/>
              <a:t>3. </a:t>
            </a:r>
            <a:r>
              <a:rPr lang="en-US" b="1" dirty="0" err="1"/>
              <a:t>var_dump</a:t>
            </a:r>
            <a:r>
              <a:rPr lang="en-US" b="1" dirty="0" smtClean="0"/>
              <a:t>() : </a:t>
            </a:r>
            <a:r>
              <a:rPr lang="en-US" dirty="0" smtClean="0"/>
              <a:t>Shows </a:t>
            </a:r>
            <a:r>
              <a:rPr lang="en-US" dirty="0"/>
              <a:t>detailed information about a variable (data type + value</a:t>
            </a:r>
            <a:r>
              <a:rPr lang="en-US" dirty="0" smtClean="0"/>
              <a:t>).</a:t>
            </a:r>
          </a:p>
          <a:p>
            <a:pPr marL="0" indent="0">
              <a:buNone/>
            </a:pPr>
            <a:r>
              <a:rPr lang="es-ES" dirty="0" err="1"/>
              <a:t>Example</a:t>
            </a:r>
            <a:r>
              <a:rPr lang="es-ES" dirty="0"/>
              <a:t>:</a:t>
            </a:r>
          </a:p>
          <a:p>
            <a:pPr marL="457200" lvl="1" indent="0">
              <a:buNone/>
            </a:pPr>
            <a:r>
              <a:rPr lang="es-ES" dirty="0"/>
              <a:t>$y = "</a:t>
            </a:r>
            <a:r>
              <a:rPr lang="es-ES" dirty="0" err="1"/>
              <a:t>Hello</a:t>
            </a:r>
            <a:r>
              <a:rPr lang="es-ES" dirty="0"/>
              <a:t>"; </a:t>
            </a:r>
          </a:p>
          <a:p>
            <a:pPr marL="457200" lvl="1" indent="0">
              <a:buNone/>
            </a:pPr>
            <a:r>
              <a:rPr lang="es-ES" dirty="0" err="1"/>
              <a:t>var_dump</a:t>
            </a:r>
            <a:r>
              <a:rPr lang="es-ES" dirty="0"/>
              <a:t>($y);</a:t>
            </a:r>
          </a:p>
          <a:p>
            <a:pPr marL="0" indent="0">
              <a:buNone/>
            </a:pPr>
            <a:endParaRPr lang="en-US" dirty="0"/>
          </a:p>
          <a:p>
            <a:pPr marL="0" indent="0">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400" b="1" dirty="0" smtClean="0"/>
              <a:t>Session 07</a:t>
            </a:r>
            <a:endParaRPr lang="en-US" sz="1400" b="1" dirty="0"/>
          </a:p>
        </p:txBody>
      </p:sp>
      <p:sp>
        <p:nvSpPr>
          <p:cNvPr id="5" name="Slide Number Placeholder 4"/>
          <p:cNvSpPr>
            <a:spLocks noGrp="1"/>
          </p:cNvSpPr>
          <p:nvPr>
            <p:ph type="sldNum" sz="quarter" idx="12"/>
          </p:nvPr>
        </p:nvSpPr>
        <p:spPr/>
        <p:txBody>
          <a:bodyPr/>
          <a:lstStyle/>
          <a:p>
            <a:fld id="{6D22F896-40B5-4ADD-8801-0D06FADFA095}" type="slidenum">
              <a:rPr lang="en-US" smtClean="0"/>
              <a:t>86</a:t>
            </a:fld>
            <a:endParaRPr lang="en-US" dirty="0"/>
          </a:p>
        </p:txBody>
      </p:sp>
    </p:spTree>
    <p:extLst>
      <p:ext uri="{BB962C8B-B14F-4D97-AF65-F5344CB8AC3E}">
        <p14:creationId xmlns:p14="http://schemas.microsoft.com/office/powerpoint/2010/main" val="101890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PHP Functions</a:t>
            </a:r>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a:t>2. PHP Array Functions</a:t>
            </a:r>
          </a:p>
          <a:p>
            <a:r>
              <a:rPr lang="en-US" dirty="0"/>
              <a:t>Functions to work with arrays</a:t>
            </a:r>
            <a:r>
              <a:rPr lang="en-US" dirty="0" smtClean="0"/>
              <a:t>.</a:t>
            </a:r>
          </a:p>
          <a:p>
            <a:pPr marL="0" indent="0">
              <a:buNone/>
            </a:pPr>
            <a:r>
              <a:rPr lang="en-US" dirty="0" smtClean="0"/>
              <a:t>Example</a:t>
            </a:r>
            <a:r>
              <a:rPr lang="en-US" dirty="0"/>
              <a:t>:</a:t>
            </a:r>
          </a:p>
          <a:p>
            <a:pPr marL="457200" lvl="1" indent="0">
              <a:buNone/>
            </a:pPr>
            <a:r>
              <a:rPr lang="en-US" dirty="0"/>
              <a:t>$names = array("</a:t>
            </a:r>
            <a:r>
              <a:rPr lang="en-US" dirty="0" err="1"/>
              <a:t>Ali","Sara","Ahmed</a:t>
            </a:r>
            <a:r>
              <a:rPr lang="en-US" dirty="0"/>
              <a:t>");</a:t>
            </a:r>
          </a:p>
          <a:p>
            <a:pPr marL="457200" lvl="1" indent="0">
              <a:buNone/>
            </a:pPr>
            <a:r>
              <a:rPr lang="en-US" dirty="0"/>
              <a:t>echo count($names); // Output: 3</a:t>
            </a:r>
          </a:p>
          <a:p>
            <a:pPr marL="0" indent="0">
              <a:buNone/>
            </a:pPr>
            <a:endParaRPr lang="en-US" dirty="0"/>
          </a:p>
          <a:p>
            <a:pPr marL="0" indent="0">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r>
              <a:rPr lang="en-US" sz="1400" b="1" dirty="0" smtClean="0"/>
              <a:t>Session 07</a:t>
            </a:r>
            <a:endParaRPr lang="en-US" sz="1400" b="1" dirty="0"/>
          </a:p>
        </p:txBody>
      </p:sp>
      <p:sp>
        <p:nvSpPr>
          <p:cNvPr id="5" name="Slide Number Placeholder 4"/>
          <p:cNvSpPr>
            <a:spLocks noGrp="1"/>
          </p:cNvSpPr>
          <p:nvPr>
            <p:ph type="sldNum" sz="quarter" idx="12"/>
          </p:nvPr>
        </p:nvSpPr>
        <p:spPr/>
        <p:txBody>
          <a:bodyPr/>
          <a:lstStyle/>
          <a:p>
            <a:fld id="{6D22F896-40B5-4ADD-8801-0D06FADFA095}" type="slidenum">
              <a:rPr lang="en-US" smtClean="0"/>
              <a:t>87</a:t>
            </a:fld>
            <a:endParaRPr lang="en-US" dirty="0"/>
          </a:p>
        </p:txBody>
      </p:sp>
    </p:spTree>
    <p:extLst>
      <p:ext uri="{BB962C8B-B14F-4D97-AF65-F5344CB8AC3E}">
        <p14:creationId xmlns:p14="http://schemas.microsoft.com/office/powerpoint/2010/main" val="25675971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What </a:t>
            </a:r>
            <a:r>
              <a:rPr lang="en-US" dirty="0" err="1" smtClean="0"/>
              <a:t>isphp</a:t>
            </a:r>
            <a:r>
              <a:rPr lang="en-US" dirty="0" smtClean="0"/>
              <a:t> crud: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gn="ctr">
              <a:lnSpc>
                <a:spcPct val="150000"/>
              </a:lnSpc>
              <a:buNone/>
            </a:pPr>
            <a:r>
              <a:rPr lang="en-US" b="1" dirty="0" smtClean="0">
                <a:solidFill>
                  <a:schemeClr val="accent1">
                    <a:lumMod val="75000"/>
                  </a:schemeClr>
                </a:solidFill>
              </a:rPr>
              <a:t>database</a:t>
            </a:r>
          </a:p>
          <a:p>
            <a:pPr marL="0" indent="0">
              <a:lnSpc>
                <a:spcPct val="150000"/>
              </a:lnSpc>
              <a:buNone/>
            </a:pPr>
            <a:endParaRPr lang="en-US" dirty="0" smtClean="0"/>
          </a:p>
          <a:p>
            <a:pPr marL="0" indent="0">
              <a:lnSpc>
                <a:spcPct val="150000"/>
              </a:lnSpc>
              <a:buNone/>
            </a:pPr>
            <a:endParaRPr lang="en-US" dirty="0"/>
          </a:p>
        </p:txBody>
      </p:sp>
      <p:sp>
        <p:nvSpPr>
          <p:cNvPr id="4" name="Rectangle 3"/>
          <p:cNvSpPr/>
          <p:nvPr/>
        </p:nvSpPr>
        <p:spPr>
          <a:xfrm>
            <a:off x="2632105" y="3686183"/>
            <a:ext cx="104258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a:t>
            </a:r>
            <a:endParaRPr lang="en-US" dirty="0"/>
          </a:p>
        </p:txBody>
      </p:sp>
      <p:sp>
        <p:nvSpPr>
          <p:cNvPr id="5" name="Rectangle 4"/>
          <p:cNvSpPr/>
          <p:nvPr/>
        </p:nvSpPr>
        <p:spPr>
          <a:xfrm>
            <a:off x="4801134" y="3634910"/>
            <a:ext cx="87167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6" name="Rectangle 5"/>
          <p:cNvSpPr/>
          <p:nvPr/>
        </p:nvSpPr>
        <p:spPr>
          <a:xfrm>
            <a:off x="6594594" y="3633727"/>
            <a:ext cx="109332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7" name="Rectangle 6"/>
          <p:cNvSpPr/>
          <p:nvPr/>
        </p:nvSpPr>
        <p:spPr>
          <a:xfrm>
            <a:off x="8521583" y="3633727"/>
            <a:ext cx="98775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cxnSp>
        <p:nvCxnSpPr>
          <p:cNvPr id="21" name="Straight Arrow Connector 20"/>
          <p:cNvCxnSpPr/>
          <p:nvPr/>
        </p:nvCxnSpPr>
        <p:spPr>
          <a:xfrm flipH="1">
            <a:off x="3674693" y="2384277"/>
            <a:ext cx="1880073" cy="12506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13082" y="2393111"/>
            <a:ext cx="676096"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11514" y="2393111"/>
            <a:ext cx="627671"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4594" y="2384277"/>
            <a:ext cx="2241757" cy="1187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88</a:t>
            </a:fld>
            <a:endParaRPr lang="en-US" dirty="0"/>
          </a:p>
        </p:txBody>
      </p:sp>
    </p:spTree>
    <p:extLst>
      <p:ext uri="{BB962C8B-B14F-4D97-AF65-F5344CB8AC3E}">
        <p14:creationId xmlns:p14="http://schemas.microsoft.com/office/powerpoint/2010/main" val="28938074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err="1" smtClean="0"/>
              <a:t>Php</a:t>
            </a:r>
            <a:r>
              <a:rPr lang="en-US" dirty="0" smtClean="0"/>
              <a:t> and </a:t>
            </a:r>
            <a:r>
              <a:rPr lang="en-US" dirty="0" err="1" smtClean="0"/>
              <a:t>mysql</a:t>
            </a:r>
            <a:r>
              <a:rPr lang="en-US" dirty="0" smtClean="0"/>
              <a:t> programming steps</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36" y="1695013"/>
            <a:ext cx="7238288" cy="4392538"/>
          </a:xfrm>
          <a:prstGeom prst="rect">
            <a:avLst/>
          </a:prstGeo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89</a:t>
            </a:fld>
            <a:endParaRPr lang="en-US" dirty="0"/>
          </a:p>
        </p:txBody>
      </p:sp>
    </p:spTree>
    <p:extLst>
      <p:ext uri="{BB962C8B-B14F-4D97-AF65-F5344CB8AC3E}">
        <p14:creationId xmlns:p14="http://schemas.microsoft.com/office/powerpoint/2010/main" val="185048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PHP Syntax</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&lt;title&gt;Example&lt;/title&gt;</a:t>
            </a:r>
          </a:p>
          <a:p>
            <a:pPr marL="0" indent="0">
              <a:buNone/>
            </a:pPr>
            <a:r>
              <a:rPr lang="en-US" dirty="0"/>
              <a:t>  &lt;/head&gt;</a:t>
            </a:r>
          </a:p>
          <a:p>
            <a:pPr marL="0" indent="0">
              <a:buNone/>
            </a:pPr>
            <a:r>
              <a:rPr lang="en-US" dirty="0"/>
              <a:t>  &lt;body&gt;</a:t>
            </a:r>
          </a:p>
          <a:p>
            <a:pPr marL="0" indent="0">
              <a:buNone/>
            </a:pPr>
            <a:r>
              <a:rPr lang="en-US" dirty="0"/>
              <a:t>    &lt;?</a:t>
            </a:r>
            <a:r>
              <a:rPr lang="en-US" dirty="0" err="1"/>
              <a:t>php</a:t>
            </a:r>
            <a:endParaRPr lang="en-US" dirty="0"/>
          </a:p>
          <a:p>
            <a:pPr marL="0" indent="0">
              <a:buNone/>
            </a:pPr>
            <a:r>
              <a:rPr lang="en-US" dirty="0"/>
              <a:t>      echo "Hello Students!";</a:t>
            </a:r>
          </a:p>
          <a:p>
            <a:pPr marL="0" indent="0">
              <a:buNone/>
            </a:pPr>
            <a:r>
              <a:rPr lang="en-US" dirty="0"/>
              <a:t>    ?&gt;</a:t>
            </a:r>
          </a:p>
          <a:p>
            <a:pPr marL="0" indent="0">
              <a:buNone/>
            </a:pPr>
            <a:r>
              <a:rPr lang="en-US" dirty="0"/>
              <a:t>  &lt;/body&gt;</a:t>
            </a:r>
          </a:p>
          <a:p>
            <a:pPr marL="0" indent="0">
              <a:buNone/>
            </a:pPr>
            <a:r>
              <a:rPr lang="en-US" dirty="0"/>
              <a:t>&lt;/html&gt;</a:t>
            </a:r>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12860"/>
            <a:ext cx="3894157" cy="655377"/>
          </a:xfrm>
          <a:prstGeom prst="rect">
            <a:avLst/>
          </a:prstGeom>
        </p:spPr>
      </p:pic>
    </p:spTree>
    <p:extLst>
      <p:ext uri="{BB962C8B-B14F-4D97-AF65-F5344CB8AC3E}">
        <p14:creationId xmlns:p14="http://schemas.microsoft.com/office/powerpoint/2010/main" val="40843151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10000"/>
          </a:bodyPr>
          <a:lstStyle/>
          <a:p>
            <a:pPr marL="0" indent="0" algn="just" fontAlgn="base">
              <a:lnSpc>
                <a:spcPct val="150000"/>
              </a:lnSpc>
              <a:buNone/>
            </a:pPr>
            <a:endParaRPr lang="en-US" sz="2000" dirty="0" smtClean="0"/>
          </a:p>
          <a:p>
            <a:pPr marL="457200" indent="-457200">
              <a:buFont typeface="+mj-lt"/>
              <a:buAutoNum type="arabicPeriod"/>
            </a:pPr>
            <a:r>
              <a:rPr lang="en-US" dirty="0" smtClean="0"/>
              <a:t>Connection</a:t>
            </a:r>
          </a:p>
          <a:p>
            <a:pPr marL="0" indent="0">
              <a:buNone/>
            </a:pPr>
            <a:r>
              <a:rPr lang="en-US" dirty="0" err="1" smtClean="0"/>
              <a:t>mysqli_connect</a:t>
            </a:r>
            <a:r>
              <a:rPr lang="en-US" dirty="0" smtClean="0"/>
              <a:t>(server name</a:t>
            </a:r>
            <a:r>
              <a:rPr lang="en-US" dirty="0"/>
              <a:t>, </a:t>
            </a:r>
            <a:r>
              <a:rPr lang="en-US" dirty="0" smtClean="0"/>
              <a:t>user name</a:t>
            </a:r>
            <a:r>
              <a:rPr lang="en-US" dirty="0"/>
              <a:t>, </a:t>
            </a:r>
            <a:r>
              <a:rPr lang="en-US" dirty="0" smtClean="0"/>
              <a:t>password</a:t>
            </a:r>
            <a:r>
              <a:rPr lang="en-US" dirty="0"/>
              <a:t>, </a:t>
            </a:r>
            <a:r>
              <a:rPr lang="en-US" dirty="0" smtClean="0"/>
              <a:t>database name);</a:t>
            </a:r>
          </a:p>
          <a:p>
            <a:pPr marL="0" indent="0">
              <a:lnSpc>
                <a:spcPct val="150000"/>
              </a:lnSpc>
              <a:buNone/>
            </a:pPr>
            <a:r>
              <a:rPr lang="en-US" dirty="0" smtClean="0"/>
              <a:t>Ex: </a:t>
            </a:r>
          </a:p>
          <a:p>
            <a:pPr marL="0" indent="0">
              <a:lnSpc>
                <a:spcPct val="150000"/>
              </a:lnSpc>
              <a:buNone/>
            </a:pPr>
            <a:r>
              <a:rPr lang="en-US" dirty="0" smtClean="0"/>
              <a:t>$con = </a:t>
            </a:r>
            <a:r>
              <a:rPr lang="en-US" dirty="0" err="1" smtClean="0"/>
              <a:t>mysqli_connect</a:t>
            </a:r>
            <a:r>
              <a:rPr lang="en-US" dirty="0"/>
              <a:t>($hostname, $username, $password, $database</a:t>
            </a:r>
            <a:r>
              <a:rPr lang="en-US" dirty="0" smtClean="0"/>
              <a:t>);</a:t>
            </a:r>
            <a:endParaRPr lang="en-US" dirty="0"/>
          </a:p>
          <a:p>
            <a:pPr marL="0" indent="0">
              <a:lnSpc>
                <a:spcPct val="150000"/>
              </a:lnSpc>
              <a:buNone/>
            </a:pPr>
            <a:r>
              <a:rPr lang="en-US" dirty="0" smtClean="0"/>
              <a:t>Run SQL Query</a:t>
            </a:r>
          </a:p>
          <a:p>
            <a:pPr marL="457200" indent="-457200">
              <a:lnSpc>
                <a:spcPct val="150000"/>
              </a:lnSpc>
              <a:buAutoNum type="arabicPeriod" startAt="2"/>
            </a:pPr>
            <a:r>
              <a:rPr lang="en-US" dirty="0" err="1" smtClean="0"/>
              <a:t>mysqli_query</a:t>
            </a:r>
            <a:r>
              <a:rPr lang="en-US" dirty="0" smtClean="0"/>
              <a:t>(connection name , </a:t>
            </a:r>
            <a:r>
              <a:rPr lang="en-US" dirty="0" err="1" smtClean="0"/>
              <a:t>sql</a:t>
            </a:r>
            <a:r>
              <a:rPr lang="en-US" dirty="0" smtClean="0"/>
              <a:t> query)</a:t>
            </a:r>
          </a:p>
          <a:p>
            <a:pPr marL="457200" indent="-457200">
              <a:lnSpc>
                <a:spcPct val="150000"/>
              </a:lnSpc>
              <a:buAutoNum type="arabicPeriod" startAt="2"/>
            </a:pPr>
            <a:r>
              <a:rPr lang="en-US" dirty="0" smtClean="0"/>
              <a:t>Close connection</a:t>
            </a:r>
          </a:p>
          <a:p>
            <a:pPr marL="0" indent="0">
              <a:lnSpc>
                <a:spcPct val="150000"/>
              </a:lnSpc>
              <a:buNone/>
            </a:pPr>
            <a:r>
              <a:rPr lang="en-US" dirty="0" err="1" smtClean="0"/>
              <a:t>Mysqli_close</a:t>
            </a:r>
            <a:r>
              <a:rPr lang="en-US" dirty="0" smtClean="0"/>
              <a:t>(connection name)</a:t>
            </a:r>
          </a:p>
          <a:p>
            <a:pPr marL="457200" indent="-457200">
              <a:lnSpc>
                <a:spcPct val="150000"/>
              </a:lnSpc>
              <a:buAutoNum type="arabicPeriod" startAt="2"/>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90</a:t>
            </a:fld>
            <a:endParaRPr lang="en-US" dirty="0"/>
          </a:p>
        </p:txBody>
      </p:sp>
    </p:spTree>
    <p:extLst>
      <p:ext uri="{BB962C8B-B14F-4D97-AF65-F5344CB8AC3E}">
        <p14:creationId xmlns:p14="http://schemas.microsoft.com/office/powerpoint/2010/main" val="14509527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process to set up a local server for sending an email</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a:t>1. Install &amp; Start XAMPP</a:t>
            </a:r>
          </a:p>
          <a:p>
            <a:pPr lvl="1"/>
            <a:r>
              <a:rPr lang="en-US" dirty="0"/>
              <a:t>Download and install XAMPP.</a:t>
            </a:r>
          </a:p>
          <a:p>
            <a:pPr lvl="1"/>
            <a:r>
              <a:rPr lang="en-US" dirty="0"/>
              <a:t>From the XAMPP control panel, start Apache (and MySQL if needed). </a:t>
            </a:r>
          </a:p>
          <a:p>
            <a:pPr marL="0" indent="0">
              <a:buNone/>
            </a:pPr>
            <a:r>
              <a:rPr lang="en-US" dirty="0" smtClean="0"/>
              <a:t>2</a:t>
            </a:r>
            <a:r>
              <a:rPr lang="en-US" dirty="0"/>
              <a:t>. Configure php.ini for Mail</a:t>
            </a:r>
          </a:p>
          <a:p>
            <a:pPr lvl="1"/>
            <a:r>
              <a:rPr lang="en-US" dirty="0"/>
              <a:t>Locate php.ini in </a:t>
            </a:r>
            <a:r>
              <a:rPr lang="en-US" dirty="0" err="1"/>
              <a:t>xampp</a:t>
            </a:r>
            <a:r>
              <a:rPr lang="en-US" dirty="0"/>
              <a:t>\</a:t>
            </a:r>
            <a:r>
              <a:rPr lang="en-US" dirty="0" err="1"/>
              <a:t>php</a:t>
            </a:r>
            <a:r>
              <a:rPr lang="en-US" dirty="0"/>
              <a:t>\php.ini, then open it.</a:t>
            </a:r>
          </a:p>
          <a:p>
            <a:pPr lvl="1"/>
            <a:r>
              <a:rPr lang="en-US" dirty="0"/>
              <a:t>Find the [mail function] section and add/uncomment</a:t>
            </a:r>
            <a:r>
              <a:rPr lang="en-US" dirty="0" smtClean="0"/>
              <a:t>:</a:t>
            </a:r>
          </a:p>
          <a:p>
            <a:pPr marL="457200" lvl="1" indent="0">
              <a:buNone/>
            </a:pPr>
            <a:endParaRPr lang="en-US" dirty="0"/>
          </a:p>
          <a:p>
            <a:pPr marL="0" indent="0">
              <a:lnSpc>
                <a:spcPct val="100000"/>
              </a:lnSpc>
              <a:buNone/>
            </a:pPr>
            <a:r>
              <a:rPr lang="en-US" dirty="0"/>
              <a:t>SMTP = smtp.gmail.com</a:t>
            </a:r>
          </a:p>
          <a:p>
            <a:pPr marL="0" indent="0">
              <a:lnSpc>
                <a:spcPct val="100000"/>
              </a:lnSpc>
              <a:buNone/>
            </a:pPr>
            <a:r>
              <a:rPr lang="en-US" dirty="0" err="1"/>
              <a:t>smtp_port</a:t>
            </a:r>
            <a:r>
              <a:rPr lang="en-US" dirty="0"/>
              <a:t> = 587</a:t>
            </a:r>
          </a:p>
          <a:p>
            <a:pPr marL="0" indent="0">
              <a:lnSpc>
                <a:spcPct val="100000"/>
              </a:lnSpc>
              <a:buNone/>
            </a:pPr>
            <a:r>
              <a:rPr lang="en-US" dirty="0" err="1"/>
              <a:t>sendmail_from</a:t>
            </a:r>
            <a:r>
              <a:rPr lang="en-US" dirty="0"/>
              <a:t> = your-email@gmail.com</a:t>
            </a:r>
          </a:p>
          <a:p>
            <a:pPr marL="0" indent="0">
              <a:lnSpc>
                <a:spcPct val="100000"/>
              </a:lnSpc>
              <a:buNone/>
            </a:pPr>
            <a:r>
              <a:rPr lang="en-US" dirty="0" err="1"/>
              <a:t>sendmail_path</a:t>
            </a:r>
            <a:r>
              <a:rPr lang="en-US" dirty="0"/>
              <a:t> = "C:\xampp\sendmail\sendmail.exe -t"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91</a:t>
            </a:fld>
            <a:endParaRPr lang="en-US" dirty="0"/>
          </a:p>
        </p:txBody>
      </p:sp>
    </p:spTree>
    <p:extLst>
      <p:ext uri="{BB962C8B-B14F-4D97-AF65-F5344CB8AC3E}">
        <p14:creationId xmlns:p14="http://schemas.microsoft.com/office/powerpoint/2010/main" val="23270078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process to set up a local server for sending an email</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smtClean="0"/>
              <a:t>Sendmail.ini</a:t>
            </a:r>
          </a:p>
          <a:p>
            <a:pPr marL="0" indent="0">
              <a:buNone/>
            </a:pPr>
            <a:endParaRPr lang="en-US" smtClean="0"/>
          </a:p>
          <a:p>
            <a:pPr marL="0" indent="0">
              <a:buNone/>
            </a:pPr>
            <a:r>
              <a:rPr lang="en-US" dirty="0" err="1" smtClean="0"/>
              <a:t>smtp_server</a:t>
            </a:r>
            <a:r>
              <a:rPr lang="en-US" dirty="0" smtClean="0"/>
              <a:t> </a:t>
            </a:r>
            <a:r>
              <a:rPr lang="en-US" dirty="0"/>
              <a:t>= smtp.gmail.com</a:t>
            </a:r>
          </a:p>
          <a:p>
            <a:pPr marL="0" indent="0">
              <a:buNone/>
            </a:pPr>
            <a:r>
              <a:rPr lang="en-US" dirty="0" err="1"/>
              <a:t>smtp_port</a:t>
            </a:r>
            <a:r>
              <a:rPr lang="en-US" dirty="0"/>
              <a:t> = 587</a:t>
            </a:r>
          </a:p>
          <a:p>
            <a:pPr marL="0" indent="0">
              <a:buNone/>
            </a:pPr>
            <a:r>
              <a:rPr lang="en-US" dirty="0" err="1"/>
              <a:t>smtp_ssl</a:t>
            </a:r>
            <a:r>
              <a:rPr lang="en-US" dirty="0"/>
              <a:t> = auto</a:t>
            </a:r>
          </a:p>
          <a:p>
            <a:pPr marL="0" indent="0">
              <a:buNone/>
            </a:pPr>
            <a:r>
              <a:rPr lang="en-US" dirty="0" err="1"/>
              <a:t>auth_username</a:t>
            </a:r>
            <a:r>
              <a:rPr lang="en-US" dirty="0"/>
              <a:t> = tubahoorain9@gmail.com</a:t>
            </a:r>
          </a:p>
          <a:p>
            <a:pPr marL="0" indent="0">
              <a:buNone/>
            </a:pPr>
            <a:r>
              <a:rPr lang="en-US" dirty="0" err="1"/>
              <a:t>auth_password</a:t>
            </a:r>
            <a:r>
              <a:rPr lang="en-US" dirty="0"/>
              <a:t> = your Gmail App‑Password</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92</a:t>
            </a:fld>
            <a:endParaRPr lang="en-US" dirty="0"/>
          </a:p>
        </p:txBody>
      </p:sp>
    </p:spTree>
    <p:extLst>
      <p:ext uri="{BB962C8B-B14F-4D97-AF65-F5344CB8AC3E}">
        <p14:creationId xmlns:p14="http://schemas.microsoft.com/office/powerpoint/2010/main" val="340396725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2059</TotalTime>
  <Words>3582</Words>
  <Application>Microsoft Office PowerPoint</Application>
  <PresentationFormat>Widescreen</PresentationFormat>
  <Paragraphs>975</Paragraphs>
  <Slides>92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Century Gothic</vt:lpstr>
      <vt:lpstr>Rage Italic</vt:lpstr>
      <vt:lpstr>Vapor Trail</vt:lpstr>
      <vt:lpstr>Php (hypertext preprocessor)</vt:lpstr>
      <vt:lpstr>Introduction to php?</vt:lpstr>
      <vt:lpstr>What is php?</vt:lpstr>
      <vt:lpstr>Features of php </vt:lpstr>
      <vt:lpstr>uses of php </vt:lpstr>
      <vt:lpstr>Scripting language</vt:lpstr>
      <vt:lpstr>Server side script</vt:lpstr>
      <vt:lpstr>client side script</vt:lpstr>
      <vt:lpstr>Basic PHP Syntax</vt:lpstr>
      <vt:lpstr>PHP vs JavaScript</vt:lpstr>
      <vt:lpstr>Enhancements in PHP 8.0</vt:lpstr>
      <vt:lpstr>Php Installation</vt:lpstr>
      <vt:lpstr>Install php on windows</vt:lpstr>
      <vt:lpstr>Writing PHP Scripts</vt:lpstr>
      <vt:lpstr>PHP with html</vt:lpstr>
      <vt:lpstr>How to run php code</vt:lpstr>
      <vt:lpstr>What is echo?</vt:lpstr>
      <vt:lpstr>Variables in php?</vt:lpstr>
      <vt:lpstr>Declaring Variables in php</vt:lpstr>
      <vt:lpstr>Displaying Variables with echo</vt:lpstr>
      <vt:lpstr>PowerPoint Presentation</vt:lpstr>
      <vt:lpstr>Displaying Strings as Multiple Arguments with echo </vt:lpstr>
      <vt:lpstr>PHP Data Types  </vt:lpstr>
      <vt:lpstr>Operators in php</vt:lpstr>
      <vt:lpstr>expalin diffferent type of loop statements and their usange?</vt:lpstr>
      <vt:lpstr>expalin diffferent type of loop statements and their usange?</vt:lpstr>
      <vt:lpstr>expalin diffferent type of loop statements and their usange?</vt:lpstr>
      <vt:lpstr>expalin diffferent type of loop statements and their usange?</vt:lpstr>
      <vt:lpstr>expalin diffferent type of loop statements and their usange?</vt:lpstr>
      <vt:lpstr>expalin diffferent type of loop statements and their usange?</vt:lpstr>
      <vt:lpstr> arrays in php</vt:lpstr>
      <vt:lpstr> Types of arrays in php</vt:lpstr>
      <vt:lpstr> indexed array</vt:lpstr>
      <vt:lpstr> indexed array</vt:lpstr>
      <vt:lpstr> Associative array</vt:lpstr>
      <vt:lpstr> Associative array</vt:lpstr>
      <vt:lpstr> for each loop syntax in php</vt:lpstr>
      <vt:lpstr> for each loop for indexed array in php</vt:lpstr>
      <vt:lpstr> for each loop for associative array in php</vt:lpstr>
      <vt:lpstr> Multi-dimentional array</vt:lpstr>
      <vt:lpstr> Multi-dimentional array</vt:lpstr>
      <vt:lpstr> Multi-dimentional array</vt:lpstr>
      <vt:lpstr> Multi-dimentional array</vt:lpstr>
      <vt:lpstr>PHP Array Sorting Functions</vt:lpstr>
      <vt:lpstr>PHP Array Sorting Functions</vt:lpstr>
      <vt:lpstr>PHP Array Sorting Functions</vt:lpstr>
      <vt:lpstr>PHP Array Sorting Functions</vt:lpstr>
      <vt:lpstr>PHP Array Sorting Functions</vt:lpstr>
      <vt:lpstr>PHP Array Sorting Functions</vt:lpstr>
      <vt:lpstr>PHP Array Sorting Functions</vt:lpstr>
      <vt:lpstr>functions in php</vt:lpstr>
      <vt:lpstr>Create a function</vt:lpstr>
      <vt:lpstr>Create a function</vt:lpstr>
      <vt:lpstr> function with return value</vt:lpstr>
      <vt:lpstr> function with parameter</vt:lpstr>
      <vt:lpstr>PHP Form Handling</vt:lpstr>
      <vt:lpstr>How html interact with php</vt:lpstr>
      <vt:lpstr>PHP Form Handling</vt:lpstr>
      <vt:lpstr>PHP Form Handling</vt:lpstr>
      <vt:lpstr>Send data with GET Request</vt:lpstr>
      <vt:lpstr> PHP : super global variable</vt:lpstr>
      <vt:lpstr> PHP : super global variable</vt:lpstr>
      <vt:lpstr> php : $_get &amp; $_post</vt:lpstr>
      <vt:lpstr> php : $_get &amp; $_post</vt:lpstr>
      <vt:lpstr> form using get and post method</vt:lpstr>
      <vt:lpstr> form using get and post method</vt:lpstr>
      <vt:lpstr> form using get and post method</vt:lpstr>
      <vt:lpstr>Php :  $_server </vt:lpstr>
      <vt:lpstr>Php :  $_REQUEST </vt:lpstr>
      <vt:lpstr>Php :  $_cookie </vt:lpstr>
      <vt:lpstr>Php :  $_cookie </vt:lpstr>
      <vt:lpstr>Cookie VS Sessions </vt:lpstr>
      <vt:lpstr>Php :  $_session </vt:lpstr>
      <vt:lpstr>Php :  $_server </vt:lpstr>
      <vt:lpstr>Three step to get and set session value </vt:lpstr>
      <vt:lpstr>Php :  $_file </vt:lpstr>
      <vt:lpstr>Php :  $_file </vt:lpstr>
      <vt:lpstr>PowerPoint Presentation</vt:lpstr>
      <vt:lpstr>Php die and exit function</vt:lpstr>
      <vt:lpstr>Connecting PHP with MySQL Database</vt:lpstr>
      <vt:lpstr>Connecting PHP with MySQL Database</vt:lpstr>
      <vt:lpstr> Connecting PHP with MySQL Database (connect.php)</vt:lpstr>
      <vt:lpstr> Connecting PHP with MySQL Database (signup.php/html form)</vt:lpstr>
      <vt:lpstr>Form validation in PHP</vt:lpstr>
      <vt:lpstr>PHP Functions</vt:lpstr>
      <vt:lpstr>PHP Functions</vt:lpstr>
      <vt:lpstr>PHP Functions</vt:lpstr>
      <vt:lpstr>What isphp crud: </vt:lpstr>
      <vt:lpstr>Php and mysql programming steps</vt:lpstr>
      <vt:lpstr>PowerPoint Presentation</vt:lpstr>
      <vt:lpstr>process to set up a local server for sending an email</vt:lpstr>
      <vt:lpstr>process to set up a local server for sending an email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123</cp:revision>
  <dcterms:created xsi:type="dcterms:W3CDTF">2025-05-05T08:06:06Z</dcterms:created>
  <dcterms:modified xsi:type="dcterms:W3CDTF">2025-08-30T07:47:56Z</dcterms:modified>
</cp:coreProperties>
</file>