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9" r:id="rId15"/>
    <p:sldId id="271" r:id="rId16"/>
    <p:sldId id="272" r:id="rId17"/>
    <p:sldId id="273" r:id="rId18"/>
    <p:sldId id="274" r:id="rId19"/>
    <p:sldId id="276" r:id="rId20"/>
    <p:sldId id="275" r:id="rId21"/>
    <p:sldId id="277" r:id="rId22"/>
    <p:sldId id="289" r:id="rId23"/>
    <p:sldId id="278" r:id="rId24"/>
    <p:sldId id="279" r:id="rId25"/>
    <p:sldId id="280" r:id="rId26"/>
    <p:sldId id="281" r:id="rId27"/>
    <p:sldId id="290" r:id="rId28"/>
    <p:sldId id="291" r:id="rId29"/>
    <p:sldId id="292" r:id="rId30"/>
    <p:sldId id="282" r:id="rId31"/>
    <p:sldId id="283" r:id="rId32"/>
    <p:sldId id="285" r:id="rId33"/>
    <p:sldId id="284" r:id="rId34"/>
    <p:sldId id="293" r:id="rId35"/>
    <p:sldId id="288" r:id="rId36"/>
    <p:sldId id="295" r:id="rId37"/>
    <p:sldId id="294" r:id="rId38"/>
    <p:sldId id="296" r:id="rId39"/>
    <p:sldId id="297" r:id="rId40"/>
    <p:sldId id="286" r:id="rId41"/>
    <p:sldId id="28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5/11/2025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5/11/2025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5/11/2025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803405"/>
            <a:ext cx="9968669" cy="1825096"/>
          </a:xfrm>
        </p:spPr>
        <p:txBody>
          <a:bodyPr>
            <a:noAutofit/>
          </a:bodyPr>
          <a:lstStyle/>
          <a:p>
            <a:r>
              <a:rPr lang="en-US" sz="4400" dirty="0" smtClean="0"/>
              <a:t>Php (hypertext preprocessor)</a:t>
            </a:r>
            <a:endParaRPr lang="en-US" sz="4400" dirty="0"/>
          </a:p>
        </p:txBody>
      </p:sp>
    </p:spTree>
    <p:extLst>
      <p:ext uri="{BB962C8B-B14F-4D97-AF65-F5344CB8AC3E}">
        <p14:creationId xmlns:p14="http://schemas.microsoft.com/office/powerpoint/2010/main" val="395277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 in php</a:t>
            </a:r>
            <a:endParaRPr lang="en-US" dirty="0"/>
          </a:p>
        </p:txBody>
      </p:sp>
      <p:sp>
        <p:nvSpPr>
          <p:cNvPr id="3" name="Content Placeholder 2"/>
          <p:cNvSpPr>
            <a:spLocks noGrp="1"/>
          </p:cNvSpPr>
          <p:nvPr>
            <p:ph idx="1"/>
          </p:nvPr>
        </p:nvSpPr>
        <p:spPr/>
        <p:txBody>
          <a:bodyPr/>
          <a:lstStyle/>
          <a:p>
            <a:pPr marL="0" indent="0" fontAlgn="base">
              <a:buNone/>
            </a:pPr>
            <a:r>
              <a:rPr lang="en-US" b="1" dirty="0" smtClean="0"/>
              <a:t>Syntax</a:t>
            </a:r>
          </a:p>
          <a:p>
            <a:pPr marL="0" indent="0" fontAlgn="base">
              <a:buNone/>
            </a:pPr>
            <a:r>
              <a:rPr lang="en-US" dirty="0" smtClean="0"/>
              <a:t>$variable_name = value;</a:t>
            </a:r>
            <a:endParaRPr lang="en-US" dirty="0"/>
          </a:p>
          <a:p>
            <a:pPr marL="0" indent="0" fontAlgn="base">
              <a:buNone/>
            </a:pPr>
            <a:endParaRPr lang="en-US" dirty="0" smtClean="0"/>
          </a:p>
          <a:p>
            <a:pPr marL="0" indent="0" fontAlgn="base">
              <a:buNone/>
            </a:pPr>
            <a:r>
              <a:rPr lang="en-US" dirty="0" smtClean="0"/>
              <a:t>&lt;</a:t>
            </a:r>
            <a:r>
              <a:rPr lang="en-US" dirty="0">
                <a:latin typeface="Rage Italic" panose="03070502040507070304" pitchFamily="66" charset="0"/>
              </a:rPr>
              <a:t> ? </a:t>
            </a:r>
            <a:r>
              <a:rPr lang="en-US" dirty="0" smtClean="0"/>
              <a:t>php</a:t>
            </a:r>
            <a:endParaRPr lang="en-US" dirty="0"/>
          </a:p>
          <a:p>
            <a:pPr marL="0" indent="0" fontAlgn="base">
              <a:buNone/>
            </a:pPr>
            <a:r>
              <a:rPr lang="en-US" dirty="0"/>
              <a:t>$name = "XYZ";  // String</a:t>
            </a:r>
          </a:p>
          <a:p>
            <a:pPr marL="0" indent="0" fontAlgn="base">
              <a:buNone/>
            </a:pPr>
            <a:r>
              <a:rPr lang="en-US" dirty="0"/>
              <a:t>$age = 30;       // Integer</a:t>
            </a:r>
          </a:p>
          <a:p>
            <a:pPr marL="0" indent="0" fontAlgn="base">
              <a:buNone/>
            </a:pPr>
            <a:r>
              <a:rPr lang="en-US" dirty="0"/>
              <a:t>$salary = 45000.50; // Float</a:t>
            </a:r>
          </a:p>
          <a:p>
            <a:pPr marL="0" indent="0" fontAlgn="base">
              <a:buNone/>
            </a:pPr>
            <a:r>
              <a:rPr lang="en-US" dirty="0"/>
              <a:t>$</a:t>
            </a:r>
            <a:r>
              <a:rPr lang="en-US" dirty="0" err="1"/>
              <a:t>isEmployed</a:t>
            </a:r>
            <a:r>
              <a:rPr lang="en-US" dirty="0"/>
              <a:t> = true; // Boolean</a:t>
            </a:r>
          </a:p>
          <a:p>
            <a:pPr marL="0" indent="0" fontAlgn="base">
              <a:buNone/>
            </a:pPr>
            <a:r>
              <a:rPr lang="en-US" dirty="0">
                <a:latin typeface="Rage Italic" panose="03070502040507070304" pitchFamily="66" charset="0"/>
              </a:rPr>
              <a:t>? </a:t>
            </a:r>
            <a:r>
              <a:rPr lang="en-US" dirty="0" smtClean="0"/>
              <a:t>&gt;</a:t>
            </a:r>
          </a:p>
        </p:txBody>
      </p:sp>
    </p:spTree>
    <p:extLst>
      <p:ext uri="{BB962C8B-B14F-4D97-AF65-F5344CB8AC3E}">
        <p14:creationId xmlns:p14="http://schemas.microsoft.com/office/powerpoint/2010/main" val="122868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3"/>
            <a:ext cx="9173198" cy="1293028"/>
          </a:xfrm>
        </p:spPr>
        <p:txBody>
          <a:bodyPr/>
          <a:lstStyle/>
          <a:p>
            <a:r>
              <a:rPr lang="en-US" dirty="0" smtClean="0"/>
              <a:t>Displaying Variables with echo</a:t>
            </a:r>
            <a:endParaRPr lang="en-US" dirty="0"/>
          </a:p>
        </p:txBody>
      </p:sp>
      <p:sp>
        <p:nvSpPr>
          <p:cNvPr id="3" name="Content Placeholder 2"/>
          <p:cNvSpPr>
            <a:spLocks noGrp="1"/>
          </p:cNvSpPr>
          <p:nvPr>
            <p:ph idx="1"/>
          </p:nvPr>
        </p:nvSpPr>
        <p:spPr/>
        <p:txBody>
          <a:bodyPr>
            <a:noAutofit/>
          </a:bodyPr>
          <a:lstStyle/>
          <a:p>
            <a:pPr marL="0" indent="0" fontAlgn="base">
              <a:buNone/>
            </a:pPr>
            <a:r>
              <a:rPr lang="en-US" sz="1200" dirty="0" smtClean="0"/>
              <a:t>&lt;</a:t>
            </a:r>
            <a:r>
              <a:rPr lang="en-US" sz="1200" dirty="0">
                <a:latin typeface="Rage Italic" panose="03070502040507070304" pitchFamily="66" charset="0"/>
              </a:rPr>
              <a:t>?</a:t>
            </a:r>
            <a:r>
              <a:rPr lang="en-US" sz="1200" dirty="0" smtClean="0"/>
              <a:t>php</a:t>
            </a:r>
            <a:endParaRPr lang="en-US" sz="1200" dirty="0"/>
          </a:p>
          <a:p>
            <a:pPr marL="0" indent="0" fontAlgn="base">
              <a:buNone/>
            </a:pPr>
            <a:r>
              <a:rPr lang="en-US" sz="1200" dirty="0"/>
              <a:t>// Defining Variables</a:t>
            </a:r>
          </a:p>
          <a:p>
            <a:pPr marL="0" indent="0" fontAlgn="base">
              <a:buNone/>
            </a:pPr>
            <a:r>
              <a:rPr lang="en-US" sz="1200" dirty="0"/>
              <a:t>$text = "Hello, World!";</a:t>
            </a:r>
          </a:p>
          <a:p>
            <a:pPr marL="0" indent="0" fontAlgn="base">
              <a:buNone/>
            </a:pPr>
            <a:r>
              <a:rPr lang="en-US" sz="1200" dirty="0"/>
              <a:t>$num1 = </a:t>
            </a:r>
            <a:r>
              <a:rPr lang="en-US" sz="1200" dirty="0" smtClean="0"/>
              <a:t>10;</a:t>
            </a:r>
            <a:endParaRPr lang="en-US" sz="1200" dirty="0"/>
          </a:p>
          <a:p>
            <a:pPr marL="0" indent="0" fontAlgn="base">
              <a:buNone/>
            </a:pPr>
            <a:r>
              <a:rPr lang="en-US" sz="1200" dirty="0"/>
              <a:t>$num2 = 20;</a:t>
            </a:r>
          </a:p>
          <a:p>
            <a:pPr marL="0" indent="0" fontAlgn="base">
              <a:buNone/>
            </a:pPr>
            <a:endParaRPr lang="en-US" sz="1200" dirty="0"/>
          </a:p>
          <a:p>
            <a:pPr marL="0" indent="0" fontAlgn="base">
              <a:buNone/>
            </a:pPr>
            <a:r>
              <a:rPr lang="en-US" sz="1200" dirty="0"/>
              <a:t>// Using echo to print</a:t>
            </a:r>
          </a:p>
          <a:p>
            <a:pPr marL="0" indent="0" fontAlgn="base">
              <a:buNone/>
            </a:pPr>
            <a:r>
              <a:rPr lang="en-US" sz="1200" dirty="0"/>
              <a:t>// value of variables</a:t>
            </a:r>
          </a:p>
          <a:p>
            <a:pPr marL="0" indent="0" fontAlgn="base">
              <a:buNone/>
            </a:pPr>
            <a:r>
              <a:rPr lang="en-US" sz="1200" dirty="0"/>
              <a:t>echo $text . "\n";</a:t>
            </a:r>
          </a:p>
          <a:p>
            <a:pPr marL="0" indent="0" fontAlgn="base">
              <a:buNone/>
            </a:pPr>
            <a:r>
              <a:rPr lang="en-US" sz="1200" dirty="0"/>
              <a:t>echo $num1 . "+" . $num2 . "=";</a:t>
            </a:r>
          </a:p>
          <a:p>
            <a:pPr marL="0" indent="0" fontAlgn="base">
              <a:buNone/>
            </a:pPr>
            <a:r>
              <a:rPr lang="en-US" sz="1200" dirty="0"/>
              <a:t>echo $num1 + $num2</a:t>
            </a:r>
            <a:r>
              <a:rPr lang="en-US" sz="1200" dirty="0" smtClean="0"/>
              <a:t>;</a:t>
            </a:r>
            <a:endParaRPr lang="en-US" sz="1200" dirty="0"/>
          </a:p>
          <a:p>
            <a:pPr marL="0" indent="0" fontAlgn="base">
              <a:buNone/>
            </a:pPr>
            <a:r>
              <a:rPr lang="en-US" sz="1200" dirty="0">
                <a:latin typeface="Rage Italic" panose="03070502040507070304" pitchFamily="66" charset="0"/>
              </a:rPr>
              <a:t>?</a:t>
            </a:r>
            <a:r>
              <a:rPr lang="en-US" sz="1200" dirty="0" smtClean="0"/>
              <a:t>&gt;</a:t>
            </a:r>
            <a:endParaRPr lang="en-US" sz="1200" dirty="0"/>
          </a:p>
        </p:txBody>
      </p:sp>
    </p:spTree>
    <p:extLst>
      <p:ext uri="{BB962C8B-B14F-4D97-AF65-F5344CB8AC3E}">
        <p14:creationId xmlns:p14="http://schemas.microsoft.com/office/powerpoint/2010/main" val="126464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fontAlgn="base">
              <a:buNone/>
            </a:pPr>
            <a:r>
              <a:rPr lang="en-US" dirty="0"/>
              <a:t>Output</a:t>
            </a:r>
          </a:p>
          <a:p>
            <a:pPr marL="0" indent="0" fontAlgn="base">
              <a:buNone/>
            </a:pPr>
            <a:r>
              <a:rPr lang="en-US" dirty="0"/>
              <a:t>Hello, World!</a:t>
            </a:r>
          </a:p>
          <a:p>
            <a:pPr marL="0" indent="0" fontAlgn="base">
              <a:buNone/>
            </a:pPr>
            <a:r>
              <a:rPr lang="en-US" dirty="0"/>
              <a:t>10+20=30</a:t>
            </a:r>
          </a:p>
          <a:p>
            <a:pPr marL="0" indent="0" fontAlgn="base">
              <a:buNone/>
            </a:pPr>
            <a:endParaRPr lang="en-US" dirty="0"/>
          </a:p>
          <a:p>
            <a:pPr marL="0" indent="0" fontAlgn="base">
              <a:buNone/>
            </a:pPr>
            <a:r>
              <a:rPr lang="en-US" dirty="0"/>
              <a:t>The (.) operator in the above code can be used to concatenate two strings in PHP and the “\n” is used for a new line and is also known as line-break</a:t>
            </a:r>
            <a:r>
              <a:rPr lang="en-US" dirty="0" smtClean="0"/>
              <a:t>. </a:t>
            </a:r>
            <a:r>
              <a:rPr lang="en-US" dirty="0"/>
              <a:t> </a:t>
            </a:r>
          </a:p>
        </p:txBody>
      </p:sp>
    </p:spTree>
    <p:extLst>
      <p:ext uri="{BB962C8B-B14F-4D97-AF65-F5344CB8AC3E}">
        <p14:creationId xmlns:p14="http://schemas.microsoft.com/office/powerpoint/2010/main" val="14157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3"/>
            <a:ext cx="9173198" cy="1293028"/>
          </a:xfrm>
        </p:spPr>
        <p:txBody>
          <a:bodyPr>
            <a:normAutofit fontScale="90000"/>
          </a:bodyPr>
          <a:lstStyle/>
          <a:p>
            <a:r>
              <a:rPr lang="en-US" dirty="0"/>
              <a:t>Displaying Strings as Multiple Arguments with echo</a:t>
            </a:r>
            <a:r>
              <a:rPr lang="en-US" b="1" dirty="0"/>
              <a:t/>
            </a:r>
            <a:br>
              <a:rPr lang="en-US" b="1" dirty="0"/>
            </a:br>
            <a:endParaRPr lang="en-US" dirty="0"/>
          </a:p>
        </p:txBody>
      </p:sp>
      <p:sp>
        <p:nvSpPr>
          <p:cNvPr id="3" name="Content Placeholder 2"/>
          <p:cNvSpPr>
            <a:spLocks noGrp="1"/>
          </p:cNvSpPr>
          <p:nvPr>
            <p:ph idx="1"/>
          </p:nvPr>
        </p:nvSpPr>
        <p:spPr/>
        <p:txBody>
          <a:bodyPr>
            <a:noAutofit/>
          </a:bodyPr>
          <a:lstStyle/>
          <a:p>
            <a:pPr marL="0" indent="0" fontAlgn="base">
              <a:buNone/>
            </a:pPr>
            <a:r>
              <a:rPr lang="en-US" dirty="0"/>
              <a:t>We can pass multiple string arguments to the echo statement instead of a single string argument, separating them by comma (‘,’) operator. For example, if we have two strings </a:t>
            </a:r>
            <a:r>
              <a:rPr lang="en-US" dirty="0" err="1"/>
              <a:t>i.e</a:t>
            </a:r>
            <a:r>
              <a:rPr lang="en-US" dirty="0"/>
              <a:t> “Hello” and “World” then we can pass them as (“Hello”, “World”).</a:t>
            </a:r>
          </a:p>
          <a:p>
            <a:pPr marL="0" indent="0" fontAlgn="base">
              <a:buNone/>
            </a:pPr>
            <a:endParaRPr lang="en-US" dirty="0"/>
          </a:p>
          <a:p>
            <a:pPr marL="0" indent="0" fontAlgn="base">
              <a:buNone/>
            </a:pPr>
            <a:r>
              <a:rPr lang="en-US" dirty="0" smtClean="0"/>
              <a:t>&lt;</a:t>
            </a:r>
            <a:r>
              <a:rPr lang="en-US" dirty="0">
                <a:latin typeface="Rage Italic" panose="03070502040507070304" pitchFamily="66" charset="0"/>
              </a:rPr>
              <a:t>?</a:t>
            </a:r>
            <a:r>
              <a:rPr lang="en-US" dirty="0" smtClean="0"/>
              <a:t>php</a:t>
            </a:r>
            <a:endParaRPr lang="en-US" dirty="0"/>
          </a:p>
          <a:p>
            <a:pPr marL="0" indent="0" fontAlgn="base">
              <a:buNone/>
            </a:pPr>
            <a:r>
              <a:rPr lang="en-US" dirty="0"/>
              <a:t>echo "Multiple ","argument ","string</a:t>
            </a:r>
            <a:r>
              <a:rPr lang="en-US" dirty="0" smtClean="0"/>
              <a:t>!";</a:t>
            </a:r>
            <a:endParaRPr lang="en-US" dirty="0"/>
          </a:p>
          <a:p>
            <a:pPr marL="0" indent="0" fontAlgn="base">
              <a:buNone/>
            </a:pPr>
            <a:r>
              <a:rPr lang="en-US" dirty="0">
                <a:latin typeface="Rage Italic" panose="03070502040507070304" pitchFamily="66" charset="0"/>
              </a:rPr>
              <a:t>?</a:t>
            </a:r>
            <a:r>
              <a:rPr lang="en-US" dirty="0" smtClean="0"/>
              <a:t>&gt;</a:t>
            </a:r>
            <a:endParaRPr lang="en-US" dirty="0"/>
          </a:p>
        </p:txBody>
      </p:sp>
    </p:spTree>
    <p:extLst>
      <p:ext uri="{BB962C8B-B14F-4D97-AF65-F5344CB8AC3E}">
        <p14:creationId xmlns:p14="http://schemas.microsoft.com/office/powerpoint/2010/main" val="31184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2"/>
            <a:ext cx="9173198" cy="2158289"/>
          </a:xfrm>
        </p:spPr>
        <p:txBody>
          <a:bodyPr>
            <a:normAutofit/>
          </a:bodyPr>
          <a:lstStyle/>
          <a:p>
            <a:pPr algn="ctr"/>
            <a:r>
              <a:rPr lang="en-US" dirty="0"/>
              <a:t>PHP Data Types</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p:txBody>
          <a:bodyPr>
            <a:noAutofit/>
          </a:bodyPr>
          <a:lstStyle/>
          <a:p>
            <a:pPr marL="0" indent="0" fontAlgn="base">
              <a:buNone/>
            </a:pPr>
            <a:r>
              <a:rPr lang="en-US" dirty="0"/>
              <a:t>In PHP, data types define the kind of value a variable can hold</a:t>
            </a:r>
            <a:r>
              <a:rPr lang="en-US" dirty="0" smtClean="0"/>
              <a:t>.</a:t>
            </a:r>
            <a:r>
              <a:rPr lang="en-US" dirty="0"/>
              <a:t> PHP supports 8 main data types, grouped into three categories</a:t>
            </a:r>
            <a:r>
              <a:rPr lang="en-US" dirty="0" smtClean="0"/>
              <a:t>:</a:t>
            </a:r>
          </a:p>
          <a:p>
            <a:pPr marL="0" indent="0" fontAlgn="base">
              <a:buNone/>
            </a:pPr>
            <a:endParaRPr lang="en-US" dirty="0"/>
          </a:p>
          <a:p>
            <a:pPr fontAlgn="base"/>
            <a:r>
              <a:rPr lang="en-US" dirty="0" err="1"/>
              <a:t>Scaler</a:t>
            </a:r>
            <a:r>
              <a:rPr lang="en-US" dirty="0"/>
              <a:t> Data Types</a:t>
            </a:r>
          </a:p>
          <a:p>
            <a:pPr fontAlgn="base"/>
            <a:r>
              <a:rPr lang="en-US" dirty="0"/>
              <a:t>Compound Data Types</a:t>
            </a:r>
          </a:p>
          <a:p>
            <a:pPr fontAlgn="base"/>
            <a:r>
              <a:rPr lang="en-US" dirty="0"/>
              <a:t>Special Data Types</a:t>
            </a:r>
          </a:p>
          <a:p>
            <a:pPr marL="0" indent="0">
              <a:buNone/>
            </a:pPr>
            <a:r>
              <a:rPr lang="en-US" dirty="0"/>
              <a:t/>
            </a:r>
            <a:br>
              <a:rPr lang="en-US" dirty="0"/>
            </a:b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103" y="3186965"/>
            <a:ext cx="4598680" cy="2527518"/>
          </a:xfrm>
          <a:prstGeom prst="rect">
            <a:avLst/>
          </a:prstGeom>
        </p:spPr>
      </p:pic>
    </p:spTree>
    <p:extLst>
      <p:ext uri="{BB962C8B-B14F-4D97-AF65-F5344CB8AC3E}">
        <p14:creationId xmlns:p14="http://schemas.microsoft.com/office/powerpoint/2010/main" val="1058855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18745"/>
            <a:ext cx="8610600" cy="905854"/>
          </a:xfrm>
        </p:spPr>
        <p:txBody>
          <a:bodyPr/>
          <a:lstStyle/>
          <a:p>
            <a:r>
              <a:rPr lang="en-US" dirty="0" smtClean="0"/>
              <a:t>Operators in php</a:t>
            </a:r>
            <a:endParaRPr lang="en-US" dirty="0"/>
          </a:p>
        </p:txBody>
      </p:sp>
      <p:sp>
        <p:nvSpPr>
          <p:cNvPr id="3" name="Content Placeholder 2"/>
          <p:cNvSpPr>
            <a:spLocks noGrp="1"/>
          </p:cNvSpPr>
          <p:nvPr>
            <p:ph idx="1"/>
          </p:nvPr>
        </p:nvSpPr>
        <p:spPr>
          <a:xfrm>
            <a:off x="685800" y="1444240"/>
            <a:ext cx="10820400" cy="4774446"/>
          </a:xfrm>
        </p:spPr>
        <p:txBody>
          <a:bodyPr/>
          <a:lstStyle/>
          <a:p>
            <a:pPr marL="0" indent="0">
              <a:lnSpc>
                <a:spcPct val="150000"/>
              </a:lnSpc>
              <a:buNone/>
            </a:pPr>
            <a:r>
              <a:rPr lang="en-US" dirty="0" err="1"/>
              <a:t>Operatores</a:t>
            </a:r>
            <a:r>
              <a:rPr lang="en-US" dirty="0"/>
              <a:t> are a symbol that tell computer to perform some operation on values and variables</a:t>
            </a:r>
          </a:p>
          <a:p>
            <a:pPr marL="457200" indent="-457200">
              <a:lnSpc>
                <a:spcPct val="150000"/>
              </a:lnSpc>
              <a:buFont typeface="+mj-lt"/>
              <a:buAutoNum type="arabicPeriod"/>
            </a:pPr>
            <a:r>
              <a:rPr lang="en-US" dirty="0"/>
              <a:t>Arithmetic operator</a:t>
            </a:r>
          </a:p>
          <a:p>
            <a:pPr marL="457200" indent="-457200">
              <a:lnSpc>
                <a:spcPct val="150000"/>
              </a:lnSpc>
              <a:buFont typeface="+mj-lt"/>
              <a:buAutoNum type="arabicPeriod"/>
            </a:pPr>
            <a:r>
              <a:rPr lang="en-US" dirty="0"/>
              <a:t>Assignment operator</a:t>
            </a:r>
          </a:p>
          <a:p>
            <a:pPr marL="457200" indent="-457200">
              <a:lnSpc>
                <a:spcPct val="150000"/>
              </a:lnSpc>
              <a:buFont typeface="+mj-lt"/>
              <a:buAutoNum type="arabicPeriod"/>
            </a:pPr>
            <a:r>
              <a:rPr lang="en-US" dirty="0"/>
              <a:t>Logical operator</a:t>
            </a:r>
          </a:p>
          <a:p>
            <a:pPr marL="457200" indent="-457200">
              <a:lnSpc>
                <a:spcPct val="150000"/>
              </a:lnSpc>
              <a:buFont typeface="+mj-lt"/>
              <a:buAutoNum type="arabicPeriod"/>
            </a:pPr>
            <a:r>
              <a:rPr lang="en-US" dirty="0"/>
              <a:t>Ternary operator</a:t>
            </a:r>
          </a:p>
          <a:p>
            <a:pPr marL="457200" indent="-457200">
              <a:lnSpc>
                <a:spcPct val="150000"/>
              </a:lnSpc>
              <a:buFont typeface="+mj-lt"/>
              <a:buAutoNum type="arabicPeriod"/>
            </a:pPr>
            <a:r>
              <a:rPr lang="en-US" dirty="0" err="1"/>
              <a:t>Comparision</a:t>
            </a:r>
            <a:r>
              <a:rPr lang="en-US" dirty="0"/>
              <a:t> operator</a:t>
            </a:r>
          </a:p>
        </p:txBody>
      </p:sp>
    </p:spTree>
    <p:extLst>
      <p:ext uri="{BB962C8B-B14F-4D97-AF65-F5344CB8AC3E}">
        <p14:creationId xmlns:p14="http://schemas.microsoft.com/office/powerpoint/2010/main" val="88314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functions in php</a:t>
            </a:r>
            <a:endParaRPr lang="en-US" dirty="0"/>
          </a:p>
        </p:txBody>
      </p:sp>
      <p:sp>
        <p:nvSpPr>
          <p:cNvPr id="3" name="Content Placeholder 2"/>
          <p:cNvSpPr>
            <a:spLocks noGrp="1"/>
          </p:cNvSpPr>
          <p:nvPr>
            <p:ph idx="1"/>
          </p:nvPr>
        </p:nvSpPr>
        <p:spPr>
          <a:xfrm>
            <a:off x="685800" y="2187722"/>
            <a:ext cx="10820400" cy="4030963"/>
          </a:xfrm>
        </p:spPr>
        <p:txBody>
          <a:bodyPr/>
          <a:lstStyle/>
          <a:p>
            <a:r>
              <a:rPr lang="en-US" dirty="0"/>
              <a:t>A </a:t>
            </a:r>
            <a:r>
              <a:rPr lang="en-US" dirty="0" err="1"/>
              <a:t>fuction</a:t>
            </a:r>
            <a:r>
              <a:rPr lang="en-US" dirty="0"/>
              <a:t> is a block of code that perform a specific task.</a:t>
            </a:r>
          </a:p>
          <a:p>
            <a:pPr marL="0" indent="0">
              <a:buNone/>
            </a:pPr>
            <a:r>
              <a:rPr lang="en-US" dirty="0"/>
              <a:t>you can write the code once and use it many times by calling the function </a:t>
            </a:r>
          </a:p>
          <a:p>
            <a:pPr marL="0" indent="0">
              <a:buNone/>
            </a:pPr>
            <a:endParaRPr lang="en-US" dirty="0"/>
          </a:p>
          <a:p>
            <a:pPr marL="0" indent="0">
              <a:buNone/>
            </a:pPr>
            <a:r>
              <a:rPr lang="en-US" dirty="0"/>
              <a:t>Syntax</a:t>
            </a:r>
          </a:p>
          <a:p>
            <a:pPr marL="0" indent="0">
              <a:buNone/>
            </a:pPr>
            <a:r>
              <a:rPr lang="en-US" dirty="0"/>
              <a:t>Function </a:t>
            </a:r>
            <a:r>
              <a:rPr lang="en-US" dirty="0" err="1"/>
              <a:t>function_name</a:t>
            </a:r>
            <a:r>
              <a:rPr lang="en-US" dirty="0"/>
              <a:t>{</a:t>
            </a:r>
          </a:p>
          <a:p>
            <a:pPr marL="0" indent="0">
              <a:buNone/>
            </a:pPr>
            <a:r>
              <a:rPr lang="en-US" dirty="0"/>
              <a:t>   //statements</a:t>
            </a:r>
          </a:p>
          <a:p>
            <a:pPr marL="0" indent="0">
              <a:buNone/>
            </a:pPr>
            <a:r>
              <a:rPr lang="en-US" dirty="0"/>
              <a:t>}</a:t>
            </a:r>
          </a:p>
          <a:p>
            <a:pPr marL="0" indent="0">
              <a:lnSpc>
                <a:spcPct val="150000"/>
              </a:lnSpc>
              <a:buNone/>
            </a:pPr>
            <a:endParaRPr lang="en-US" dirty="0"/>
          </a:p>
        </p:txBody>
      </p:sp>
    </p:spTree>
    <p:extLst>
      <p:ext uri="{BB962C8B-B14F-4D97-AF65-F5344CB8AC3E}">
        <p14:creationId xmlns:p14="http://schemas.microsoft.com/office/powerpoint/2010/main" val="4133873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Create a function</a:t>
            </a:r>
            <a:endParaRPr lang="en-US" dirty="0"/>
          </a:p>
        </p:txBody>
      </p:sp>
      <p:sp>
        <p:nvSpPr>
          <p:cNvPr id="3" name="Content Placeholder 2"/>
          <p:cNvSpPr>
            <a:spLocks noGrp="1"/>
          </p:cNvSpPr>
          <p:nvPr>
            <p:ph idx="1"/>
          </p:nvPr>
        </p:nvSpPr>
        <p:spPr>
          <a:xfrm>
            <a:off x="685800" y="2187722"/>
            <a:ext cx="10820400" cy="4030963"/>
          </a:xfrm>
        </p:spPr>
        <p:txBody>
          <a:bodyPr/>
          <a:lstStyle/>
          <a:p>
            <a:pPr marL="0" indent="0">
              <a:lnSpc>
                <a:spcPct val="150000"/>
              </a:lnSpc>
              <a:buNone/>
            </a:pPr>
            <a:r>
              <a:rPr lang="en-US" dirty="0"/>
              <a:t>function </a:t>
            </a:r>
            <a:r>
              <a:rPr lang="en-US" dirty="0" err="1"/>
              <a:t>myMessage</a:t>
            </a:r>
            <a:r>
              <a:rPr lang="en-US" dirty="0"/>
              <a:t>() {</a:t>
            </a:r>
          </a:p>
          <a:p>
            <a:pPr marL="0" indent="0">
              <a:lnSpc>
                <a:spcPct val="150000"/>
              </a:lnSpc>
              <a:buNone/>
            </a:pPr>
            <a:r>
              <a:rPr lang="en-US" dirty="0"/>
              <a:t>  echo "Hello world!";</a:t>
            </a:r>
          </a:p>
          <a:p>
            <a:pPr marL="0" indent="0">
              <a:lnSpc>
                <a:spcPct val="150000"/>
              </a:lnSpc>
              <a:buNone/>
            </a:pPr>
            <a:r>
              <a:rPr lang="en-US" dirty="0" smtClean="0"/>
              <a:t>}</a:t>
            </a:r>
          </a:p>
          <a:p>
            <a:pPr marL="0" indent="0">
              <a:lnSpc>
                <a:spcPct val="150000"/>
              </a:lnSpc>
              <a:buNone/>
            </a:pPr>
            <a:r>
              <a:rPr lang="en-US" dirty="0" err="1" smtClean="0"/>
              <a:t>myMessage</a:t>
            </a:r>
            <a:r>
              <a:rPr lang="en-US" dirty="0" smtClean="0"/>
              <a:t>();</a:t>
            </a:r>
            <a:endParaRPr lang="en-US" dirty="0"/>
          </a:p>
        </p:txBody>
      </p:sp>
    </p:spTree>
    <p:extLst>
      <p:ext uri="{BB962C8B-B14F-4D97-AF65-F5344CB8AC3E}">
        <p14:creationId xmlns:p14="http://schemas.microsoft.com/office/powerpoint/2010/main" val="1967256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Create a function</a:t>
            </a:r>
            <a:endParaRPr lang="en-US" dirty="0"/>
          </a:p>
        </p:txBody>
      </p:sp>
      <p:sp>
        <p:nvSpPr>
          <p:cNvPr id="3" name="Content Placeholder 2"/>
          <p:cNvSpPr>
            <a:spLocks noGrp="1"/>
          </p:cNvSpPr>
          <p:nvPr>
            <p:ph idx="1"/>
          </p:nvPr>
        </p:nvSpPr>
        <p:spPr>
          <a:xfrm>
            <a:off x="685800" y="2187722"/>
            <a:ext cx="10820400" cy="4030963"/>
          </a:xfrm>
        </p:spPr>
        <p:txBody>
          <a:bodyPr>
            <a:normAutofit lnSpcReduction="10000"/>
          </a:bodyPr>
          <a:lstStyle/>
          <a:p>
            <a:pPr marL="0" indent="0">
              <a:lnSpc>
                <a:spcPct val="150000"/>
              </a:lnSpc>
              <a:buNone/>
            </a:pPr>
            <a:r>
              <a:rPr lang="en-US" dirty="0"/>
              <a:t>function </a:t>
            </a:r>
            <a:r>
              <a:rPr lang="en-US" dirty="0" err="1"/>
              <a:t>introduceMe</a:t>
            </a:r>
            <a:r>
              <a:rPr lang="en-US" dirty="0"/>
              <a:t>() {</a:t>
            </a:r>
            <a:br>
              <a:rPr lang="en-US" dirty="0"/>
            </a:br>
            <a:r>
              <a:rPr lang="en-US" dirty="0"/>
              <a:t>    </a:t>
            </a:r>
            <a:r>
              <a:rPr lang="en-US" dirty="0" smtClean="0"/>
              <a:t>echo "Hi”;</a:t>
            </a:r>
          </a:p>
          <a:p>
            <a:pPr marL="0" indent="0">
              <a:lnSpc>
                <a:spcPct val="150000"/>
              </a:lnSpc>
              <a:buNone/>
            </a:pPr>
            <a:r>
              <a:rPr lang="en-US" dirty="0" smtClean="0"/>
              <a:t>  echo "I am Tuba";</a:t>
            </a:r>
          </a:p>
          <a:p>
            <a:pPr marL="0" indent="0">
              <a:lnSpc>
                <a:spcPct val="150000"/>
              </a:lnSpc>
              <a:buNone/>
            </a:pPr>
            <a:r>
              <a:rPr lang="en-US" dirty="0"/>
              <a:t>  </a:t>
            </a:r>
            <a:r>
              <a:rPr lang="en-US" dirty="0" smtClean="0"/>
              <a:t>echo "I </a:t>
            </a:r>
            <a:r>
              <a:rPr lang="en-US" dirty="0"/>
              <a:t>am a web developer &lt;</a:t>
            </a:r>
            <a:r>
              <a:rPr lang="en-US" dirty="0" err="1"/>
              <a:t>br</a:t>
            </a:r>
            <a:r>
              <a:rPr lang="en-US" dirty="0"/>
              <a:t>&gt;&lt;</a:t>
            </a:r>
            <a:r>
              <a:rPr lang="en-US" dirty="0" err="1"/>
              <a:t>br</a:t>
            </a:r>
            <a:r>
              <a:rPr lang="en-US" dirty="0" smtClean="0"/>
              <a:t>&gt;";</a:t>
            </a:r>
            <a:endParaRPr lang="en-US" dirty="0"/>
          </a:p>
          <a:p>
            <a:pPr marL="0" indent="0">
              <a:lnSpc>
                <a:spcPct val="150000"/>
              </a:lnSpc>
              <a:buNone/>
            </a:pPr>
            <a:r>
              <a:rPr lang="en-US" dirty="0"/>
              <a:t/>
            </a:r>
            <a:br>
              <a:rPr lang="en-US" dirty="0"/>
            </a:br>
            <a:r>
              <a:rPr lang="en-US" dirty="0"/>
              <a:t>}</a:t>
            </a:r>
          </a:p>
          <a:p>
            <a:pPr marL="0" indent="0">
              <a:lnSpc>
                <a:spcPct val="150000"/>
              </a:lnSpc>
              <a:buNone/>
            </a:pPr>
            <a:r>
              <a:rPr lang="en-US" dirty="0" err="1"/>
              <a:t>introduceMe</a:t>
            </a:r>
            <a:r>
              <a:rPr lang="en-US" dirty="0"/>
              <a:t>();</a:t>
            </a:r>
          </a:p>
          <a:p>
            <a:pPr marL="0" indent="0">
              <a:lnSpc>
                <a:spcPct val="150000"/>
              </a:lnSpc>
              <a:buNone/>
            </a:pPr>
            <a:endParaRPr lang="en-US" dirty="0"/>
          </a:p>
        </p:txBody>
      </p:sp>
    </p:spTree>
    <p:extLst>
      <p:ext uri="{BB962C8B-B14F-4D97-AF65-F5344CB8AC3E}">
        <p14:creationId xmlns:p14="http://schemas.microsoft.com/office/powerpoint/2010/main" val="3276367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 function with return value</a:t>
            </a:r>
            <a:endParaRPr lang="en-US" dirty="0"/>
          </a:p>
        </p:txBody>
      </p:sp>
      <p:sp>
        <p:nvSpPr>
          <p:cNvPr id="3" name="Content Placeholder 2"/>
          <p:cNvSpPr>
            <a:spLocks noGrp="1"/>
          </p:cNvSpPr>
          <p:nvPr>
            <p:ph idx="1"/>
          </p:nvPr>
        </p:nvSpPr>
        <p:spPr>
          <a:xfrm>
            <a:off x="685800" y="2187722"/>
            <a:ext cx="10820400" cy="4030963"/>
          </a:xfrm>
        </p:spPr>
        <p:txBody>
          <a:bodyPr>
            <a:normAutofit/>
          </a:bodyPr>
          <a:lstStyle/>
          <a:p>
            <a:pPr marL="0" indent="0">
              <a:buNone/>
            </a:pPr>
            <a:r>
              <a:rPr lang="en-US" dirty="0" smtClean="0"/>
              <a:t>&lt;</a:t>
            </a:r>
            <a:r>
              <a:rPr lang="en-US" dirty="0">
                <a:latin typeface="Rage Italic" panose="03070502040507070304" pitchFamily="66" charset="0"/>
              </a:rPr>
              <a:t>?</a:t>
            </a:r>
            <a:r>
              <a:rPr lang="en-US" dirty="0" err="1" smtClean="0"/>
              <a:t>php</a:t>
            </a:r>
            <a:endParaRPr lang="en-US" dirty="0"/>
          </a:p>
          <a:p>
            <a:pPr marL="0" indent="0">
              <a:buNone/>
            </a:pPr>
            <a:r>
              <a:rPr lang="en-US" dirty="0"/>
              <a:t>function sum($</a:t>
            </a:r>
            <a:r>
              <a:rPr lang="en-US" dirty="0" err="1"/>
              <a:t>eng</a:t>
            </a:r>
            <a:r>
              <a:rPr lang="en-US" dirty="0"/>
              <a:t>,$</a:t>
            </a:r>
            <a:r>
              <a:rPr lang="en-US" dirty="0" err="1"/>
              <a:t>urdu</a:t>
            </a:r>
            <a:r>
              <a:rPr lang="en-US" dirty="0"/>
              <a:t>,$math){</a:t>
            </a:r>
          </a:p>
          <a:p>
            <a:pPr marL="0" indent="0">
              <a:buNone/>
            </a:pPr>
            <a:r>
              <a:rPr lang="en-US" dirty="0"/>
              <a:t>    $sum = $</a:t>
            </a:r>
            <a:r>
              <a:rPr lang="en-US" dirty="0" err="1"/>
              <a:t>eng</a:t>
            </a:r>
            <a:r>
              <a:rPr lang="en-US" dirty="0"/>
              <a:t> + $</a:t>
            </a:r>
            <a:r>
              <a:rPr lang="en-US" dirty="0" err="1"/>
              <a:t>urdu</a:t>
            </a:r>
            <a:r>
              <a:rPr lang="en-US" dirty="0"/>
              <a:t> + $math;</a:t>
            </a:r>
          </a:p>
          <a:p>
            <a:pPr marL="0" indent="0">
              <a:buNone/>
            </a:pPr>
            <a:r>
              <a:rPr lang="en-US" dirty="0"/>
              <a:t>    return $sum;</a:t>
            </a:r>
          </a:p>
          <a:p>
            <a:pPr marL="0" indent="0">
              <a:buNone/>
            </a:pPr>
            <a:r>
              <a:rPr lang="en-US" dirty="0"/>
              <a:t>}</a:t>
            </a:r>
          </a:p>
          <a:p>
            <a:pPr marL="0" indent="0">
              <a:buNone/>
            </a:pPr>
            <a:r>
              <a:rPr lang="en-US" dirty="0"/>
              <a:t>echo $total = sum(34, 78, 90);</a:t>
            </a:r>
          </a:p>
          <a:p>
            <a:pPr marL="0" indent="0">
              <a:buNone/>
            </a:pPr>
            <a:r>
              <a:rPr lang="en-US" dirty="0">
                <a:latin typeface="Rage Italic" panose="03070502040507070304" pitchFamily="66" charset="0"/>
              </a:rPr>
              <a:t>?</a:t>
            </a:r>
            <a:r>
              <a:rPr lang="en-US" dirty="0" smtClean="0"/>
              <a:t>&gt;</a:t>
            </a:r>
            <a:endParaRPr lang="en-US" dirty="0"/>
          </a:p>
          <a:p>
            <a:pPr marL="0" indent="0">
              <a:lnSpc>
                <a:spcPct val="150000"/>
              </a:lnSpc>
              <a:buNone/>
            </a:pPr>
            <a:endParaRPr lang="en-US" dirty="0"/>
          </a:p>
        </p:txBody>
      </p:sp>
    </p:spTree>
    <p:extLst>
      <p:ext uri="{BB962C8B-B14F-4D97-AF65-F5344CB8AC3E}">
        <p14:creationId xmlns:p14="http://schemas.microsoft.com/office/powerpoint/2010/main" val="411712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php</a:t>
            </a:r>
            <a:r>
              <a:rPr lang="en-US" dirty="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r>
              <a:rPr lang="en-US" dirty="0" smtClean="0"/>
              <a:t>Programming language that is used to built web applications and website.</a:t>
            </a:r>
          </a:p>
          <a:p>
            <a:r>
              <a:rPr lang="en-US" dirty="0" smtClean="0"/>
              <a:t>PHP stands for hypertext preprocessor.</a:t>
            </a:r>
          </a:p>
          <a:p>
            <a:r>
              <a:rPr lang="en-US" dirty="0" smtClean="0"/>
              <a:t>PHP is a server side scripting language.</a:t>
            </a:r>
          </a:p>
          <a:p>
            <a:pPr marL="0" indent="0">
              <a:buNone/>
            </a:pPr>
            <a:endParaRPr lang="en-US" dirty="0" smtClean="0"/>
          </a:p>
          <a:p>
            <a:endParaRPr lang="en-US" dirty="0"/>
          </a:p>
        </p:txBody>
      </p:sp>
    </p:spTree>
    <p:extLst>
      <p:ext uri="{BB962C8B-B14F-4D97-AF65-F5344CB8AC3E}">
        <p14:creationId xmlns:p14="http://schemas.microsoft.com/office/powerpoint/2010/main" val="19379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 function with parameter</a:t>
            </a:r>
            <a:endParaRPr lang="en-US" dirty="0"/>
          </a:p>
        </p:txBody>
      </p:sp>
      <p:sp>
        <p:nvSpPr>
          <p:cNvPr id="3" name="Content Placeholder 2"/>
          <p:cNvSpPr>
            <a:spLocks noGrp="1"/>
          </p:cNvSpPr>
          <p:nvPr>
            <p:ph idx="1"/>
          </p:nvPr>
        </p:nvSpPr>
        <p:spPr>
          <a:xfrm>
            <a:off x="685800" y="2187722"/>
            <a:ext cx="10820400" cy="4030963"/>
          </a:xfrm>
        </p:spPr>
        <p:txBody>
          <a:bodyPr>
            <a:normAutofit fontScale="92500" lnSpcReduction="10000"/>
          </a:bodyPr>
          <a:lstStyle/>
          <a:p>
            <a:pPr marL="0" indent="0">
              <a:lnSpc>
                <a:spcPct val="150000"/>
              </a:lnSpc>
              <a:buNone/>
            </a:pPr>
            <a:r>
              <a:rPr lang="en-US" dirty="0" smtClean="0"/>
              <a:t>&lt;</a:t>
            </a:r>
            <a:r>
              <a:rPr lang="en-US" dirty="0">
                <a:latin typeface="Rage Italic" panose="03070502040507070304" pitchFamily="66" charset="0"/>
              </a:rPr>
              <a:t>?</a:t>
            </a:r>
            <a:r>
              <a:rPr lang="en-US" dirty="0" err="1" smtClean="0"/>
              <a:t>php</a:t>
            </a:r>
            <a:endParaRPr lang="en-US" dirty="0"/>
          </a:p>
          <a:p>
            <a:pPr marL="0" indent="0">
              <a:lnSpc>
                <a:spcPct val="150000"/>
              </a:lnSpc>
              <a:buNone/>
            </a:pPr>
            <a:r>
              <a:rPr lang="en-US" dirty="0"/>
              <a:t>function greet($name) {</a:t>
            </a:r>
          </a:p>
          <a:p>
            <a:pPr marL="0" indent="0">
              <a:lnSpc>
                <a:spcPct val="150000"/>
              </a:lnSpc>
              <a:buNone/>
            </a:pPr>
            <a:r>
              <a:rPr lang="en-US" dirty="0"/>
              <a:t>  echo "Hello, " . $name . "!&lt;</a:t>
            </a:r>
            <a:r>
              <a:rPr lang="en-US" dirty="0" err="1"/>
              <a:t>br</a:t>
            </a:r>
            <a:r>
              <a:rPr lang="en-US" dirty="0"/>
              <a:t>&gt;";</a:t>
            </a:r>
          </a:p>
          <a:p>
            <a:pPr marL="0" indent="0">
              <a:lnSpc>
                <a:spcPct val="150000"/>
              </a:lnSpc>
              <a:buNone/>
            </a:pPr>
            <a:r>
              <a:rPr lang="en-US" dirty="0"/>
              <a:t>}</a:t>
            </a:r>
          </a:p>
          <a:p>
            <a:pPr marL="0" indent="0">
              <a:lnSpc>
                <a:spcPct val="150000"/>
              </a:lnSpc>
              <a:buNone/>
            </a:pPr>
            <a:endParaRPr lang="en-US" dirty="0"/>
          </a:p>
          <a:p>
            <a:pPr marL="0" indent="0">
              <a:lnSpc>
                <a:spcPct val="150000"/>
              </a:lnSpc>
              <a:buNone/>
            </a:pPr>
            <a:r>
              <a:rPr lang="en-US" dirty="0"/>
              <a:t>greet("Zara"); // Output: Hello, Zara!</a:t>
            </a:r>
          </a:p>
          <a:p>
            <a:pPr marL="0" indent="0">
              <a:lnSpc>
                <a:spcPct val="150000"/>
              </a:lnSpc>
              <a:buNone/>
            </a:pPr>
            <a:r>
              <a:rPr lang="en-US" dirty="0">
                <a:latin typeface="Rage Italic" panose="03070502040507070304" pitchFamily="66" charset="0"/>
              </a:rPr>
              <a:t>?</a:t>
            </a:r>
            <a:r>
              <a:rPr lang="en-US" dirty="0" smtClean="0"/>
              <a:t>&gt;</a:t>
            </a:r>
            <a:endParaRPr lang="en-US" dirty="0"/>
          </a:p>
        </p:txBody>
      </p:sp>
    </p:spTree>
    <p:extLst>
      <p:ext uri="{BB962C8B-B14F-4D97-AF65-F5344CB8AC3E}">
        <p14:creationId xmlns:p14="http://schemas.microsoft.com/office/powerpoint/2010/main" val="3547259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arrays in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lnSpc>
                <a:spcPct val="150000"/>
              </a:lnSpc>
              <a:buNone/>
            </a:pPr>
            <a:r>
              <a:rPr lang="en-US" dirty="0" smtClean="0"/>
              <a:t>An array is a special variable , in </a:t>
            </a:r>
            <a:r>
              <a:rPr lang="en-US" dirty="0" err="1" smtClean="0"/>
              <a:t>whichyou</a:t>
            </a:r>
            <a:r>
              <a:rPr lang="en-US" dirty="0" smtClean="0"/>
              <a:t> can hold more than one </a:t>
            </a:r>
            <a:r>
              <a:rPr lang="en-US" dirty="0" err="1" smtClean="0"/>
              <a:t>valueat</a:t>
            </a:r>
            <a:r>
              <a:rPr lang="en-US" dirty="0" smtClean="0"/>
              <a:t> a time.</a:t>
            </a:r>
          </a:p>
          <a:p>
            <a:pPr marL="0" indent="0">
              <a:lnSpc>
                <a:spcPct val="150000"/>
              </a:lnSpc>
              <a:buNone/>
            </a:pPr>
            <a:endParaRPr lang="en-US" dirty="0" smtClean="0"/>
          </a:p>
          <a:p>
            <a:pPr marL="0" indent="0">
              <a:lnSpc>
                <a:spcPct val="150000"/>
              </a:lnSpc>
              <a:buNone/>
            </a:pPr>
            <a:r>
              <a:rPr lang="en-US" dirty="0" smtClean="0"/>
              <a:t>Array function is used to create an </a:t>
            </a:r>
            <a:r>
              <a:rPr lang="en-US" dirty="0" err="1" smtClean="0"/>
              <a:t>aarayin</a:t>
            </a:r>
            <a:r>
              <a:rPr lang="en-US" dirty="0" smtClean="0"/>
              <a:t> </a:t>
            </a:r>
            <a:r>
              <a:rPr lang="en-US" dirty="0" err="1" smtClean="0"/>
              <a:t>php</a:t>
            </a:r>
            <a:r>
              <a:rPr lang="en-US" dirty="0" smtClean="0"/>
              <a:t>.</a:t>
            </a:r>
          </a:p>
          <a:p>
            <a:pPr marL="0" indent="0">
              <a:lnSpc>
                <a:spcPct val="150000"/>
              </a:lnSpc>
              <a:buNone/>
            </a:pPr>
            <a:r>
              <a:rPr lang="en-US" dirty="0" smtClean="0"/>
              <a:t>Types of arrays in </a:t>
            </a:r>
            <a:r>
              <a:rPr lang="en-US" dirty="0" err="1" smtClean="0"/>
              <a:t>php</a:t>
            </a:r>
            <a:r>
              <a:rPr lang="en-US" dirty="0" smtClean="0"/>
              <a:t>.</a:t>
            </a:r>
          </a:p>
          <a:p>
            <a:pPr>
              <a:lnSpc>
                <a:spcPct val="150000"/>
              </a:lnSpc>
            </a:pPr>
            <a:r>
              <a:rPr lang="en-US" dirty="0" smtClean="0"/>
              <a:t>Indexed array- Arrays with a numeric index</a:t>
            </a:r>
          </a:p>
          <a:p>
            <a:pPr>
              <a:lnSpc>
                <a:spcPct val="150000"/>
              </a:lnSpc>
            </a:pPr>
            <a:r>
              <a:rPr lang="en-US" dirty="0" smtClean="0"/>
              <a:t>Associative arrays – Arrays with named keys</a:t>
            </a:r>
          </a:p>
          <a:p>
            <a:pPr>
              <a:lnSpc>
                <a:spcPct val="150000"/>
              </a:lnSpc>
            </a:pPr>
            <a:r>
              <a:rPr lang="en-US" dirty="0" err="1" smtClean="0"/>
              <a:t>Multidimentional</a:t>
            </a:r>
            <a:r>
              <a:rPr lang="en-US" dirty="0" smtClean="0"/>
              <a:t> arrays – Arrays containing one or more arrays</a:t>
            </a:r>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74874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smtClean="0"/>
              <a:t> </a:t>
            </a:r>
            <a:r>
              <a:rPr lang="en-US" dirty="0"/>
              <a:t>Types of arrays in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numCol="2">
            <a:normAutofit/>
          </a:bodyPr>
          <a:lstStyle/>
          <a:p>
            <a:pPr marL="0" indent="0">
              <a:lnSpc>
                <a:spcPct val="150000"/>
              </a:lnSpc>
              <a:buNone/>
            </a:pPr>
            <a:endParaRPr lang="en-US" dirty="0" smtClean="0"/>
          </a:p>
          <a:p>
            <a:pPr marL="0" indent="0">
              <a:lnSpc>
                <a:spcPct val="150000"/>
              </a:lnSpc>
              <a:buNone/>
            </a:pPr>
            <a:r>
              <a:rPr lang="en-US" b="1" u="sng" dirty="0" smtClean="0">
                <a:solidFill>
                  <a:schemeClr val="accent2">
                    <a:lumMod val="60000"/>
                    <a:lumOff val="40000"/>
                  </a:schemeClr>
                </a:solidFill>
              </a:rPr>
              <a:t>INDEXED ARRAY</a:t>
            </a:r>
          </a:p>
          <a:p>
            <a:pPr marL="0" indent="0">
              <a:lnSpc>
                <a:spcPct val="150000"/>
              </a:lnSpc>
              <a:buNone/>
            </a:pPr>
            <a:r>
              <a:rPr lang="en-US" dirty="0" smtClean="0"/>
              <a:t> $subject = array(</a:t>
            </a:r>
          </a:p>
          <a:p>
            <a:pPr marL="0" indent="0">
              <a:lnSpc>
                <a:spcPct val="150000"/>
              </a:lnSpc>
              <a:buNone/>
            </a:pPr>
            <a:r>
              <a:rPr lang="en-US" dirty="0" smtClean="0"/>
              <a:t>    “English”,</a:t>
            </a:r>
          </a:p>
          <a:p>
            <a:pPr marL="0" indent="0">
              <a:lnSpc>
                <a:spcPct val="150000"/>
              </a:lnSpc>
              <a:buNone/>
            </a:pPr>
            <a:r>
              <a:rPr lang="en-US" dirty="0"/>
              <a:t> </a:t>
            </a:r>
            <a:r>
              <a:rPr lang="en-US" dirty="0" smtClean="0"/>
              <a:t>     “Math”,</a:t>
            </a:r>
          </a:p>
          <a:p>
            <a:pPr marL="0" indent="0">
              <a:lnSpc>
                <a:spcPct val="150000"/>
              </a:lnSpc>
              <a:buNone/>
            </a:pPr>
            <a:r>
              <a:rPr lang="en-US" dirty="0"/>
              <a:t> </a:t>
            </a:r>
            <a:r>
              <a:rPr lang="en-US" dirty="0" smtClean="0"/>
              <a:t>      “Economics”</a:t>
            </a:r>
          </a:p>
          <a:p>
            <a:pPr marL="0" indent="0">
              <a:lnSpc>
                <a:spcPct val="150000"/>
              </a:lnSpc>
              <a:buNone/>
            </a:pPr>
            <a:r>
              <a:rPr lang="en-US" dirty="0" smtClean="0"/>
              <a:t>);</a:t>
            </a:r>
          </a:p>
          <a:p>
            <a:pPr marL="0" indent="0">
              <a:lnSpc>
                <a:spcPct val="150000"/>
              </a:lnSpc>
              <a:buNone/>
            </a:pPr>
            <a:r>
              <a:rPr lang="en-US" dirty="0" err="1" smtClean="0">
                <a:solidFill>
                  <a:schemeClr val="bg1"/>
                </a:solidFill>
              </a:rPr>
              <a:t>Hihkjhkj</a:t>
            </a:r>
            <a:r>
              <a:rPr lang="en-US" dirty="0" smtClean="0">
                <a:solidFill>
                  <a:schemeClr val="bg1"/>
                </a:solidFill>
              </a:rPr>
              <a:t> </a:t>
            </a:r>
            <a:r>
              <a:rPr lang="en-US" dirty="0" err="1" smtClean="0">
                <a:solidFill>
                  <a:schemeClr val="bg1"/>
                </a:solidFill>
              </a:rPr>
              <a:t>hjkhjkhjk</a:t>
            </a:r>
            <a:r>
              <a:rPr lang="en-US" dirty="0" smtClean="0">
                <a:solidFill>
                  <a:schemeClr val="bg1"/>
                </a:solidFill>
              </a:rPr>
              <a:t> </a:t>
            </a:r>
            <a:r>
              <a:rPr lang="en-US" dirty="0" err="1" smtClean="0">
                <a:solidFill>
                  <a:schemeClr val="bg1"/>
                </a:solidFill>
              </a:rPr>
              <a:t>hjkhjkhjk</a:t>
            </a:r>
            <a:r>
              <a:rPr lang="en-US" dirty="0" smtClean="0">
                <a:solidFill>
                  <a:schemeClr val="bg1"/>
                </a:solidFill>
              </a:rPr>
              <a:t> </a:t>
            </a:r>
            <a:r>
              <a:rPr lang="en-US" dirty="0" err="1" smtClean="0">
                <a:solidFill>
                  <a:schemeClr val="bg1"/>
                </a:solidFill>
              </a:rPr>
              <a:t>hjkhjk</a:t>
            </a:r>
            <a:r>
              <a:rPr lang="en-US" dirty="0" smtClean="0">
                <a:solidFill>
                  <a:schemeClr val="bg1"/>
                </a:solidFill>
              </a:rPr>
              <a:t> </a:t>
            </a:r>
            <a:r>
              <a:rPr lang="en-US" dirty="0" err="1" smtClean="0">
                <a:solidFill>
                  <a:schemeClr val="bg1"/>
                </a:solidFill>
              </a:rPr>
              <a:t>hjkhjk</a:t>
            </a:r>
            <a:r>
              <a:rPr lang="en-US" dirty="0" smtClean="0">
                <a:solidFill>
                  <a:schemeClr val="bg1"/>
                </a:solidFill>
              </a:rPr>
              <a:t> </a:t>
            </a:r>
            <a:r>
              <a:rPr lang="en-US" b="1" u="sng" dirty="0" smtClean="0">
                <a:solidFill>
                  <a:schemeClr val="accent2">
                    <a:lumMod val="60000"/>
                    <a:lumOff val="40000"/>
                  </a:schemeClr>
                </a:solidFill>
              </a:rPr>
              <a:t>ASSOCIATIVE ARRAY</a:t>
            </a:r>
          </a:p>
          <a:p>
            <a:pPr marL="0" indent="0">
              <a:lnSpc>
                <a:spcPct val="150000"/>
              </a:lnSpc>
              <a:buNone/>
            </a:pPr>
            <a:r>
              <a:rPr lang="en-US" dirty="0" smtClean="0"/>
              <a:t>$age = array(</a:t>
            </a:r>
          </a:p>
          <a:p>
            <a:pPr marL="0" indent="0">
              <a:lnSpc>
                <a:spcPct val="150000"/>
              </a:lnSpc>
              <a:buNone/>
            </a:pPr>
            <a:r>
              <a:rPr lang="en-US" dirty="0" smtClean="0"/>
              <a:t>“Ali” =&gt; 23,</a:t>
            </a:r>
          </a:p>
          <a:p>
            <a:pPr marL="0" indent="0">
              <a:lnSpc>
                <a:spcPct val="150000"/>
              </a:lnSpc>
              <a:buNone/>
            </a:pPr>
            <a:r>
              <a:rPr lang="en-US" dirty="0" smtClean="0"/>
              <a:t>“Bilal” =&gt; 32,</a:t>
            </a:r>
          </a:p>
          <a:p>
            <a:pPr marL="0" indent="0">
              <a:lnSpc>
                <a:spcPct val="150000"/>
              </a:lnSpc>
              <a:buNone/>
            </a:pPr>
            <a:r>
              <a:rPr lang="en-US" dirty="0" smtClean="0"/>
              <a:t>“</a:t>
            </a:r>
            <a:r>
              <a:rPr lang="en-US" dirty="0" err="1" smtClean="0"/>
              <a:t>zara</a:t>
            </a:r>
            <a:r>
              <a:rPr lang="en-US" dirty="0" smtClean="0"/>
              <a:t>” =&gt;33</a:t>
            </a:r>
          </a:p>
          <a:p>
            <a:pPr marL="0" indent="0">
              <a:lnSpc>
                <a:spcPct val="150000"/>
              </a:lnSpc>
              <a:buNone/>
            </a:pPr>
            <a:r>
              <a:rPr lang="en-US" dirty="0" smtClean="0"/>
              <a:t>);</a:t>
            </a:r>
            <a:endParaRPr lang="en-US" dirty="0"/>
          </a:p>
        </p:txBody>
      </p:sp>
      <p:cxnSp>
        <p:nvCxnSpPr>
          <p:cNvPr id="5" name="Straight Arrow Connector 4"/>
          <p:cNvCxnSpPr/>
          <p:nvPr/>
        </p:nvCxnSpPr>
        <p:spPr>
          <a:xfrm>
            <a:off x="5503492" y="3562172"/>
            <a:ext cx="521294"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flipH="1" flipV="1">
            <a:off x="7604333" y="3562172"/>
            <a:ext cx="582538" cy="997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4785644" y="3421166"/>
            <a:ext cx="649481" cy="282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key</a:t>
            </a:r>
            <a:endParaRPr lang="en-US" dirty="0">
              <a:solidFill>
                <a:schemeClr val="tx1"/>
              </a:solidFill>
            </a:endParaRPr>
          </a:p>
        </p:txBody>
      </p:sp>
      <p:sp>
        <p:nvSpPr>
          <p:cNvPr id="10" name="Rectangle 9"/>
          <p:cNvSpPr/>
          <p:nvPr/>
        </p:nvSpPr>
        <p:spPr>
          <a:xfrm>
            <a:off x="8202540" y="3421165"/>
            <a:ext cx="915823" cy="282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a:t>
            </a:r>
            <a:endParaRPr lang="en-US" dirty="0">
              <a:solidFill>
                <a:schemeClr val="tx1"/>
              </a:solidFill>
            </a:endParaRPr>
          </a:p>
        </p:txBody>
      </p:sp>
    </p:spTree>
    <p:extLst>
      <p:ext uri="{BB962C8B-B14F-4D97-AF65-F5344CB8AC3E}">
        <p14:creationId xmlns:p14="http://schemas.microsoft.com/office/powerpoint/2010/main" val="2982982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indexed array</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lnSpc>
                <a:spcPct val="150000"/>
              </a:lnSpc>
              <a:buNone/>
            </a:pPr>
            <a:r>
              <a:rPr lang="en-US" dirty="0"/>
              <a:t>E</a:t>
            </a:r>
            <a:r>
              <a:rPr lang="en-US" dirty="0" smtClean="0"/>
              <a:t>x – 1 (Indexed array)</a:t>
            </a:r>
          </a:p>
          <a:p>
            <a:pPr marL="0" indent="0">
              <a:lnSpc>
                <a:spcPct val="150000"/>
              </a:lnSpc>
              <a:buNone/>
            </a:pPr>
            <a:r>
              <a:rPr lang="en-US" dirty="0" smtClean="0"/>
              <a:t>$name = array(“Ali” , “</a:t>
            </a:r>
            <a:r>
              <a:rPr lang="en-US" dirty="0" err="1" smtClean="0"/>
              <a:t>Rehman</a:t>
            </a:r>
            <a:r>
              <a:rPr lang="en-US" dirty="0" smtClean="0"/>
              <a:t>” , “Usman” , “Bilal”);</a:t>
            </a:r>
          </a:p>
          <a:p>
            <a:pPr marL="0" indent="0">
              <a:lnSpc>
                <a:spcPct val="150000"/>
              </a:lnSpc>
              <a:buNone/>
            </a:pPr>
            <a:r>
              <a:rPr lang="en-US" dirty="0" smtClean="0"/>
              <a:t>Echo count($name);</a:t>
            </a:r>
          </a:p>
          <a:p>
            <a:pPr marL="0" indent="0">
              <a:lnSpc>
                <a:spcPct val="150000"/>
              </a:lnSpc>
              <a:buNone/>
            </a:pPr>
            <a:r>
              <a:rPr lang="en-US" dirty="0" smtClean="0"/>
              <a:t>Ex – 2</a:t>
            </a:r>
          </a:p>
          <a:p>
            <a:pPr marL="0" indent="0">
              <a:buNone/>
            </a:pPr>
            <a:r>
              <a:rPr lang="en-US" dirty="0"/>
              <a:t>$name = array("Ali" , "</a:t>
            </a:r>
            <a:r>
              <a:rPr lang="en-US" dirty="0" err="1"/>
              <a:t>Rehman</a:t>
            </a:r>
            <a:r>
              <a:rPr lang="en-US" dirty="0"/>
              <a:t>" , "Usman" , "Bilal");</a:t>
            </a:r>
          </a:p>
          <a:p>
            <a:pPr marL="0" indent="0">
              <a:buNone/>
            </a:pPr>
            <a:r>
              <a:rPr lang="en-US" dirty="0"/>
              <a:t>$</a:t>
            </a:r>
            <a:r>
              <a:rPr lang="en-US" dirty="0" err="1"/>
              <a:t>arrlength</a:t>
            </a:r>
            <a:r>
              <a:rPr lang="en-US" dirty="0"/>
              <a:t> = count($name); //4</a:t>
            </a:r>
          </a:p>
          <a:p>
            <a:pPr marL="0" indent="0">
              <a:buNone/>
            </a:pPr>
            <a:r>
              <a:rPr lang="en-US" dirty="0"/>
              <a:t>for($x = 0; $x &lt; $</a:t>
            </a:r>
            <a:r>
              <a:rPr lang="en-US" dirty="0" err="1"/>
              <a:t>arrlength</a:t>
            </a:r>
            <a:r>
              <a:rPr lang="en-US" dirty="0"/>
              <a:t>; $x++){</a:t>
            </a:r>
          </a:p>
          <a:p>
            <a:pPr marL="0" indent="0">
              <a:buNone/>
            </a:pPr>
            <a:r>
              <a:rPr lang="en-US" dirty="0"/>
              <a:t>echo "Indexed number [$x] " .$name[$x];</a:t>
            </a:r>
          </a:p>
          <a:p>
            <a:pPr marL="0" indent="0">
              <a:buNone/>
            </a:pPr>
            <a:r>
              <a:rPr lang="en-US" dirty="0"/>
              <a:t>echo "&lt;</a:t>
            </a:r>
            <a:r>
              <a:rPr lang="en-US" dirty="0" err="1"/>
              <a:t>br</a:t>
            </a:r>
            <a:r>
              <a:rPr lang="en-US" dirty="0"/>
              <a:t>&gt;";</a:t>
            </a:r>
          </a:p>
          <a:p>
            <a:pPr marL="0" indent="0">
              <a:buNone/>
            </a:pPr>
            <a:r>
              <a:rPr lang="en-US" dirty="0"/>
              <a:t>}</a:t>
            </a:r>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009153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indexed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- 3</a:t>
            </a:r>
          </a:p>
          <a:p>
            <a:pPr marL="0" indent="0">
              <a:buNone/>
            </a:pPr>
            <a:r>
              <a:rPr lang="en-US" dirty="0" smtClean="0"/>
              <a:t>$</a:t>
            </a:r>
            <a:r>
              <a:rPr lang="en-US" dirty="0"/>
              <a:t>a =array (1,2,3,4,5,6,7,8,9);</a:t>
            </a:r>
          </a:p>
          <a:p>
            <a:pPr marL="0" indent="0">
              <a:buNone/>
            </a:pPr>
            <a:r>
              <a:rPr lang="en-US" dirty="0"/>
              <a:t>$a[9</a:t>
            </a:r>
            <a:r>
              <a:rPr lang="en-US" dirty="0" smtClean="0"/>
              <a:t>]=“Ali";</a:t>
            </a:r>
            <a:endParaRPr lang="en-US" dirty="0"/>
          </a:p>
          <a:p>
            <a:pPr marL="0" indent="0">
              <a:buNone/>
            </a:pPr>
            <a:r>
              <a:rPr lang="en-US" dirty="0"/>
              <a:t>echo "&lt;pre&gt;";</a:t>
            </a:r>
          </a:p>
          <a:p>
            <a:pPr marL="0" indent="0">
              <a:buNone/>
            </a:pPr>
            <a:r>
              <a:rPr lang="en-US" dirty="0" err="1"/>
              <a:t>print_r</a:t>
            </a:r>
            <a:r>
              <a:rPr lang="en-US" dirty="0"/>
              <a:t>($a)."&lt;</a:t>
            </a:r>
            <a:r>
              <a:rPr lang="en-US" dirty="0" err="1"/>
              <a:t>br</a:t>
            </a:r>
            <a:r>
              <a:rPr lang="en-US" dirty="0" smtClean="0"/>
              <a:t>&gt;";</a:t>
            </a:r>
          </a:p>
          <a:p>
            <a:pPr marL="0" indent="0">
              <a:buNone/>
            </a:pPr>
            <a:endParaRPr lang="en-US" dirty="0"/>
          </a:p>
          <a:p>
            <a:pPr marL="0" indent="0">
              <a:lnSpc>
                <a:spcPct val="150000"/>
              </a:lnSpc>
              <a:buNone/>
            </a:pPr>
            <a:r>
              <a:rPr lang="en-US" dirty="0"/>
              <a:t>The </a:t>
            </a:r>
            <a:r>
              <a:rPr lang="en-US" dirty="0" err="1"/>
              <a:t>print_r</a:t>
            </a:r>
            <a:r>
              <a:rPr lang="en-US" dirty="0"/>
              <a:t>() function prints the information about a variable in a more human-readable way.</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627336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Associative array</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buNone/>
            </a:pPr>
            <a:r>
              <a:rPr lang="en-US" dirty="0" smtClean="0"/>
              <a:t>Ex - 4</a:t>
            </a:r>
            <a:endParaRPr lang="en-US" dirty="0"/>
          </a:p>
          <a:p>
            <a:pPr marL="0" indent="0">
              <a:buNone/>
            </a:pPr>
            <a:r>
              <a:rPr lang="en-US" dirty="0" smtClean="0"/>
              <a:t>$name </a:t>
            </a:r>
            <a:r>
              <a:rPr lang="en-US" dirty="0"/>
              <a:t>= array(1</a:t>
            </a:r>
            <a:r>
              <a:rPr lang="en-US" dirty="0" smtClean="0"/>
              <a:t>=&gt;“Usman", </a:t>
            </a:r>
            <a:r>
              <a:rPr lang="en-US" dirty="0"/>
              <a:t>2=&gt;"komal", 3=&gt;"</a:t>
            </a:r>
            <a:r>
              <a:rPr lang="en-US" dirty="0" err="1"/>
              <a:t>nosheen</a:t>
            </a:r>
            <a:r>
              <a:rPr lang="en-US" dirty="0"/>
              <a:t>", 4=&gt;"</a:t>
            </a:r>
            <a:r>
              <a:rPr lang="en-US" dirty="0" err="1"/>
              <a:t>ayesha</a:t>
            </a:r>
            <a:r>
              <a:rPr lang="en-US" dirty="0"/>
              <a:t>", 5=&gt;"</a:t>
            </a:r>
            <a:r>
              <a:rPr lang="en-US" dirty="0" err="1"/>
              <a:t>neha</a:t>
            </a:r>
            <a:r>
              <a:rPr lang="en-US" dirty="0"/>
              <a:t>", 6=&gt;"</a:t>
            </a:r>
            <a:r>
              <a:rPr lang="en-US" dirty="0" err="1"/>
              <a:t>hafsa</a:t>
            </a:r>
            <a:r>
              <a:rPr lang="en-US" dirty="0"/>
              <a:t>" </a:t>
            </a:r>
            <a:r>
              <a:rPr lang="en-US" dirty="0" smtClean="0"/>
              <a:t>);</a:t>
            </a:r>
            <a:endParaRPr lang="en-US" dirty="0"/>
          </a:p>
          <a:p>
            <a:pPr marL="0" indent="0">
              <a:buNone/>
            </a:pPr>
            <a:r>
              <a:rPr lang="en-US" dirty="0"/>
              <a:t> $a[5]="</a:t>
            </a:r>
            <a:r>
              <a:rPr lang="en-US" dirty="0" err="1"/>
              <a:t>urooj</a:t>
            </a:r>
            <a:r>
              <a:rPr lang="en-US" dirty="0"/>
              <a:t>";</a:t>
            </a:r>
          </a:p>
          <a:p>
            <a:pPr marL="0" indent="0">
              <a:buNone/>
            </a:pPr>
            <a:r>
              <a:rPr lang="en-US" dirty="0"/>
              <a:t> $a[9]="alia";</a:t>
            </a:r>
          </a:p>
          <a:p>
            <a:pPr marL="0" indent="0">
              <a:buNone/>
            </a:pPr>
            <a:r>
              <a:rPr lang="en-US" dirty="0"/>
              <a:t> $a[10]="</a:t>
            </a:r>
            <a:r>
              <a:rPr lang="en-US" dirty="0" err="1"/>
              <a:t>ali</a:t>
            </a:r>
            <a:r>
              <a:rPr lang="en-US" dirty="0"/>
              <a:t>";</a:t>
            </a:r>
          </a:p>
          <a:p>
            <a:pPr marL="0" indent="0">
              <a:buNone/>
            </a:pPr>
            <a:r>
              <a:rPr lang="en-US" dirty="0"/>
              <a:t> $a[11]="</a:t>
            </a:r>
            <a:r>
              <a:rPr lang="en-US" dirty="0" err="1"/>
              <a:t>azam</a:t>
            </a:r>
            <a:r>
              <a:rPr lang="en-US" dirty="0"/>
              <a:t>";</a:t>
            </a:r>
          </a:p>
          <a:p>
            <a:pPr marL="0" indent="0">
              <a:buNone/>
            </a:pPr>
            <a:r>
              <a:rPr lang="en-US" dirty="0"/>
              <a:t> $a[12]="</a:t>
            </a:r>
            <a:r>
              <a:rPr lang="en-US" dirty="0" err="1"/>
              <a:t>hamza</a:t>
            </a:r>
            <a:r>
              <a:rPr lang="en-US" dirty="0"/>
              <a:t>";</a:t>
            </a:r>
          </a:p>
          <a:p>
            <a:pPr marL="0" indent="0">
              <a:buNone/>
            </a:pPr>
            <a:r>
              <a:rPr lang="en-US" dirty="0"/>
              <a:t/>
            </a:r>
            <a:br>
              <a:rPr lang="en-US" dirty="0"/>
            </a:br>
            <a:r>
              <a:rPr lang="en-US" dirty="0"/>
              <a:t>echo "&lt;pre&gt;";</a:t>
            </a:r>
          </a:p>
          <a:p>
            <a:pPr marL="0" indent="0">
              <a:buNone/>
            </a:pPr>
            <a:r>
              <a:rPr lang="en-US" dirty="0" err="1"/>
              <a:t>print_r</a:t>
            </a:r>
            <a:r>
              <a:rPr lang="en-US" dirty="0"/>
              <a:t>($a);</a:t>
            </a:r>
          </a:p>
          <a:p>
            <a:pPr marL="0" indent="0">
              <a:buNone/>
            </a:pPr>
            <a:r>
              <a:rPr lang="en-US" dirty="0"/>
              <a:t>echo "&lt;/pre&gt;";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292015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Associative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a:p>
          <a:p>
            <a:pPr marL="0" indent="0">
              <a:lnSpc>
                <a:spcPct val="150000"/>
              </a:lnSpc>
              <a:buNone/>
            </a:pPr>
            <a:r>
              <a:rPr lang="en-US" dirty="0"/>
              <a:t>Ex </a:t>
            </a:r>
            <a:r>
              <a:rPr lang="en-US" dirty="0" smtClean="0"/>
              <a:t>-5 </a:t>
            </a:r>
            <a:r>
              <a:rPr lang="en-US" dirty="0"/>
              <a:t>(associative array)</a:t>
            </a:r>
          </a:p>
          <a:p>
            <a:pPr marL="0" indent="0">
              <a:lnSpc>
                <a:spcPct val="150000"/>
              </a:lnSpc>
              <a:buNone/>
            </a:pPr>
            <a:r>
              <a:rPr lang="pt-BR" dirty="0" smtClean="0"/>
              <a:t>$marks=[“</a:t>
            </a:r>
            <a:r>
              <a:rPr lang="pt-BR" dirty="0"/>
              <a:t>Phy"=&gt;90,“Math"=&gt;90,“Economics"=&gt;70</a:t>
            </a:r>
            <a:r>
              <a:rPr lang="pt-BR" dirty="0" smtClean="0"/>
              <a:t>];</a:t>
            </a:r>
          </a:p>
          <a:p>
            <a:pPr marL="0" indent="0">
              <a:lnSpc>
                <a:spcPct val="150000"/>
              </a:lnSpc>
              <a:buNone/>
            </a:pPr>
            <a:r>
              <a:rPr lang="pt-BR" dirty="0" smtClean="0"/>
              <a:t>Echo $marks[“phy”]; //90</a:t>
            </a:r>
          </a:p>
          <a:p>
            <a:pPr marL="0" indent="0">
              <a:lnSpc>
                <a:spcPct val="150000"/>
              </a:lnSpc>
              <a:buNone/>
            </a:pPr>
            <a:r>
              <a:rPr lang="en-US" dirty="0" smtClean="0"/>
              <a:t>echo </a:t>
            </a:r>
            <a:r>
              <a:rPr lang="en-US" dirty="0" smtClean="0"/>
              <a:t>“Ali has got “ .$marks[‘</a:t>
            </a:r>
            <a:r>
              <a:rPr lang="en-US" dirty="0" err="1" smtClean="0"/>
              <a:t>phy</a:t>
            </a:r>
            <a:r>
              <a:rPr lang="en-US" dirty="0" smtClean="0"/>
              <a:t>’] .”marks</a:t>
            </a:r>
            <a:r>
              <a:rPr lang="en-US" dirty="0" smtClean="0"/>
              <a:t>.”;</a:t>
            </a:r>
          </a:p>
          <a:p>
            <a:pPr marL="0" indent="0">
              <a:lnSpc>
                <a:spcPct val="150000"/>
              </a:lnSpc>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459606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lstStyle/>
          <a:p>
            <a:r>
              <a:rPr lang="en-US" dirty="0" smtClean="0"/>
              <a:t> </a:t>
            </a:r>
            <a:r>
              <a:rPr lang="en-US" dirty="0" smtClean="0"/>
              <a:t>for each loop syntax in </a:t>
            </a:r>
            <a:r>
              <a:rPr lang="en-US" dirty="0" err="1" smtClean="0"/>
              <a:t>php</a:t>
            </a:r>
            <a:endParaRPr lang="en-US" dirty="0"/>
          </a:p>
        </p:txBody>
      </p:sp>
      <p:sp>
        <p:nvSpPr>
          <p:cNvPr id="3" name="Content Placeholder 2"/>
          <p:cNvSpPr>
            <a:spLocks noGrp="1"/>
          </p:cNvSpPr>
          <p:nvPr>
            <p:ph idx="1"/>
          </p:nvPr>
        </p:nvSpPr>
        <p:spPr>
          <a:xfrm>
            <a:off x="685800" y="1632247"/>
            <a:ext cx="10820400" cy="3646402"/>
          </a:xfrm>
        </p:spPr>
        <p:txBody>
          <a:bodyPr>
            <a:normAutofit/>
          </a:bodyPr>
          <a:lstStyle/>
          <a:p>
            <a:pPr marL="0" indent="0">
              <a:buNone/>
            </a:pPr>
            <a:endParaRPr lang="en-US" dirty="0" smtClean="0"/>
          </a:p>
          <a:p>
            <a:pPr marL="0" indent="0">
              <a:buNone/>
            </a:pPr>
            <a:endParaRPr lang="en-US" dirty="0"/>
          </a:p>
          <a:p>
            <a:pPr marL="0" indent="0">
              <a:lnSpc>
                <a:spcPct val="150000"/>
              </a:lnSpc>
              <a:buNone/>
            </a:pPr>
            <a:r>
              <a:rPr lang="en-US" dirty="0" err="1"/>
              <a:t>f</a:t>
            </a:r>
            <a:r>
              <a:rPr lang="en-US" dirty="0" err="1" smtClean="0"/>
              <a:t>orech</a:t>
            </a:r>
            <a:r>
              <a:rPr lang="en-US" dirty="0" smtClean="0"/>
              <a:t>($array as $value){</a:t>
            </a:r>
          </a:p>
          <a:p>
            <a:pPr marL="0" indent="0">
              <a:lnSpc>
                <a:spcPct val="150000"/>
              </a:lnSpc>
              <a:buNone/>
            </a:pPr>
            <a:r>
              <a:rPr lang="en-US" dirty="0" smtClean="0"/>
              <a:t>//statement</a:t>
            </a:r>
            <a:endParaRPr lang="en-US" dirty="0"/>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240218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normAutofit fontScale="90000"/>
          </a:bodyPr>
          <a:lstStyle/>
          <a:p>
            <a:r>
              <a:rPr lang="en-US" dirty="0" smtClean="0"/>
              <a:t> </a:t>
            </a:r>
            <a:r>
              <a:rPr lang="en-US" dirty="0" smtClean="0"/>
              <a:t>for each loop for indexed array in </a:t>
            </a:r>
            <a:r>
              <a:rPr lang="en-US" dirty="0" err="1" smtClean="0"/>
              <a:t>php</a:t>
            </a:r>
            <a:endParaRPr lang="en-US" dirty="0"/>
          </a:p>
        </p:txBody>
      </p:sp>
      <p:sp>
        <p:nvSpPr>
          <p:cNvPr id="3" name="Content Placeholder 2"/>
          <p:cNvSpPr>
            <a:spLocks noGrp="1"/>
          </p:cNvSpPr>
          <p:nvPr>
            <p:ph idx="1"/>
          </p:nvPr>
        </p:nvSpPr>
        <p:spPr>
          <a:xfrm>
            <a:off x="685800" y="1632247"/>
            <a:ext cx="10820400" cy="4623274"/>
          </a:xfrm>
        </p:spPr>
        <p:txBody>
          <a:bodyPr>
            <a:normAutofit/>
          </a:bodyPr>
          <a:lstStyle/>
          <a:p>
            <a:pPr marL="0" indent="0">
              <a:buNone/>
            </a:pPr>
            <a:endParaRPr lang="en-US" dirty="0" smtClean="0"/>
          </a:p>
          <a:p>
            <a:pPr marL="0" indent="0">
              <a:buNone/>
            </a:pPr>
            <a:endParaRPr lang="en-US" dirty="0"/>
          </a:p>
          <a:p>
            <a:pPr marL="0" indent="0">
              <a:buNone/>
            </a:pPr>
            <a:r>
              <a:rPr lang="en-US" dirty="0" smtClean="0"/>
              <a:t>$test = array(10,20,30,40);</a:t>
            </a:r>
          </a:p>
          <a:p>
            <a:pPr marL="0" indent="0">
              <a:buNone/>
            </a:pPr>
            <a:endParaRPr lang="en-US" dirty="0"/>
          </a:p>
          <a:p>
            <a:pPr marL="0" indent="0">
              <a:lnSpc>
                <a:spcPct val="150000"/>
              </a:lnSpc>
              <a:buNone/>
            </a:pPr>
            <a:r>
              <a:rPr lang="en-US" dirty="0" err="1"/>
              <a:t>f</a:t>
            </a:r>
            <a:r>
              <a:rPr lang="en-US" dirty="0" err="1" smtClean="0"/>
              <a:t>orech</a:t>
            </a:r>
            <a:r>
              <a:rPr lang="en-US" dirty="0" smtClean="0"/>
              <a:t>($test as $value){</a:t>
            </a:r>
          </a:p>
          <a:p>
            <a:pPr marL="0" indent="0">
              <a:lnSpc>
                <a:spcPct val="150000"/>
              </a:lnSpc>
              <a:buNone/>
            </a:pPr>
            <a:r>
              <a:rPr lang="en-US" dirty="0" smtClean="0"/>
              <a:t>echo $value .”&lt;</a:t>
            </a:r>
            <a:r>
              <a:rPr lang="en-US" dirty="0" err="1" smtClean="0"/>
              <a:t>br</a:t>
            </a:r>
            <a:r>
              <a:rPr lang="en-US" dirty="0" smtClean="0"/>
              <a:t>&gt;”;</a:t>
            </a:r>
            <a:endParaRPr lang="en-US" dirty="0" smtClean="0"/>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148562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normAutofit fontScale="90000"/>
          </a:bodyPr>
          <a:lstStyle/>
          <a:p>
            <a:r>
              <a:rPr lang="en-US" dirty="0" smtClean="0"/>
              <a:t> </a:t>
            </a:r>
            <a:r>
              <a:rPr lang="en-US" dirty="0" smtClean="0"/>
              <a:t>for each loop for associative array in </a:t>
            </a:r>
            <a:r>
              <a:rPr lang="en-US" dirty="0" err="1" smtClean="0"/>
              <a:t>php</a:t>
            </a:r>
            <a:endParaRPr lang="en-US" dirty="0"/>
          </a:p>
        </p:txBody>
      </p:sp>
      <p:sp>
        <p:nvSpPr>
          <p:cNvPr id="3" name="Content Placeholder 2"/>
          <p:cNvSpPr>
            <a:spLocks noGrp="1"/>
          </p:cNvSpPr>
          <p:nvPr>
            <p:ph idx="1"/>
          </p:nvPr>
        </p:nvSpPr>
        <p:spPr>
          <a:xfrm>
            <a:off x="685800" y="1632247"/>
            <a:ext cx="10820400" cy="4623274"/>
          </a:xfrm>
        </p:spPr>
        <p:txBody>
          <a:bodyPr>
            <a:normAutofit fontScale="92500" lnSpcReduction="10000"/>
          </a:bodyPr>
          <a:lstStyle/>
          <a:p>
            <a:pPr marL="0" indent="0">
              <a:lnSpc>
                <a:spcPct val="150000"/>
              </a:lnSpc>
              <a:buNone/>
            </a:pPr>
            <a:r>
              <a:rPr lang="en-US" dirty="0"/>
              <a:t>$age </a:t>
            </a:r>
            <a:r>
              <a:rPr lang="en-US" dirty="0" smtClean="0"/>
              <a:t>= [</a:t>
            </a:r>
            <a:endParaRPr lang="en-US" dirty="0"/>
          </a:p>
          <a:p>
            <a:pPr marL="0" indent="0">
              <a:lnSpc>
                <a:spcPct val="150000"/>
              </a:lnSpc>
              <a:buNone/>
            </a:pPr>
            <a:r>
              <a:rPr lang="en-US" dirty="0"/>
              <a:t>“Ali” =&gt; 23,</a:t>
            </a:r>
          </a:p>
          <a:p>
            <a:pPr marL="0" indent="0">
              <a:lnSpc>
                <a:spcPct val="150000"/>
              </a:lnSpc>
              <a:buNone/>
            </a:pPr>
            <a:r>
              <a:rPr lang="en-US" dirty="0"/>
              <a:t>“Bilal” =&gt; 32,</a:t>
            </a:r>
          </a:p>
          <a:p>
            <a:pPr marL="0" indent="0">
              <a:lnSpc>
                <a:spcPct val="150000"/>
              </a:lnSpc>
              <a:buNone/>
            </a:pPr>
            <a:r>
              <a:rPr lang="en-US" dirty="0"/>
              <a:t>“</a:t>
            </a:r>
            <a:r>
              <a:rPr lang="en-US" dirty="0" err="1"/>
              <a:t>zara</a:t>
            </a:r>
            <a:r>
              <a:rPr lang="en-US" dirty="0"/>
              <a:t>” =&gt;33</a:t>
            </a:r>
          </a:p>
          <a:p>
            <a:pPr marL="0" indent="0">
              <a:lnSpc>
                <a:spcPct val="150000"/>
              </a:lnSpc>
              <a:buNone/>
            </a:pPr>
            <a:r>
              <a:rPr lang="en-US" dirty="0"/>
              <a:t>]</a:t>
            </a:r>
            <a:r>
              <a:rPr lang="en-US" dirty="0" smtClean="0"/>
              <a:t>;</a:t>
            </a:r>
            <a:endParaRPr lang="en-US" dirty="0" smtClean="0"/>
          </a:p>
          <a:p>
            <a:pPr marL="0" indent="0">
              <a:lnSpc>
                <a:spcPct val="150000"/>
              </a:lnSpc>
              <a:buNone/>
            </a:pPr>
            <a:r>
              <a:rPr lang="en-US" dirty="0" err="1" smtClean="0"/>
              <a:t>f</a:t>
            </a:r>
            <a:r>
              <a:rPr lang="en-US" dirty="0" err="1" smtClean="0"/>
              <a:t>orech</a:t>
            </a:r>
            <a:r>
              <a:rPr lang="en-US" dirty="0" smtClean="0"/>
              <a:t>($age as $key =&gt; $value){</a:t>
            </a:r>
          </a:p>
          <a:p>
            <a:pPr marL="0" indent="0">
              <a:lnSpc>
                <a:spcPct val="150000"/>
              </a:lnSpc>
              <a:buNone/>
            </a:pPr>
            <a:r>
              <a:rPr lang="en-US" dirty="0" smtClean="0"/>
              <a:t>echo $key .”=“ .$value .”&lt;</a:t>
            </a:r>
            <a:r>
              <a:rPr lang="en-US" dirty="0" err="1" smtClean="0"/>
              <a:t>br</a:t>
            </a:r>
            <a:r>
              <a:rPr lang="en-US" dirty="0" smtClean="0"/>
              <a:t>&gt;”;</a:t>
            </a:r>
            <a:endParaRPr lang="en-US" dirty="0" smtClean="0"/>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7053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language</a:t>
            </a:r>
            <a:endParaRPr lang="en-US" dirty="0"/>
          </a:p>
        </p:txBody>
      </p:sp>
      <p:sp>
        <p:nvSpPr>
          <p:cNvPr id="3" name="Content Placeholder 2"/>
          <p:cNvSpPr>
            <a:spLocks noGrp="1"/>
          </p:cNvSpPr>
          <p:nvPr>
            <p:ph idx="1"/>
          </p:nvPr>
        </p:nvSpPr>
        <p:spPr/>
        <p:txBody>
          <a:bodyPr/>
          <a:lstStyle/>
          <a:p>
            <a:r>
              <a:rPr lang="en-US" dirty="0" smtClean="0"/>
              <a:t>A scripting language that is interpreted at run</a:t>
            </a:r>
          </a:p>
          <a:p>
            <a:pPr marL="0" indent="0">
              <a:buNone/>
            </a:pPr>
            <a:r>
              <a:rPr lang="en-US" dirty="0" smtClean="0"/>
              <a:t>  time rather than compiled</a:t>
            </a:r>
          </a:p>
          <a:p>
            <a:r>
              <a:rPr lang="en-US" dirty="0" smtClean="0"/>
              <a:t>Server side scripting language</a:t>
            </a:r>
          </a:p>
          <a:p>
            <a:r>
              <a:rPr lang="en-US" dirty="0" smtClean="0"/>
              <a:t>Client side scripting language</a:t>
            </a:r>
          </a:p>
          <a:p>
            <a:pPr marL="0" indent="0">
              <a:buNone/>
            </a:pPr>
            <a:endParaRPr lang="en-US" dirty="0" smtClean="0"/>
          </a:p>
          <a:p>
            <a:endParaRPr lang="en-US" dirty="0"/>
          </a:p>
        </p:txBody>
      </p:sp>
    </p:spTree>
    <p:extLst>
      <p:ext uri="{BB962C8B-B14F-4D97-AF65-F5344CB8AC3E}">
        <p14:creationId xmlns:p14="http://schemas.microsoft.com/office/powerpoint/2010/main" val="3532854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fontScale="77500" lnSpcReduction="20000"/>
          </a:bodyPr>
          <a:lstStyle/>
          <a:p>
            <a:pPr marL="0" indent="0">
              <a:buNone/>
            </a:pPr>
            <a:r>
              <a:rPr lang="en-US" dirty="0" smtClean="0"/>
              <a:t>Ex - 6</a:t>
            </a:r>
            <a:endParaRPr lang="en-US" dirty="0"/>
          </a:p>
          <a:p>
            <a:pPr marL="0" indent="0">
              <a:buNone/>
            </a:pPr>
            <a:r>
              <a:rPr lang="es-ES" dirty="0"/>
              <a:t>$a = </a:t>
            </a:r>
            <a:r>
              <a:rPr lang="es-ES" dirty="0" err="1"/>
              <a:t>array</a:t>
            </a:r>
            <a:r>
              <a:rPr lang="es-ES" dirty="0"/>
              <a:t>(</a:t>
            </a:r>
          </a:p>
          <a:p>
            <a:pPr marL="0" indent="0">
              <a:buNone/>
            </a:pPr>
            <a:r>
              <a:rPr lang="es-ES" dirty="0"/>
              <a:t>    </a:t>
            </a:r>
            <a:r>
              <a:rPr lang="es-ES" dirty="0" err="1"/>
              <a:t>array</a:t>
            </a:r>
            <a:r>
              <a:rPr lang="es-ES" dirty="0"/>
              <a:t>(1,2,3,4,5),</a:t>
            </a:r>
          </a:p>
          <a:p>
            <a:pPr marL="0" indent="0">
              <a:buNone/>
            </a:pPr>
            <a:r>
              <a:rPr lang="es-ES" dirty="0"/>
              <a:t>    </a:t>
            </a:r>
            <a:r>
              <a:rPr lang="es-ES" dirty="0" err="1"/>
              <a:t>array</a:t>
            </a:r>
            <a:r>
              <a:rPr lang="es-ES" dirty="0"/>
              <a:t>(6,7,8,9,10),</a:t>
            </a:r>
          </a:p>
          <a:p>
            <a:pPr marL="0" indent="0">
              <a:buNone/>
            </a:pPr>
            <a:r>
              <a:rPr lang="es-ES" dirty="0"/>
              <a:t>    </a:t>
            </a:r>
            <a:r>
              <a:rPr lang="es-ES" dirty="0" err="1"/>
              <a:t>array</a:t>
            </a:r>
            <a:r>
              <a:rPr lang="es-ES" dirty="0"/>
              <a:t>(11,12,13,14),</a:t>
            </a:r>
          </a:p>
          <a:p>
            <a:pPr marL="0" indent="0">
              <a:buNone/>
            </a:pPr>
            <a:r>
              <a:rPr lang="es-ES" dirty="0"/>
              <a:t>    </a:t>
            </a:r>
            <a:r>
              <a:rPr lang="es-ES" dirty="0" err="1"/>
              <a:t>array</a:t>
            </a:r>
            <a:r>
              <a:rPr lang="es-ES" dirty="0"/>
              <a:t>(15,16,17,18,19,20)</a:t>
            </a:r>
          </a:p>
          <a:p>
            <a:pPr marL="0" indent="0">
              <a:buNone/>
            </a:pPr>
            <a:r>
              <a:rPr lang="es-ES" dirty="0"/>
              <a:t>);</a:t>
            </a:r>
          </a:p>
          <a:p>
            <a:pPr marL="0" indent="0">
              <a:buNone/>
            </a:pPr>
            <a:r>
              <a:rPr lang="es-ES" dirty="0"/>
              <a:t>echo $a[0][1]."&lt;</a:t>
            </a:r>
            <a:r>
              <a:rPr lang="es-ES" dirty="0" err="1"/>
              <a:t>br</a:t>
            </a:r>
            <a:r>
              <a:rPr lang="es-ES" dirty="0"/>
              <a:t>&gt;";</a:t>
            </a:r>
          </a:p>
          <a:p>
            <a:pPr marL="0" indent="0">
              <a:buNone/>
            </a:pPr>
            <a:r>
              <a:rPr lang="es-ES" dirty="0"/>
              <a:t>echo $a[3][3]."&lt;</a:t>
            </a:r>
            <a:r>
              <a:rPr lang="es-ES" dirty="0" err="1"/>
              <a:t>br</a:t>
            </a:r>
            <a:r>
              <a:rPr lang="es-ES" dirty="0"/>
              <a:t>&gt;";</a:t>
            </a:r>
          </a:p>
          <a:p>
            <a:pPr marL="0" indent="0">
              <a:buNone/>
            </a:pPr>
            <a:r>
              <a:rPr lang="es-ES" dirty="0"/>
              <a:t>echo $a[2][2];</a:t>
            </a:r>
          </a:p>
          <a:p>
            <a:pPr marL="0" indent="0">
              <a:buNone/>
            </a:pPr>
            <a:r>
              <a:rPr lang="es-ES" dirty="0"/>
              <a:t>echo"&lt;pre&gt;";</a:t>
            </a:r>
          </a:p>
          <a:p>
            <a:pPr marL="0" indent="0">
              <a:buNone/>
            </a:pPr>
            <a:r>
              <a:rPr lang="es-ES" dirty="0" err="1"/>
              <a:t>print_r</a:t>
            </a:r>
            <a:r>
              <a:rPr lang="es-ES" dirty="0"/>
              <a:t>($a);</a:t>
            </a:r>
          </a:p>
          <a:p>
            <a:pPr marL="0" indent="0">
              <a:buNone/>
            </a:pPr>
            <a:r>
              <a:rPr lang="es-ES" dirty="0"/>
              <a:t>echo"&lt;/pre&gt;";</a:t>
            </a:r>
          </a:p>
          <a:p>
            <a:pPr marL="0" indent="0">
              <a:buNone/>
            </a:pPr>
            <a:r>
              <a:rPr lang="es-ES" dirty="0"/>
              <a:t/>
            </a:r>
            <a:br>
              <a:rPr lang="es-ES" dirty="0"/>
            </a:br>
            <a:r>
              <a:rPr lang="es-ES" dirty="0"/>
              <a:t>echo "&lt;</a:t>
            </a:r>
            <a:r>
              <a:rPr lang="es-ES" dirty="0" err="1"/>
              <a:t>br</a:t>
            </a:r>
            <a:r>
              <a:rPr lang="es-E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06435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- 7</a:t>
            </a:r>
            <a:endParaRPr lang="en-US" dirty="0"/>
          </a:p>
          <a:p>
            <a:pPr marL="0" indent="0">
              <a:buNone/>
            </a:pPr>
            <a:r>
              <a:rPr lang="pt-BR" dirty="0"/>
              <a:t>$data=[</a:t>
            </a:r>
          </a:p>
          <a:p>
            <a:pPr marL="0" indent="0">
              <a:buNone/>
            </a:pPr>
            <a:r>
              <a:rPr lang="pt-BR" dirty="0"/>
              <a:t>    [1,"Tuba","Engineer",40000],</a:t>
            </a:r>
          </a:p>
          <a:p>
            <a:pPr marL="0" indent="0">
              <a:buNone/>
            </a:pPr>
            <a:r>
              <a:rPr lang="pt-BR" dirty="0"/>
              <a:t>    [2,"Ali","Manager",50000],</a:t>
            </a:r>
          </a:p>
          <a:p>
            <a:pPr marL="0" indent="0">
              <a:buNone/>
            </a:pPr>
            <a:r>
              <a:rPr lang="pt-BR" dirty="0"/>
              <a:t>    [3,"Maha","Doctor",70000]</a:t>
            </a:r>
          </a:p>
          <a:p>
            <a:pPr marL="0" indent="0">
              <a:buNone/>
            </a:pPr>
            <a:r>
              <a:rPr lang="pt-BR" dirty="0"/>
              <a:t>];</a:t>
            </a:r>
          </a:p>
          <a:p>
            <a:pPr marL="0" indent="0">
              <a:buNone/>
            </a:pPr>
            <a:r>
              <a:rPr lang="pt-BR" dirty="0"/>
              <a:t>echo "&lt;pre&gt;";</a:t>
            </a:r>
          </a:p>
          <a:p>
            <a:pPr marL="0" indent="0">
              <a:buNone/>
            </a:pPr>
            <a:r>
              <a:rPr lang="pt-BR" dirty="0"/>
              <a:t>print_r($data);</a:t>
            </a:r>
          </a:p>
          <a:p>
            <a:pPr marL="0" indent="0">
              <a:buNone/>
            </a:pPr>
            <a:r>
              <a:rPr lang="pt-BR" dirty="0"/>
              <a:t/>
            </a:r>
            <a:br>
              <a:rPr lang="pt-BR" dirty="0"/>
            </a:br>
            <a:r>
              <a:rPr lang="pt-BR" dirty="0"/>
              <a:t>echo "&lt;br&gt;";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31898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- 7</a:t>
            </a:r>
            <a:endParaRPr lang="en-US" dirty="0"/>
          </a:p>
          <a:p>
            <a:pPr marL="0" indent="0">
              <a:buNone/>
            </a:pPr>
            <a:r>
              <a:rPr lang="en-US" dirty="0"/>
              <a:t>$a = array(</a:t>
            </a:r>
          </a:p>
          <a:p>
            <a:pPr marL="0" indent="0">
              <a:buNone/>
            </a:pPr>
            <a:r>
              <a:rPr lang="en-US" dirty="0"/>
              <a:t>    array(1,2,3,4,5),</a:t>
            </a:r>
          </a:p>
          <a:p>
            <a:pPr marL="0" indent="0">
              <a:buNone/>
            </a:pPr>
            <a:r>
              <a:rPr lang="en-US" dirty="0"/>
              <a:t>    array(6,7,8,9,10),</a:t>
            </a:r>
          </a:p>
          <a:p>
            <a:pPr marL="0" indent="0">
              <a:buNone/>
            </a:pPr>
            <a:r>
              <a:rPr lang="en-US" dirty="0"/>
              <a:t>    array(11,12,13,14),</a:t>
            </a:r>
          </a:p>
          <a:p>
            <a:pPr marL="0" indent="0">
              <a:buNone/>
            </a:pPr>
            <a:r>
              <a:rPr lang="en-US" dirty="0"/>
              <a:t>    array(15,16,17,18,19,20)</a:t>
            </a:r>
          </a:p>
          <a:p>
            <a:pPr marL="0" indent="0">
              <a:buNone/>
            </a:pPr>
            <a:r>
              <a:rPr lang="en-US" dirty="0"/>
              <a:t>);</a:t>
            </a:r>
          </a:p>
          <a:p>
            <a:pPr marL="0" indent="0">
              <a:buNone/>
            </a:pPr>
            <a:r>
              <a:rPr lang="en-US" dirty="0"/>
              <a:t>echo $a[0][1]."&lt;</a:t>
            </a:r>
            <a:r>
              <a:rPr lang="en-US" dirty="0" err="1"/>
              <a:t>br</a:t>
            </a:r>
            <a:r>
              <a:rPr lang="en-US" dirty="0"/>
              <a:t>&gt;";</a:t>
            </a:r>
          </a:p>
          <a:p>
            <a:pPr marL="0" indent="0">
              <a:buNone/>
            </a:pPr>
            <a:r>
              <a:rPr lang="en-US" dirty="0"/>
              <a:t>echo $a[3][3]."&lt;</a:t>
            </a:r>
            <a:r>
              <a:rPr lang="en-US" dirty="0" err="1"/>
              <a:t>br</a:t>
            </a:r>
            <a:r>
              <a:rPr lang="en-US" dirty="0"/>
              <a:t>&gt;";</a:t>
            </a:r>
          </a:p>
          <a:p>
            <a:pPr marL="0" indent="0">
              <a:buNone/>
            </a:pPr>
            <a:r>
              <a:rPr lang="en-US" dirty="0"/>
              <a:t>echo $a[2][2];</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391530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fontScale="40000" lnSpcReduction="20000"/>
          </a:bodyPr>
          <a:lstStyle/>
          <a:p>
            <a:pPr marL="0" indent="0">
              <a:buNone/>
            </a:pPr>
            <a:r>
              <a:rPr lang="en-US" dirty="0" smtClean="0"/>
              <a:t>Ex - 8</a:t>
            </a:r>
          </a:p>
          <a:p>
            <a:pPr marL="0" indent="0">
              <a:buNone/>
            </a:pPr>
            <a:r>
              <a:rPr lang="en-US" dirty="0" smtClean="0"/>
              <a:t>$data=[</a:t>
            </a:r>
          </a:p>
          <a:p>
            <a:pPr marL="0" indent="0">
              <a:buNone/>
            </a:pPr>
            <a:r>
              <a:rPr lang="en-US" dirty="0" smtClean="0"/>
              <a:t>    [1,"Tuba","Engineer",40000],</a:t>
            </a:r>
          </a:p>
          <a:p>
            <a:pPr marL="0" indent="0">
              <a:buNone/>
            </a:pPr>
            <a:r>
              <a:rPr lang="en-US" dirty="0" smtClean="0"/>
              <a:t>    [2,"Ali","Manager",50000],</a:t>
            </a:r>
          </a:p>
          <a:p>
            <a:pPr marL="0" indent="0">
              <a:buNone/>
            </a:pPr>
            <a:r>
              <a:rPr lang="en-US" dirty="0" smtClean="0"/>
              <a:t>    [3,"Maha","Doctor",70000]</a:t>
            </a:r>
          </a:p>
          <a:p>
            <a:pPr marL="0" indent="0">
              <a:buNone/>
            </a:pPr>
            <a:r>
              <a:rPr lang="en-US" dirty="0" smtClean="0"/>
              <a:t>];</a:t>
            </a:r>
          </a:p>
          <a:p>
            <a:pPr marL="0" indent="0">
              <a:buNone/>
            </a:pPr>
            <a:r>
              <a:rPr lang="en-US" dirty="0" smtClean="0"/>
              <a:t>echo "&lt;table border='5px' </a:t>
            </a:r>
            <a:r>
              <a:rPr lang="en-US" dirty="0" err="1" smtClean="0"/>
              <a:t>cellpadding</a:t>
            </a:r>
            <a:r>
              <a:rPr lang="en-US" dirty="0" smtClean="0"/>
              <a:t>='9px' </a:t>
            </a:r>
            <a:r>
              <a:rPr lang="en-US" dirty="0" err="1" smtClean="0"/>
              <a:t>cellspacing</a:t>
            </a:r>
            <a:r>
              <a:rPr lang="en-US" dirty="0" smtClean="0"/>
              <a:t>='0'&gt;";</a:t>
            </a:r>
          </a:p>
          <a:p>
            <a:pPr marL="0" indent="0">
              <a:buNone/>
            </a:pPr>
            <a:r>
              <a:rPr lang="en-US" dirty="0" smtClean="0"/>
              <a:t>echo "&lt;</a:t>
            </a:r>
            <a:r>
              <a:rPr lang="en-US" dirty="0" err="1" smtClean="0"/>
              <a:t>tr</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Id&lt;/</a:t>
            </a:r>
            <a:r>
              <a:rPr lang="en-US" dirty="0" err="1" smtClean="0"/>
              <a:t>th</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Name&lt;/</a:t>
            </a:r>
            <a:r>
              <a:rPr lang="en-US" dirty="0" err="1" smtClean="0"/>
              <a:t>th</a:t>
            </a:r>
            <a:r>
              <a:rPr lang="en-US" dirty="0" smtClean="0"/>
              <a:t>&gt;</a:t>
            </a:r>
          </a:p>
          <a:p>
            <a:pPr marL="0" indent="0">
              <a:buNone/>
            </a:pPr>
            <a:r>
              <a:rPr lang="en-US" dirty="0" smtClean="0"/>
              <a:t>&lt;</a:t>
            </a:r>
            <a:r>
              <a:rPr lang="en-US" dirty="0" err="1" smtClean="0"/>
              <a:t>th</a:t>
            </a:r>
            <a:r>
              <a:rPr lang="en-US" dirty="0" smtClean="0"/>
              <a:t>&gt;designation&lt;/</a:t>
            </a:r>
            <a:r>
              <a:rPr lang="en-US" dirty="0" err="1" smtClean="0"/>
              <a:t>th</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Salary&lt;/</a:t>
            </a:r>
            <a:r>
              <a:rPr lang="en-US" dirty="0" err="1" smtClean="0"/>
              <a:t>th</a:t>
            </a:r>
            <a:r>
              <a:rPr lang="en-US" dirty="0" smtClean="0"/>
              <a:t>&gt;</a:t>
            </a:r>
          </a:p>
          <a:p>
            <a:pPr marL="0" indent="0">
              <a:buNone/>
            </a:pPr>
            <a:r>
              <a:rPr lang="en-US" dirty="0" smtClean="0"/>
              <a:t>&lt;/</a:t>
            </a:r>
            <a:r>
              <a:rPr lang="en-US" dirty="0" err="1" smtClean="0"/>
              <a:t>tr</a:t>
            </a:r>
            <a:r>
              <a:rPr lang="en-US" dirty="0" smtClean="0"/>
              <a:t>&gt;";</a:t>
            </a:r>
          </a:p>
          <a:p>
            <a:pPr marL="0" indent="0">
              <a:buNone/>
            </a:pPr>
            <a:r>
              <a:rPr lang="en-US" dirty="0" err="1" smtClean="0"/>
              <a:t>foreach</a:t>
            </a:r>
            <a:r>
              <a:rPr lang="en-US" dirty="0" smtClean="0"/>
              <a:t>($data as $value){</a:t>
            </a:r>
          </a:p>
          <a:p>
            <a:pPr marL="0" indent="0">
              <a:buNone/>
            </a:pPr>
            <a:r>
              <a:rPr lang="en-US" dirty="0" smtClean="0"/>
              <a:t>    echo "&lt;</a:t>
            </a:r>
            <a:r>
              <a:rPr lang="en-US" dirty="0" err="1" smtClean="0"/>
              <a:t>tr</a:t>
            </a:r>
            <a:r>
              <a:rPr lang="en-US" dirty="0" smtClean="0"/>
              <a:t>&gt;";</a:t>
            </a:r>
          </a:p>
          <a:p>
            <a:pPr marL="0" indent="0">
              <a:buNone/>
            </a:pPr>
            <a:r>
              <a:rPr lang="en-US" dirty="0" smtClean="0"/>
              <a:t>    </a:t>
            </a:r>
            <a:r>
              <a:rPr lang="en-US" dirty="0" err="1" smtClean="0"/>
              <a:t>foreach</a:t>
            </a:r>
            <a:r>
              <a:rPr lang="en-US" dirty="0" smtClean="0"/>
              <a:t>($value as $</a:t>
            </a:r>
            <a:r>
              <a:rPr lang="en-US" dirty="0" err="1" smtClean="0"/>
              <a:t>alldata</a:t>
            </a:r>
            <a:r>
              <a:rPr lang="en-US" dirty="0" smtClean="0"/>
              <a:t>){</a:t>
            </a:r>
          </a:p>
          <a:p>
            <a:pPr marL="0" indent="0">
              <a:buNone/>
            </a:pPr>
            <a:r>
              <a:rPr lang="en-US" dirty="0" smtClean="0"/>
              <a:t>        echo "&lt;td&gt; $</a:t>
            </a:r>
            <a:r>
              <a:rPr lang="en-US" dirty="0" err="1" smtClean="0"/>
              <a:t>alldata</a:t>
            </a:r>
            <a:r>
              <a:rPr lang="en-US" dirty="0" smtClean="0"/>
              <a:t> &lt;/td&gt;";</a:t>
            </a:r>
          </a:p>
          <a:p>
            <a:pPr marL="0" indent="0">
              <a:buNone/>
            </a:pPr>
            <a:r>
              <a:rPr lang="en-US" dirty="0" smtClean="0"/>
              <a:t>    }</a:t>
            </a:r>
          </a:p>
          <a:p>
            <a:pPr marL="0" indent="0">
              <a:buNone/>
            </a:pPr>
            <a:r>
              <a:rPr lang="en-US" dirty="0" smtClean="0"/>
              <a:t>    echo "&lt;/</a:t>
            </a:r>
            <a:r>
              <a:rPr lang="en-US" dirty="0" err="1" smtClean="0"/>
              <a:t>tr</a:t>
            </a:r>
            <a:r>
              <a:rPr lang="en-US" dirty="0" smtClean="0"/>
              <a:t>&gt;";</a:t>
            </a:r>
          </a:p>
          <a:p>
            <a:pPr marL="0" indent="0">
              <a:buNone/>
            </a:pPr>
            <a:r>
              <a:rPr lang="en-US" dirty="0" smtClean="0"/>
              <a:t/>
            </a:r>
            <a:br>
              <a:rPr lang="en-US" dirty="0" smtClean="0"/>
            </a:br>
            <a:r>
              <a:rPr lang="en-US" dirty="0" smtClean="0"/>
              <a:t>}</a:t>
            </a:r>
          </a:p>
          <a:p>
            <a:pPr marL="0" indent="0">
              <a:buNone/>
            </a:pPr>
            <a:r>
              <a:rPr lang="en-US" dirty="0" smtClean="0"/>
              <a:t>echo "&lt;/table&gt;";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grpSp>
        <p:nvGrpSpPr>
          <p:cNvPr id="20" name="Group 19"/>
          <p:cNvGrpSpPr/>
          <p:nvPr/>
        </p:nvGrpSpPr>
        <p:grpSpPr>
          <a:xfrm>
            <a:off x="5144569" y="2203489"/>
            <a:ext cx="5794048" cy="3273039"/>
            <a:chOff x="5101840" y="2102265"/>
            <a:chExt cx="5794048" cy="3273039"/>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840" y="2102265"/>
              <a:ext cx="5794048" cy="3273039"/>
            </a:xfrm>
            <a:prstGeom prst="rect">
              <a:avLst/>
            </a:prstGeom>
          </p:spPr>
        </p:pic>
        <p:sp>
          <p:nvSpPr>
            <p:cNvPr id="8" name="TextBox 7"/>
            <p:cNvSpPr txBox="1"/>
            <p:nvPr/>
          </p:nvSpPr>
          <p:spPr>
            <a:xfrm>
              <a:off x="5905144" y="3008120"/>
              <a:ext cx="381712" cy="276999"/>
            </a:xfrm>
            <a:prstGeom prst="rect">
              <a:avLst/>
            </a:prstGeom>
            <a:noFill/>
          </p:spPr>
          <p:txBody>
            <a:bodyPr wrap="square" rtlCol="0">
              <a:spAutoFit/>
            </a:bodyPr>
            <a:lstStyle/>
            <a:p>
              <a:r>
                <a:rPr lang="en-US" sz="1200" b="1" dirty="0" smtClean="0"/>
                <a:t>00</a:t>
              </a:r>
              <a:endParaRPr lang="en-US" sz="1200" b="1" dirty="0"/>
            </a:p>
          </p:txBody>
        </p:sp>
        <p:sp>
          <p:nvSpPr>
            <p:cNvPr id="9" name="TextBox 8"/>
            <p:cNvSpPr txBox="1"/>
            <p:nvPr/>
          </p:nvSpPr>
          <p:spPr>
            <a:xfrm>
              <a:off x="7399233" y="3008119"/>
              <a:ext cx="381712" cy="276999"/>
            </a:xfrm>
            <a:prstGeom prst="rect">
              <a:avLst/>
            </a:prstGeom>
            <a:noFill/>
          </p:spPr>
          <p:txBody>
            <a:bodyPr wrap="square" rtlCol="0">
              <a:spAutoFit/>
            </a:bodyPr>
            <a:lstStyle/>
            <a:p>
              <a:r>
                <a:rPr lang="en-US" sz="1200" b="1" dirty="0" smtClean="0"/>
                <a:t>01</a:t>
              </a:r>
              <a:endParaRPr lang="en-US" sz="1200" b="1" dirty="0"/>
            </a:p>
          </p:txBody>
        </p:sp>
        <p:sp>
          <p:nvSpPr>
            <p:cNvPr id="10" name="TextBox 9"/>
            <p:cNvSpPr txBox="1"/>
            <p:nvPr/>
          </p:nvSpPr>
          <p:spPr>
            <a:xfrm>
              <a:off x="8869112" y="3008117"/>
              <a:ext cx="381712" cy="276999"/>
            </a:xfrm>
            <a:prstGeom prst="rect">
              <a:avLst/>
            </a:prstGeom>
            <a:noFill/>
          </p:spPr>
          <p:txBody>
            <a:bodyPr wrap="square" rtlCol="0">
              <a:spAutoFit/>
            </a:bodyPr>
            <a:lstStyle/>
            <a:p>
              <a:pPr algn="r"/>
              <a:r>
                <a:rPr lang="en-US" sz="1200" b="1" dirty="0" smtClean="0"/>
                <a:t>02</a:t>
              </a:r>
              <a:endParaRPr lang="en-US" sz="1200" b="1" dirty="0"/>
            </a:p>
          </p:txBody>
        </p:sp>
        <p:sp>
          <p:nvSpPr>
            <p:cNvPr id="11" name="TextBox 10"/>
            <p:cNvSpPr txBox="1"/>
            <p:nvPr/>
          </p:nvSpPr>
          <p:spPr>
            <a:xfrm>
              <a:off x="10363201" y="3008118"/>
              <a:ext cx="381712" cy="276999"/>
            </a:xfrm>
            <a:prstGeom prst="rect">
              <a:avLst/>
            </a:prstGeom>
            <a:noFill/>
          </p:spPr>
          <p:txBody>
            <a:bodyPr wrap="square" rtlCol="0">
              <a:spAutoFit/>
            </a:bodyPr>
            <a:lstStyle/>
            <a:p>
              <a:pPr algn="r"/>
              <a:r>
                <a:rPr lang="en-US" sz="1200" b="1" dirty="0" smtClean="0"/>
                <a:t>03</a:t>
              </a:r>
              <a:endParaRPr lang="en-US" sz="1200" b="1" dirty="0"/>
            </a:p>
          </p:txBody>
        </p:sp>
        <p:sp>
          <p:nvSpPr>
            <p:cNvPr id="12" name="TextBox 11"/>
            <p:cNvSpPr txBox="1"/>
            <p:nvPr/>
          </p:nvSpPr>
          <p:spPr>
            <a:xfrm>
              <a:off x="10371746" y="3708870"/>
              <a:ext cx="381712" cy="276999"/>
            </a:xfrm>
            <a:prstGeom prst="rect">
              <a:avLst/>
            </a:prstGeom>
            <a:noFill/>
          </p:spPr>
          <p:txBody>
            <a:bodyPr wrap="square" rtlCol="0">
              <a:spAutoFit/>
            </a:bodyPr>
            <a:lstStyle/>
            <a:p>
              <a:r>
                <a:rPr lang="en-US" sz="1200" b="1" dirty="0" smtClean="0"/>
                <a:t>13</a:t>
              </a:r>
              <a:endParaRPr lang="en-US" sz="1200" b="1" dirty="0"/>
            </a:p>
          </p:txBody>
        </p:sp>
        <p:sp>
          <p:nvSpPr>
            <p:cNvPr id="13" name="TextBox 12"/>
            <p:cNvSpPr txBox="1"/>
            <p:nvPr/>
          </p:nvSpPr>
          <p:spPr>
            <a:xfrm>
              <a:off x="5955350" y="3734510"/>
              <a:ext cx="381712" cy="276999"/>
            </a:xfrm>
            <a:prstGeom prst="rect">
              <a:avLst/>
            </a:prstGeom>
            <a:noFill/>
          </p:spPr>
          <p:txBody>
            <a:bodyPr wrap="square" rtlCol="0">
              <a:spAutoFit/>
            </a:bodyPr>
            <a:lstStyle/>
            <a:p>
              <a:r>
                <a:rPr lang="en-US" sz="1200" b="1" dirty="0"/>
                <a:t>1</a:t>
              </a:r>
              <a:r>
                <a:rPr lang="en-US" sz="1200" b="1" dirty="0" smtClean="0"/>
                <a:t>0</a:t>
              </a:r>
              <a:endParaRPr lang="en-US" sz="1200" b="1" dirty="0"/>
            </a:p>
          </p:txBody>
        </p:sp>
        <p:sp>
          <p:nvSpPr>
            <p:cNvPr id="14" name="TextBox 13"/>
            <p:cNvSpPr txBox="1"/>
            <p:nvPr/>
          </p:nvSpPr>
          <p:spPr>
            <a:xfrm>
              <a:off x="7399233" y="3734511"/>
              <a:ext cx="381712" cy="276999"/>
            </a:xfrm>
            <a:prstGeom prst="rect">
              <a:avLst/>
            </a:prstGeom>
            <a:noFill/>
          </p:spPr>
          <p:txBody>
            <a:bodyPr wrap="square" rtlCol="0">
              <a:spAutoFit/>
            </a:bodyPr>
            <a:lstStyle/>
            <a:p>
              <a:r>
                <a:rPr lang="en-US" sz="1200" b="1" dirty="0" smtClean="0"/>
                <a:t>11</a:t>
              </a:r>
              <a:endParaRPr lang="en-US" sz="1200" b="1" dirty="0"/>
            </a:p>
          </p:txBody>
        </p:sp>
        <p:sp>
          <p:nvSpPr>
            <p:cNvPr id="15" name="TextBox 14"/>
            <p:cNvSpPr txBox="1"/>
            <p:nvPr/>
          </p:nvSpPr>
          <p:spPr>
            <a:xfrm>
              <a:off x="5955350" y="4451278"/>
              <a:ext cx="381712" cy="276999"/>
            </a:xfrm>
            <a:prstGeom prst="rect">
              <a:avLst/>
            </a:prstGeom>
            <a:noFill/>
          </p:spPr>
          <p:txBody>
            <a:bodyPr wrap="square" rtlCol="0">
              <a:spAutoFit/>
            </a:bodyPr>
            <a:lstStyle/>
            <a:p>
              <a:r>
                <a:rPr lang="en-US" sz="1200" b="1" dirty="0" smtClean="0"/>
                <a:t>20</a:t>
              </a:r>
              <a:endParaRPr lang="en-US" sz="1200" b="1" dirty="0"/>
            </a:p>
          </p:txBody>
        </p:sp>
        <p:sp>
          <p:nvSpPr>
            <p:cNvPr id="16" name="TextBox 15"/>
            <p:cNvSpPr txBox="1"/>
            <p:nvPr/>
          </p:nvSpPr>
          <p:spPr>
            <a:xfrm>
              <a:off x="7399233" y="4460903"/>
              <a:ext cx="381712" cy="276999"/>
            </a:xfrm>
            <a:prstGeom prst="rect">
              <a:avLst/>
            </a:prstGeom>
            <a:noFill/>
          </p:spPr>
          <p:txBody>
            <a:bodyPr wrap="square" rtlCol="0">
              <a:spAutoFit/>
            </a:bodyPr>
            <a:lstStyle/>
            <a:p>
              <a:r>
                <a:rPr lang="en-US" sz="1200" b="1" dirty="0" smtClean="0"/>
                <a:t>21</a:t>
              </a:r>
              <a:endParaRPr lang="en-US" sz="1200" b="1" dirty="0"/>
            </a:p>
          </p:txBody>
        </p:sp>
        <p:sp>
          <p:nvSpPr>
            <p:cNvPr id="17" name="TextBox 16"/>
            <p:cNvSpPr txBox="1"/>
            <p:nvPr/>
          </p:nvSpPr>
          <p:spPr>
            <a:xfrm>
              <a:off x="10371746" y="4460903"/>
              <a:ext cx="381712" cy="276999"/>
            </a:xfrm>
            <a:prstGeom prst="rect">
              <a:avLst/>
            </a:prstGeom>
            <a:noFill/>
          </p:spPr>
          <p:txBody>
            <a:bodyPr wrap="square" rtlCol="0">
              <a:spAutoFit/>
            </a:bodyPr>
            <a:lstStyle/>
            <a:p>
              <a:r>
                <a:rPr lang="en-US" sz="1200" b="1" dirty="0" smtClean="0"/>
                <a:t>23</a:t>
              </a:r>
              <a:endParaRPr lang="en-US" sz="1200" b="1" dirty="0"/>
            </a:p>
          </p:txBody>
        </p:sp>
        <p:sp>
          <p:nvSpPr>
            <p:cNvPr id="18" name="TextBox 17"/>
            <p:cNvSpPr txBox="1"/>
            <p:nvPr/>
          </p:nvSpPr>
          <p:spPr>
            <a:xfrm>
              <a:off x="8869109" y="3708869"/>
              <a:ext cx="381712" cy="276999"/>
            </a:xfrm>
            <a:prstGeom prst="rect">
              <a:avLst/>
            </a:prstGeom>
            <a:noFill/>
          </p:spPr>
          <p:txBody>
            <a:bodyPr wrap="square" rtlCol="0">
              <a:spAutoFit/>
            </a:bodyPr>
            <a:lstStyle/>
            <a:p>
              <a:r>
                <a:rPr lang="en-US" sz="1200" b="1" dirty="0" smtClean="0"/>
                <a:t>12</a:t>
              </a:r>
              <a:endParaRPr lang="en-US" sz="1200" b="1" dirty="0"/>
            </a:p>
          </p:txBody>
        </p:sp>
        <p:sp>
          <p:nvSpPr>
            <p:cNvPr id="19" name="TextBox 18"/>
            <p:cNvSpPr txBox="1"/>
            <p:nvPr/>
          </p:nvSpPr>
          <p:spPr>
            <a:xfrm>
              <a:off x="8848100" y="4460902"/>
              <a:ext cx="381712" cy="276999"/>
            </a:xfrm>
            <a:prstGeom prst="rect">
              <a:avLst/>
            </a:prstGeom>
            <a:noFill/>
          </p:spPr>
          <p:txBody>
            <a:bodyPr wrap="square" rtlCol="0">
              <a:spAutoFit/>
            </a:bodyPr>
            <a:lstStyle/>
            <a:p>
              <a:r>
                <a:rPr lang="en-US" sz="1200" b="1" dirty="0" smtClean="0"/>
                <a:t>22</a:t>
              </a:r>
              <a:endParaRPr lang="en-US" sz="1200" b="1" dirty="0"/>
            </a:p>
          </p:txBody>
        </p:sp>
      </p:grpSp>
    </p:spTree>
    <p:extLst>
      <p:ext uri="{BB962C8B-B14F-4D97-AF65-F5344CB8AC3E}">
        <p14:creationId xmlns:p14="http://schemas.microsoft.com/office/powerpoint/2010/main" val="1423918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r>
              <a:rPr lang="en-US" dirty="0"/>
              <a:t>Form handling is the process of collecting and processing information that users submit through HTML forms. In PHP, we use special tools called $_POST and $_GET to gather the data from the form. Which tool to use depends on how the form sends the data—either through the POST method (more secure, hidden in the background) or the GET method (data is visible in the URL</a:t>
            </a: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679123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smtClean="0"/>
              <a:t>PHP : super global variable</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endParaRPr lang="en-US" b="1" dirty="0"/>
          </a:p>
          <a:p>
            <a:pPr marL="0" indent="0">
              <a:buNone/>
            </a:pPr>
            <a:endParaRPr lang="en-US" b="1"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159" y="2563738"/>
            <a:ext cx="1333616" cy="1798476"/>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861" y="2563739"/>
            <a:ext cx="1386960" cy="1798476"/>
          </a:xfrm>
          <a:prstGeom prst="rect">
            <a:avLst/>
          </a:prstGeom>
        </p:spPr>
      </p:pic>
      <p:sp>
        <p:nvSpPr>
          <p:cNvPr id="7" name="Rectangle 6"/>
          <p:cNvSpPr/>
          <p:nvPr/>
        </p:nvSpPr>
        <p:spPr>
          <a:xfrm>
            <a:off x="2622135" y="5208246"/>
            <a:ext cx="3821393" cy="51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60000"/>
                    <a:lumOff val="40000"/>
                  </a:schemeClr>
                </a:solidFill>
              </a:rPr>
              <a:t>Super global variable</a:t>
            </a:r>
            <a:endParaRPr lang="en-US" sz="2400" b="1" dirty="0">
              <a:solidFill>
                <a:schemeClr val="accent2">
                  <a:lumMod val="60000"/>
                  <a:lumOff val="40000"/>
                </a:schemeClr>
              </a:solidFill>
            </a:endParaRPr>
          </a:p>
        </p:txBody>
      </p:sp>
    </p:spTree>
    <p:extLst>
      <p:ext uri="{BB962C8B-B14F-4D97-AF65-F5344CB8AC3E}">
        <p14:creationId xmlns:p14="http://schemas.microsoft.com/office/powerpoint/2010/main" val="1247331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smtClean="0"/>
              <a:t>PHP : super global variable</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fontAlgn="base"/>
            <a:endParaRPr lang="en-US" dirty="0" smtClean="0"/>
          </a:p>
          <a:p>
            <a:pPr fontAlgn="base"/>
            <a:r>
              <a:rPr lang="en-US" dirty="0" smtClean="0"/>
              <a:t>$_</a:t>
            </a:r>
            <a:r>
              <a:rPr lang="en-US" dirty="0"/>
              <a:t>GET</a:t>
            </a:r>
          </a:p>
          <a:p>
            <a:pPr fontAlgn="base"/>
            <a:r>
              <a:rPr lang="en-US" dirty="0"/>
              <a:t>$_POST</a:t>
            </a:r>
          </a:p>
          <a:p>
            <a:pPr fontAlgn="base"/>
            <a:r>
              <a:rPr lang="en-US" dirty="0"/>
              <a:t>$_</a:t>
            </a:r>
            <a:r>
              <a:rPr lang="en-US" dirty="0" smtClean="0"/>
              <a:t>REQUEST</a:t>
            </a:r>
          </a:p>
          <a:p>
            <a:pPr fontAlgn="base"/>
            <a:r>
              <a:rPr lang="en-US" dirty="0" smtClean="0"/>
              <a:t>$</a:t>
            </a:r>
            <a:r>
              <a:rPr lang="en-US" dirty="0"/>
              <a:t>GLOBALS</a:t>
            </a:r>
          </a:p>
          <a:p>
            <a:pPr fontAlgn="base"/>
            <a:r>
              <a:rPr lang="en-US" dirty="0"/>
              <a:t>$_SERVER</a:t>
            </a:r>
          </a:p>
          <a:p>
            <a:pPr fontAlgn="base"/>
            <a:r>
              <a:rPr lang="en-US" dirty="0" smtClean="0"/>
              <a:t>$_</a:t>
            </a:r>
            <a:r>
              <a:rPr lang="en-US" dirty="0"/>
              <a:t>SESSION</a:t>
            </a:r>
          </a:p>
          <a:p>
            <a:pPr fontAlgn="base"/>
            <a:r>
              <a:rPr lang="en-US" dirty="0"/>
              <a:t>$_COOKIE</a:t>
            </a:r>
          </a:p>
          <a:p>
            <a:pPr fontAlgn="base"/>
            <a:r>
              <a:rPr lang="en-US" dirty="0"/>
              <a:t>$_FILES</a:t>
            </a:r>
          </a:p>
          <a:p>
            <a:pPr marL="0" indent="0" fontAlgn="base">
              <a:buNone/>
            </a:pPr>
            <a:endParaRPr lang="en-US" dirty="0"/>
          </a:p>
        </p:txBody>
      </p:sp>
    </p:spTree>
    <p:extLst>
      <p:ext uri="{BB962C8B-B14F-4D97-AF65-F5344CB8AC3E}">
        <p14:creationId xmlns:p14="http://schemas.microsoft.com/office/powerpoint/2010/main" val="1639167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err="1" smtClean="0"/>
              <a:t>php</a:t>
            </a:r>
            <a:r>
              <a:rPr lang="en-US" dirty="0" smtClean="0"/>
              <a:t> : $_get</a:t>
            </a:r>
            <a:r>
              <a:rPr lang="en-US" dirty="0"/>
              <a:t> </a:t>
            </a:r>
            <a:r>
              <a:rPr lang="en-US" dirty="0" smtClean="0"/>
              <a:t>&amp; </a:t>
            </a:r>
            <a:r>
              <a:rPr lang="en-US" dirty="0" smtClean="0"/>
              <a:t>$_post</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endParaRPr lang="en-US" b="1" dirty="0"/>
          </a:p>
          <a:p>
            <a:pPr marL="0" indent="0">
              <a:buNone/>
            </a:pPr>
            <a:r>
              <a:rPr lang="en-US" b="1" dirty="0" smtClean="0"/>
              <a:t>$_</a:t>
            </a:r>
            <a:r>
              <a:rPr lang="en-US" b="1" dirty="0"/>
              <a:t>POST</a:t>
            </a:r>
            <a:r>
              <a:rPr lang="en-US" dirty="0"/>
              <a:t> : It is a super global variable used to collect data from the HTML form after submitting it</a:t>
            </a:r>
            <a:r>
              <a:rPr lang="en-US" dirty="0" smtClean="0"/>
              <a:t>.</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180109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err="1" smtClean="0"/>
              <a:t>php</a:t>
            </a:r>
            <a:r>
              <a:rPr lang="en-US" dirty="0" smtClean="0"/>
              <a:t> : $_get</a:t>
            </a:r>
            <a:r>
              <a:rPr lang="en-US" dirty="0"/>
              <a:t> </a:t>
            </a:r>
            <a:r>
              <a:rPr lang="en-US" dirty="0" smtClean="0"/>
              <a:t>&amp; </a:t>
            </a:r>
            <a:r>
              <a:rPr lang="en-US" dirty="0" smtClean="0"/>
              <a:t>$_post</a:t>
            </a:r>
            <a:endParaRPr lang="en-US" dirty="0"/>
          </a:p>
        </p:txBody>
      </p:sp>
      <p:sp>
        <p:nvSpPr>
          <p:cNvPr id="3" name="Content Placeholder 2"/>
          <p:cNvSpPr>
            <a:spLocks noGrp="1"/>
          </p:cNvSpPr>
          <p:nvPr>
            <p:ph idx="1"/>
          </p:nvPr>
        </p:nvSpPr>
        <p:spPr>
          <a:xfrm>
            <a:off x="685800" y="1461332"/>
            <a:ext cx="10820400" cy="4757354"/>
          </a:xfrm>
        </p:spPr>
        <p:txBody>
          <a:bodyPr numCol="2">
            <a:normAutofit/>
          </a:bodyPr>
          <a:lstStyle/>
          <a:p>
            <a:pPr marL="0" indent="0">
              <a:buNone/>
            </a:pPr>
            <a:r>
              <a:rPr lang="en-US" dirty="0" smtClean="0"/>
              <a:t>File1.php</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r>
              <a:rPr lang="en-US" dirty="0" smtClean="0"/>
              <a:t>File2.php</a:t>
            </a:r>
          </a:p>
          <a:p>
            <a:pPr marL="0" indent="0">
              <a:lnSpc>
                <a:spcPct val="150000"/>
              </a:lnSpc>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1" y="1939894"/>
            <a:ext cx="4458086" cy="481128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183" y="2016654"/>
            <a:ext cx="3741744" cy="4657762"/>
          </a:xfrm>
          <a:prstGeom prst="rect">
            <a:avLst/>
          </a:prstGeom>
        </p:spPr>
      </p:pic>
      <p:cxnSp>
        <p:nvCxnSpPr>
          <p:cNvPr id="7" name="Straight Arrow Connector 6"/>
          <p:cNvCxnSpPr/>
          <p:nvPr/>
        </p:nvCxnSpPr>
        <p:spPr>
          <a:xfrm>
            <a:off x="4194489" y="3760150"/>
            <a:ext cx="1649339" cy="854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flipH="1">
            <a:off x="4136163" y="2981254"/>
            <a:ext cx="176599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Database</a:t>
            </a:r>
          </a:p>
          <a:p>
            <a:pPr marL="285750" indent="-285750">
              <a:buFont typeface="Arial" panose="020B0604020202020204" pitchFamily="34" charset="0"/>
              <a:buChar char="•"/>
            </a:pPr>
            <a:r>
              <a:rPr lang="en-US" dirty="0" smtClean="0"/>
              <a:t>print</a:t>
            </a:r>
            <a:endParaRPr lang="en-US" dirty="0"/>
          </a:p>
        </p:txBody>
      </p:sp>
    </p:spTree>
    <p:extLst>
      <p:ext uri="{BB962C8B-B14F-4D97-AF65-F5344CB8AC3E}">
        <p14:creationId xmlns:p14="http://schemas.microsoft.com/office/powerpoint/2010/main" val="1394910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a:t>
            </a:r>
            <a:r>
              <a:rPr lang="en-US" dirty="0" smtClean="0"/>
              <a:t>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r>
              <a:rPr lang="en-US" dirty="0"/>
              <a:t>name: The name attribute is crucial in PHP form handling, as it is used to refer to the data submitted by the form fields.</a:t>
            </a:r>
          </a:p>
          <a:p>
            <a:pPr marL="0" indent="0">
              <a:buNone/>
            </a:pPr>
            <a:r>
              <a:rPr lang="en-US" dirty="0"/>
              <a:t>$username = $_POST['username'];  // Accessing the form </a:t>
            </a:r>
            <a:r>
              <a:rPr lang="en-US" dirty="0" smtClean="0"/>
              <a:t>data</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81584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script</a:t>
            </a:r>
            <a:endParaRPr lang="en-US" dirty="0"/>
          </a:p>
        </p:txBody>
      </p:sp>
      <p:sp>
        <p:nvSpPr>
          <p:cNvPr id="3" name="Content Placeholder 2"/>
          <p:cNvSpPr>
            <a:spLocks noGrp="1"/>
          </p:cNvSpPr>
          <p:nvPr>
            <p:ph idx="1"/>
          </p:nvPr>
        </p:nvSpPr>
        <p:spPr/>
        <p:txBody>
          <a:bodyPr/>
          <a:lstStyle/>
          <a:p>
            <a:r>
              <a:rPr lang="en-US" dirty="0" smtClean="0"/>
              <a:t>Code is execute on server side.</a:t>
            </a:r>
          </a:p>
          <a:p>
            <a:endParaRPr lang="en-US" dirty="0"/>
          </a:p>
        </p:txBody>
      </p:sp>
      <p:sp>
        <p:nvSpPr>
          <p:cNvPr id="4" name="Rectangle 3"/>
          <p:cNvSpPr/>
          <p:nvPr/>
        </p:nvSpPr>
        <p:spPr>
          <a:xfrm>
            <a:off x="2170632" y="3477712"/>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4707309" y="3503775"/>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Code execute here</a:t>
            </a:r>
            <a:endParaRPr lang="en-US" sz="1400" dirty="0"/>
          </a:p>
        </p:txBody>
      </p:sp>
      <p:cxnSp>
        <p:nvCxnSpPr>
          <p:cNvPr id="7" name="Straight Arrow Connector 6"/>
          <p:cNvCxnSpPr/>
          <p:nvPr/>
        </p:nvCxnSpPr>
        <p:spPr>
          <a:xfrm>
            <a:off x="3230310" y="3811425"/>
            <a:ext cx="139154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p:cNvCxnSpPr>
            <a:stCxn id="5" idx="1"/>
          </p:cNvCxnSpPr>
          <p:nvPr/>
        </p:nvCxnSpPr>
        <p:spPr>
          <a:xfrm flipH="1" flipV="1">
            <a:off x="3230310" y="4012249"/>
            <a:ext cx="1476999"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flipH="1">
            <a:off x="2036888" y="4653802"/>
            <a:ext cx="1193422" cy="307777"/>
          </a:xfrm>
          <a:prstGeom prst="rect">
            <a:avLst/>
          </a:prstGeom>
          <a:noFill/>
        </p:spPr>
        <p:txBody>
          <a:bodyPr wrap="square" rtlCol="0">
            <a:spAutoFit/>
          </a:bodyPr>
          <a:lstStyle/>
          <a:p>
            <a:r>
              <a:rPr lang="en-US" sz="1400" b="1" dirty="0" smtClean="0"/>
              <a:t>Compute</a:t>
            </a:r>
            <a:r>
              <a:rPr lang="en-US" sz="1400" dirty="0" smtClean="0"/>
              <a:t>r</a:t>
            </a:r>
            <a:endParaRPr lang="en-US" dirty="0"/>
          </a:p>
        </p:txBody>
      </p:sp>
      <p:sp>
        <p:nvSpPr>
          <p:cNvPr id="13" name="TextBox 12"/>
          <p:cNvSpPr txBox="1"/>
          <p:nvPr/>
        </p:nvSpPr>
        <p:spPr>
          <a:xfrm flipH="1">
            <a:off x="4788920" y="4653801"/>
            <a:ext cx="810998" cy="307777"/>
          </a:xfrm>
          <a:prstGeom prst="rect">
            <a:avLst/>
          </a:prstGeom>
          <a:noFill/>
        </p:spPr>
        <p:txBody>
          <a:bodyPr wrap="square" rtlCol="0">
            <a:spAutoFit/>
          </a:bodyPr>
          <a:lstStyle/>
          <a:p>
            <a:r>
              <a:rPr lang="en-US" sz="1400" b="1" dirty="0" smtClean="0"/>
              <a:t>Server</a:t>
            </a:r>
            <a:endParaRPr lang="en-US" dirty="0"/>
          </a:p>
        </p:txBody>
      </p:sp>
      <p:sp>
        <p:nvSpPr>
          <p:cNvPr id="14" name="TextBox 13"/>
          <p:cNvSpPr txBox="1"/>
          <p:nvPr/>
        </p:nvSpPr>
        <p:spPr>
          <a:xfrm flipH="1">
            <a:off x="3320823" y="3456981"/>
            <a:ext cx="1193422" cy="307777"/>
          </a:xfrm>
          <a:prstGeom prst="rect">
            <a:avLst/>
          </a:prstGeom>
          <a:noFill/>
        </p:spPr>
        <p:txBody>
          <a:bodyPr wrap="square" rtlCol="0">
            <a:spAutoFit/>
          </a:bodyPr>
          <a:lstStyle/>
          <a:p>
            <a:r>
              <a:rPr lang="en-US" sz="1400" b="1" dirty="0" smtClean="0"/>
              <a:t>Request</a:t>
            </a:r>
            <a:endParaRPr lang="en-US" dirty="0"/>
          </a:p>
        </p:txBody>
      </p:sp>
      <p:sp>
        <p:nvSpPr>
          <p:cNvPr id="15" name="TextBox 14"/>
          <p:cNvSpPr txBox="1"/>
          <p:nvPr/>
        </p:nvSpPr>
        <p:spPr>
          <a:xfrm flipH="1">
            <a:off x="3337915" y="4059184"/>
            <a:ext cx="1193422" cy="307777"/>
          </a:xfrm>
          <a:prstGeom prst="rect">
            <a:avLst/>
          </a:prstGeom>
          <a:noFill/>
        </p:spPr>
        <p:txBody>
          <a:bodyPr wrap="square" rtlCol="0">
            <a:spAutoFit/>
          </a:bodyPr>
          <a:lstStyle/>
          <a:p>
            <a:r>
              <a:rPr lang="en-US" sz="1400" b="1" dirty="0" smtClean="0"/>
              <a:t>Response</a:t>
            </a:r>
            <a:endParaRPr lang="en-US" dirty="0"/>
          </a:p>
        </p:txBody>
      </p:sp>
    </p:spTree>
    <p:extLst>
      <p:ext uri="{BB962C8B-B14F-4D97-AF65-F5344CB8AC3E}">
        <p14:creationId xmlns:p14="http://schemas.microsoft.com/office/powerpoint/2010/main" val="2001654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a:t>
            </a:r>
            <a:r>
              <a:rPr lang="en-US" dirty="0"/>
              <a:t>Connecting PHP with MySQL </a:t>
            </a:r>
            <a:r>
              <a:rPr lang="en-US" dirty="0" smtClean="0"/>
              <a:t>Database (</a:t>
            </a:r>
            <a:r>
              <a:rPr lang="en-US" sz="2200" dirty="0" err="1" smtClean="0"/>
              <a:t>connect.php</a:t>
            </a:r>
            <a:r>
              <a:rPr lang="en-US" dirty="0" smtClean="0"/>
              <a:t>)</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buNone/>
            </a:pPr>
            <a:r>
              <a:rPr lang="en-US" dirty="0"/>
              <a:t>&lt;?</a:t>
            </a:r>
            <a:r>
              <a:rPr lang="en-US" dirty="0" err="1"/>
              <a:t>php</a:t>
            </a:r>
            <a:endParaRPr lang="en-US" dirty="0"/>
          </a:p>
          <a:p>
            <a:pPr marL="0" indent="0">
              <a:buNone/>
            </a:pPr>
            <a:r>
              <a:rPr lang="en-US" dirty="0"/>
              <a:t>$hostname = '</a:t>
            </a:r>
            <a:r>
              <a:rPr lang="en-US" dirty="0" err="1"/>
              <a:t>localhost</a:t>
            </a:r>
            <a:r>
              <a:rPr lang="en-US" dirty="0"/>
              <a:t>';</a:t>
            </a:r>
          </a:p>
          <a:p>
            <a:pPr marL="0" indent="0">
              <a:buNone/>
            </a:pPr>
            <a:r>
              <a:rPr lang="en-US" dirty="0"/>
              <a:t>$username = 'root';</a:t>
            </a:r>
          </a:p>
          <a:p>
            <a:pPr marL="0" indent="0">
              <a:buNone/>
            </a:pPr>
            <a:r>
              <a:rPr lang="en-US" dirty="0"/>
              <a:t>$password = '';</a:t>
            </a:r>
          </a:p>
          <a:p>
            <a:pPr marL="0" indent="0">
              <a:buNone/>
            </a:pPr>
            <a:r>
              <a:rPr lang="en-US" dirty="0"/>
              <a:t>$database = '</a:t>
            </a:r>
            <a:r>
              <a:rPr lang="en-US" dirty="0" err="1"/>
              <a:t>signupform</a:t>
            </a:r>
            <a:r>
              <a:rPr lang="en-US" dirty="0"/>
              <a:t>';</a:t>
            </a:r>
          </a:p>
          <a:p>
            <a:pPr marL="0" indent="0">
              <a:buNone/>
            </a:pPr>
            <a:r>
              <a:rPr lang="en-US" dirty="0"/>
              <a:t/>
            </a:r>
            <a:br>
              <a:rPr lang="en-US" dirty="0"/>
            </a:br>
            <a:r>
              <a:rPr lang="en-US" dirty="0"/>
              <a:t>$con = </a:t>
            </a:r>
            <a:r>
              <a:rPr lang="en-US" dirty="0" err="1"/>
              <a:t>mysqli_connect</a:t>
            </a:r>
            <a:r>
              <a:rPr lang="en-US" dirty="0"/>
              <a:t>($hostname, $username, $password, $database);</a:t>
            </a:r>
          </a:p>
          <a:p>
            <a:pPr marL="0" indent="0">
              <a:buNone/>
            </a:pPr>
            <a:r>
              <a:rPr lang="en-US" dirty="0"/>
              <a:t/>
            </a:r>
            <a:br>
              <a:rPr lang="en-US" dirty="0"/>
            </a:br>
            <a:r>
              <a:rPr lang="en-US" dirty="0"/>
              <a:t>if (!$con) {</a:t>
            </a:r>
          </a:p>
          <a:p>
            <a:pPr marL="0" indent="0">
              <a:buNone/>
            </a:pPr>
            <a:r>
              <a:rPr lang="en-US" dirty="0"/>
              <a:t>    die("Connection failed: " . </a:t>
            </a:r>
            <a:r>
              <a:rPr lang="en-US" dirty="0" err="1"/>
              <a:t>mysqli_connect_error</a:t>
            </a:r>
            <a:r>
              <a:rPr lang="en-US" dirty="0"/>
              <a:t>());</a:t>
            </a:r>
          </a:p>
          <a:p>
            <a:pPr marL="0" indent="0">
              <a:buNone/>
            </a:pPr>
            <a:r>
              <a:rPr lang="en-US" dirty="0"/>
              <a:t>}</a:t>
            </a:r>
          </a:p>
          <a:p>
            <a:pPr marL="0" indent="0">
              <a:buNone/>
            </a:pPr>
            <a:r>
              <a:rPr lang="en-U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075846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a:t>
            </a:r>
            <a:r>
              <a:rPr lang="en-US" dirty="0"/>
              <a:t>Connecting PHP with MySQL </a:t>
            </a:r>
            <a:r>
              <a:rPr lang="en-US" dirty="0" smtClean="0"/>
              <a:t>Database (</a:t>
            </a:r>
            <a:r>
              <a:rPr lang="en-US" sz="2200" dirty="0" err="1" smtClean="0"/>
              <a:t>signup.php</a:t>
            </a:r>
            <a:r>
              <a:rPr lang="en-US" sz="2200" dirty="0" smtClean="0"/>
              <a:t>/html form</a:t>
            </a:r>
            <a:r>
              <a:rPr lang="en-US" dirty="0" smtClean="0"/>
              <a:t>)</a:t>
            </a:r>
            <a:endParaRPr lang="en-US" dirty="0"/>
          </a:p>
        </p:txBody>
      </p:sp>
      <p:sp>
        <p:nvSpPr>
          <p:cNvPr id="3" name="Content Placeholder 2"/>
          <p:cNvSpPr>
            <a:spLocks noGrp="1"/>
          </p:cNvSpPr>
          <p:nvPr>
            <p:ph idx="1"/>
          </p:nvPr>
        </p:nvSpPr>
        <p:spPr>
          <a:xfrm>
            <a:off x="685800" y="1461332"/>
            <a:ext cx="10820400" cy="4757354"/>
          </a:xfrm>
        </p:spPr>
        <p:txBody>
          <a:bodyPr>
            <a:normAutofit fontScale="92500" lnSpcReduction="20000"/>
          </a:bodyPr>
          <a:lstStyle/>
          <a:p>
            <a:pPr marL="0" indent="0">
              <a:lnSpc>
                <a:spcPct val="150000"/>
              </a:lnSpc>
              <a:buNone/>
            </a:pPr>
            <a:r>
              <a:rPr lang="en-US" dirty="0"/>
              <a:t>&lt;?</a:t>
            </a:r>
            <a:r>
              <a:rPr lang="en-US" dirty="0" err="1" smtClean="0"/>
              <a:t>php</a:t>
            </a:r>
            <a:r>
              <a:rPr lang="en-US" dirty="0"/>
              <a:t/>
            </a:r>
            <a:br>
              <a:rPr lang="en-US" dirty="0"/>
            </a:br>
            <a:r>
              <a:rPr lang="en-US" dirty="0"/>
              <a:t>if ($_SERVER['REQUEST_METHOD'] == 'POST') {</a:t>
            </a:r>
          </a:p>
          <a:p>
            <a:pPr marL="0" indent="0">
              <a:lnSpc>
                <a:spcPct val="150000"/>
              </a:lnSpc>
              <a:buNone/>
            </a:pPr>
            <a:r>
              <a:rPr lang="en-US" dirty="0"/>
              <a:t>    include '</a:t>
            </a:r>
            <a:r>
              <a:rPr lang="en-US" dirty="0" err="1"/>
              <a:t>connect.php</a:t>
            </a:r>
            <a:r>
              <a:rPr lang="en-US" dirty="0" smtClean="0"/>
              <a:t>';</a:t>
            </a:r>
            <a:r>
              <a:rPr lang="en-US" dirty="0"/>
              <a:t/>
            </a:r>
            <a:br>
              <a:rPr lang="en-US" dirty="0"/>
            </a:br>
            <a:r>
              <a:rPr lang="en-US" dirty="0"/>
              <a:t>    $username = $_POST['username'];</a:t>
            </a:r>
          </a:p>
          <a:p>
            <a:pPr marL="0" indent="0">
              <a:lnSpc>
                <a:spcPct val="150000"/>
              </a:lnSpc>
              <a:buNone/>
            </a:pPr>
            <a:r>
              <a:rPr lang="en-US" dirty="0"/>
              <a:t>    $password = $_POST['password</a:t>
            </a:r>
            <a:r>
              <a:rPr lang="en-US" dirty="0" smtClean="0"/>
              <a:t>'];</a:t>
            </a:r>
            <a:r>
              <a:rPr lang="en-US" dirty="0"/>
              <a:t/>
            </a:r>
            <a:br>
              <a:rPr lang="en-US" dirty="0"/>
            </a:br>
            <a:r>
              <a:rPr lang="en-US" dirty="0"/>
              <a:t>    $</a:t>
            </a:r>
            <a:r>
              <a:rPr lang="en-US" dirty="0" err="1"/>
              <a:t>sql</a:t>
            </a:r>
            <a:r>
              <a:rPr lang="en-US" dirty="0"/>
              <a:t> = "INSERT INTO registration (username, password) VALUES ('$username', '$password')";</a:t>
            </a:r>
          </a:p>
          <a:p>
            <a:pPr marL="0" indent="0">
              <a:lnSpc>
                <a:spcPct val="150000"/>
              </a:lnSpc>
              <a:buNone/>
            </a:pPr>
            <a:r>
              <a:rPr lang="en-US" dirty="0"/>
              <a:t>    $result = </a:t>
            </a:r>
            <a:r>
              <a:rPr lang="en-US" dirty="0" err="1"/>
              <a:t>mysqli_query</a:t>
            </a:r>
            <a:r>
              <a:rPr lang="en-US" dirty="0"/>
              <a:t>($con, $</a:t>
            </a:r>
            <a:r>
              <a:rPr lang="en-US" dirty="0" err="1"/>
              <a:t>sql</a:t>
            </a:r>
            <a:r>
              <a:rPr lang="en-US" dirty="0" smtClean="0"/>
              <a:t>);</a:t>
            </a:r>
            <a:r>
              <a:rPr lang="en-US" dirty="0"/>
              <a:t/>
            </a:r>
            <a:br>
              <a:rPr lang="en-US" dirty="0"/>
            </a:br>
            <a:r>
              <a:rPr lang="en-US" dirty="0"/>
              <a:t>}</a:t>
            </a:r>
          </a:p>
          <a:p>
            <a:pPr marL="0" indent="0">
              <a:lnSpc>
                <a:spcPct val="150000"/>
              </a:lnSpc>
              <a:buNone/>
            </a:pPr>
            <a:r>
              <a:rPr lang="en-U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53085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script</a:t>
            </a:r>
            <a:endParaRPr lang="en-US" dirty="0"/>
          </a:p>
        </p:txBody>
      </p:sp>
      <p:sp>
        <p:nvSpPr>
          <p:cNvPr id="3" name="Content Placeholder 2"/>
          <p:cNvSpPr>
            <a:spLocks noGrp="1"/>
          </p:cNvSpPr>
          <p:nvPr>
            <p:ph idx="1"/>
          </p:nvPr>
        </p:nvSpPr>
        <p:spPr/>
        <p:txBody>
          <a:bodyPr/>
          <a:lstStyle/>
          <a:p>
            <a:r>
              <a:rPr lang="en-US" dirty="0" smtClean="0"/>
              <a:t>Code is execute on client side.</a:t>
            </a:r>
          </a:p>
          <a:p>
            <a:endParaRPr lang="en-US" dirty="0"/>
          </a:p>
        </p:txBody>
      </p:sp>
      <p:sp>
        <p:nvSpPr>
          <p:cNvPr id="4" name="Rectangle 3"/>
          <p:cNvSpPr/>
          <p:nvPr/>
        </p:nvSpPr>
        <p:spPr>
          <a:xfrm>
            <a:off x="2170632" y="3477712"/>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smtClean="0"/>
              <a:t>Code </a:t>
            </a:r>
            <a:r>
              <a:rPr lang="en-US" sz="1400" dirty="0"/>
              <a:t>execute here</a:t>
            </a:r>
          </a:p>
          <a:p>
            <a:pPr algn="ctr"/>
            <a:endParaRPr lang="en-US" dirty="0"/>
          </a:p>
        </p:txBody>
      </p:sp>
      <p:sp>
        <p:nvSpPr>
          <p:cNvPr id="5" name="Rectangle 4"/>
          <p:cNvSpPr/>
          <p:nvPr/>
        </p:nvSpPr>
        <p:spPr>
          <a:xfrm>
            <a:off x="4707309" y="3503775"/>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 name="Straight Arrow Connector 6"/>
          <p:cNvCxnSpPr/>
          <p:nvPr/>
        </p:nvCxnSpPr>
        <p:spPr>
          <a:xfrm>
            <a:off x="3230310" y="3811425"/>
            <a:ext cx="139154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p:cNvCxnSpPr>
            <a:stCxn id="5" idx="1"/>
          </p:cNvCxnSpPr>
          <p:nvPr/>
        </p:nvCxnSpPr>
        <p:spPr>
          <a:xfrm flipH="1" flipV="1">
            <a:off x="3230310" y="4012249"/>
            <a:ext cx="1476999"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flipH="1">
            <a:off x="2036888" y="4653802"/>
            <a:ext cx="1193422" cy="307777"/>
          </a:xfrm>
          <a:prstGeom prst="rect">
            <a:avLst/>
          </a:prstGeom>
          <a:noFill/>
        </p:spPr>
        <p:txBody>
          <a:bodyPr wrap="square" rtlCol="0">
            <a:spAutoFit/>
          </a:bodyPr>
          <a:lstStyle/>
          <a:p>
            <a:r>
              <a:rPr lang="en-US" sz="1400" b="1" dirty="0" smtClean="0"/>
              <a:t>Compute</a:t>
            </a:r>
            <a:r>
              <a:rPr lang="en-US" sz="1400" dirty="0" smtClean="0"/>
              <a:t>r</a:t>
            </a:r>
            <a:endParaRPr lang="en-US" dirty="0"/>
          </a:p>
        </p:txBody>
      </p:sp>
      <p:sp>
        <p:nvSpPr>
          <p:cNvPr id="13" name="TextBox 12"/>
          <p:cNvSpPr txBox="1"/>
          <p:nvPr/>
        </p:nvSpPr>
        <p:spPr>
          <a:xfrm flipH="1">
            <a:off x="4788920" y="4653801"/>
            <a:ext cx="810998" cy="307777"/>
          </a:xfrm>
          <a:prstGeom prst="rect">
            <a:avLst/>
          </a:prstGeom>
          <a:noFill/>
        </p:spPr>
        <p:txBody>
          <a:bodyPr wrap="square" rtlCol="0">
            <a:spAutoFit/>
          </a:bodyPr>
          <a:lstStyle/>
          <a:p>
            <a:r>
              <a:rPr lang="en-US" sz="1400" b="1" dirty="0" smtClean="0"/>
              <a:t>Server</a:t>
            </a:r>
            <a:endParaRPr lang="en-US" dirty="0"/>
          </a:p>
        </p:txBody>
      </p:sp>
      <p:sp>
        <p:nvSpPr>
          <p:cNvPr id="14" name="TextBox 13"/>
          <p:cNvSpPr txBox="1"/>
          <p:nvPr/>
        </p:nvSpPr>
        <p:spPr>
          <a:xfrm flipH="1">
            <a:off x="3320823" y="3456981"/>
            <a:ext cx="1193422" cy="307777"/>
          </a:xfrm>
          <a:prstGeom prst="rect">
            <a:avLst/>
          </a:prstGeom>
          <a:noFill/>
        </p:spPr>
        <p:txBody>
          <a:bodyPr wrap="square" rtlCol="0">
            <a:spAutoFit/>
          </a:bodyPr>
          <a:lstStyle/>
          <a:p>
            <a:r>
              <a:rPr lang="en-US" sz="1400" b="1" dirty="0" smtClean="0"/>
              <a:t>Request</a:t>
            </a:r>
            <a:endParaRPr lang="en-US" dirty="0"/>
          </a:p>
        </p:txBody>
      </p:sp>
      <p:sp>
        <p:nvSpPr>
          <p:cNvPr id="15" name="TextBox 14"/>
          <p:cNvSpPr txBox="1"/>
          <p:nvPr/>
        </p:nvSpPr>
        <p:spPr>
          <a:xfrm flipH="1">
            <a:off x="3337915" y="4059184"/>
            <a:ext cx="1193422" cy="307777"/>
          </a:xfrm>
          <a:prstGeom prst="rect">
            <a:avLst/>
          </a:prstGeom>
          <a:noFill/>
        </p:spPr>
        <p:txBody>
          <a:bodyPr wrap="square" rtlCol="0">
            <a:spAutoFit/>
          </a:bodyPr>
          <a:lstStyle/>
          <a:p>
            <a:r>
              <a:rPr lang="en-US" sz="1400" b="1" dirty="0" smtClean="0"/>
              <a:t>Response</a:t>
            </a:r>
            <a:endParaRPr lang="en-US" dirty="0"/>
          </a:p>
        </p:txBody>
      </p:sp>
    </p:spTree>
    <p:extLst>
      <p:ext uri="{BB962C8B-B14F-4D97-AF65-F5344CB8AC3E}">
        <p14:creationId xmlns:p14="http://schemas.microsoft.com/office/powerpoint/2010/main" val="56877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php on windows</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Xammp</a:t>
            </a:r>
            <a:endParaRPr lang="en-US" dirty="0" smtClean="0"/>
          </a:p>
          <a:p>
            <a:r>
              <a:rPr lang="en-US" dirty="0" smtClean="0"/>
              <a:t>Install </a:t>
            </a:r>
            <a:r>
              <a:rPr lang="en-US" dirty="0" err="1" smtClean="0"/>
              <a:t>xammp</a:t>
            </a:r>
            <a:endParaRPr lang="en-US" dirty="0" smtClean="0"/>
          </a:p>
          <a:p>
            <a:r>
              <a:rPr lang="en-US" dirty="0" smtClean="0"/>
              <a:t>Start apache in </a:t>
            </a:r>
            <a:r>
              <a:rPr lang="en-US" dirty="0" err="1" smtClean="0"/>
              <a:t>xammp</a:t>
            </a:r>
            <a:endParaRPr lang="en-US" dirty="0" smtClean="0"/>
          </a:p>
          <a:p>
            <a:r>
              <a:rPr lang="en-US" dirty="0" smtClean="0"/>
              <a:t>Make a folder and file in php</a:t>
            </a:r>
          </a:p>
          <a:p>
            <a:endParaRPr lang="en-US" dirty="0" smtClean="0"/>
          </a:p>
          <a:p>
            <a:endParaRPr lang="en-US" dirty="0"/>
          </a:p>
        </p:txBody>
      </p:sp>
    </p:spTree>
    <p:extLst>
      <p:ext uri="{BB962C8B-B14F-4D97-AF65-F5344CB8AC3E}">
        <p14:creationId xmlns:p14="http://schemas.microsoft.com/office/powerpoint/2010/main" val="408431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php code</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a:p>
            <a:endParaRPr lang="en-US" dirty="0" smtClean="0"/>
          </a:p>
          <a:p>
            <a:endParaRPr lang="en-US" dirty="0"/>
          </a:p>
          <a:p>
            <a:pPr marL="0" indent="0">
              <a:buNone/>
            </a:pPr>
            <a:r>
              <a:rPr lang="en-US" dirty="0"/>
              <a:t> </a:t>
            </a:r>
            <a:r>
              <a:rPr lang="en-US" dirty="0" smtClean="0"/>
              <a:t>                                         Database         Server</a:t>
            </a:r>
            <a:endParaRPr lang="en-US" dirty="0"/>
          </a:p>
          <a:p>
            <a:pPr marL="0" indent="0">
              <a:buNone/>
            </a:pPr>
            <a:r>
              <a:rPr lang="en-US" dirty="0"/>
              <a:t> </a:t>
            </a:r>
            <a:r>
              <a:rPr lang="en-US" dirty="0" smtClean="0"/>
              <a:t>                                         </a:t>
            </a:r>
            <a:endParaRPr lang="en-US" dirty="0"/>
          </a:p>
        </p:txBody>
      </p:sp>
      <p:sp>
        <p:nvSpPr>
          <p:cNvPr id="4" name="Rectangle 3"/>
          <p:cNvSpPr/>
          <p:nvPr/>
        </p:nvSpPr>
        <p:spPr>
          <a:xfrm>
            <a:off x="1921380"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PHP</a:t>
            </a:r>
            <a:endParaRPr lang="en-US" sz="1400" dirty="0"/>
          </a:p>
        </p:txBody>
      </p:sp>
      <p:sp>
        <p:nvSpPr>
          <p:cNvPr id="5" name="Rectangle 4"/>
          <p:cNvSpPr/>
          <p:nvPr/>
        </p:nvSpPr>
        <p:spPr>
          <a:xfrm>
            <a:off x="3818547"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MYSQL</a:t>
            </a:r>
            <a:endParaRPr lang="en-US" sz="1400" dirty="0"/>
          </a:p>
        </p:txBody>
      </p:sp>
      <p:sp>
        <p:nvSpPr>
          <p:cNvPr id="6" name="Rectangle 5"/>
          <p:cNvSpPr/>
          <p:nvPr/>
        </p:nvSpPr>
        <p:spPr>
          <a:xfrm>
            <a:off x="5976359"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APACHE SERVER</a:t>
            </a:r>
            <a:endParaRPr lang="en-US" sz="1400" dirty="0"/>
          </a:p>
        </p:txBody>
      </p:sp>
      <p:cxnSp>
        <p:nvCxnSpPr>
          <p:cNvPr id="8" name="Straight Arrow Connector 7"/>
          <p:cNvCxnSpPr/>
          <p:nvPr/>
        </p:nvCxnSpPr>
        <p:spPr>
          <a:xfrm flipH="1">
            <a:off x="4305657" y="3666145"/>
            <a:ext cx="9970" cy="6074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a:off x="6463469" y="3679111"/>
            <a:ext cx="0" cy="6621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9291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echo</a:t>
            </a:r>
            <a:r>
              <a:rPr lang="en-US" dirty="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r>
              <a:rPr lang="en-US" dirty="0"/>
              <a:t>used to output data to the </a:t>
            </a:r>
            <a:r>
              <a:rPr lang="en-US" dirty="0" smtClean="0"/>
              <a:t>screen</a:t>
            </a:r>
          </a:p>
          <a:p>
            <a:pPr marL="0" indent="0">
              <a:buNone/>
            </a:pPr>
            <a:endParaRPr lang="en-US" dirty="0"/>
          </a:p>
          <a:p>
            <a:pPr marL="0" indent="0">
              <a:buNone/>
            </a:pPr>
            <a:r>
              <a:rPr lang="en-US" dirty="0" smtClean="0"/>
              <a:t>&lt;</a:t>
            </a:r>
            <a:r>
              <a:rPr lang="en-US" dirty="0" smtClean="0">
                <a:latin typeface="Rage Italic" panose="03070502040507070304" pitchFamily="66" charset="0"/>
              </a:rPr>
              <a:t>?</a:t>
            </a:r>
            <a:r>
              <a:rPr lang="en-US" dirty="0" smtClean="0"/>
              <a:t>php</a:t>
            </a:r>
            <a:endParaRPr lang="en-US" dirty="0"/>
          </a:p>
          <a:p>
            <a:pPr marL="0" indent="0">
              <a:buNone/>
            </a:pPr>
            <a:r>
              <a:rPr lang="en-US" dirty="0"/>
              <a:t>echo "Hello";</a:t>
            </a:r>
          </a:p>
          <a:p>
            <a:pPr marL="0" indent="0">
              <a:buNone/>
            </a:pPr>
            <a:r>
              <a:rPr lang="en-US" dirty="0"/>
              <a:t>//same as:</a:t>
            </a:r>
          </a:p>
          <a:p>
            <a:pPr marL="0" indent="0">
              <a:buNone/>
            </a:pPr>
            <a:r>
              <a:rPr lang="en-US" dirty="0"/>
              <a:t>echo("Hello");</a:t>
            </a:r>
          </a:p>
          <a:p>
            <a:pPr marL="0" indent="0">
              <a:buNone/>
            </a:pPr>
            <a:r>
              <a:rPr lang="en-US" dirty="0">
                <a:latin typeface="Rage Italic" panose="03070502040507070304" pitchFamily="66" charset="0"/>
              </a:rPr>
              <a:t>?</a:t>
            </a:r>
            <a:r>
              <a:rPr lang="en-US" dirty="0" smtClean="0"/>
              <a:t>&gt;</a:t>
            </a:r>
            <a:endParaRPr lang="en-US" dirty="0"/>
          </a:p>
          <a:p>
            <a:endParaRPr lang="en-US" dirty="0"/>
          </a:p>
        </p:txBody>
      </p:sp>
    </p:spTree>
    <p:extLst>
      <p:ext uri="{BB962C8B-B14F-4D97-AF65-F5344CB8AC3E}">
        <p14:creationId xmlns:p14="http://schemas.microsoft.com/office/powerpoint/2010/main" val="390702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php</a:t>
            </a:r>
            <a:r>
              <a:rPr lang="en-US" dirty="0" smtClean="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pPr fontAlgn="base"/>
            <a:r>
              <a:rPr lang="en-US" dirty="0"/>
              <a:t>A variable in PHP is a container used to store data such as numbers, strings, arrays, or objects. The value stored in a variable can be changed or updated during the execution of the script.</a:t>
            </a:r>
          </a:p>
          <a:p>
            <a:pPr fontAlgn="base"/>
            <a:r>
              <a:rPr lang="en-US" dirty="0"/>
              <a:t>All variable names start with a dollar sign ($).</a:t>
            </a:r>
          </a:p>
          <a:p>
            <a:pPr fontAlgn="base"/>
            <a:r>
              <a:rPr lang="en-US" dirty="0"/>
              <a:t>Variables can store different data types, like integers, strings, arrays, etc.</a:t>
            </a:r>
          </a:p>
          <a:p>
            <a:pPr fontAlgn="base"/>
            <a:r>
              <a:rPr lang="en-US" dirty="0"/>
              <a:t>PHP is loosely typed, so you don’t need to declare a data type explicitly.</a:t>
            </a:r>
          </a:p>
          <a:p>
            <a:pPr fontAlgn="base"/>
            <a:r>
              <a:rPr lang="en-US" dirty="0"/>
              <a:t>Variable values can change during the script’s execution.</a:t>
            </a:r>
          </a:p>
          <a:p>
            <a:pPr marL="0" indent="0">
              <a:buNone/>
            </a:pPr>
            <a:endParaRPr lang="en-US" dirty="0" smtClean="0"/>
          </a:p>
        </p:txBody>
      </p:sp>
    </p:spTree>
    <p:extLst>
      <p:ext uri="{BB962C8B-B14F-4D97-AF65-F5344CB8AC3E}">
        <p14:creationId xmlns:p14="http://schemas.microsoft.com/office/powerpoint/2010/main" val="26493096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
  <TotalTime>1339</TotalTime>
  <Words>1352</Words>
  <Application>Microsoft Office PowerPoint</Application>
  <PresentationFormat>Widescreen</PresentationFormat>
  <Paragraphs>420</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Century Gothic</vt:lpstr>
      <vt:lpstr>Rage Italic</vt:lpstr>
      <vt:lpstr>Vapor Trail</vt:lpstr>
      <vt:lpstr>Php (hypertext preprocessor)</vt:lpstr>
      <vt:lpstr>What is php?</vt:lpstr>
      <vt:lpstr>Scripting language</vt:lpstr>
      <vt:lpstr>Server side script</vt:lpstr>
      <vt:lpstr>client side script</vt:lpstr>
      <vt:lpstr>Install php on windows</vt:lpstr>
      <vt:lpstr>How to run php code</vt:lpstr>
      <vt:lpstr>What is echo?</vt:lpstr>
      <vt:lpstr>Variables in php?</vt:lpstr>
      <vt:lpstr>Declaring Variables in php</vt:lpstr>
      <vt:lpstr>Displaying Variables with echo</vt:lpstr>
      <vt:lpstr>PowerPoint Presentation</vt:lpstr>
      <vt:lpstr>Displaying Strings as Multiple Arguments with echo </vt:lpstr>
      <vt:lpstr>PHP Data Types  </vt:lpstr>
      <vt:lpstr>Operators in php</vt:lpstr>
      <vt:lpstr>functions in php</vt:lpstr>
      <vt:lpstr>Create a function</vt:lpstr>
      <vt:lpstr>Create a function</vt:lpstr>
      <vt:lpstr> function with return value</vt:lpstr>
      <vt:lpstr> function with parameter</vt:lpstr>
      <vt:lpstr> arrays in php</vt:lpstr>
      <vt:lpstr> Types of arrays in php</vt:lpstr>
      <vt:lpstr> indexed array</vt:lpstr>
      <vt:lpstr> indexed array</vt:lpstr>
      <vt:lpstr> Associative array</vt:lpstr>
      <vt:lpstr> Associative array</vt:lpstr>
      <vt:lpstr> for each loop syntax in php</vt:lpstr>
      <vt:lpstr> for each loop for indexed array in php</vt:lpstr>
      <vt:lpstr> for each loop for associative array in php</vt:lpstr>
      <vt:lpstr> Multi-dimentional array</vt:lpstr>
      <vt:lpstr> Multi-dimentional array</vt:lpstr>
      <vt:lpstr> Multi-dimentional array</vt:lpstr>
      <vt:lpstr> Multi-dimentional array</vt:lpstr>
      <vt:lpstr>PHP Form Handling</vt:lpstr>
      <vt:lpstr> PHP : super global variable</vt:lpstr>
      <vt:lpstr> PHP : super global variable</vt:lpstr>
      <vt:lpstr> php : $_get &amp; $_post</vt:lpstr>
      <vt:lpstr> php : $_get &amp; $_post</vt:lpstr>
      <vt:lpstr> form using get and post method</vt:lpstr>
      <vt:lpstr> Connecting PHP with MySQL Database (connect.php)</vt:lpstr>
      <vt:lpstr> Connecting PHP with MySQL Database (signup.php/html form)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42</cp:revision>
  <dcterms:created xsi:type="dcterms:W3CDTF">2025-05-05T08:06:06Z</dcterms:created>
  <dcterms:modified xsi:type="dcterms:W3CDTF">2025-05-12T10:03:08Z</dcterms:modified>
</cp:coreProperties>
</file>