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35" r:id="rId5"/>
    <p:sldId id="336" r:id="rId6"/>
    <p:sldId id="339" r:id="rId7"/>
    <p:sldId id="354" r:id="rId8"/>
    <p:sldId id="337" r:id="rId9"/>
    <p:sldId id="353" r:id="rId10"/>
    <p:sldId id="338" r:id="rId11"/>
    <p:sldId id="349" r:id="rId12"/>
    <p:sldId id="355" r:id="rId13"/>
    <p:sldId id="356" r:id="rId14"/>
    <p:sldId id="357" r:id="rId15"/>
    <p:sldId id="340" r:id="rId16"/>
    <p:sldId id="341" r:id="rId17"/>
    <p:sldId id="345" r:id="rId18"/>
    <p:sldId id="351" r:id="rId19"/>
    <p:sldId id="352" r:id="rId20"/>
    <p:sldId id="358" r:id="rId21"/>
    <p:sldId id="359" r:id="rId22"/>
    <p:sldId id="360" r:id="rId23"/>
    <p:sldId id="3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C8A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09-May-24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09-May-24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wobameric@gmail.co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tr-TR" dirty="0"/>
              <a:t>DFW </a:t>
            </a:r>
            <a:r>
              <a:rPr lang="tr-TR" dirty="0" err="1"/>
              <a:t>Redcross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predıctıon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tr-TR" dirty="0"/>
              <a:t>DONOR INDICATORS BY GENDER AND BEING PARENT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0467" y="1560961"/>
            <a:ext cx="4086225" cy="1249680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 err="1"/>
              <a:t>Nonparents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12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parents</a:t>
            </a:r>
            <a:r>
              <a:rPr lang="tr-TR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 err="1"/>
              <a:t>Females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males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86BC-A11A-94A3-D9FC-4F29EC25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8" y="1433512"/>
            <a:ext cx="1623972" cy="4629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0F72F-EAAC-9378-BD87-9B67D77D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46" y="1560961"/>
            <a:ext cx="1870638" cy="44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ındıcators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emaıl</a:t>
            </a:r>
            <a:r>
              <a:rPr lang="tr-TR" dirty="0"/>
              <a:t>, </a:t>
            </a:r>
            <a:r>
              <a:rPr lang="tr-TR" dirty="0" err="1"/>
              <a:t>ınvolvement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alumnı</a:t>
            </a:r>
            <a:r>
              <a:rPr lang="tr-TR" dirty="0"/>
              <a:t> </a:t>
            </a:r>
            <a:r>
              <a:rPr lang="tr-TR" dirty="0" err="1"/>
              <a:t>flags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020" y="1386840"/>
            <a:ext cx="5221606" cy="2353627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Explanations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HasEmailFlag</a:t>
            </a:r>
            <a:r>
              <a:rPr lang="en-US" dirty="0"/>
              <a:t>: A binary flag indicating whether the organization has an email address for the donor.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IsAlumnusFlag</a:t>
            </a:r>
            <a:r>
              <a:rPr lang="en-US" dirty="0"/>
              <a:t>: A binary flag indicating whether the donor is an alumnus of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HasInvolvementFlag</a:t>
            </a:r>
            <a:r>
              <a:rPr lang="en-US" dirty="0"/>
              <a:t>: A binary flag indicating whether the donor has been involved in the organization's activities or events.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5E96A-29AF-56F7-70FC-F9A8739B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60" y="1694497"/>
            <a:ext cx="1454569" cy="455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B7BAE-6491-6E3E-9FE4-1C270ACC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88" y="1640319"/>
            <a:ext cx="1457404" cy="4606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B83EE4-B745-1A43-D01D-9215F0AFD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68" y="1640318"/>
            <a:ext cx="1459423" cy="460630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0F781D9-9432-2796-6AFA-A205DA97DD8E}"/>
              </a:ext>
            </a:extLst>
          </p:cNvPr>
          <p:cNvSpPr txBox="1">
            <a:spLocks/>
          </p:cNvSpPr>
          <p:nvPr/>
        </p:nvSpPr>
        <p:spPr>
          <a:xfrm>
            <a:off x="6256020" y="3740467"/>
            <a:ext cx="5221606" cy="2353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Highlights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People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clue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time </a:t>
            </a:r>
            <a:r>
              <a:rPr lang="tr-TR" dirty="0" err="1"/>
              <a:t>donors</a:t>
            </a:r>
            <a:r>
              <a:rPr lang="tr-TR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Non-alumni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alumnis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People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</a:t>
            </a:r>
            <a:r>
              <a:rPr lang="tr-TR" dirty="0" err="1"/>
              <a:t>organization’s</a:t>
            </a:r>
            <a:r>
              <a:rPr lang="tr-TR" dirty="0"/>
              <a:t> </a:t>
            </a:r>
            <a:r>
              <a:rPr lang="tr-TR" dirty="0" err="1"/>
              <a:t>activities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donate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tr-TR" dirty="0"/>
              <a:t>ANOMALY DETECTION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clusterıng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tr-TR" dirty="0"/>
              <a:t>ANOMALY DETECTION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/>
          <a:p>
            <a:r>
              <a:rPr lang="tr-TR" dirty="0" err="1"/>
              <a:t>Anomaly</a:t>
            </a:r>
            <a:r>
              <a:rPr lang="tr-TR" dirty="0"/>
              <a:t> is </a:t>
            </a:r>
            <a:r>
              <a:rPr lang="tr-TR" dirty="0" err="1"/>
              <a:t>detected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1654 </a:t>
            </a:r>
            <a:r>
              <a:rPr lang="tr-TR" dirty="0" err="1"/>
              <a:t>records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24D33-D600-C6DD-4B3F-139D72D6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818452"/>
            <a:ext cx="10714704" cy="2839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tr-TR" dirty="0"/>
              <a:t>CLUSTERING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9261348" cy="615983"/>
          </a:xfrm>
        </p:spPr>
        <p:txBody>
          <a:bodyPr>
            <a:normAutofit/>
          </a:bodyPr>
          <a:lstStyle/>
          <a:p>
            <a:r>
              <a:rPr lang="tr-TR" dirty="0" err="1"/>
              <a:t>Kmeans</a:t>
            </a:r>
            <a:r>
              <a:rPr lang="tr-TR" dirty="0"/>
              <a:t> </a:t>
            </a:r>
            <a:r>
              <a:rPr lang="tr-TR" dirty="0" err="1"/>
              <a:t>alogrithm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</a:t>
            </a:r>
            <a:r>
              <a:rPr lang="tr-TR" dirty="0" err="1"/>
              <a:t>clustering</a:t>
            </a:r>
            <a:r>
              <a:rPr lang="tr-TR" dirty="0"/>
              <a:t> model.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E3EB-2E6B-7A2E-41F6-2D45EDAC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71" y="2578083"/>
            <a:ext cx="8494199" cy="105094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6AD2A45-DA20-4117-34C7-6468149F0DEA}"/>
              </a:ext>
            </a:extLst>
          </p:cNvPr>
          <p:cNvSpPr txBox="1">
            <a:spLocks/>
          </p:cNvSpPr>
          <p:nvPr/>
        </p:nvSpPr>
        <p:spPr>
          <a:xfrm>
            <a:off x="978027" y="3696969"/>
            <a:ext cx="9261348" cy="61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of </a:t>
            </a:r>
            <a:r>
              <a:rPr lang="tr-TR" dirty="0" err="1"/>
              <a:t>Assigned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81E65-E2C3-5969-DE2C-C3A98153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09" y="4148438"/>
            <a:ext cx="3015425" cy="15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tr-TR" dirty="0"/>
              <a:t>CLASSIFICATION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endParaRPr lang="tr-TR" dirty="0"/>
          </a:p>
          <a:p>
            <a:r>
              <a:rPr lang="tr-TR" dirty="0" err="1"/>
              <a:t>Chi-square</a:t>
            </a:r>
            <a:r>
              <a:rPr lang="tr-TR" dirty="0"/>
              <a:t> Test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tr-TR" dirty="0"/>
              <a:t>ALGORITHM SELECTION FOR DONOR INDICATOR</a:t>
            </a: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544EF-7BCA-5C92-2B22-8347C448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2099309"/>
            <a:ext cx="5762129" cy="3687763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064" y="1589498"/>
            <a:ext cx="4643438" cy="410210"/>
          </a:xfrm>
        </p:spPr>
        <p:txBody>
          <a:bodyPr>
            <a:normAutofit/>
          </a:bodyPr>
          <a:lstStyle/>
          <a:p>
            <a:r>
              <a:rPr lang="tr-TR" dirty="0" err="1"/>
              <a:t>Comparison</a:t>
            </a:r>
            <a:r>
              <a:rPr lang="tr-TR" dirty="0"/>
              <a:t> of ML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0B80D41-1D80-600F-22BF-670D3169983C}"/>
              </a:ext>
            </a:extLst>
          </p:cNvPr>
          <p:cNvSpPr txBox="1">
            <a:spLocks/>
          </p:cNvSpPr>
          <p:nvPr/>
        </p:nvSpPr>
        <p:spPr>
          <a:xfrm>
            <a:off x="7212584" y="1589498"/>
            <a:ext cx="4643438" cy="41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254825-11AD-F135-E583-A80CC8F7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18" y="2099308"/>
            <a:ext cx="3752302" cy="35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tr-TR" dirty="0"/>
              <a:t>CONFUSION MATRIX FROM RANDOM FOREST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0575" y="1809115"/>
            <a:ext cx="4643438" cy="404876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=21,433 </a:t>
            </a:r>
            <a:r>
              <a:rPr lang="tr-TR" dirty="0" err="1"/>
              <a:t>and</a:t>
            </a:r>
            <a:r>
              <a:rPr lang="tr-TR" dirty="0"/>
              <a:t> Not </a:t>
            </a:r>
            <a:r>
              <a:rPr lang="tr-TR" dirty="0" err="1"/>
              <a:t>Donor</a:t>
            </a:r>
            <a:r>
              <a:rPr lang="tr-TR" dirty="0"/>
              <a:t> = 13,075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 total of 10,353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the total predictions, the model made </a:t>
            </a:r>
            <a:r>
              <a:rPr lang="tr-TR" sz="2000" dirty="0"/>
              <a:t>5,820</a:t>
            </a:r>
            <a:r>
              <a:rPr lang="en-US" sz="2000" dirty="0"/>
              <a:t> predictions as </a:t>
            </a:r>
            <a:r>
              <a:rPr lang="tr-TR" sz="2000" dirty="0" err="1"/>
              <a:t>Donor</a:t>
            </a:r>
            <a:r>
              <a:rPr lang="en-US" sz="2000" dirty="0"/>
              <a:t> and </a:t>
            </a:r>
            <a:r>
              <a:rPr lang="tr-TR" sz="2000" dirty="0"/>
              <a:t>4,533</a:t>
            </a:r>
            <a:r>
              <a:rPr lang="en-US" sz="2000" dirty="0"/>
              <a:t> prediction</a:t>
            </a:r>
            <a:r>
              <a:rPr lang="tr-TR" sz="2000" dirty="0"/>
              <a:t>s</a:t>
            </a:r>
            <a:r>
              <a:rPr lang="en-US" sz="2000" dirty="0"/>
              <a:t> as N</a:t>
            </a:r>
            <a:r>
              <a:rPr lang="tr-TR" sz="2000" dirty="0"/>
              <a:t>ot </a:t>
            </a:r>
            <a:r>
              <a:rPr lang="tr-TR" sz="2000" dirty="0" err="1"/>
              <a:t>Donor</a:t>
            </a:r>
            <a:r>
              <a:rPr lang="tr-T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correctly predicted </a:t>
            </a:r>
            <a:r>
              <a:rPr lang="tr-TR" sz="2000" dirty="0"/>
              <a:t>4,392</a:t>
            </a:r>
            <a:r>
              <a:rPr lang="en-US" sz="2000" dirty="0"/>
              <a:t> as </a:t>
            </a:r>
            <a:r>
              <a:rPr lang="tr-TR" sz="2000" dirty="0" err="1"/>
              <a:t>Donor</a:t>
            </a:r>
            <a:r>
              <a:rPr lang="en-US" sz="2000" dirty="0"/>
              <a:t>, and </a:t>
            </a:r>
            <a:r>
              <a:rPr lang="tr-TR" sz="2000" dirty="0"/>
              <a:t>2,495</a:t>
            </a:r>
            <a:r>
              <a:rPr lang="en-US" sz="2000" dirty="0"/>
              <a:t> as </a:t>
            </a:r>
            <a:r>
              <a:rPr lang="tr-TR" sz="2000" dirty="0"/>
              <a:t>Not </a:t>
            </a:r>
            <a:r>
              <a:rPr lang="tr-TR" sz="2000" dirty="0" err="1"/>
              <a:t>Donor</a:t>
            </a:r>
            <a:r>
              <a:rPr lang="tr-TR" sz="2000" dirty="0"/>
              <a:t>.</a:t>
            </a:r>
            <a:r>
              <a:rPr lang="en-US" sz="2000" dirty="0"/>
              <a:t> 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falsely predicted </a:t>
            </a:r>
            <a:r>
              <a:rPr lang="tr-TR" sz="2000" dirty="0"/>
              <a:t>1,428</a:t>
            </a:r>
            <a:r>
              <a:rPr lang="en-US" sz="2000" dirty="0"/>
              <a:t> as </a:t>
            </a:r>
            <a:r>
              <a:rPr lang="tr-TR" sz="2000" dirty="0" err="1"/>
              <a:t>Donor</a:t>
            </a:r>
            <a:r>
              <a:rPr lang="tr-TR" sz="2000" dirty="0"/>
              <a:t> </a:t>
            </a:r>
            <a:r>
              <a:rPr lang="en-US" sz="2000" dirty="0"/>
              <a:t>and </a:t>
            </a:r>
            <a:r>
              <a:rPr lang="tr-TR" sz="2000" dirty="0"/>
              <a:t>2,038</a:t>
            </a:r>
            <a:r>
              <a:rPr lang="en-US" sz="2000" dirty="0"/>
              <a:t> customers as </a:t>
            </a:r>
            <a:r>
              <a:rPr lang="tr-TR" sz="2000" dirty="0"/>
              <a:t>Not </a:t>
            </a:r>
            <a:r>
              <a:rPr lang="tr-TR" sz="2000" dirty="0" err="1"/>
              <a:t>Donor</a:t>
            </a:r>
            <a:r>
              <a:rPr lang="tr-TR" sz="2000" dirty="0"/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B9FC-EA0B-FAB9-B10E-08297687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6" y="1572807"/>
            <a:ext cx="6268305" cy="4285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05155-F5B6-E91C-8765-BC8AC1F8EC7A}"/>
              </a:ext>
            </a:extLst>
          </p:cNvPr>
          <p:cNvSpPr txBox="1"/>
          <p:nvPr/>
        </p:nvSpPr>
        <p:spPr>
          <a:xfrm>
            <a:off x="4483463" y="3884566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>
                <a:solidFill>
                  <a:schemeClr val="bg1"/>
                </a:solidFill>
              </a:rPr>
              <a:t>Correctly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predicted</a:t>
            </a:r>
            <a:r>
              <a:rPr lang="tr-TR" sz="1200" b="1" dirty="0">
                <a:solidFill>
                  <a:schemeClr val="bg1"/>
                </a:solidFill>
              </a:rPr>
              <a:t> as </a:t>
            </a:r>
            <a:r>
              <a:rPr lang="tr-TR" sz="1200" b="1" dirty="0" err="1">
                <a:solidFill>
                  <a:schemeClr val="bg1"/>
                </a:solidFill>
              </a:rPr>
              <a:t>Donor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4846-5D99-D487-2642-9D36E43A077B}"/>
              </a:ext>
            </a:extLst>
          </p:cNvPr>
          <p:cNvSpPr txBox="1"/>
          <p:nvPr/>
        </p:nvSpPr>
        <p:spPr>
          <a:xfrm>
            <a:off x="1647825" y="2009774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/>
              <a:t>Correctly</a:t>
            </a:r>
            <a:r>
              <a:rPr lang="tr-TR" sz="1200" b="1" dirty="0"/>
              <a:t> </a:t>
            </a:r>
            <a:r>
              <a:rPr lang="tr-TR" sz="1200" b="1" dirty="0" err="1"/>
              <a:t>predicted</a:t>
            </a:r>
            <a:r>
              <a:rPr lang="tr-TR" sz="1200" b="1" dirty="0"/>
              <a:t> as Not </a:t>
            </a:r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5EBE8-58AF-9D7B-64ED-000C53BC0825}"/>
              </a:ext>
            </a:extLst>
          </p:cNvPr>
          <p:cNvSpPr txBox="1"/>
          <p:nvPr/>
        </p:nvSpPr>
        <p:spPr>
          <a:xfrm>
            <a:off x="1647825" y="3924897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/>
              <a:t>Falsely</a:t>
            </a:r>
            <a:r>
              <a:rPr lang="tr-TR" sz="1200" b="1" dirty="0"/>
              <a:t> </a:t>
            </a:r>
            <a:r>
              <a:rPr lang="tr-TR" sz="1200" b="1" dirty="0" err="1"/>
              <a:t>predicted</a:t>
            </a:r>
            <a:r>
              <a:rPr lang="tr-TR" sz="1200" b="1" dirty="0"/>
              <a:t> as Not </a:t>
            </a:r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86A30-BF50-3021-A631-33B35CA24D5E}"/>
              </a:ext>
            </a:extLst>
          </p:cNvPr>
          <p:cNvSpPr txBox="1"/>
          <p:nvPr/>
        </p:nvSpPr>
        <p:spPr>
          <a:xfrm>
            <a:off x="4591050" y="2050105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/>
              <a:t>Falsely</a:t>
            </a:r>
            <a:r>
              <a:rPr lang="tr-TR" sz="1200" b="1" dirty="0"/>
              <a:t> </a:t>
            </a:r>
            <a:r>
              <a:rPr lang="tr-TR" sz="1200" b="1" dirty="0" err="1"/>
              <a:t>predicted</a:t>
            </a:r>
            <a:r>
              <a:rPr lang="tr-TR" sz="1200" b="1" dirty="0"/>
              <a:t> as </a:t>
            </a:r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D3F89-1579-CE49-7265-C6FE6C228C80}"/>
              </a:ext>
            </a:extLst>
          </p:cNvPr>
          <p:cNvSpPr txBox="1"/>
          <p:nvPr/>
        </p:nvSpPr>
        <p:spPr>
          <a:xfrm>
            <a:off x="5010150" y="1434307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AF657-5537-0BFC-4F8F-0615B0E6C055}"/>
              </a:ext>
            </a:extLst>
          </p:cNvPr>
          <p:cNvSpPr txBox="1"/>
          <p:nvPr/>
        </p:nvSpPr>
        <p:spPr>
          <a:xfrm>
            <a:off x="1847850" y="139990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Not </a:t>
            </a:r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38AB2-DE26-75B9-2483-8A0342EFF970}"/>
              </a:ext>
            </a:extLst>
          </p:cNvPr>
          <p:cNvSpPr txBox="1"/>
          <p:nvPr/>
        </p:nvSpPr>
        <p:spPr>
          <a:xfrm>
            <a:off x="35814" y="438656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/>
              <a:t>Donor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3C0C9-7F7B-FBC1-F733-F39389C39466}"/>
              </a:ext>
            </a:extLst>
          </p:cNvPr>
          <p:cNvSpPr txBox="1"/>
          <p:nvPr/>
        </p:nvSpPr>
        <p:spPr>
          <a:xfrm>
            <a:off x="-68961" y="26406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Not </a:t>
            </a:r>
            <a:r>
              <a:rPr lang="tr-TR" sz="1200" b="1" dirty="0" err="1"/>
              <a:t>Donor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5307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chı-squared</a:t>
            </a:r>
            <a:r>
              <a:rPr lang="tr-TR" dirty="0"/>
              <a:t> test </a:t>
            </a:r>
            <a:r>
              <a:rPr lang="tr-TR" dirty="0" err="1"/>
              <a:t>analysıs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064" y="1647189"/>
            <a:ext cx="10308336" cy="4705985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Chi-Squared</a:t>
            </a:r>
            <a:r>
              <a:rPr lang="tr-TR" dirty="0"/>
              <a:t> Test Analysis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‘Is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’ is </a:t>
            </a:r>
            <a:r>
              <a:rPr lang="tr-TR" dirty="0" err="1"/>
              <a:t>the</a:t>
            </a:r>
            <a:r>
              <a:rPr lang="tr-TR" dirty="0"/>
              <a:t> top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impacting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Top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impacting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:</a:t>
            </a:r>
          </a:p>
          <a:p>
            <a:r>
              <a:rPr lang="tr-TR" dirty="0"/>
              <a:t>	1. </a:t>
            </a:r>
            <a:r>
              <a:rPr lang="tr-TR" dirty="0" err="1"/>
              <a:t>Consecutive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tr-TR" dirty="0"/>
          </a:p>
          <a:p>
            <a:r>
              <a:rPr lang="tr-TR" dirty="0"/>
              <a:t>	2. </a:t>
            </a:r>
            <a:r>
              <a:rPr lang="tr-TR" dirty="0" err="1"/>
              <a:t>Donation</a:t>
            </a:r>
            <a:r>
              <a:rPr lang="tr-TR" dirty="0"/>
              <a:t> 4 </a:t>
            </a:r>
            <a:r>
              <a:rPr lang="tr-TR" dirty="0" err="1"/>
              <a:t>Fiscal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Ago</a:t>
            </a:r>
            <a:endParaRPr lang="tr-TR" dirty="0"/>
          </a:p>
          <a:p>
            <a:r>
              <a:rPr lang="tr-TR" dirty="0"/>
              <a:t>	3. </a:t>
            </a:r>
            <a:r>
              <a:rPr lang="tr-TR" dirty="0" err="1"/>
              <a:t>Donation</a:t>
            </a:r>
            <a:r>
              <a:rPr lang="tr-TR" dirty="0"/>
              <a:t> 3 </a:t>
            </a:r>
            <a:r>
              <a:rPr lang="tr-TR" dirty="0" err="1"/>
              <a:t>Fiscal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Ago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impacting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: Has </a:t>
            </a:r>
            <a:r>
              <a:rPr lang="tr-TR" dirty="0" err="1"/>
              <a:t>Involvement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, </a:t>
            </a:r>
            <a:r>
              <a:rPr lang="tr-TR" dirty="0" err="1"/>
              <a:t>Gender</a:t>
            </a:r>
            <a:r>
              <a:rPr lang="tr-TR" dirty="0"/>
              <a:t>, </a:t>
            </a:r>
            <a:r>
              <a:rPr lang="tr-TR" dirty="0" err="1"/>
              <a:t>Preferred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, Is </a:t>
            </a:r>
            <a:r>
              <a:rPr lang="tr-TR" dirty="0" err="1"/>
              <a:t>Alumnus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, Is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, Has </a:t>
            </a:r>
            <a:r>
              <a:rPr lang="tr-TR" dirty="0" err="1"/>
              <a:t>Email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, </a:t>
            </a:r>
            <a:r>
              <a:rPr lang="tr-TR" dirty="0" err="1"/>
              <a:t>Donor</a:t>
            </a:r>
            <a:r>
              <a:rPr lang="tr-TR" dirty="0"/>
              <a:t> Postal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Donor</a:t>
            </a:r>
            <a:r>
              <a:rPr lang="tr-TR" dirty="0"/>
              <a:t> Age</a:t>
            </a:r>
          </a:p>
          <a:p>
            <a:r>
              <a:rPr lang="tr-TR" dirty="0"/>
              <a:t>	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lıner</a:t>
            </a:r>
            <a:r>
              <a:rPr lang="tr-TR" dirty="0"/>
              <a:t> </a:t>
            </a:r>
            <a:r>
              <a:rPr lang="tr-TR" dirty="0" err="1"/>
              <a:t>correlatıon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analysıs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064" y="1647189"/>
            <a:ext cx="10308336" cy="4705985"/>
          </a:xfrm>
        </p:spPr>
        <p:txBody>
          <a:bodyPr>
            <a:normAutofit/>
          </a:bodyPr>
          <a:lstStyle/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/>
              <a:t>Top 3 </a:t>
            </a:r>
            <a:r>
              <a:rPr lang="tr-TR" dirty="0" err="1"/>
              <a:t>influencing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on AVERAGE STD SCORE of </a:t>
            </a:r>
            <a:r>
              <a:rPr lang="tr-TR" dirty="0" err="1"/>
              <a:t>donors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 Is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, </a:t>
            </a:r>
            <a:r>
              <a:rPr lang="tr-TR" dirty="0" err="1"/>
              <a:t>Consecutive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en-US" dirty="0"/>
          </a:p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/>
              <a:t>‘Is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’ </a:t>
            </a:r>
            <a:r>
              <a:rPr lang="tr-TR" dirty="0" err="1"/>
              <a:t>correlation</a:t>
            </a:r>
            <a:r>
              <a:rPr lang="tr-TR" dirty="0"/>
              <a:t>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, rest of </a:t>
            </a:r>
            <a:r>
              <a:rPr lang="en-US" dirty="0"/>
              <a:t>the correlations are wea</a:t>
            </a:r>
            <a:r>
              <a:rPr lang="tr-TR" dirty="0"/>
              <a:t>k.</a:t>
            </a:r>
            <a:endParaRPr lang="en-US" dirty="0"/>
          </a:p>
          <a:p>
            <a:endParaRPr lang="tr-TR" dirty="0"/>
          </a:p>
          <a:p>
            <a:r>
              <a:rPr lang="tr-TR" dirty="0"/>
              <a:t>	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C628F-3028-EC82-39BA-0C0A0D9E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03" y="2901914"/>
            <a:ext cx="3610783" cy="2777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5564D-931C-9902-796A-5DD51EAD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5418"/>
            <a:ext cx="2978953" cy="26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870960"/>
          </a:xfrm>
        </p:spPr>
        <p:txBody>
          <a:bodyPr/>
          <a:lstStyle/>
          <a:p>
            <a:r>
              <a:rPr lang="tr-TR" dirty="0"/>
              <a:t>Business Case</a:t>
            </a:r>
          </a:p>
          <a:p>
            <a:r>
              <a:rPr lang="tr-TR" dirty="0"/>
              <a:t>Data </a:t>
            </a:r>
            <a:r>
              <a:rPr lang="tr-TR" dirty="0" err="1"/>
              <a:t>Acquisition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Preparation</a:t>
            </a:r>
            <a:endParaRPr lang="tr-TR" dirty="0"/>
          </a:p>
          <a:p>
            <a:r>
              <a:rPr lang="tr-TR" dirty="0" err="1"/>
              <a:t>Exploratory</a:t>
            </a:r>
            <a:r>
              <a:rPr lang="tr-TR" dirty="0"/>
              <a:t> Data Analysis</a:t>
            </a:r>
            <a:endParaRPr lang="en-US" dirty="0"/>
          </a:p>
          <a:p>
            <a:r>
              <a:rPr lang="tr-TR" dirty="0"/>
              <a:t>Data </a:t>
            </a:r>
            <a:r>
              <a:rPr lang="tr-TR" dirty="0" err="1"/>
              <a:t>Visualization</a:t>
            </a:r>
            <a:endParaRPr lang="en-US" dirty="0"/>
          </a:p>
          <a:p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  <a:p>
            <a:r>
              <a:rPr lang="tr-TR" dirty="0"/>
              <a:t>Clustering</a:t>
            </a:r>
          </a:p>
          <a:p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tr-TR" dirty="0"/>
              <a:t>Tuba </a:t>
            </a:r>
            <a:r>
              <a:rPr lang="tr-TR" dirty="0" err="1"/>
              <a:t>Meric</a:t>
            </a:r>
            <a:endParaRPr lang="en-US" dirty="0"/>
          </a:p>
          <a:p>
            <a:r>
              <a:rPr lang="tr-TR" dirty="0"/>
              <a:t>346-387-2696</a:t>
            </a:r>
            <a:endParaRPr lang="en-US" dirty="0"/>
          </a:p>
          <a:p>
            <a:r>
              <a:rPr lang="tr-TR" dirty="0" err="1">
                <a:hlinkClick r:id="rId2"/>
              </a:rPr>
              <a:t>twobameric</a:t>
            </a:r>
            <a:r>
              <a:rPr lang="en-US" dirty="0">
                <a:hlinkClick r:id="rId2"/>
              </a:rPr>
              <a:t>@</a:t>
            </a:r>
            <a:r>
              <a:rPr lang="tr-TR" dirty="0" err="1">
                <a:hlinkClick r:id="rId2"/>
              </a:rPr>
              <a:t>gmail</a:t>
            </a:r>
            <a:r>
              <a:rPr lang="en-US" dirty="0">
                <a:hlinkClick r:id="rId2"/>
              </a:rPr>
              <a:t>.com</a:t>
            </a:r>
            <a:endParaRPr lang="tr-TR" dirty="0"/>
          </a:p>
          <a:p>
            <a:r>
              <a:rPr lang="en-US" dirty="0"/>
              <a:t>tubameric.github.io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tr-TR" dirty="0"/>
              <a:t>BUSINESS CASE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1080135"/>
          </a:xfrm>
        </p:spPr>
        <p:txBody>
          <a:bodyPr>
            <a:normAutofit/>
          </a:bodyPr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DFW </a:t>
            </a:r>
            <a:r>
              <a:rPr lang="tr-TR" dirty="0" err="1"/>
              <a:t>Red</a:t>
            </a:r>
            <a:r>
              <a:rPr lang="tr-TR" dirty="0"/>
              <a:t> Cross </a:t>
            </a:r>
            <a:r>
              <a:rPr lang="tr-TR" dirty="0" err="1"/>
              <a:t>Chapter</a:t>
            </a:r>
            <a:r>
              <a:rPr lang="tr-TR" dirty="0"/>
              <a:t> in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indicator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guides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allocate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efficiently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contacting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prospects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8798F-85FD-612F-7A21-FFED1AAF8E99}"/>
              </a:ext>
            </a:extLst>
          </p:cNvPr>
          <p:cNvSpPr txBox="1">
            <a:spLocks/>
          </p:cNvSpPr>
          <p:nvPr/>
        </p:nvSpPr>
        <p:spPr>
          <a:xfrm>
            <a:off x="865631" y="2794255"/>
            <a:ext cx="8297380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DATA ACQUISITION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82FC17-9107-0861-3C68-BA5D61EB5C51}"/>
              </a:ext>
            </a:extLst>
          </p:cNvPr>
          <p:cNvSpPr txBox="1">
            <a:spLocks/>
          </p:cNvSpPr>
          <p:nvPr/>
        </p:nvSpPr>
        <p:spPr>
          <a:xfrm>
            <a:off x="911352" y="4558665"/>
            <a:ext cx="8324089" cy="108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data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in CSV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tr-TR" dirty="0"/>
              <a:t>DATA PREPARATION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8068819" cy="4242435"/>
          </a:xfrm>
        </p:spPr>
        <p:txBody>
          <a:bodyPr>
            <a:normAutofit/>
          </a:bodyPr>
          <a:lstStyle/>
          <a:p>
            <a:r>
              <a:rPr lang="tr-TR" dirty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records</a:t>
            </a:r>
            <a:r>
              <a:rPr lang="tr-TR" dirty="0"/>
              <a:t>: </a:t>
            </a:r>
            <a:r>
              <a:rPr lang="en-US" b="0" i="0" dirty="0">
                <a:solidFill>
                  <a:srgbClr val="0088ED"/>
                </a:solidFill>
                <a:effectLst/>
                <a:latin typeface="RobotoReg"/>
              </a:rPr>
              <a:t>34508</a:t>
            </a:r>
            <a:endParaRPr lang="tr-TR" dirty="0"/>
          </a:p>
          <a:p>
            <a:r>
              <a:rPr lang="tr-TR" dirty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duplicates</a:t>
            </a:r>
            <a:r>
              <a:rPr lang="tr-TR" dirty="0"/>
              <a:t>: </a:t>
            </a:r>
            <a:r>
              <a:rPr lang="en-US" b="0" i="0" dirty="0">
                <a:solidFill>
                  <a:srgbClr val="0088ED"/>
                </a:solidFill>
                <a:effectLst/>
                <a:highlight>
                  <a:srgbClr val="F3F3F0"/>
                </a:highlight>
                <a:latin typeface="RobotoReg"/>
              </a:rPr>
              <a:t>2723</a:t>
            </a:r>
            <a:endParaRPr lang="tr-TR" b="0" i="0" dirty="0">
              <a:solidFill>
                <a:srgbClr val="0088ED"/>
              </a:solidFill>
              <a:effectLst/>
              <a:highlight>
                <a:srgbClr val="F3F3F0"/>
              </a:highlight>
              <a:latin typeface="RobotoReg"/>
            </a:endParaRPr>
          </a:p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: Since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records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&gt;20%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</a:p>
          <a:p>
            <a:pPr lvl="1"/>
            <a:r>
              <a:rPr lang="tr-TR" sz="2100" dirty="0" err="1"/>
              <a:t>Marital</a:t>
            </a:r>
            <a:r>
              <a:rPr lang="tr-TR" sz="2100" dirty="0"/>
              <a:t> </a:t>
            </a:r>
            <a:r>
              <a:rPr lang="tr-TR" sz="2100" dirty="0" err="1"/>
              <a:t>Status</a:t>
            </a:r>
            <a:r>
              <a:rPr lang="tr-TR" sz="2100" dirty="0"/>
              <a:t> (24568 </a:t>
            </a:r>
            <a:r>
              <a:rPr lang="tr-TR" sz="2100" dirty="0" err="1"/>
              <a:t>records</a:t>
            </a:r>
            <a:r>
              <a:rPr lang="tr-TR" sz="2100" dirty="0"/>
              <a:t>)</a:t>
            </a:r>
          </a:p>
          <a:p>
            <a:pPr lvl="1"/>
            <a:r>
              <a:rPr lang="tr-TR" dirty="0" err="1"/>
              <a:t>Wealth</a:t>
            </a:r>
            <a:r>
              <a:rPr lang="tr-TR" dirty="0"/>
              <a:t> Rating (31799 </a:t>
            </a:r>
            <a:r>
              <a:rPr lang="tr-TR" dirty="0" err="1"/>
              <a:t>records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Degree</a:t>
            </a:r>
            <a:r>
              <a:rPr lang="tr-TR" dirty="0"/>
              <a:t> Level (26902 </a:t>
            </a:r>
            <a:r>
              <a:rPr lang="tr-TR" dirty="0" err="1"/>
              <a:t>records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of </a:t>
            </a:r>
            <a:r>
              <a:rPr lang="tr-TR" dirty="0" err="1"/>
              <a:t>Birth</a:t>
            </a:r>
            <a:r>
              <a:rPr lang="tr-TR" dirty="0"/>
              <a:t> (21190 </a:t>
            </a:r>
            <a:r>
              <a:rPr lang="tr-TR" dirty="0" err="1"/>
              <a:t>records</a:t>
            </a:r>
            <a:r>
              <a:rPr lang="tr-TR" dirty="0"/>
              <a:t>)</a:t>
            </a:r>
            <a:endParaRPr lang="tr-TR" b="0" i="0" dirty="0">
              <a:solidFill>
                <a:srgbClr val="0088ED"/>
              </a:solidFill>
              <a:effectLst/>
              <a:highlight>
                <a:srgbClr val="F3F3F0"/>
              </a:highlight>
              <a:latin typeface="RobotoReg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tr-TR" dirty="0"/>
              <a:t>EXPLORATORY DATA ANALYSIS</a:t>
            </a:r>
            <a:endParaRPr lang="en-US" dirty="0"/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7ED87-9F97-DB56-0875-21171462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tr-TR" dirty="0"/>
              <a:t>EXPLORATORY DATA ANALYSIS</a:t>
            </a:r>
            <a:endParaRPr lang="en-ZA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D6DB6D0-C9E2-6172-A7A6-15B44F6EDDAA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118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C23E1-04F9-019C-0A86-782E7EF926DC}"/>
              </a:ext>
            </a:extLst>
          </p:cNvPr>
          <p:cNvSpPr txBox="1"/>
          <p:nvPr/>
        </p:nvSpPr>
        <p:spPr>
          <a:xfrm>
            <a:off x="828675" y="2438400"/>
            <a:ext cx="17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 err="1"/>
              <a:t>Noise</a:t>
            </a:r>
            <a:r>
              <a:rPr lang="tr-TR" b="1" u="sng" dirty="0"/>
              <a:t> </a:t>
            </a:r>
            <a:r>
              <a:rPr lang="tr-TR" b="1" u="sng" dirty="0" err="1"/>
              <a:t>Variables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083D1-8263-737D-BDDB-375AB9A781C3}"/>
              </a:ext>
            </a:extLst>
          </p:cNvPr>
          <p:cNvSpPr txBox="1"/>
          <p:nvPr/>
        </p:nvSpPr>
        <p:spPr>
          <a:xfrm>
            <a:off x="6686550" y="2438400"/>
            <a:ext cx="21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 err="1"/>
              <a:t>Predictor</a:t>
            </a:r>
            <a:r>
              <a:rPr lang="tr-TR" b="1" u="sng" dirty="0"/>
              <a:t> </a:t>
            </a:r>
            <a:r>
              <a:rPr lang="tr-TR" b="1" u="sng" dirty="0" err="1"/>
              <a:t>Variables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2EC02-31EE-28B9-9A74-89FC94A0D71B}"/>
              </a:ext>
            </a:extLst>
          </p:cNvPr>
          <p:cNvSpPr txBox="1"/>
          <p:nvPr/>
        </p:nvSpPr>
        <p:spPr>
          <a:xfrm>
            <a:off x="828674" y="1819275"/>
            <a:ext cx="462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 err="1"/>
              <a:t>Dependent</a:t>
            </a:r>
            <a:r>
              <a:rPr lang="tr-TR" b="1" u="sng" dirty="0"/>
              <a:t> </a:t>
            </a:r>
            <a:r>
              <a:rPr lang="tr-TR" b="1" u="sng" dirty="0" err="1"/>
              <a:t>Variable</a:t>
            </a:r>
            <a:r>
              <a:rPr lang="tr-TR" b="1" u="sng" dirty="0"/>
              <a:t>: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Indicator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6AA7E-5F9A-BD83-82D3-84230B326BB5}"/>
              </a:ext>
            </a:extLst>
          </p:cNvPr>
          <p:cNvSpPr txBox="1"/>
          <p:nvPr/>
        </p:nvSpPr>
        <p:spPr>
          <a:xfrm>
            <a:off x="899160" y="2915068"/>
            <a:ext cx="3981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DonorUniqueId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endParaRPr lang="tr-T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MaritalStatus</a:t>
            </a:r>
            <a:endParaRPr lang="tr-T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WealthRating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AcademicDegreeLevel</a:t>
            </a:r>
            <a:endParaRPr lang="tr-T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DonorDateOfBirth</a:t>
            </a:r>
            <a:endParaRPr lang="tr-T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CumulativeDonationAmount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10161-52B1-84D2-3C20-D26D61EFA041}"/>
              </a:ext>
            </a:extLst>
          </p:cNvPr>
          <p:cNvSpPr txBox="1"/>
          <p:nvPr/>
        </p:nvSpPr>
        <p:spPr>
          <a:xfrm>
            <a:off x="6686550" y="2807732"/>
            <a:ext cx="6096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DonorAge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ConsecutiveDonorYears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LastFiscalYearDonation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Donation2FiscalYearsAgo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Donation3FiscalYearsAgo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Donation4FiscalYearsAgo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Donation5FiscalYearsAgo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CurrentFiscalYearDonation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DonorPostalCode</a:t>
            </a:r>
            <a:endParaRPr lang="tr-TR" sz="14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GenderIdentity</a:t>
            </a:r>
            <a:endParaRPr lang="tr-TR" sz="14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IsMemberFlag</a:t>
            </a:r>
            <a:endParaRPr lang="tr-TR" sz="14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IsAlumnusFlag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tr-TR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IsParentFla</a:t>
            </a:r>
            <a:r>
              <a:rPr lang="tr-TR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HasInvolvementFlag</a:t>
            </a:r>
            <a:endParaRPr lang="tr-TR" sz="14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HasEmailFlag</a:t>
            </a:r>
            <a:endParaRPr lang="tr-TR" sz="14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PreferredAddressType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tr-TR" dirty="0"/>
              <a:t>DATA VISUALIZATION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tr-TR" dirty="0" err="1"/>
              <a:t>Analyzing</a:t>
            </a:r>
            <a:r>
              <a:rPr lang="tr-TR" dirty="0"/>
              <a:t> data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tr-TR" dirty="0"/>
              <a:t>DONOR INDICATORS BY COUNTRIES AND AGES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7944" y="4990148"/>
            <a:ext cx="6976111" cy="1036955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donors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US.</a:t>
            </a: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donors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30 </a:t>
            </a:r>
            <a:r>
              <a:rPr lang="tr-TR" dirty="0" err="1"/>
              <a:t>and</a:t>
            </a:r>
            <a:r>
              <a:rPr lang="tr-TR" dirty="0"/>
              <a:t> 50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865A1-925D-DBE0-8F93-D77B918C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2" y="1648777"/>
            <a:ext cx="5194341" cy="2947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859CC0-2BC4-E426-B7D9-C10986B6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7" y="1648777"/>
            <a:ext cx="5570379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tr-TR" dirty="0" err="1"/>
              <a:t>Relatıon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wealth</a:t>
            </a:r>
            <a:r>
              <a:rPr lang="tr-TR" dirty="0"/>
              <a:t> </a:t>
            </a:r>
            <a:r>
              <a:rPr lang="tr-TR" dirty="0" err="1"/>
              <a:t>ratıng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ındıcator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8906" y="4947920"/>
            <a:ext cx="6172200" cy="1036955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Donor</a:t>
            </a:r>
            <a:r>
              <a:rPr lang="tr-TR" dirty="0"/>
              <a:t> </a:t>
            </a:r>
            <a:r>
              <a:rPr lang="tr-TR" dirty="0" err="1"/>
              <a:t>indication</a:t>
            </a:r>
            <a:r>
              <a:rPr lang="tr-TR" dirty="0"/>
              <a:t> is not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wealth</a:t>
            </a:r>
            <a:r>
              <a:rPr lang="tr-TR" dirty="0"/>
              <a:t> rating.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1ADF1-466E-EC6B-61A5-5719B18A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610677"/>
            <a:ext cx="4091940" cy="453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07407-F730-97FD-BCA0-1898A34C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47" y="2039302"/>
            <a:ext cx="1672437" cy="19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52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{7C8BCE25-08A4-476E-A362-7C2B919DF486}tf16411248_win32</Template>
  <TotalTime>7047</TotalTime>
  <Words>696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 Light</vt:lpstr>
      <vt:lpstr>Calibri</vt:lpstr>
      <vt:lpstr>Courier New</vt:lpstr>
      <vt:lpstr>Posterama</vt:lpstr>
      <vt:lpstr>RobotoReg</vt:lpstr>
      <vt:lpstr>Custom</vt:lpstr>
      <vt:lpstr>DFW Redcross donor predıctıon project</vt:lpstr>
      <vt:lpstr>CONTENT</vt:lpstr>
      <vt:lpstr>BUSINESS CASE</vt:lpstr>
      <vt:lpstr>DATA PREPARATION</vt:lpstr>
      <vt:lpstr>EXPLORATORY DATA ANALYSIS</vt:lpstr>
      <vt:lpstr>EXPLORATORY DATA ANALYSIS</vt:lpstr>
      <vt:lpstr>DATA VISUALIZATION</vt:lpstr>
      <vt:lpstr>DONOR INDICATORS BY COUNTRIES AND AGES</vt:lpstr>
      <vt:lpstr>Relatıon between wealth ratıng and donor ındıcator</vt:lpstr>
      <vt:lpstr>DONOR INDICATORS BY GENDER AND BEING PARENT</vt:lpstr>
      <vt:lpstr>Donor ındıcators by emaıl, ınvolvement and alumnı flags</vt:lpstr>
      <vt:lpstr>ANOMALY DETECTION and clusterıng</vt:lpstr>
      <vt:lpstr>ANOMALY DETECTION</vt:lpstr>
      <vt:lpstr>CLUSTERING</vt:lpstr>
      <vt:lpstr>CLASSIFICATION</vt:lpstr>
      <vt:lpstr>ALGORITHM SELECTION FOR DONOR INDICATOR</vt:lpstr>
      <vt:lpstr>CONFUSION MATRIX FROM RANDOM FOREST</vt:lpstr>
      <vt:lpstr>Donor chı-squared test analysıs</vt:lpstr>
      <vt:lpstr>Donor lıner correlatıon tests analysıs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Redcross donor predıctıon project</dc:title>
  <dc:creator>Tuğba Okutur</dc:creator>
  <cp:lastModifiedBy>Tuğba Okutur</cp:lastModifiedBy>
  <cp:revision>25</cp:revision>
  <dcterms:created xsi:type="dcterms:W3CDTF">2024-03-29T04:40:13Z</dcterms:created>
  <dcterms:modified xsi:type="dcterms:W3CDTF">2024-05-10T04:04:05Z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