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2151D-E496-478A-8F6D-A096D33FCA0D}" v="1246" dt="2024-06-24T09:08:09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816C3-1F70-4231-B81D-65C7715A657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35C3B1F-690A-4C5A-A967-2F0DFBA8D1DA}">
      <dgm:prSet phldrT="[Texto]" phldr="0"/>
      <dgm:spPr/>
      <dgm:t>
        <a:bodyPr/>
        <a:lstStyle/>
        <a:p>
          <a:pPr rtl="0"/>
          <a:r>
            <a:rPr lang="pt-BR" dirty="0">
              <a:latin typeface="Century Schoolbook" panose="020B0502020104020203"/>
            </a:rPr>
            <a:t>Cérebro -&gt;</a:t>
          </a:r>
          <a:endParaRPr lang="pt-BR" dirty="0"/>
        </a:p>
      </dgm:t>
    </dgm:pt>
    <dgm:pt modelId="{8AB7BF89-E5D3-4FB7-9C4F-A3EFA4079933}" type="parTrans" cxnId="{506FE1DF-6E09-4143-80B0-41B975496254}">
      <dgm:prSet/>
      <dgm:spPr/>
      <dgm:t>
        <a:bodyPr/>
        <a:lstStyle/>
        <a:p>
          <a:endParaRPr lang="pt-BR"/>
        </a:p>
      </dgm:t>
    </dgm:pt>
    <dgm:pt modelId="{EF535EB5-ABE2-4828-93FB-BE47B43D1243}" type="sibTrans" cxnId="{506FE1DF-6E09-4143-80B0-41B975496254}">
      <dgm:prSet/>
      <dgm:spPr/>
      <dgm:t>
        <a:bodyPr/>
        <a:lstStyle/>
        <a:p>
          <a:endParaRPr lang="pt-BR"/>
        </a:p>
      </dgm:t>
    </dgm:pt>
    <dgm:pt modelId="{72DAB96C-74AB-4807-AC1E-9C9DD8D259EC}">
      <dgm:prSet phldrT="[Texto]" phldr="0"/>
      <dgm:spPr/>
      <dgm:t>
        <a:bodyPr/>
        <a:lstStyle/>
        <a:p>
          <a:pPr rtl="0"/>
          <a:r>
            <a:rPr lang="pt-BR" dirty="0">
              <a:latin typeface="Century Schoolbook" panose="020B0502020104020203"/>
            </a:rPr>
            <a:t>Neurônios -&gt;</a:t>
          </a:r>
          <a:endParaRPr lang="pt-BR" dirty="0"/>
        </a:p>
      </dgm:t>
    </dgm:pt>
    <dgm:pt modelId="{1A481A34-BF4B-49A5-9B0E-85BB92FF8EE5}" type="parTrans" cxnId="{619BEB91-C31A-4999-AE67-FD5EB0BD3427}">
      <dgm:prSet/>
      <dgm:spPr/>
      <dgm:t>
        <a:bodyPr/>
        <a:lstStyle/>
        <a:p>
          <a:endParaRPr lang="pt-BR"/>
        </a:p>
      </dgm:t>
    </dgm:pt>
    <dgm:pt modelId="{13F456AF-77D4-431B-976A-E98B9DBA5AE6}" type="sibTrans" cxnId="{619BEB91-C31A-4999-AE67-FD5EB0BD3427}">
      <dgm:prSet/>
      <dgm:spPr/>
      <dgm:t>
        <a:bodyPr/>
        <a:lstStyle/>
        <a:p>
          <a:endParaRPr lang="pt-BR"/>
        </a:p>
      </dgm:t>
    </dgm:pt>
    <dgm:pt modelId="{E6F8A8DD-C3E1-4947-BDD6-D193D3E705F2}">
      <dgm:prSet phldrT="[Texto]" phldr="0"/>
      <dgm:spPr/>
      <dgm:t>
        <a:bodyPr/>
        <a:lstStyle/>
        <a:p>
          <a:pPr rtl="0"/>
          <a:r>
            <a:rPr lang="pt-BR" dirty="0">
              <a:latin typeface="Century Schoolbook" panose="020B0502020104020203"/>
            </a:rPr>
            <a:t>Sangue -&gt;</a:t>
          </a:r>
          <a:endParaRPr lang="pt-BR" dirty="0"/>
        </a:p>
      </dgm:t>
    </dgm:pt>
    <dgm:pt modelId="{B458AD6E-F213-4202-8265-F677D6D5F914}" type="parTrans" cxnId="{5815FDE0-187C-4841-A23A-6F0A71B26399}">
      <dgm:prSet/>
      <dgm:spPr/>
      <dgm:t>
        <a:bodyPr/>
        <a:lstStyle/>
        <a:p>
          <a:endParaRPr lang="pt-BR"/>
        </a:p>
      </dgm:t>
    </dgm:pt>
    <dgm:pt modelId="{E95C44ED-7960-4E79-8F19-C6D5480A8D5B}" type="sibTrans" cxnId="{5815FDE0-187C-4841-A23A-6F0A71B26399}">
      <dgm:prSet/>
      <dgm:spPr/>
      <dgm:t>
        <a:bodyPr/>
        <a:lstStyle/>
        <a:p>
          <a:endParaRPr lang="pt-BR"/>
        </a:p>
      </dgm:t>
    </dgm:pt>
    <dgm:pt modelId="{DC369E08-79F2-44A7-86A2-61CB696DBEC1}">
      <dgm:prSet phldrT="[Texto]" phldr="0"/>
      <dgm:spPr/>
      <dgm:t>
        <a:bodyPr/>
        <a:lstStyle/>
        <a:p>
          <a:pPr rtl="0"/>
          <a:r>
            <a:rPr lang="pt-BR" dirty="0">
              <a:latin typeface="Century Schoolbook" panose="020B0502020104020203"/>
            </a:rPr>
            <a:t>Hemoglobina -&gt;</a:t>
          </a:r>
        </a:p>
      </dgm:t>
    </dgm:pt>
    <dgm:pt modelId="{002CB933-3E68-4BD5-871A-149DBC66479A}" type="parTrans" cxnId="{C0A8442B-6453-4458-BD83-C4D5B0709D5C}">
      <dgm:prSet/>
      <dgm:spPr/>
      <dgm:t>
        <a:bodyPr/>
        <a:lstStyle/>
        <a:p>
          <a:endParaRPr lang="pt-BR"/>
        </a:p>
      </dgm:t>
    </dgm:pt>
    <dgm:pt modelId="{042EBFD6-7E08-46E4-BA57-D24CDAC9A3AE}" type="sibTrans" cxnId="{C0A8442B-6453-4458-BD83-C4D5B0709D5C}">
      <dgm:prSet/>
      <dgm:spPr/>
      <dgm:t>
        <a:bodyPr/>
        <a:lstStyle/>
        <a:p>
          <a:endParaRPr lang="pt-BR"/>
        </a:p>
      </dgm:t>
    </dgm:pt>
    <dgm:pt modelId="{6DB2C235-30F7-4A75-9A71-62963B57722B}">
      <dgm:prSet phldr="0"/>
      <dgm:spPr/>
      <dgm:t>
        <a:bodyPr/>
        <a:lstStyle/>
        <a:p>
          <a:pPr rtl="0"/>
          <a:r>
            <a:rPr lang="pt-BR" dirty="0">
              <a:latin typeface="Century Schoolbook" panose="020B0502020104020203"/>
            </a:rPr>
            <a:t>Energia (ATP) -&gt;</a:t>
          </a:r>
        </a:p>
      </dgm:t>
    </dgm:pt>
    <dgm:pt modelId="{3A3D744A-AF67-4820-91E2-BD27D9DD7172}" type="parTrans" cxnId="{69EF7259-A76C-406D-91CF-12B8E199C2D9}">
      <dgm:prSet/>
      <dgm:spPr/>
    </dgm:pt>
    <dgm:pt modelId="{51F476F5-FCDD-414C-9F92-5E67D88DF67D}" type="sibTrans" cxnId="{69EF7259-A76C-406D-91CF-12B8E199C2D9}">
      <dgm:prSet/>
      <dgm:spPr/>
    </dgm:pt>
    <dgm:pt modelId="{F07ED651-938D-4F6F-BCE9-E064D2B20E90}">
      <dgm:prSet phldr="0"/>
      <dgm:spPr/>
      <dgm:t>
        <a:bodyPr/>
        <a:lstStyle/>
        <a:p>
          <a:pPr rtl="0"/>
          <a:r>
            <a:rPr lang="pt-BR" dirty="0">
              <a:latin typeface="Century Schoolbook" panose="020B0502020104020203"/>
            </a:rPr>
            <a:t>Neurotransmissores -&gt;</a:t>
          </a:r>
        </a:p>
      </dgm:t>
    </dgm:pt>
    <dgm:pt modelId="{A9335542-F8EF-4F30-A0D9-46C3036C082A}" type="parTrans" cxnId="{99B74D92-FA7C-4D80-90AC-668F22647981}">
      <dgm:prSet/>
      <dgm:spPr/>
    </dgm:pt>
    <dgm:pt modelId="{EE3A005D-B734-42AC-84B7-30EC095A7DBC}" type="sibTrans" cxnId="{99B74D92-FA7C-4D80-90AC-668F22647981}">
      <dgm:prSet/>
      <dgm:spPr/>
    </dgm:pt>
    <dgm:pt modelId="{CCECFDA5-0A18-410C-91A2-4A7ADB5897A5}">
      <dgm:prSet phldr="0"/>
      <dgm:spPr/>
      <dgm:t>
        <a:bodyPr/>
        <a:lstStyle/>
        <a:p>
          <a:r>
            <a:rPr lang="pt-BR" dirty="0">
              <a:solidFill>
                <a:srgbClr val="000000"/>
              </a:solidFill>
              <a:latin typeface="Calibri"/>
              <a:cs typeface="Calibri"/>
            </a:rPr>
            <a:t>Oxigênio</a:t>
          </a:r>
          <a:endParaRPr lang="pt-BR" dirty="0"/>
        </a:p>
      </dgm:t>
    </dgm:pt>
    <dgm:pt modelId="{63CC972E-81BB-449C-8749-448EE1011C13}" type="parTrans" cxnId="{EA7E969B-25FA-47ED-9A9B-BD4A7E408ABD}">
      <dgm:prSet/>
      <dgm:spPr/>
    </dgm:pt>
    <dgm:pt modelId="{C6148067-72E9-4689-B09E-4B0B18E54D09}" type="sibTrans" cxnId="{EA7E969B-25FA-47ED-9A9B-BD4A7E408ABD}">
      <dgm:prSet/>
      <dgm:spPr/>
    </dgm:pt>
    <dgm:pt modelId="{CACA4F8E-BE0C-45B4-8495-898AE3359DB2}" type="pres">
      <dgm:prSet presAssocID="{5BA816C3-1F70-4231-B81D-65C7715A6575}" presName="diagram" presStyleCnt="0">
        <dgm:presLayoutVars>
          <dgm:dir/>
          <dgm:resizeHandles val="exact"/>
        </dgm:presLayoutVars>
      </dgm:prSet>
      <dgm:spPr/>
    </dgm:pt>
    <dgm:pt modelId="{248AF699-8D51-48BF-81CA-01B0D371081B}" type="pres">
      <dgm:prSet presAssocID="{835C3B1F-690A-4C5A-A967-2F0DFBA8D1DA}" presName="node" presStyleLbl="node1" presStyleIdx="0" presStyleCnt="7">
        <dgm:presLayoutVars>
          <dgm:bulletEnabled val="1"/>
        </dgm:presLayoutVars>
      </dgm:prSet>
      <dgm:spPr/>
    </dgm:pt>
    <dgm:pt modelId="{F4D17609-5D7E-4852-8E9B-B2DEBA070F76}" type="pres">
      <dgm:prSet presAssocID="{EF535EB5-ABE2-4828-93FB-BE47B43D1243}" presName="sibTrans" presStyleCnt="0"/>
      <dgm:spPr/>
    </dgm:pt>
    <dgm:pt modelId="{3B5E1215-3BA2-4FCF-9F03-D35F8F638E58}" type="pres">
      <dgm:prSet presAssocID="{72DAB96C-74AB-4807-AC1E-9C9DD8D259EC}" presName="node" presStyleLbl="node1" presStyleIdx="1" presStyleCnt="7">
        <dgm:presLayoutVars>
          <dgm:bulletEnabled val="1"/>
        </dgm:presLayoutVars>
      </dgm:prSet>
      <dgm:spPr/>
    </dgm:pt>
    <dgm:pt modelId="{EE33AF16-873F-4E76-8011-6397A240551D}" type="pres">
      <dgm:prSet presAssocID="{13F456AF-77D4-431B-976A-E98B9DBA5AE6}" presName="sibTrans" presStyleCnt="0"/>
      <dgm:spPr/>
    </dgm:pt>
    <dgm:pt modelId="{C2FD58DD-5570-4E96-9526-6DDE39CC7FF2}" type="pres">
      <dgm:prSet presAssocID="{F07ED651-938D-4F6F-BCE9-E064D2B20E90}" presName="node" presStyleLbl="node1" presStyleIdx="2" presStyleCnt="7">
        <dgm:presLayoutVars>
          <dgm:bulletEnabled val="1"/>
        </dgm:presLayoutVars>
      </dgm:prSet>
      <dgm:spPr/>
    </dgm:pt>
    <dgm:pt modelId="{141835D4-FE06-4671-9DD6-CED31C8D916B}" type="pres">
      <dgm:prSet presAssocID="{EE3A005D-B734-42AC-84B7-30EC095A7DBC}" presName="sibTrans" presStyleCnt="0"/>
      <dgm:spPr/>
    </dgm:pt>
    <dgm:pt modelId="{6D570026-F39B-478F-B9D2-4EA135186145}" type="pres">
      <dgm:prSet presAssocID="{6DB2C235-30F7-4A75-9A71-62963B57722B}" presName="node" presStyleLbl="node1" presStyleIdx="3" presStyleCnt="7">
        <dgm:presLayoutVars>
          <dgm:bulletEnabled val="1"/>
        </dgm:presLayoutVars>
      </dgm:prSet>
      <dgm:spPr/>
    </dgm:pt>
    <dgm:pt modelId="{1AF51F2A-6132-4B3E-975E-FACC97F41520}" type="pres">
      <dgm:prSet presAssocID="{51F476F5-FCDD-414C-9F92-5E67D88DF67D}" presName="sibTrans" presStyleCnt="0"/>
      <dgm:spPr/>
    </dgm:pt>
    <dgm:pt modelId="{BD601921-5FD6-4D6C-A5D7-F213484F6A99}" type="pres">
      <dgm:prSet presAssocID="{E6F8A8DD-C3E1-4947-BDD6-D193D3E705F2}" presName="node" presStyleLbl="node1" presStyleIdx="4" presStyleCnt="7">
        <dgm:presLayoutVars>
          <dgm:bulletEnabled val="1"/>
        </dgm:presLayoutVars>
      </dgm:prSet>
      <dgm:spPr/>
    </dgm:pt>
    <dgm:pt modelId="{FB3548D8-1B18-484A-833B-B9BB51C257FF}" type="pres">
      <dgm:prSet presAssocID="{E95C44ED-7960-4E79-8F19-C6D5480A8D5B}" presName="sibTrans" presStyleCnt="0"/>
      <dgm:spPr/>
    </dgm:pt>
    <dgm:pt modelId="{AEE24830-C568-4390-BB4E-973A6874E193}" type="pres">
      <dgm:prSet presAssocID="{DC369E08-79F2-44A7-86A2-61CB696DBEC1}" presName="node" presStyleLbl="node1" presStyleIdx="5" presStyleCnt="7">
        <dgm:presLayoutVars>
          <dgm:bulletEnabled val="1"/>
        </dgm:presLayoutVars>
      </dgm:prSet>
      <dgm:spPr/>
    </dgm:pt>
    <dgm:pt modelId="{6CCF589A-D6A9-4216-9A8A-8721EB4389E1}" type="pres">
      <dgm:prSet presAssocID="{042EBFD6-7E08-46E4-BA57-D24CDAC9A3AE}" presName="sibTrans" presStyleCnt="0"/>
      <dgm:spPr/>
    </dgm:pt>
    <dgm:pt modelId="{624F2C85-A668-4C23-A52F-BBC2B8748796}" type="pres">
      <dgm:prSet presAssocID="{CCECFDA5-0A18-410C-91A2-4A7ADB5897A5}" presName="node" presStyleLbl="node1" presStyleIdx="6" presStyleCnt="7">
        <dgm:presLayoutVars>
          <dgm:bulletEnabled val="1"/>
        </dgm:presLayoutVars>
      </dgm:prSet>
      <dgm:spPr/>
    </dgm:pt>
  </dgm:ptLst>
  <dgm:cxnLst>
    <dgm:cxn modelId="{ABCDEE1B-C26D-4B3E-BEEF-1E0DC5226746}" type="presOf" srcId="{6DB2C235-30F7-4A75-9A71-62963B57722B}" destId="{6D570026-F39B-478F-B9D2-4EA135186145}" srcOrd="0" destOrd="0" presId="urn:microsoft.com/office/officeart/2005/8/layout/default"/>
    <dgm:cxn modelId="{4B313E1E-0711-49FD-A3FB-D4C653946861}" type="presOf" srcId="{F07ED651-938D-4F6F-BCE9-E064D2B20E90}" destId="{C2FD58DD-5570-4E96-9526-6DDE39CC7FF2}" srcOrd="0" destOrd="0" presId="urn:microsoft.com/office/officeart/2005/8/layout/default"/>
    <dgm:cxn modelId="{C0A8442B-6453-4458-BD83-C4D5B0709D5C}" srcId="{5BA816C3-1F70-4231-B81D-65C7715A6575}" destId="{DC369E08-79F2-44A7-86A2-61CB696DBEC1}" srcOrd="5" destOrd="0" parTransId="{002CB933-3E68-4BD5-871A-149DBC66479A}" sibTransId="{042EBFD6-7E08-46E4-BA57-D24CDAC9A3AE}"/>
    <dgm:cxn modelId="{3B417E2B-83C3-4D9C-8A7D-CC9796C108EB}" type="presOf" srcId="{72DAB96C-74AB-4807-AC1E-9C9DD8D259EC}" destId="{3B5E1215-3BA2-4FCF-9F03-D35F8F638E58}" srcOrd="0" destOrd="0" presId="urn:microsoft.com/office/officeart/2005/8/layout/default"/>
    <dgm:cxn modelId="{BA0C1E67-CDFA-4041-BA42-F619E7A839AE}" type="presOf" srcId="{835C3B1F-690A-4C5A-A967-2F0DFBA8D1DA}" destId="{248AF699-8D51-48BF-81CA-01B0D371081B}" srcOrd="0" destOrd="0" presId="urn:microsoft.com/office/officeart/2005/8/layout/default"/>
    <dgm:cxn modelId="{69EF7259-A76C-406D-91CF-12B8E199C2D9}" srcId="{5BA816C3-1F70-4231-B81D-65C7715A6575}" destId="{6DB2C235-30F7-4A75-9A71-62963B57722B}" srcOrd="3" destOrd="0" parTransId="{3A3D744A-AF67-4820-91E2-BD27D9DD7172}" sibTransId="{51F476F5-FCDD-414C-9F92-5E67D88DF67D}"/>
    <dgm:cxn modelId="{7F2C9A85-D3F4-4738-91FA-029FBBD2501A}" type="presOf" srcId="{CCECFDA5-0A18-410C-91A2-4A7ADB5897A5}" destId="{624F2C85-A668-4C23-A52F-BBC2B8748796}" srcOrd="0" destOrd="0" presId="urn:microsoft.com/office/officeart/2005/8/layout/default"/>
    <dgm:cxn modelId="{6DB5DB8C-F46A-4944-B094-08CA60832447}" type="presOf" srcId="{5BA816C3-1F70-4231-B81D-65C7715A6575}" destId="{CACA4F8E-BE0C-45B4-8495-898AE3359DB2}" srcOrd="0" destOrd="0" presId="urn:microsoft.com/office/officeart/2005/8/layout/default"/>
    <dgm:cxn modelId="{619BEB91-C31A-4999-AE67-FD5EB0BD3427}" srcId="{5BA816C3-1F70-4231-B81D-65C7715A6575}" destId="{72DAB96C-74AB-4807-AC1E-9C9DD8D259EC}" srcOrd="1" destOrd="0" parTransId="{1A481A34-BF4B-49A5-9B0E-85BB92FF8EE5}" sibTransId="{13F456AF-77D4-431B-976A-E98B9DBA5AE6}"/>
    <dgm:cxn modelId="{99B74D92-FA7C-4D80-90AC-668F22647981}" srcId="{5BA816C3-1F70-4231-B81D-65C7715A6575}" destId="{F07ED651-938D-4F6F-BCE9-E064D2B20E90}" srcOrd="2" destOrd="0" parTransId="{A9335542-F8EF-4F30-A0D9-46C3036C082A}" sibTransId="{EE3A005D-B734-42AC-84B7-30EC095A7DBC}"/>
    <dgm:cxn modelId="{EA7E969B-25FA-47ED-9A9B-BD4A7E408ABD}" srcId="{5BA816C3-1F70-4231-B81D-65C7715A6575}" destId="{CCECFDA5-0A18-410C-91A2-4A7ADB5897A5}" srcOrd="6" destOrd="0" parTransId="{63CC972E-81BB-449C-8749-448EE1011C13}" sibTransId="{C6148067-72E9-4689-B09E-4B0B18E54D09}"/>
    <dgm:cxn modelId="{760607D1-7083-470D-BABA-CAC725A96DEB}" type="presOf" srcId="{DC369E08-79F2-44A7-86A2-61CB696DBEC1}" destId="{AEE24830-C568-4390-BB4E-973A6874E193}" srcOrd="0" destOrd="0" presId="urn:microsoft.com/office/officeart/2005/8/layout/default"/>
    <dgm:cxn modelId="{506FE1DF-6E09-4143-80B0-41B975496254}" srcId="{5BA816C3-1F70-4231-B81D-65C7715A6575}" destId="{835C3B1F-690A-4C5A-A967-2F0DFBA8D1DA}" srcOrd="0" destOrd="0" parTransId="{8AB7BF89-E5D3-4FB7-9C4F-A3EFA4079933}" sibTransId="{EF535EB5-ABE2-4828-93FB-BE47B43D1243}"/>
    <dgm:cxn modelId="{5815FDE0-187C-4841-A23A-6F0A71B26399}" srcId="{5BA816C3-1F70-4231-B81D-65C7715A6575}" destId="{E6F8A8DD-C3E1-4947-BDD6-D193D3E705F2}" srcOrd="4" destOrd="0" parTransId="{B458AD6E-F213-4202-8265-F677D6D5F914}" sibTransId="{E95C44ED-7960-4E79-8F19-C6D5480A8D5B}"/>
    <dgm:cxn modelId="{5D9BFCF4-9D7A-4271-B38F-1E541E348517}" type="presOf" srcId="{E6F8A8DD-C3E1-4947-BDD6-D193D3E705F2}" destId="{BD601921-5FD6-4D6C-A5D7-F213484F6A99}" srcOrd="0" destOrd="0" presId="urn:microsoft.com/office/officeart/2005/8/layout/default"/>
    <dgm:cxn modelId="{C4CC7437-8877-4B20-823C-62A0AD80ACC6}" type="presParOf" srcId="{CACA4F8E-BE0C-45B4-8495-898AE3359DB2}" destId="{248AF699-8D51-48BF-81CA-01B0D371081B}" srcOrd="0" destOrd="0" presId="urn:microsoft.com/office/officeart/2005/8/layout/default"/>
    <dgm:cxn modelId="{38505078-6DF8-4DC1-B840-3FD4397B7B10}" type="presParOf" srcId="{CACA4F8E-BE0C-45B4-8495-898AE3359DB2}" destId="{F4D17609-5D7E-4852-8E9B-B2DEBA070F76}" srcOrd="1" destOrd="0" presId="urn:microsoft.com/office/officeart/2005/8/layout/default"/>
    <dgm:cxn modelId="{1E2AAB2D-906C-4A07-AF9A-83E39F4EE39A}" type="presParOf" srcId="{CACA4F8E-BE0C-45B4-8495-898AE3359DB2}" destId="{3B5E1215-3BA2-4FCF-9F03-D35F8F638E58}" srcOrd="2" destOrd="0" presId="urn:microsoft.com/office/officeart/2005/8/layout/default"/>
    <dgm:cxn modelId="{F86E37AB-EAD4-472C-AF7B-732C085FC01D}" type="presParOf" srcId="{CACA4F8E-BE0C-45B4-8495-898AE3359DB2}" destId="{EE33AF16-873F-4E76-8011-6397A240551D}" srcOrd="3" destOrd="0" presId="urn:microsoft.com/office/officeart/2005/8/layout/default"/>
    <dgm:cxn modelId="{952D3331-842E-4B47-85C7-5BDED53ADA56}" type="presParOf" srcId="{CACA4F8E-BE0C-45B4-8495-898AE3359DB2}" destId="{C2FD58DD-5570-4E96-9526-6DDE39CC7FF2}" srcOrd="4" destOrd="0" presId="urn:microsoft.com/office/officeart/2005/8/layout/default"/>
    <dgm:cxn modelId="{3BEADA69-5942-4994-9B24-A86821F12F47}" type="presParOf" srcId="{CACA4F8E-BE0C-45B4-8495-898AE3359DB2}" destId="{141835D4-FE06-4671-9DD6-CED31C8D916B}" srcOrd="5" destOrd="0" presId="urn:microsoft.com/office/officeart/2005/8/layout/default"/>
    <dgm:cxn modelId="{523FEB1C-A425-44F9-AA9A-C044373A74B6}" type="presParOf" srcId="{CACA4F8E-BE0C-45B4-8495-898AE3359DB2}" destId="{6D570026-F39B-478F-B9D2-4EA135186145}" srcOrd="6" destOrd="0" presId="urn:microsoft.com/office/officeart/2005/8/layout/default"/>
    <dgm:cxn modelId="{E5A45F9F-DFD7-4AB2-BE4D-F320D159B408}" type="presParOf" srcId="{CACA4F8E-BE0C-45B4-8495-898AE3359DB2}" destId="{1AF51F2A-6132-4B3E-975E-FACC97F41520}" srcOrd="7" destOrd="0" presId="urn:microsoft.com/office/officeart/2005/8/layout/default"/>
    <dgm:cxn modelId="{EDB2B6ED-BDC9-4A51-8BC0-A94506832EDF}" type="presParOf" srcId="{CACA4F8E-BE0C-45B4-8495-898AE3359DB2}" destId="{BD601921-5FD6-4D6C-A5D7-F213484F6A99}" srcOrd="8" destOrd="0" presId="urn:microsoft.com/office/officeart/2005/8/layout/default"/>
    <dgm:cxn modelId="{60883FCE-2C01-4360-95C7-DB20EB267B36}" type="presParOf" srcId="{CACA4F8E-BE0C-45B4-8495-898AE3359DB2}" destId="{FB3548D8-1B18-484A-833B-B9BB51C257FF}" srcOrd="9" destOrd="0" presId="urn:microsoft.com/office/officeart/2005/8/layout/default"/>
    <dgm:cxn modelId="{B98EB4CA-DC5D-41F5-81A1-584B6585E69E}" type="presParOf" srcId="{CACA4F8E-BE0C-45B4-8495-898AE3359DB2}" destId="{AEE24830-C568-4390-BB4E-973A6874E193}" srcOrd="10" destOrd="0" presId="urn:microsoft.com/office/officeart/2005/8/layout/default"/>
    <dgm:cxn modelId="{9213187D-D0D2-4200-8937-03C711C6CC1F}" type="presParOf" srcId="{CACA4F8E-BE0C-45B4-8495-898AE3359DB2}" destId="{6CCF589A-D6A9-4216-9A8A-8721EB4389E1}" srcOrd="11" destOrd="0" presId="urn:microsoft.com/office/officeart/2005/8/layout/default"/>
    <dgm:cxn modelId="{2C419184-7923-4E9F-BFF0-C8E1273BC360}" type="presParOf" srcId="{CACA4F8E-BE0C-45B4-8495-898AE3359DB2}" destId="{624F2C85-A668-4C23-A52F-BBC2B874879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F699-8D51-48BF-81CA-01B0D371081B}">
      <dsp:nvSpPr>
        <dsp:cNvPr id="0" name=""/>
        <dsp:cNvSpPr/>
      </dsp:nvSpPr>
      <dsp:spPr>
        <a:xfrm>
          <a:off x="3097" y="219822"/>
          <a:ext cx="2457032" cy="147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Century Schoolbook" panose="020B0502020104020203"/>
            </a:rPr>
            <a:t>Cérebro -&gt;</a:t>
          </a:r>
          <a:endParaRPr lang="pt-BR" sz="1900" kern="1200" dirty="0"/>
        </a:p>
      </dsp:txBody>
      <dsp:txXfrm>
        <a:off x="3097" y="219822"/>
        <a:ext cx="2457032" cy="1474219"/>
      </dsp:txXfrm>
    </dsp:sp>
    <dsp:sp modelId="{3B5E1215-3BA2-4FCF-9F03-D35F8F638E58}">
      <dsp:nvSpPr>
        <dsp:cNvPr id="0" name=""/>
        <dsp:cNvSpPr/>
      </dsp:nvSpPr>
      <dsp:spPr>
        <a:xfrm>
          <a:off x="2705832" y="219822"/>
          <a:ext cx="2457032" cy="147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Century Schoolbook" panose="020B0502020104020203"/>
            </a:rPr>
            <a:t>Neurônios -&gt;</a:t>
          </a:r>
          <a:endParaRPr lang="pt-BR" sz="1900" kern="1200" dirty="0"/>
        </a:p>
      </dsp:txBody>
      <dsp:txXfrm>
        <a:off x="2705832" y="219822"/>
        <a:ext cx="2457032" cy="1474219"/>
      </dsp:txXfrm>
    </dsp:sp>
    <dsp:sp modelId="{C2FD58DD-5570-4E96-9526-6DDE39CC7FF2}">
      <dsp:nvSpPr>
        <dsp:cNvPr id="0" name=""/>
        <dsp:cNvSpPr/>
      </dsp:nvSpPr>
      <dsp:spPr>
        <a:xfrm>
          <a:off x="5408567" y="219822"/>
          <a:ext cx="2457032" cy="147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Century Schoolbook" panose="020B0502020104020203"/>
            </a:rPr>
            <a:t>Neurotransmissores -&gt;</a:t>
          </a:r>
        </a:p>
      </dsp:txBody>
      <dsp:txXfrm>
        <a:off x="5408567" y="219822"/>
        <a:ext cx="2457032" cy="1474219"/>
      </dsp:txXfrm>
    </dsp:sp>
    <dsp:sp modelId="{6D570026-F39B-478F-B9D2-4EA135186145}">
      <dsp:nvSpPr>
        <dsp:cNvPr id="0" name=""/>
        <dsp:cNvSpPr/>
      </dsp:nvSpPr>
      <dsp:spPr>
        <a:xfrm>
          <a:off x="8111302" y="219822"/>
          <a:ext cx="2457032" cy="147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Century Schoolbook" panose="020B0502020104020203"/>
            </a:rPr>
            <a:t>Energia (ATP) -&gt;</a:t>
          </a:r>
        </a:p>
      </dsp:txBody>
      <dsp:txXfrm>
        <a:off x="8111302" y="219822"/>
        <a:ext cx="2457032" cy="1474219"/>
      </dsp:txXfrm>
    </dsp:sp>
    <dsp:sp modelId="{BD601921-5FD6-4D6C-A5D7-F213484F6A99}">
      <dsp:nvSpPr>
        <dsp:cNvPr id="0" name=""/>
        <dsp:cNvSpPr/>
      </dsp:nvSpPr>
      <dsp:spPr>
        <a:xfrm>
          <a:off x="1354464" y="1939745"/>
          <a:ext cx="2457032" cy="147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Century Schoolbook" panose="020B0502020104020203"/>
            </a:rPr>
            <a:t>Sangue -&gt;</a:t>
          </a:r>
          <a:endParaRPr lang="pt-BR" sz="1900" kern="1200" dirty="0"/>
        </a:p>
      </dsp:txBody>
      <dsp:txXfrm>
        <a:off x="1354464" y="1939745"/>
        <a:ext cx="2457032" cy="1474219"/>
      </dsp:txXfrm>
    </dsp:sp>
    <dsp:sp modelId="{AEE24830-C568-4390-BB4E-973A6874E193}">
      <dsp:nvSpPr>
        <dsp:cNvPr id="0" name=""/>
        <dsp:cNvSpPr/>
      </dsp:nvSpPr>
      <dsp:spPr>
        <a:xfrm>
          <a:off x="4057199" y="1939745"/>
          <a:ext cx="2457032" cy="147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latin typeface="Century Schoolbook" panose="020B0502020104020203"/>
            </a:rPr>
            <a:t>Hemoglobina -&gt;</a:t>
          </a:r>
        </a:p>
      </dsp:txBody>
      <dsp:txXfrm>
        <a:off x="4057199" y="1939745"/>
        <a:ext cx="2457032" cy="1474219"/>
      </dsp:txXfrm>
    </dsp:sp>
    <dsp:sp modelId="{624F2C85-A668-4C23-A52F-BBC2B8748796}">
      <dsp:nvSpPr>
        <dsp:cNvPr id="0" name=""/>
        <dsp:cNvSpPr/>
      </dsp:nvSpPr>
      <dsp:spPr>
        <a:xfrm>
          <a:off x="6759935" y="1939745"/>
          <a:ext cx="2457032" cy="147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srgbClr val="000000"/>
              </a:solidFill>
              <a:latin typeface="Calibri"/>
              <a:cs typeface="Calibri"/>
            </a:rPr>
            <a:t>Oxigênio</a:t>
          </a:r>
          <a:endParaRPr lang="pt-BR" sz="1900" kern="1200" dirty="0"/>
        </a:p>
      </dsp:txBody>
      <dsp:txXfrm>
        <a:off x="6759935" y="1939745"/>
        <a:ext cx="2457032" cy="1474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0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6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6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9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4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4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791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7869" y="780405"/>
            <a:ext cx="5955430" cy="3110674"/>
          </a:xfrm>
        </p:spPr>
        <p:txBody>
          <a:bodyPr anchor="ctr">
            <a:normAutofit/>
          </a:bodyPr>
          <a:lstStyle/>
          <a:p>
            <a:r>
              <a:rPr lang="de-DE" sz="5400" dirty="0" err="1">
                <a:solidFill>
                  <a:srgbClr val="FFFFFF"/>
                </a:solidFill>
              </a:rPr>
              <a:t>Ressonância</a:t>
            </a:r>
            <a:r>
              <a:rPr lang="de-DE" sz="5400" dirty="0">
                <a:solidFill>
                  <a:srgbClr val="FFFFFF"/>
                </a:solidFill>
              </a:rPr>
              <a:t> </a:t>
            </a:r>
            <a:r>
              <a:rPr lang="de-DE" sz="5400" dirty="0" err="1">
                <a:solidFill>
                  <a:srgbClr val="FFFFFF"/>
                </a:solidFill>
              </a:rPr>
              <a:t>Magnética</a:t>
            </a:r>
            <a:r>
              <a:rPr lang="de-DE" sz="5400" dirty="0">
                <a:solidFill>
                  <a:srgbClr val="FFFFFF"/>
                </a:solidFill>
              </a:rPr>
              <a:t> </a:t>
            </a:r>
            <a:r>
              <a:rPr lang="de-DE" sz="5400" dirty="0" err="1">
                <a:solidFill>
                  <a:srgbClr val="FFFFFF"/>
                </a:solidFill>
              </a:rPr>
              <a:t>funcional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01561" y="3900291"/>
            <a:ext cx="5796974" cy="2161769"/>
          </a:xfrm>
        </p:spPr>
        <p:txBody>
          <a:bodyPr anchor="ctr">
            <a:normAutofit/>
          </a:bodyPr>
          <a:lstStyle/>
          <a:p>
            <a:r>
              <a:rPr lang="de-DE" sz="3200" dirty="0">
                <a:solidFill>
                  <a:srgbClr val="FFFFFF"/>
                </a:solidFill>
              </a:rPr>
              <a:t>E o </a:t>
            </a:r>
            <a:r>
              <a:rPr lang="de-DE" sz="3200" dirty="0" err="1">
                <a:solidFill>
                  <a:srgbClr val="FFFFFF"/>
                </a:solidFill>
              </a:rPr>
              <a:t>processamento</a:t>
            </a:r>
            <a:r>
              <a:rPr lang="de-DE" sz="3200" dirty="0">
                <a:solidFill>
                  <a:srgbClr val="FFFFFF"/>
                </a:solidFill>
              </a:rPr>
              <a:t> de </a:t>
            </a:r>
            <a:r>
              <a:rPr lang="de-DE" sz="3200" dirty="0" err="1">
                <a:solidFill>
                  <a:srgbClr val="FFFFFF"/>
                </a:solidFill>
              </a:rPr>
              <a:t>imagens</a:t>
            </a:r>
            <a:endParaRPr lang="de-DE" sz="3200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F163EB-C652-EF34-6DB5-0B6802E3822A}"/>
              </a:ext>
            </a:extLst>
          </p:cNvPr>
          <p:cNvSpPr txBox="1"/>
          <p:nvPr/>
        </p:nvSpPr>
        <p:spPr>
          <a:xfrm>
            <a:off x="8400142" y="542471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Thiago Oliveira dos Santos</a:t>
            </a:r>
          </a:p>
          <a:p>
            <a:r>
              <a:rPr lang="pt-BR" dirty="0"/>
              <a:t>Nº 13696220</a:t>
            </a:r>
          </a:p>
        </p:txBody>
      </p:sp>
      <p:pic>
        <p:nvPicPr>
          <p:cNvPr id="5" name="Imagem 4" descr="What Is fMRI? Uses, How It Works, Duration, and What to Expect">
            <a:extLst>
              <a:ext uri="{FF2B5EF4-FFF2-40B4-BE49-F238E27FC236}">
                <a16:creationId xmlns:a16="http://schemas.microsoft.com/office/drawing/2014/main" id="{CCCA6412-0736-65A7-579C-D91F7D89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363" y="139244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2FB3A-732A-F020-476A-B294A935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Noções básicas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A31F1AB2-7410-E1B8-677B-799C37C5929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9880078"/>
              </p:ext>
            </p:extLst>
          </p:nvPr>
        </p:nvGraphicFramePr>
        <p:xfrm>
          <a:off x="811063" y="2069112"/>
          <a:ext cx="10571432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44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A1E32F-2394-B364-C462-7DC7A0A9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pt-BR" dirty="0"/>
              <a:t>Resposta </a:t>
            </a:r>
            <a:br>
              <a:rPr lang="pt-BR" dirty="0"/>
            </a:br>
            <a:r>
              <a:rPr lang="pt-BR" dirty="0"/>
              <a:t>hemodinâmica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A6C747-CFAE-08DD-9E0C-57F4ABE6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3919937" cy="2256390"/>
          </a:xfrm>
        </p:spPr>
        <p:txBody>
          <a:bodyPr>
            <a:normAutofit/>
          </a:bodyPr>
          <a:lstStyle/>
          <a:p>
            <a:pPr marL="305435" indent="-305435">
              <a:buClr>
                <a:srgbClr val="6D73EB"/>
              </a:buClr>
            </a:pPr>
            <a:r>
              <a:rPr lang="en-US" dirty="0" err="1"/>
              <a:t>Estímulo</a:t>
            </a:r>
            <a:r>
              <a:rPr lang="en-US" dirty="0"/>
              <a:t> </a:t>
            </a:r>
            <a:r>
              <a:rPr lang="en-US" dirty="0" err="1"/>
              <a:t>acontece</a:t>
            </a:r>
            <a:endParaRPr lang="en-US" dirty="0"/>
          </a:p>
          <a:p>
            <a:pPr marL="305435" indent="-305435">
              <a:buClr>
                <a:srgbClr val="6D73EB"/>
              </a:buClr>
            </a:pPr>
            <a:r>
              <a:rPr lang="en-US" err="1"/>
              <a:t>Neurônios</a:t>
            </a:r>
            <a:r>
              <a:rPr lang="en-US" dirty="0"/>
              <a:t> </a:t>
            </a:r>
            <a:r>
              <a:rPr lang="en-US" err="1"/>
              <a:t>disparam</a:t>
            </a:r>
            <a:endParaRPr lang="en-US" dirty="0"/>
          </a:p>
          <a:p>
            <a:pPr marL="305435" indent="-305435">
              <a:buClr>
                <a:srgbClr val="6D73EB"/>
              </a:buClr>
            </a:pPr>
            <a:r>
              <a:rPr lang="en-US" err="1"/>
              <a:t>Demanda</a:t>
            </a:r>
            <a:r>
              <a:rPr lang="en-US" dirty="0"/>
              <a:t> </a:t>
            </a:r>
            <a:r>
              <a:rPr lang="en-US" err="1"/>
              <a:t>energética</a:t>
            </a:r>
            <a:r>
              <a:rPr lang="en-US" dirty="0"/>
              <a:t> </a:t>
            </a:r>
            <a:r>
              <a:rPr lang="en-US" err="1"/>
              <a:t>aumenta</a:t>
            </a:r>
            <a:endParaRPr lang="en-US" dirty="0"/>
          </a:p>
          <a:p>
            <a:pPr marL="305435" indent="-305435">
              <a:buClr>
                <a:srgbClr val="6D73EB"/>
              </a:buClr>
            </a:pPr>
            <a:r>
              <a:rPr lang="en-US" dirty="0"/>
              <a:t>Sangue </a:t>
            </a:r>
            <a:r>
              <a:rPr lang="en-US" dirty="0" err="1"/>
              <a:t>oxigenado</a:t>
            </a:r>
            <a:r>
              <a:rPr lang="en-US" dirty="0"/>
              <a:t> </a:t>
            </a:r>
            <a:r>
              <a:rPr lang="en-US" dirty="0" err="1"/>
              <a:t>irriga</a:t>
            </a:r>
            <a:r>
              <a:rPr lang="en-US" dirty="0"/>
              <a:t> a </a:t>
            </a:r>
            <a:r>
              <a:rPr lang="en-US" dirty="0" err="1"/>
              <a:t>região</a:t>
            </a:r>
            <a:endParaRPr lang="en-US" dirty="0"/>
          </a:p>
          <a:p>
            <a:pPr marL="305435" indent="-305435">
              <a:buClr>
                <a:srgbClr val="6D73EB"/>
              </a:buClr>
            </a:pPr>
            <a:r>
              <a:rPr lang="en-US" dirty="0" err="1"/>
              <a:t>Demanda</a:t>
            </a:r>
            <a:r>
              <a:rPr lang="en-US" dirty="0"/>
              <a:t> é </a:t>
            </a:r>
            <a:r>
              <a:rPr lang="en-US" dirty="0" err="1"/>
              <a:t>satisfeita</a:t>
            </a:r>
          </a:p>
        </p:txBody>
      </p:sp>
      <p:pic>
        <p:nvPicPr>
          <p:cNvPr id="4" name="Espaço Reservado para Conteúdo 3" descr="Gráfico, Diagrama&#10;&#10;Descrição gerada automaticamente">
            <a:extLst>
              <a:ext uri="{FF2B5EF4-FFF2-40B4-BE49-F238E27FC236}">
                <a16:creationId xmlns:a16="http://schemas.microsoft.com/office/drawing/2014/main" id="{3007E02A-6FAF-C18A-62C4-C8B549C5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73" y="3261798"/>
            <a:ext cx="5099457" cy="3046926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504A57B-2EB3-206F-6CCB-FACC5ECC5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45" y="3260538"/>
            <a:ext cx="6165382" cy="311601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22EF808-4809-698A-5C50-2644BE6C807F}"/>
              </a:ext>
            </a:extLst>
          </p:cNvPr>
          <p:cNvSpPr txBox="1"/>
          <p:nvPr/>
        </p:nvSpPr>
        <p:spPr>
          <a:xfrm>
            <a:off x="8472713" y="653142"/>
            <a:ext cx="32838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Sangue</a:t>
            </a:r>
            <a:endParaRPr lang="pt-BR" sz="24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103151B-D6E6-60DB-9739-D13A15F22F86}"/>
              </a:ext>
            </a:extLst>
          </p:cNvPr>
          <p:cNvSpPr txBox="1"/>
          <p:nvPr/>
        </p:nvSpPr>
        <p:spPr>
          <a:xfrm>
            <a:off x="8311482" y="1241245"/>
            <a:ext cx="18046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BR"/>
              <a:t>Arterial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O2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Diamagnético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45D3C31-A896-21E6-3B48-2677643206B9}"/>
              </a:ext>
            </a:extLst>
          </p:cNvPr>
          <p:cNvSpPr txBox="1"/>
          <p:nvPr/>
        </p:nvSpPr>
        <p:spPr>
          <a:xfrm>
            <a:off x="10113788" y="1234400"/>
            <a:ext cx="20573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BR" dirty="0"/>
              <a:t>Venoso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CO2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Paramagnético</a:t>
            </a:r>
          </a:p>
        </p:txBody>
      </p:sp>
    </p:spTree>
    <p:extLst>
      <p:ext uri="{BB962C8B-B14F-4D97-AF65-F5344CB8AC3E}">
        <p14:creationId xmlns:p14="http://schemas.microsoft.com/office/powerpoint/2010/main" val="269173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B230C8-F946-65A6-564D-6CE54B2B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Aquisição das imagens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B5995-AE42-20E9-FFD1-CC05CC2D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pPr marL="305435" indent="-305435"/>
            <a:r>
              <a:rPr lang="pt-BR" dirty="0">
                <a:solidFill>
                  <a:srgbClr val="FFFFFF"/>
                </a:solidFill>
              </a:rPr>
              <a:t>O que é medido são os gradientes magnéticos</a:t>
            </a:r>
          </a:p>
          <a:p>
            <a:pPr marL="305435" indent="-305435"/>
            <a:r>
              <a:rPr lang="pt-BR" dirty="0">
                <a:solidFill>
                  <a:srgbClr val="FFFFFF"/>
                </a:solidFill>
              </a:rPr>
              <a:t>Medições tridimensionais</a:t>
            </a:r>
          </a:p>
          <a:p>
            <a:pPr marL="305435" indent="-305435"/>
            <a:r>
              <a:rPr lang="pt-BR" dirty="0">
                <a:solidFill>
                  <a:srgbClr val="FFFFFF"/>
                </a:solidFill>
              </a:rPr>
              <a:t>Seções do cérebro</a:t>
            </a:r>
          </a:p>
          <a:p>
            <a:pPr marL="305435" indent="-305435"/>
            <a:r>
              <a:rPr lang="pt-BR" dirty="0" err="1">
                <a:solidFill>
                  <a:srgbClr val="FFFFFF"/>
                </a:solidFill>
              </a:rPr>
              <a:t>Voxel</a:t>
            </a:r>
            <a:r>
              <a:rPr lang="pt-BR" dirty="0">
                <a:solidFill>
                  <a:srgbClr val="FFFFFF"/>
                </a:solidFill>
              </a:rPr>
              <a:t> (Volume </a:t>
            </a:r>
            <a:r>
              <a:rPr lang="pt-BR" dirty="0" err="1">
                <a:solidFill>
                  <a:srgbClr val="FFFFFF"/>
                </a:solidFill>
              </a:rPr>
              <a:t>element</a:t>
            </a:r>
            <a:r>
              <a:rPr lang="pt-BR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Imagem 3" descr="Functional Magnetic Resonance Imaging (fMRI) | Thesen Lab">
            <a:extLst>
              <a:ext uri="{FF2B5EF4-FFF2-40B4-BE49-F238E27FC236}">
                <a16:creationId xmlns:a16="http://schemas.microsoft.com/office/drawing/2014/main" id="{E071600A-31BC-5268-1E62-CF2316968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0" r="24212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4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91A87-E811-F2D4-AA9E-ED001126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Experimento Usual de </a:t>
            </a:r>
            <a:r>
              <a:rPr lang="pt-BR" dirty="0" err="1"/>
              <a:t>fMri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5C72C7-52DA-CF3E-27D6-62D0BDB5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977721"/>
            <a:ext cx="5194769" cy="557784"/>
          </a:xfrm>
        </p:spPr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6E8779-4287-BC42-8649-DC210C165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796656"/>
            <a:ext cx="5194766" cy="864660"/>
          </a:xfrm>
        </p:spPr>
        <p:txBody>
          <a:bodyPr/>
          <a:lstStyle/>
          <a:p>
            <a:pPr marL="305435" indent="-305435"/>
            <a:r>
              <a:rPr lang="pt-BR" dirty="0"/>
              <a:t>Determinar quais regiões do cérebro são ativadas dependendo do estímulo recebido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CF2346-B64E-301A-F0B0-CE4CD2391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Experimento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EE2B32-90A5-451A-1C7C-F16A808B9A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05435" indent="-305435"/>
            <a:r>
              <a:rPr lang="pt-BR" dirty="0"/>
              <a:t>2 segundos para capturar as imagens de todo o cérebro</a:t>
            </a:r>
          </a:p>
          <a:p>
            <a:pPr marL="305435" indent="-305435"/>
            <a:r>
              <a:rPr lang="pt-BR" dirty="0"/>
              <a:t>Design de bloco</a:t>
            </a:r>
          </a:p>
          <a:p>
            <a:pPr marL="305435" indent="-305435"/>
            <a:r>
              <a:rPr lang="pt-BR" dirty="0"/>
              <a:t>Alternar entre estímulo estudado, e condição de controle (usualmente estado de descanso)</a:t>
            </a:r>
          </a:p>
          <a:p>
            <a:pPr marL="305435" indent="-305435"/>
            <a:r>
              <a:rPr lang="pt-BR" dirty="0"/>
              <a:t>6 minutos de experimento, capturas contínuas das imagens do cérebro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F1BD166F-A476-2B58-E408-1CFF8BAB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" r="1592" b="61792"/>
          <a:stretch/>
        </p:blipFill>
        <p:spPr>
          <a:xfrm>
            <a:off x="164440" y="3931649"/>
            <a:ext cx="6241546" cy="19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836DEB37-C509-0710-37E7-9FD48C759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58" r="-285" b="-424"/>
          <a:stretch/>
        </p:blipFill>
        <p:spPr>
          <a:xfrm>
            <a:off x="441139" y="1142358"/>
            <a:ext cx="5331481" cy="223330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ço Reservado para Conteúdo 6" descr="Gráfico&#10;&#10;Descrição gerada automaticamente">
            <a:extLst>
              <a:ext uri="{FF2B5EF4-FFF2-40B4-BE49-F238E27FC236}">
                <a16:creationId xmlns:a16="http://schemas.microsoft.com/office/drawing/2014/main" id="{BED6C104-1354-34E1-CF78-1851D74E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5090210" cy="34358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95D86F-ED14-F900-F432-3684394C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Processamento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1FE9B55-0B19-0754-BC78-800F3340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O </a:t>
            </a:r>
            <a:r>
              <a:rPr lang="en-US" dirty="0" err="1">
                <a:solidFill>
                  <a:srgbClr val="FFFFFF"/>
                </a:solidFill>
              </a:rPr>
              <a:t>contraste</a:t>
            </a:r>
            <a:r>
              <a:rPr lang="en-US" dirty="0">
                <a:solidFill>
                  <a:srgbClr val="FFFFFF"/>
                </a:solidFill>
              </a:rPr>
              <a:t> entre as imagens do </a:t>
            </a:r>
            <a:r>
              <a:rPr lang="en-US" dirty="0" err="1">
                <a:solidFill>
                  <a:srgbClr val="FFFFFF"/>
                </a:solidFill>
              </a:rPr>
              <a:t>bloco</a:t>
            </a:r>
            <a:r>
              <a:rPr lang="en-US" dirty="0">
                <a:solidFill>
                  <a:srgbClr val="FFFFFF"/>
                </a:solidFill>
              </a:rPr>
              <a:t> A e do </a:t>
            </a:r>
            <a:r>
              <a:rPr lang="en-US" dirty="0" err="1">
                <a:solidFill>
                  <a:srgbClr val="FFFFFF"/>
                </a:solidFill>
              </a:rPr>
              <a:t>bloco</a:t>
            </a:r>
            <a:r>
              <a:rPr lang="en-US" dirty="0">
                <a:solidFill>
                  <a:srgbClr val="FFFFFF"/>
                </a:solidFill>
              </a:rPr>
              <a:t> B é </a:t>
            </a:r>
            <a:r>
              <a:rPr lang="en-US" dirty="0" err="1">
                <a:solidFill>
                  <a:srgbClr val="FFFFFF"/>
                </a:solidFill>
              </a:rPr>
              <a:t>muito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pequeno</a:t>
            </a:r>
          </a:p>
          <a:p>
            <a:pPr marL="305435" indent="-305435"/>
            <a:r>
              <a:rPr lang="en-US" dirty="0" err="1">
                <a:solidFill>
                  <a:srgbClr val="FFFFFF"/>
                </a:solidFill>
              </a:rPr>
              <a:t>Análise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consiste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em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comparar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estatisticamente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diferença</a:t>
            </a:r>
            <a:r>
              <a:rPr lang="en-US" dirty="0">
                <a:solidFill>
                  <a:srgbClr val="FFFFFF"/>
                </a:solidFill>
              </a:rPr>
              <a:t> de </a:t>
            </a:r>
            <a:r>
              <a:rPr lang="en-US" dirty="0" err="1">
                <a:solidFill>
                  <a:srgbClr val="FFFFFF"/>
                </a:solidFill>
              </a:rPr>
              <a:t>sinal</a:t>
            </a:r>
            <a:r>
              <a:rPr lang="en-US" dirty="0">
                <a:solidFill>
                  <a:srgbClr val="FFFFFF"/>
                </a:solidFill>
              </a:rPr>
              <a:t> entre </a:t>
            </a: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blocos</a:t>
            </a:r>
            <a:endParaRPr lang="en-US" dirty="0">
              <a:solidFill>
                <a:srgbClr val="FFFFFF"/>
              </a:solidFill>
            </a:endParaRPr>
          </a:p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Gera um "</a:t>
            </a:r>
            <a:r>
              <a:rPr lang="en-US" dirty="0" err="1">
                <a:solidFill>
                  <a:srgbClr val="FFFFFF"/>
                </a:solidFill>
              </a:rPr>
              <a:t>mapa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ativação</a:t>
            </a:r>
            <a:r>
              <a:rPr lang="en-US" dirty="0">
                <a:solidFill>
                  <a:srgbClr val="FFFFFF"/>
                </a:solidFill>
              </a:rPr>
              <a:t>" com a </a:t>
            </a:r>
            <a:r>
              <a:rPr lang="en-US" dirty="0" err="1">
                <a:solidFill>
                  <a:srgbClr val="FFFFFF"/>
                </a:solidFill>
              </a:rPr>
              <a:t>probabilidade</a:t>
            </a:r>
            <a:r>
              <a:rPr lang="en-US" dirty="0">
                <a:solidFill>
                  <a:srgbClr val="FFFFFF"/>
                </a:solidFill>
              </a:rPr>
              <a:t> de </a:t>
            </a: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estados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diferirem</a:t>
            </a:r>
          </a:p>
        </p:txBody>
      </p:sp>
    </p:spTree>
    <p:extLst>
      <p:ext uri="{BB962C8B-B14F-4D97-AF65-F5344CB8AC3E}">
        <p14:creationId xmlns:p14="http://schemas.microsoft.com/office/powerpoint/2010/main" val="244744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341B8D-A32A-8F85-4D29-95767C354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pt-BR" sz="6600">
                <a:solidFill>
                  <a:srgbClr val="FFFFFF">
                    <a:alpha val="90000"/>
                  </a:srgbClr>
                </a:solidFill>
              </a:rPr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5D848-01BD-DE2E-D340-DA32121EB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305435" indent="-305435"/>
            <a:endParaRPr lang="pt-BR" sz="28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 descr="What Is fMRI? Uses, How It Works, Duration, and What to Expect">
            <a:extLst>
              <a:ext uri="{FF2B5EF4-FFF2-40B4-BE49-F238E27FC236}">
                <a16:creationId xmlns:a16="http://schemas.microsoft.com/office/drawing/2014/main" id="{60F0E7A3-6B31-0E81-4F16-A01A0A9A2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891" y="26289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65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DividendVTI</vt:lpstr>
      <vt:lpstr>Ressonância Magnética funcional</vt:lpstr>
      <vt:lpstr>Noções básicas</vt:lpstr>
      <vt:lpstr>Resposta  hemodinâmica</vt:lpstr>
      <vt:lpstr>Aquisição das imagens</vt:lpstr>
      <vt:lpstr>O Experimento Usual de fMri</vt:lpstr>
      <vt:lpstr>Processamento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261</cp:revision>
  <dcterms:created xsi:type="dcterms:W3CDTF">2024-06-24T07:54:27Z</dcterms:created>
  <dcterms:modified xsi:type="dcterms:W3CDTF">2024-06-24T09:11:04Z</dcterms:modified>
</cp:coreProperties>
</file>