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2" r:id="rId4"/>
    <p:sldMasterId id="2147483709" r:id="rId5"/>
  </p:sldMasterIdLst>
  <p:notesMasterIdLst>
    <p:notesMasterId r:id="rId15"/>
  </p:notesMasterIdLst>
  <p:sldIdLst>
    <p:sldId id="1300" r:id="rId6"/>
    <p:sldId id="1310" r:id="rId7"/>
    <p:sldId id="1325" r:id="rId8"/>
    <p:sldId id="1326" r:id="rId9"/>
    <p:sldId id="1327" r:id="rId10"/>
    <p:sldId id="1320" r:id="rId11"/>
    <p:sldId id="1321" r:id="rId12"/>
    <p:sldId id="1328" r:id="rId13"/>
    <p:sldId id="131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D8C"/>
    <a:srgbClr val="9F5900"/>
    <a:srgbClr val="FF3300"/>
    <a:srgbClr val="FFFFFF"/>
    <a:srgbClr val="C00000"/>
    <a:srgbClr val="F8FFB3"/>
    <a:srgbClr val="BAF8FF"/>
    <a:srgbClr val="92A000"/>
    <a:srgbClr val="00F4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396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 /><Relationship Id="rId13" Type="http://schemas.openxmlformats.org/officeDocument/2006/relationships/slide" Target="slides/slide8.xml" /><Relationship Id="rId3" Type="http://schemas.openxmlformats.org/officeDocument/2006/relationships/customXml" Target="../customXml/item3.xml" /><Relationship Id="rId222" Type="http://schemas.openxmlformats.org/officeDocument/2006/relationships/viewProps" Target="viewProps.xml" /><Relationship Id="rId7" Type="http://schemas.openxmlformats.org/officeDocument/2006/relationships/slide" Target="slides/slide2.xml" /><Relationship Id="rId12" Type="http://schemas.openxmlformats.org/officeDocument/2006/relationships/slide" Target="slides/slide7.xml" /><Relationship Id="rId2" Type="http://schemas.openxmlformats.org/officeDocument/2006/relationships/customXml" Target="../customXml/item2.xml" /><Relationship Id="rId221" Type="http://schemas.openxmlformats.org/officeDocument/2006/relationships/presProps" Target="pres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1.xml" /><Relationship Id="rId11" Type="http://schemas.openxmlformats.org/officeDocument/2006/relationships/slide" Target="slides/slide6.xml" /><Relationship Id="rId220" Type="http://customschemas.google.com/relationships/presentationmetadata" Target="metadata" /><Relationship Id="rId5" Type="http://schemas.openxmlformats.org/officeDocument/2006/relationships/slideMaster" Target="slideMasters/slideMaster2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5.xml" /><Relationship Id="rId224" Type="http://schemas.openxmlformats.org/officeDocument/2006/relationships/tableStyles" Target="tableStyle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4.xml" /><Relationship Id="rId14" Type="http://schemas.openxmlformats.org/officeDocument/2006/relationships/slide" Target="slides/slide9.xml" /><Relationship Id="rId22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3551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7990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7398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0473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9085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07626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98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06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00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87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spcBef>
                <a:spcPts val="25"/>
              </a:spcBef>
            </a:pPr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011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2.jpe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.png" /><Relationship Id="rId5" Type="http://schemas.openxmlformats.org/officeDocument/2006/relationships/theme" Target="../theme/theme1.xml" /><Relationship Id="rId4" Type="http://schemas.openxmlformats.org/officeDocument/2006/relationships/slideLayout" Target="../slideLayouts/slideLayout4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 /><Relationship Id="rId3" Type="http://schemas.openxmlformats.org/officeDocument/2006/relationships/slideLayout" Target="../slideLayouts/slideLayout7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6.xml" /><Relationship Id="rId1" Type="http://schemas.openxmlformats.org/officeDocument/2006/relationships/slideLayout" Target="../slideLayouts/slideLayout5.xml" /><Relationship Id="rId6" Type="http://schemas.openxmlformats.org/officeDocument/2006/relationships/theme" Target="../theme/theme2.xml" /><Relationship Id="rId5" Type="http://schemas.openxmlformats.org/officeDocument/2006/relationships/slideLayout" Target="../slideLayouts/slideLayout9.xml" /><Relationship Id="rId4" Type="http://schemas.openxmlformats.org/officeDocument/2006/relationships/slideLayout" Target="../slideLayouts/slideLayout8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54516" y="58501"/>
            <a:ext cx="1350169" cy="43163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7372350" cy="538223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7416726" y="-314"/>
            <a:ext cx="84212" cy="549268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7379494" cy="5429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8943975" y="-314"/>
            <a:ext cx="200025" cy="549268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C20DC8-A1C3-0C5C-BA52-A19C3FCFA0DF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146B4C-440B-0E8A-1F80-4DC025ADADC2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F9D7CC-3565-A1D6-2216-851E6948947A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4086305C-58A5-D813-28C7-0890918AF200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29408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6" r:id="rId3"/>
    <p:sldLayoutId id="214748366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20" userDrawn="1">
          <p15:clr>
            <a:srgbClr val="F26B43"/>
          </p15:clr>
        </p15:guide>
        <p15:guide id="4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554516" y="58501"/>
            <a:ext cx="1350169" cy="43163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7372350" cy="538223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7416726" y="-314"/>
            <a:ext cx="84212" cy="549268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alphaModFix amt="16000"/>
          </a:blip>
          <a:srcRect t="24724" r="1619" b="63695"/>
          <a:stretch/>
        </p:blipFill>
        <p:spPr>
          <a:xfrm>
            <a:off x="0" y="-1"/>
            <a:ext cx="7379494" cy="5429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8943975" y="-314"/>
            <a:ext cx="200025" cy="549268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18623972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161" y="312964"/>
            <a:ext cx="9144000" cy="51435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4405313" y="438150"/>
            <a:ext cx="3505200" cy="733425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4505091" y="1370110"/>
            <a:ext cx="55300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Sustainable Supply Chain Performance Dashboard in Power </a:t>
            </a:r>
            <a:r>
              <a:rPr lang="en-IN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</a:t>
            </a:r>
          </a:p>
          <a:p>
            <a:endParaRPr lang="en-IN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 </a:t>
            </a: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Tuba </a:t>
            </a:r>
            <a:r>
              <a:rPr lang="en-I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Rahat</a:t>
            </a:r>
            <a:endParaRPr lang="en-I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D97332-B949-6172-80A0-C0B4B4FB67E8}"/>
              </a:ext>
            </a:extLst>
          </p:cNvPr>
          <p:cNvGrpSpPr/>
          <p:nvPr/>
        </p:nvGrpSpPr>
        <p:grpSpPr>
          <a:xfrm>
            <a:off x="4572000" y="490224"/>
            <a:ext cx="3171825" cy="629278"/>
            <a:chOff x="393700" y="1003144"/>
            <a:chExt cx="5274472" cy="1046435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A27540A-9E08-71C9-C49B-6AA04DE6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EEE6DDB2-51A4-6779-CC14-E1171B3C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25" name="Picture 24" descr="A logo of a company&#10;&#10;Description automatically generated">
              <a:extLst>
                <a:ext uri="{FF2B5EF4-FFF2-40B4-BE49-F238E27FC236}">
                  <a16:creationId xmlns:a16="http://schemas.microsoft.com/office/drawing/2014/main" id="{DEE400A8-00F3-7AB4-B74F-CA4D8E48CD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0" y="682625"/>
            <a:ext cx="293528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</a:rPr>
              <a:t>L</a:t>
            </a:r>
            <a:r>
              <a:rPr lang="en-IN" sz="1600" b="1" dirty="0">
                <a:solidFill>
                  <a:srgbClr val="213163"/>
                </a:solidFill>
              </a:rPr>
              <a:t>earning Objectives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AFD92-DA4C-4554-97F4-B8ABC1F7944F}"/>
              </a:ext>
            </a:extLst>
          </p:cNvPr>
          <p:cNvSpPr txBox="1"/>
          <p:nvPr/>
        </p:nvSpPr>
        <p:spPr>
          <a:xfrm>
            <a:off x="0" y="1621592"/>
            <a:ext cx="864058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defTabSz="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badi" panose="020B0204020104020204" pitchFamily="34" charset="0"/>
                <a:ea typeface="Abadi Extra Light" panose="02000000000000000000" pitchFamily="2" charset="0"/>
              </a:rPr>
              <a:t>Understand the fundamental principles of sustainable supply chain management. </a:t>
            </a:r>
            <a:endParaRPr lang="en-IN" sz="2000" dirty="0">
              <a:solidFill>
                <a:schemeClr val="tx1"/>
              </a:solidFill>
              <a:latin typeface="Abadi" panose="020B0204020104020204" pitchFamily="34" charset="0"/>
              <a:ea typeface="Abadi Extra Light" panose="02000000000000000000" pitchFamily="2" charset="0"/>
            </a:endParaRPr>
          </a:p>
          <a:p>
            <a:pPr marL="342900" indent="-342900" algn="just" defTabSz="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badi" panose="020B0204020104020204" pitchFamily="34" charset="0"/>
                <a:ea typeface="Abadi Extra Light" panose="02000000000000000000" pitchFamily="2" charset="0"/>
              </a:rPr>
              <a:t>Develop expertise in building interactive dashboards using Power BI.</a:t>
            </a:r>
            <a:endParaRPr lang="en-IN" sz="2000" dirty="0">
              <a:solidFill>
                <a:schemeClr val="tx1"/>
              </a:solidFill>
              <a:latin typeface="Abadi" panose="020B0204020104020204" pitchFamily="34" charset="0"/>
              <a:ea typeface="Abadi Extra Light" panose="02000000000000000000" pitchFamily="2" charset="0"/>
            </a:endParaRPr>
          </a:p>
          <a:p>
            <a:pPr marL="342900" indent="-342900" algn="just" defTabSz="6858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Abadi" panose="020B0204020104020204" pitchFamily="34" charset="0"/>
                <a:ea typeface="Abadi Extra Light" panose="02000000000000000000" pitchFamily="2" charset="0"/>
              </a:rPr>
              <a:t>Learn</a:t>
            </a:r>
            <a:r>
              <a:rPr lang="en-US" sz="2000" dirty="0">
                <a:solidFill>
                  <a:schemeClr val="tx1"/>
                </a:solidFill>
                <a:latin typeface="Abadi" panose="020B0204020104020204" pitchFamily="34" charset="0"/>
                <a:ea typeface="Abadi Extra Light" panose="02000000000000000000" pitchFamily="2" charset="0"/>
              </a:rPr>
              <a:t> to import and integrate data from various sources, including CSV files, into Power BI.</a:t>
            </a:r>
            <a:endParaRPr lang="en-IN" sz="2000" dirty="0">
              <a:solidFill>
                <a:schemeClr val="tx1"/>
              </a:solidFill>
              <a:latin typeface="Abadi" panose="020B0204020104020204" pitchFamily="34" charset="0"/>
              <a:ea typeface="Abadi Extra Light" panose="02000000000000000000" pitchFamily="2" charset="0"/>
            </a:endParaRPr>
          </a:p>
          <a:p>
            <a:pPr marL="342900" indent="-342900" algn="just" defTabSz="6858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Abadi" panose="020B0204020104020204" pitchFamily="34" charset="0"/>
                <a:ea typeface="Abadi Extra Light" panose="02000000000000000000" pitchFamily="2" charset="0"/>
              </a:rPr>
              <a:t>Utilize</a:t>
            </a:r>
            <a:r>
              <a:rPr lang="en-US" sz="2000" dirty="0">
                <a:solidFill>
                  <a:schemeClr val="tx1"/>
                </a:solidFill>
                <a:latin typeface="Abadi" panose="020B0204020104020204" pitchFamily="34" charset="0"/>
                <a:ea typeface="Abadi Extra Light" panose="02000000000000000000" pitchFamily="2" charset="0"/>
              </a:rPr>
              <a:t> advanced Power BI features like DAX calculations, measures, and calculated columns for data analysis</a:t>
            </a:r>
            <a:r>
              <a:rPr lang="en-IN" sz="2000" dirty="0">
                <a:solidFill>
                  <a:schemeClr val="tx1"/>
                </a:solidFill>
                <a:latin typeface="Abadi" panose="020B0204020104020204" pitchFamily="34" charset="0"/>
                <a:ea typeface="Abadi Extra Light" panose="02000000000000000000" pitchFamily="2" charset="0"/>
              </a:rPr>
              <a:t>. </a:t>
            </a:r>
          </a:p>
          <a:p>
            <a:pPr marL="342900" indent="-342900" algn="just" defTabSz="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badi" panose="020B0204020104020204" pitchFamily="34" charset="0"/>
                <a:ea typeface="Abadi Extra Light" panose="02000000000000000000" pitchFamily="2" charset="0"/>
              </a:rPr>
              <a:t>Enhance visual storytelling skills to effectively present sustainability performance to different audiences</a:t>
            </a:r>
            <a:endParaRPr lang="en-US" sz="2000" dirty="0">
              <a:solidFill>
                <a:srgbClr val="0070C0"/>
              </a:solidFill>
              <a:latin typeface="Amasis MT Pro Medium" panose="020F0502020204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34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9EDA9909-85DF-68F7-9C14-8263E8CF77BA}"/>
              </a:ext>
            </a:extLst>
          </p:cNvPr>
          <p:cNvSpPr txBox="1">
            <a:spLocks/>
          </p:cNvSpPr>
          <p:nvPr/>
        </p:nvSpPr>
        <p:spPr>
          <a:xfrm>
            <a:off x="0" y="682625"/>
            <a:ext cx="293528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600" b="1" dirty="0">
                <a:solidFill>
                  <a:srgbClr val="213163"/>
                </a:solidFill>
              </a:rPr>
              <a:t>Tools and technology used</a:t>
            </a:r>
            <a:endParaRPr lang="en-IN" sz="1600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2C9451-0544-D1E8-DC0F-A15BC27A86BE}"/>
              </a:ext>
            </a:extLst>
          </p:cNvPr>
          <p:cNvSpPr txBox="1"/>
          <p:nvPr/>
        </p:nvSpPr>
        <p:spPr>
          <a:xfrm>
            <a:off x="425903" y="1786617"/>
            <a:ext cx="4499882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Data Visualization: Power BI
Data Processing: Microsoft Excel / SQL
Data Sources: Open-source supply chain data, company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5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24503DA-D6CC-BD22-D28A-73A6BB5AD2E1}"/>
              </a:ext>
            </a:extLst>
          </p:cNvPr>
          <p:cNvSpPr txBox="1">
            <a:spLocks/>
          </p:cNvSpPr>
          <p:nvPr/>
        </p:nvSpPr>
        <p:spPr>
          <a:xfrm>
            <a:off x="0" y="682625"/>
            <a:ext cx="293528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600" b="1" dirty="0">
                <a:solidFill>
                  <a:srgbClr val="002060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56C8E-E8C2-0ECB-9BC6-8A04D7A7BCA4}"/>
              </a:ext>
            </a:extLst>
          </p:cNvPr>
          <p:cNvSpPr txBox="1"/>
          <p:nvPr/>
        </p:nvSpPr>
        <p:spPr>
          <a:xfrm>
            <a:off x="268741" y="1540366"/>
            <a:ext cx="7718651" cy="181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Traditional supply chains often lack visibility into sustainability metrics.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/>
              <a:t>Compaines</a:t>
            </a:r>
            <a:r>
              <a:rPr lang="en-US" dirty="0"/>
              <a:t> struggle to monitor carbon footprint, energy consumption, and ethical sourcing.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/>
              <a:t>Ineffiecient</a:t>
            </a:r>
            <a:r>
              <a:rPr lang="en-IN" dirty="0"/>
              <a:t> </a:t>
            </a:r>
            <a:r>
              <a:rPr lang="en-US" dirty="0"/>
              <a:t> reporting leads to poor decision-making in sustainable practices.</a:t>
            </a:r>
          </a:p>
        </p:txBody>
      </p:sp>
    </p:spTree>
    <p:extLst>
      <p:ext uri="{BB962C8B-B14F-4D97-AF65-F5344CB8AC3E}">
        <p14:creationId xmlns:p14="http://schemas.microsoft.com/office/powerpoint/2010/main" val="362011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24F5321E-7508-73AE-496E-62CB4256130C}"/>
              </a:ext>
            </a:extLst>
          </p:cNvPr>
          <p:cNvSpPr txBox="1">
            <a:spLocks/>
          </p:cNvSpPr>
          <p:nvPr/>
        </p:nvSpPr>
        <p:spPr>
          <a:xfrm>
            <a:off x="0" y="682625"/>
            <a:ext cx="293528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600" b="1" dirty="0">
                <a:solidFill>
                  <a:srgbClr val="002060"/>
                </a:solidFill>
              </a:rPr>
              <a:t>Solution: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C829F-B00E-28C6-69CF-D23741873207}"/>
              </a:ext>
            </a:extLst>
          </p:cNvPr>
          <p:cNvSpPr txBox="1"/>
          <p:nvPr/>
        </p:nvSpPr>
        <p:spPr>
          <a:xfrm>
            <a:off x="309561" y="1540366"/>
            <a:ext cx="8208509" cy="1528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real-time, interactive dashboard for tracking sustainability metrics.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Visualizing carbon footprint, supplier performance, waste reduction, and energy efficiency.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Customizable reports for decision-makers to enhance sustainability efforts.</a:t>
            </a:r>
          </a:p>
        </p:txBody>
      </p:sp>
    </p:spTree>
    <p:extLst>
      <p:ext uri="{BB962C8B-B14F-4D97-AF65-F5344CB8AC3E}">
        <p14:creationId xmlns:p14="http://schemas.microsoft.com/office/powerpoint/2010/main" val="223326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243907" y="2572864"/>
            <a:ext cx="7947920" cy="2415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endParaRPr lang="en-IN" b="1" dirty="0"/>
          </a:p>
          <a:p>
            <a:pPr marL="285743" indent="-285743" defTabSz="685800">
              <a:buFont typeface="Arial"/>
              <a:buChar char="•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C427A-F216-7BD7-96F1-2E6F4AF1AC6D}"/>
              </a:ext>
            </a:extLst>
          </p:cNvPr>
          <p:cNvSpPr txBox="1"/>
          <p:nvPr/>
        </p:nvSpPr>
        <p:spPr>
          <a:xfrm>
            <a:off x="240223" y="1184446"/>
            <a:ext cx="78498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E38FC-73C0-8CAB-2D10-0A6067386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87" y="894567"/>
            <a:ext cx="8208226" cy="419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5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243907" y="2572864"/>
            <a:ext cx="7947920" cy="2415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endParaRPr lang="en-IN" b="1" dirty="0"/>
          </a:p>
          <a:p>
            <a:pPr marL="285743" indent="-285743" defTabSz="685800">
              <a:buFont typeface="Arial"/>
              <a:buChar char="•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C427A-F216-7BD7-96F1-2E6F4AF1AC6D}"/>
              </a:ext>
            </a:extLst>
          </p:cNvPr>
          <p:cNvSpPr txBox="1"/>
          <p:nvPr/>
        </p:nvSpPr>
        <p:spPr>
          <a:xfrm>
            <a:off x="240223" y="1184446"/>
            <a:ext cx="78498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1D20AB-40E3-4FEB-82D0-CE20451CDB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6612" y="834434"/>
            <a:ext cx="8162978" cy="430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1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27E4A7AB-7023-15D8-B594-8319FC71BD8B}"/>
              </a:ext>
            </a:extLst>
          </p:cNvPr>
          <p:cNvSpPr txBox="1">
            <a:spLocks/>
          </p:cNvSpPr>
          <p:nvPr/>
        </p:nvSpPr>
        <p:spPr>
          <a:xfrm>
            <a:off x="0" y="682625"/>
            <a:ext cx="293528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600" b="1" dirty="0">
                <a:solidFill>
                  <a:srgbClr val="002060"/>
                </a:solidFill>
              </a:rPr>
              <a:t>Conclusion: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5B55F-3F54-1CAE-4DF2-94FC8157677B}"/>
              </a:ext>
            </a:extLst>
          </p:cNvPr>
          <p:cNvSpPr txBox="1"/>
          <p:nvPr/>
        </p:nvSpPr>
        <p:spPr>
          <a:xfrm>
            <a:off x="309561" y="1376294"/>
            <a:ext cx="8317367" cy="1528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project highlights the importance of data-driven decision-making in sustainable supply chains</a:t>
            </a:r>
            <a:r>
              <a:rPr lang="en-IN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Power BI enables efficient monitoring and reporting of sustainability KPIs.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Future improvements could include AI-driven predictive analytics for proactive sustainability measures.</a:t>
            </a:r>
          </a:p>
        </p:txBody>
      </p:sp>
    </p:spTree>
    <p:extLst>
      <p:ext uri="{BB962C8B-B14F-4D97-AF65-F5344CB8AC3E}">
        <p14:creationId xmlns:p14="http://schemas.microsoft.com/office/powerpoint/2010/main" val="1106746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9" y="2334506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279889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Power BI Driven Exhaustive Analysis of Indian Agriculture Sector" id="{6D6E2C78-D33D-4376-8191-213132636ADC}" vid="{BA452251-0A1D-4681-9C6D-8601E7240A65}"/>
    </a:ext>
  </a:extLst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Internship</Template>
  <TotalTime>499</TotalTime>
  <Words>549</Words>
  <Application>Microsoft Office PowerPoint</Application>
  <PresentationFormat>On-screen Show (16:9)</PresentationFormat>
  <Paragraphs>61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Simple Light</vt:lpstr>
      <vt:lpstr>1_Simple Light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quirkynooks@gmail.com</cp:lastModifiedBy>
  <cp:revision>228</cp:revision>
  <dcterms:modified xsi:type="dcterms:W3CDTF">2025-03-16T05:43:44Z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