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76" r:id="rId4"/>
    <p:sldId id="279" r:id="rId5"/>
    <p:sldId id="280" r:id="rId6"/>
    <p:sldId id="281" r:id="rId7"/>
    <p:sldId id="269" r:id="rId8"/>
    <p:sldId id="282" r:id="rId9"/>
    <p:sldId id="283" r:id="rId10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4660"/>
  </p:normalViewPr>
  <p:slideViewPr>
    <p:cSldViewPr>
      <p:cViewPr varScale="1">
        <p:scale>
          <a:sx n="68" d="100"/>
          <a:sy n="68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uisine-image/allc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uisine-image/indir%20(1)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 err="1"/>
              <a:t>Predicting</a:t>
            </a:r>
            <a:r>
              <a:rPr lang="tr-TR" altLang="en-US" sz="3600" dirty="0"/>
              <a:t> </a:t>
            </a:r>
            <a:r>
              <a:rPr lang="tr-TR" altLang="en-US" sz="3600" dirty="0" err="1"/>
              <a:t>cuisine</a:t>
            </a:r>
            <a:r>
              <a:rPr lang="tr-TR" altLang="en-US" sz="3600" dirty="0"/>
              <a:t> name </a:t>
            </a:r>
            <a:r>
              <a:rPr lang="tr-TR" altLang="en-US" sz="3600" dirty="0" err="1"/>
              <a:t>from</a:t>
            </a:r>
            <a:r>
              <a:rPr lang="tr-TR" altLang="en-US" sz="3600" dirty="0"/>
              <a:t> </a:t>
            </a:r>
            <a:r>
              <a:rPr lang="tr-TR" altLang="en-US" sz="3600" dirty="0" err="1"/>
              <a:t>recipe</a:t>
            </a:r>
            <a:r>
              <a:rPr lang="tr-TR" altLang="en-US" sz="3600" dirty="0"/>
              <a:t> </a:t>
            </a:r>
            <a:r>
              <a:rPr lang="tr-TR" altLang="en-US" sz="3600" dirty="0" err="1"/>
              <a:t>ingredients</a:t>
            </a:r>
            <a:endParaRPr lang="tr-TR" altLang="en-US" sz="36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CSE 496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Final  Presentation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Tuba TOPRAK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Advisor: Yrd. Doç. Dr. Burcu YILMAZ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 err="1"/>
              <a:t>January</a:t>
            </a:r>
            <a:r>
              <a:rPr lang="tr-TR" altLang="en-US" sz="1800" b="1" dirty="0"/>
              <a:t>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Project Definition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E695DD2-08CD-7916-8A1E-726BA074191A}"/>
              </a:ext>
            </a:extLst>
          </p:cNvPr>
          <p:cNvSpPr txBox="1"/>
          <p:nvPr/>
        </p:nvSpPr>
        <p:spPr>
          <a:xfrm>
            <a:off x="2257865" y="2933077"/>
            <a:ext cx="465640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tr-TR" sz="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tr-TR" sz="18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Project Definition</a:t>
            </a: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1002975-892D-9795-F9D2-7CA978A37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52809"/>
            <a:ext cx="4873283" cy="4873283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846EF4EB-F7AD-127E-0E78-DEE4ACB3EC83}"/>
              </a:ext>
            </a:extLst>
          </p:cNvPr>
          <p:cNvSpPr txBox="1"/>
          <p:nvPr/>
        </p:nvSpPr>
        <p:spPr>
          <a:xfrm>
            <a:off x="5750169" y="3251822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project, the program </a:t>
            </a:r>
            <a:r>
              <a:rPr lang="tr-TR" dirty="0" err="1"/>
              <a:t>predicts</a:t>
            </a:r>
            <a:r>
              <a:rPr lang="en-US" dirty="0"/>
              <a:t> the names of</a:t>
            </a:r>
            <a:r>
              <a:rPr lang="tr-TR" dirty="0"/>
              <a:t> c</a:t>
            </a:r>
            <a:r>
              <a:rPr lang="en-US" dirty="0" err="1"/>
              <a:t>uisine</a:t>
            </a:r>
            <a:r>
              <a:rPr lang="en-US" dirty="0"/>
              <a:t> from the given ingredients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786FC49-D038-1064-1342-67573EEC9212}"/>
              </a:ext>
            </a:extLst>
          </p:cNvPr>
          <p:cNvSpPr txBox="1"/>
          <p:nvPr/>
        </p:nvSpPr>
        <p:spPr>
          <a:xfrm>
            <a:off x="1960099" y="1580076"/>
            <a:ext cx="279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user enters the ingredients list as text.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5355785-EA21-B159-9D74-4572536A9FC6}"/>
              </a:ext>
            </a:extLst>
          </p:cNvPr>
          <p:cNvSpPr txBox="1"/>
          <p:nvPr/>
        </p:nvSpPr>
        <p:spPr>
          <a:xfrm>
            <a:off x="4038600" y="5163234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C</a:t>
            </a:r>
            <a:r>
              <a:rPr lang="en-US" dirty="0" err="1">
                <a:solidFill>
                  <a:srgbClr val="FF0000"/>
                </a:solidFill>
              </a:rPr>
              <a:t>uisine</a:t>
            </a:r>
            <a:r>
              <a:rPr lang="en-US" dirty="0">
                <a:solidFill>
                  <a:srgbClr val="FF0000"/>
                </a:solidFill>
              </a:rPr>
              <a:t> name comes as text from ingredient list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Balanced</a:t>
            </a:r>
            <a:r>
              <a:rPr lang="tr-TR" altLang="en-US" sz="4000" dirty="0"/>
              <a:t> </a:t>
            </a:r>
            <a:r>
              <a:rPr lang="tr-TR" altLang="en-US" sz="4000" dirty="0" err="1"/>
              <a:t>dataset</a:t>
            </a:r>
            <a:endParaRPr lang="tr-TR" altLang="en-US" sz="4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762000"/>
            <a:ext cx="7620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970E82B-5162-49FE-F604-756BEC768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652"/>
            <a:ext cx="9144000" cy="423906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AE72953-A64C-307C-707F-42851BBA7DF4}"/>
              </a:ext>
            </a:extLst>
          </p:cNvPr>
          <p:cNvSpPr txBox="1"/>
          <p:nvPr/>
        </p:nvSpPr>
        <p:spPr>
          <a:xfrm>
            <a:off x="1315329" y="517267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tx2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Unbalanced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: </a:t>
            </a:r>
            <a:r>
              <a:rPr lang="en-US" dirty="0"/>
              <a:t>20 different cuisines </a:t>
            </a:r>
            <a:r>
              <a:rPr lang="tr-TR" dirty="0"/>
              <a:t> 39,774 </a:t>
            </a:r>
            <a:r>
              <a:rPr lang="tr-TR" dirty="0" err="1"/>
              <a:t>recipes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     </a:t>
            </a:r>
            <a:r>
              <a:rPr lang="tr-TR" dirty="0" err="1"/>
              <a:t>Balanced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: 20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cuisines</a:t>
            </a:r>
            <a:r>
              <a:rPr lang="tr-TR" dirty="0"/>
              <a:t>, 14,774 </a:t>
            </a:r>
            <a:r>
              <a:rPr lang="tr-TR" dirty="0" err="1"/>
              <a:t>recipes</a:t>
            </a:r>
            <a:r>
              <a:rPr lang="tr-TR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What</a:t>
            </a:r>
            <a:r>
              <a:rPr lang="tr-TR" altLang="en-US" sz="4000" dirty="0"/>
              <a:t> has </a:t>
            </a:r>
            <a:r>
              <a:rPr lang="tr-TR" altLang="en-US" sz="4000" dirty="0" err="1"/>
              <a:t>been</a:t>
            </a:r>
            <a:r>
              <a:rPr lang="tr-TR" altLang="en-US" sz="4000" dirty="0"/>
              <a:t> done ?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762000"/>
            <a:ext cx="7620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A9C5612-2974-C731-A625-B94759417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54" y="938183"/>
            <a:ext cx="7086600" cy="2593394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AD819331-B14F-5D0A-878C-705A8CCC35C9}"/>
              </a:ext>
            </a:extLst>
          </p:cNvPr>
          <p:cNvSpPr txBox="1"/>
          <p:nvPr/>
        </p:nvSpPr>
        <p:spPr>
          <a:xfrm>
            <a:off x="204630" y="3429000"/>
            <a:ext cx="84905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                                         2 model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applied</a:t>
            </a:r>
            <a:r>
              <a:rPr lang="tr-TR" dirty="0"/>
              <a:t>.</a:t>
            </a:r>
          </a:p>
          <a:p>
            <a:r>
              <a:rPr lang="en-US" dirty="0"/>
              <a:t>1 - </a:t>
            </a:r>
            <a:r>
              <a:rPr lang="tr-TR" dirty="0"/>
              <a:t>D</a:t>
            </a:r>
            <a:r>
              <a:rPr lang="en-US" dirty="0" err="1"/>
              <a:t>ataset</a:t>
            </a:r>
            <a:r>
              <a:rPr lang="en-US" dirty="0"/>
              <a:t> searched.</a:t>
            </a:r>
            <a:endParaRPr lang="tr-TR" dirty="0"/>
          </a:p>
          <a:p>
            <a:r>
              <a:rPr lang="en-US" dirty="0"/>
              <a:t>2 - The dataset has been preprocessed.</a:t>
            </a:r>
            <a:endParaRPr lang="tr-TR" dirty="0"/>
          </a:p>
          <a:p>
            <a:r>
              <a:rPr lang="en-US" dirty="0"/>
              <a:t>3 - Ingredients were converted to numeric values with </a:t>
            </a:r>
            <a:r>
              <a:rPr lang="en-US" dirty="0" err="1"/>
              <a:t>TfidfVectorizer</a:t>
            </a:r>
            <a:r>
              <a:rPr lang="en-US" dirty="0"/>
              <a:t> so that </a:t>
            </a:r>
            <a:endParaRPr lang="tr-TR" dirty="0"/>
          </a:p>
          <a:p>
            <a:r>
              <a:rPr lang="tr-TR" dirty="0"/>
              <a:t>     </a:t>
            </a:r>
            <a:r>
              <a:rPr lang="en-US" dirty="0"/>
              <a:t>computers can do mathematical operations with.</a:t>
            </a:r>
            <a:endParaRPr lang="tr-TR" dirty="0"/>
          </a:p>
          <a:p>
            <a:r>
              <a:rPr lang="en-US" dirty="0"/>
              <a:t>4- The svc model and neural network layers were used to train the model</a:t>
            </a:r>
            <a:r>
              <a:rPr lang="tr-TR" dirty="0"/>
              <a:t>s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5 -The test dataset was used for the svc model and the results were compared.</a:t>
            </a:r>
            <a:endParaRPr lang="tr-TR" dirty="0"/>
          </a:p>
          <a:p>
            <a:r>
              <a:rPr lang="en-US" dirty="0"/>
              <a:t>6- </a:t>
            </a:r>
            <a:r>
              <a:rPr lang="tr-TR" dirty="0"/>
              <a:t>U</a:t>
            </a:r>
            <a:r>
              <a:rPr lang="en-US" dirty="0"/>
              <a:t>ser interface has been created.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830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Pre-Processing</a:t>
            </a:r>
            <a:endParaRPr lang="tr-TR" altLang="en-US" sz="4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762000"/>
            <a:ext cx="7620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21B97B5E-2B02-086C-2A48-274C391FB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643" y="2263900"/>
            <a:ext cx="5943600" cy="222916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D66A9859-58FA-292B-0D51-FB19E37546C0}"/>
              </a:ext>
            </a:extLst>
          </p:cNvPr>
          <p:cNvSpPr txBox="1"/>
          <p:nvPr/>
        </p:nvSpPr>
        <p:spPr>
          <a:xfrm>
            <a:off x="152400" y="3200400"/>
            <a:ext cx="541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  <a:hlinkClick r:id="rId3" action="ppaction://hlinkfile"/>
              </a:rPr>
              <a:t>Remove outliers</a:t>
            </a:r>
            <a:endParaRPr lang="en-US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convert to lowercase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remove hyphen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remove numbers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remove units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remove accents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lemmatize</a:t>
            </a:r>
          </a:p>
          <a:p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4A743AF-36E6-6DB9-1D92-8CA2998F4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3112"/>
            <a:ext cx="6630325" cy="1552792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53A803B3-0343-D89C-200B-459DAB9BD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582965"/>
            <a:ext cx="5833167" cy="16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5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User </a:t>
            </a:r>
            <a:r>
              <a:rPr lang="tr-TR" altLang="en-US" sz="4000" dirty="0" err="1"/>
              <a:t>Interface</a:t>
            </a:r>
            <a:endParaRPr lang="tr-TR" altLang="en-US" sz="4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762000"/>
            <a:ext cx="7620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E9B2F96-0DFA-9457-C4B0-BBBDD81A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99" y="793652"/>
            <a:ext cx="4400401" cy="561784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BDB1D11-6FF3-DCAA-16EC-1C8C021F551C}"/>
              </a:ext>
            </a:extLst>
          </p:cNvPr>
          <p:cNvSpPr txBox="1"/>
          <p:nvPr/>
        </p:nvSpPr>
        <p:spPr>
          <a:xfrm>
            <a:off x="128954" y="14478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Ingredient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entered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prediction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9594E44-D3E2-3C72-4293-FC34DA57D742}"/>
              </a:ext>
            </a:extLst>
          </p:cNvPr>
          <p:cNvSpPr txBox="1"/>
          <p:nvPr/>
        </p:nvSpPr>
        <p:spPr>
          <a:xfrm>
            <a:off x="178346" y="31024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Output</a:t>
            </a:r>
            <a:endParaRPr lang="tr-TR" dirty="0"/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42E4B5F3-EA2D-2B94-A288-91B21C3AAC54}"/>
              </a:ext>
            </a:extLst>
          </p:cNvPr>
          <p:cNvCxnSpPr>
            <a:cxnSpLocks/>
          </p:cNvCxnSpPr>
          <p:nvPr/>
        </p:nvCxnSpPr>
        <p:spPr bwMode="auto">
          <a:xfrm>
            <a:off x="1157654" y="3320534"/>
            <a:ext cx="25908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F0E9203F-A6E7-9672-1D33-D03DDC454D53}"/>
              </a:ext>
            </a:extLst>
          </p:cNvPr>
          <p:cNvCxnSpPr>
            <a:cxnSpLocks/>
          </p:cNvCxnSpPr>
          <p:nvPr/>
        </p:nvCxnSpPr>
        <p:spPr bwMode="auto">
          <a:xfrm>
            <a:off x="1157654" y="1447800"/>
            <a:ext cx="25908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45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Success</a:t>
            </a:r>
            <a:r>
              <a:rPr lang="tr-TR" altLang="en-US" sz="4000" dirty="0"/>
              <a:t> </a:t>
            </a:r>
            <a:r>
              <a:rPr lang="tr-TR" altLang="en-US" sz="4000" dirty="0" err="1"/>
              <a:t>Criteria</a:t>
            </a:r>
            <a:endParaRPr lang="tr-TR" altLang="en-US" sz="40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BF539C2D-98EF-E099-4741-040A1B6B8642}"/>
              </a:ext>
            </a:extLst>
          </p:cNvPr>
          <p:cNvSpPr txBox="1"/>
          <p:nvPr/>
        </p:nvSpPr>
        <p:spPr>
          <a:xfrm>
            <a:off x="306908" y="980985"/>
            <a:ext cx="8227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tr-TR" dirty="0"/>
              <a:t>First Presentation: </a:t>
            </a:r>
            <a:r>
              <a:rPr lang="en-US" altLang="en-US" sz="1800" dirty="0"/>
              <a:t>At least 85% accuracy rate</a:t>
            </a:r>
            <a:r>
              <a:rPr lang="tr-TR" altLang="en-US" dirty="0"/>
              <a:t>,</a:t>
            </a:r>
          </a:p>
          <a:p>
            <a:pPr eaLnBrk="1" hangingPunct="1"/>
            <a:r>
              <a:rPr lang="tr-TR" altLang="en-US" dirty="0"/>
              <a:t>                               </a:t>
            </a:r>
            <a:r>
              <a:rPr lang="tr-TR" altLang="en-US" sz="1800" dirty="0" err="1"/>
              <a:t>Predicts</a:t>
            </a:r>
            <a:r>
              <a:rPr lang="en-US" altLang="en-US" sz="1800" dirty="0"/>
              <a:t> the cuisine</a:t>
            </a:r>
            <a:r>
              <a:rPr lang="tr-TR" altLang="en-US" sz="1800" dirty="0"/>
              <a:t> name</a:t>
            </a:r>
            <a:r>
              <a:rPr lang="en-US" altLang="en-US" sz="1800" dirty="0"/>
              <a:t> in </a:t>
            </a:r>
            <a:r>
              <a:rPr lang="tr-TR" altLang="en-US" sz="1800" dirty="0"/>
              <a:t>3</a:t>
            </a:r>
            <a:r>
              <a:rPr lang="en-US" altLang="en-US" sz="1800" dirty="0"/>
              <a:t> seconds</a:t>
            </a:r>
            <a:endParaRPr lang="tr-TR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C055633-5F01-A988-0E89-7676FE122363}"/>
              </a:ext>
            </a:extLst>
          </p:cNvPr>
          <p:cNvSpPr txBox="1"/>
          <p:nvPr/>
        </p:nvSpPr>
        <p:spPr>
          <a:xfrm>
            <a:off x="306908" y="2765167"/>
            <a:ext cx="5186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Second Presentation: </a:t>
            </a:r>
            <a:r>
              <a:rPr lang="en-US" altLang="en-US" sz="1800" dirty="0"/>
              <a:t>At least </a:t>
            </a:r>
            <a:r>
              <a:rPr lang="tr-TR" altLang="en-US" sz="1800" dirty="0"/>
              <a:t>60</a:t>
            </a:r>
            <a:r>
              <a:rPr lang="en-US" altLang="en-US" sz="1800" dirty="0"/>
              <a:t>% accuracy rate</a:t>
            </a:r>
            <a:endParaRPr lang="tr-TR" altLang="en-US" sz="1800" dirty="0"/>
          </a:p>
          <a:p>
            <a:r>
              <a:rPr lang="tr-TR" dirty="0"/>
              <a:t>                                     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BE9B69A-674D-1EBC-9ED0-EFD4271828C5}"/>
              </a:ext>
            </a:extLst>
          </p:cNvPr>
          <p:cNvSpPr txBox="1"/>
          <p:nvPr/>
        </p:nvSpPr>
        <p:spPr>
          <a:xfrm>
            <a:off x="306908" y="4648200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Result</a:t>
            </a:r>
            <a:r>
              <a:rPr lang="tr-TR" dirty="0"/>
              <a:t> : 80% </a:t>
            </a:r>
            <a:r>
              <a:rPr lang="tr-TR" dirty="0" err="1"/>
              <a:t>accuracy</a:t>
            </a:r>
            <a:r>
              <a:rPr lang="tr-TR" dirty="0"/>
              <a:t> rate </a:t>
            </a:r>
            <a:r>
              <a:rPr lang="tr-TR" dirty="0" err="1"/>
              <a:t>with</a:t>
            </a:r>
            <a:r>
              <a:rPr lang="tr-TR" dirty="0"/>
              <a:t> SVC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Source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BF539C2D-98EF-E099-4741-040A1B6B8642}"/>
              </a:ext>
            </a:extLst>
          </p:cNvPr>
          <p:cNvSpPr txBox="1"/>
          <p:nvPr/>
        </p:nvSpPr>
        <p:spPr>
          <a:xfrm>
            <a:off x="304800" y="1015218"/>
            <a:ext cx="8229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eXGyreTermesX-Regular"/>
              </a:rPr>
              <a:t>1 - </a:t>
            </a:r>
            <a:r>
              <a:rPr lang="en-US" sz="1800" b="0" i="0" u="none" strike="noStrike" baseline="0" dirty="0" err="1">
                <a:latin typeface="TeXGyreTermesX-Regular"/>
              </a:rPr>
              <a:t>Yummly</a:t>
            </a:r>
            <a:r>
              <a:rPr lang="en-US" sz="1800" b="0" i="0" u="none" strike="noStrike" baseline="0" dirty="0">
                <a:latin typeface="TeXGyreTermesX-Regular"/>
              </a:rPr>
              <a:t>-Kaggle. 2015. Kaggle – What’s Cooking? (2015). Retrieved</a:t>
            </a:r>
          </a:p>
          <a:p>
            <a:pPr algn="l"/>
            <a:r>
              <a:rPr lang="en-US" sz="1800" b="0" i="0" u="none" strike="noStrike" baseline="0" dirty="0">
                <a:latin typeface="TeXGyreTermesX-Regular"/>
              </a:rPr>
              <a:t>November 28, 2015 from https://www.kaggle.com/c/whats-cooking</a:t>
            </a:r>
          </a:p>
          <a:p>
            <a:pPr algn="l"/>
            <a:r>
              <a:rPr lang="tr-TR" sz="1800" b="0" i="0" u="none" strike="noStrike" baseline="0" dirty="0">
                <a:latin typeface="TeXGyreTermesX-Regular"/>
              </a:rPr>
              <a:t>2- </a:t>
            </a:r>
            <a:r>
              <a:rPr lang="tr-TR" sz="1800" b="0" i="0" u="none" strike="noStrike" baseline="0" dirty="0" err="1">
                <a:latin typeface="TeXGyreTermesX-Regular"/>
              </a:rPr>
              <a:t>Scikit-learn</a:t>
            </a:r>
            <a:r>
              <a:rPr lang="tr-TR" sz="1800" b="0" i="0" u="none" strike="noStrike" baseline="0" dirty="0">
                <a:latin typeface="TeXGyreTermesX-Regular"/>
              </a:rPr>
              <a:t>: Machine Learning in Python, </a:t>
            </a:r>
            <a:r>
              <a:rPr lang="tr-TR" sz="1800" b="0" i="0" u="none" strike="noStrike" baseline="0" dirty="0" err="1">
                <a:latin typeface="TeXGyreTermesX-Regular"/>
              </a:rPr>
              <a:t>Pedregosa</a:t>
            </a:r>
            <a:r>
              <a:rPr lang="tr-TR" sz="1800" b="0" i="0" u="none" strike="noStrike" baseline="0" dirty="0">
                <a:latin typeface="TeXGyreTermesX-Regular"/>
              </a:rPr>
              <a:t> et al., JMLR 12, </a:t>
            </a:r>
            <a:r>
              <a:rPr lang="tr-TR" sz="1800" b="0" i="0" u="none" strike="noStrike" baseline="0" dirty="0" err="1">
                <a:latin typeface="TeXGyreTermesX-Regular"/>
              </a:rPr>
              <a:t>pp</a:t>
            </a:r>
            <a:r>
              <a:rPr lang="tr-TR" sz="1800" b="0" i="0" u="none" strike="noStrike" baseline="0" dirty="0">
                <a:latin typeface="TeXGyreTermesX-Regular"/>
              </a:rPr>
              <a:t>. 2825-</a:t>
            </a:r>
          </a:p>
          <a:p>
            <a:pPr algn="l"/>
            <a:r>
              <a:rPr lang="tr-TR" sz="1800" b="0" i="0" u="none" strike="noStrike" baseline="0" dirty="0">
                <a:latin typeface="TeXGyreTermesX-Regular"/>
              </a:rPr>
              <a:t>2830,2011.</a:t>
            </a:r>
          </a:p>
          <a:p>
            <a:pPr algn="l"/>
            <a:r>
              <a:rPr lang="en-US" sz="1800" b="0" i="0" u="none" strike="noStrike" baseline="0" dirty="0">
                <a:latin typeface="TeXGyreTermesX-Regular"/>
              </a:rPr>
              <a:t>3 - </a:t>
            </a:r>
            <a:r>
              <a:rPr lang="en-US" sz="1800" b="0" i="0" u="none" strike="noStrike" baseline="0" dirty="0" err="1">
                <a:latin typeface="TeXGyreTermesX-Regular"/>
              </a:rPr>
              <a:t>B¨ohning</a:t>
            </a:r>
            <a:r>
              <a:rPr lang="en-US" sz="1800" b="0" i="0" u="none" strike="noStrike" baseline="0" dirty="0">
                <a:latin typeface="TeXGyreTermesX-Regular"/>
              </a:rPr>
              <a:t>, </a:t>
            </a:r>
            <a:r>
              <a:rPr lang="en-US" sz="1800" b="0" i="0" u="none" strike="noStrike" baseline="0" dirty="0" err="1">
                <a:latin typeface="TeXGyreTermesX-Regular"/>
              </a:rPr>
              <a:t>Dankmar</a:t>
            </a:r>
            <a:r>
              <a:rPr lang="en-US" sz="1800" b="0" i="0" u="none" strike="noStrike" baseline="0" dirty="0">
                <a:latin typeface="TeXGyreTermesX-Regular"/>
              </a:rPr>
              <a:t>. ”Multinomial logistic regression algorithm.” Annals of the</a:t>
            </a:r>
          </a:p>
          <a:p>
            <a:pPr algn="l"/>
            <a:r>
              <a:rPr lang="en-US" sz="1800" b="0" i="0" u="none" strike="noStrike" baseline="0" dirty="0">
                <a:latin typeface="TeXGyreTermesX-Regular"/>
              </a:rPr>
              <a:t>Institute of Statistical Mathematics 44.1 (1992): 197-200.APA</a:t>
            </a:r>
          </a:p>
          <a:p>
            <a:pPr algn="l"/>
            <a:r>
              <a:rPr lang="tr-TR" sz="1800" b="0" i="0" u="none" strike="noStrike" baseline="0" dirty="0">
                <a:latin typeface="TeXGyreTermesX-Regular"/>
              </a:rPr>
              <a:t>4- </a:t>
            </a:r>
            <a:r>
              <a:rPr lang="tr-TR" sz="1800" b="0" i="0" u="none" strike="noStrike" baseline="0" dirty="0" err="1">
                <a:latin typeface="TeXGyreTermesX-Regular"/>
              </a:rPr>
              <a:t>Smola</a:t>
            </a:r>
            <a:r>
              <a:rPr lang="tr-TR" sz="1800" b="0" i="0" u="none" strike="noStrike" baseline="0" dirty="0">
                <a:latin typeface="TeXGyreTermesX-Regular"/>
              </a:rPr>
              <a:t>, A. J., </a:t>
            </a:r>
            <a:r>
              <a:rPr lang="tr-TR" sz="1800" b="0" i="0" u="none" strike="noStrike" baseline="0" dirty="0" err="1">
                <a:latin typeface="TeXGyreTermesX-Regular"/>
              </a:rPr>
              <a:t>Sch¨olkopf</a:t>
            </a:r>
            <a:r>
              <a:rPr lang="tr-TR" sz="1800" b="0" i="0" u="none" strike="noStrike" baseline="0" dirty="0">
                <a:latin typeface="TeXGyreTermesX-Regular"/>
              </a:rPr>
              <a:t>, B. (2004). A </a:t>
            </a:r>
            <a:r>
              <a:rPr lang="tr-TR" sz="1800" b="0" i="0" u="none" strike="noStrike" baseline="0" dirty="0" err="1">
                <a:latin typeface="TeXGyreTermesX-Regular"/>
              </a:rPr>
              <a:t>tutorial</a:t>
            </a:r>
            <a:r>
              <a:rPr lang="tr-TR" sz="1800" b="0" i="0" u="none" strike="noStrike" baseline="0" dirty="0">
                <a:latin typeface="TeXGyreTermesX-Regular"/>
              </a:rPr>
              <a:t> on </a:t>
            </a:r>
            <a:r>
              <a:rPr lang="tr-TR" sz="1800" b="0" i="0" u="none" strike="noStrike" baseline="0" dirty="0" err="1">
                <a:latin typeface="TeXGyreTermesX-Regular"/>
              </a:rPr>
              <a:t>support</a:t>
            </a:r>
            <a:r>
              <a:rPr lang="tr-TR" sz="1800" b="0" i="0" u="none" strike="noStrike" baseline="0" dirty="0">
                <a:latin typeface="TeXGyreTermesX-Regular"/>
              </a:rPr>
              <a:t> </a:t>
            </a:r>
            <a:r>
              <a:rPr lang="tr-TR" sz="1800" b="0" i="0" u="none" strike="noStrike" baseline="0" dirty="0" err="1">
                <a:latin typeface="TeXGyreTermesX-Regular"/>
              </a:rPr>
              <a:t>vector</a:t>
            </a:r>
            <a:r>
              <a:rPr lang="tr-TR" sz="1800" b="0" i="0" u="none" strike="noStrike" baseline="0" dirty="0">
                <a:latin typeface="TeXGyreTermesX-Regular"/>
              </a:rPr>
              <a:t> </a:t>
            </a:r>
            <a:r>
              <a:rPr lang="tr-TR" sz="1800" b="0" i="0" u="none" strike="noStrike" baseline="0" dirty="0" err="1">
                <a:latin typeface="TeXGyreTermesX-Regular"/>
              </a:rPr>
              <a:t>regression</a:t>
            </a:r>
            <a:r>
              <a:rPr lang="tr-TR" sz="1800" b="0" i="0" u="none" strike="noStrike" baseline="0" dirty="0">
                <a:latin typeface="TeXGyreTermesX-Regular"/>
              </a:rPr>
              <a:t>. </a:t>
            </a:r>
            <a:r>
              <a:rPr lang="tr-TR" sz="1800" b="0" i="0" u="none" strike="noStrike" baseline="0" dirty="0" err="1">
                <a:latin typeface="TeXGyreTermesX-Regular"/>
              </a:rPr>
              <a:t>Statistics</a:t>
            </a:r>
            <a:endParaRPr lang="tr-TR" sz="1800" b="0" i="0" u="none" strike="noStrike" baseline="0" dirty="0">
              <a:latin typeface="TeXGyreTermesX-Regular"/>
            </a:endParaRPr>
          </a:p>
          <a:p>
            <a:pPr algn="l"/>
            <a:r>
              <a:rPr lang="tr-TR" sz="1800" b="0" i="0" u="none" strike="noStrike" baseline="0" dirty="0" err="1">
                <a:latin typeface="TeXGyreTermesX-Regular"/>
              </a:rPr>
              <a:t>and</a:t>
            </a:r>
            <a:r>
              <a:rPr lang="tr-TR" sz="1800" b="0" i="0" u="none" strike="noStrike" baseline="0" dirty="0">
                <a:latin typeface="TeXGyreTermesX-Regular"/>
              </a:rPr>
              <a:t> </a:t>
            </a:r>
            <a:r>
              <a:rPr lang="tr-TR" sz="1800" b="0" i="0" u="none" strike="noStrike" baseline="0" dirty="0" err="1">
                <a:latin typeface="TeXGyreTermesX-Regular"/>
              </a:rPr>
              <a:t>computing</a:t>
            </a:r>
            <a:r>
              <a:rPr lang="tr-TR" sz="1800" b="0" i="0" u="none" strike="noStrike" baseline="0" dirty="0">
                <a:latin typeface="TeXGyreTermesX-Regular"/>
              </a:rPr>
              <a:t>, 14, 199-222</a:t>
            </a:r>
          </a:p>
          <a:p>
            <a:pPr algn="l"/>
            <a:r>
              <a:rPr lang="en-US" sz="1800" b="0" i="0" u="none" strike="noStrike" baseline="0" dirty="0">
                <a:latin typeface="TeXGyreTermesX-Regular"/>
              </a:rPr>
              <a:t>5-H. </a:t>
            </a:r>
            <a:r>
              <a:rPr lang="en-US" sz="1800" b="0" i="0" u="none" strike="noStrike" baseline="0" dirty="0" err="1">
                <a:latin typeface="TeXGyreTermesX-Regular"/>
              </a:rPr>
              <a:t>Su</a:t>
            </a:r>
            <a:r>
              <a:rPr lang="en-US" sz="1800" b="0" i="0" u="none" strike="noStrike" baseline="0" dirty="0">
                <a:latin typeface="TeXGyreTermesX-Regular"/>
              </a:rPr>
              <a:t>, M.-K. Shan, T.-W. Lin, J. Chang, and C.-T. Li. Automatic recipe cuisine</a:t>
            </a:r>
          </a:p>
          <a:p>
            <a:pPr algn="l"/>
            <a:r>
              <a:rPr lang="en-US" sz="1800" b="0" i="0" u="none" strike="noStrike" baseline="0" dirty="0">
                <a:latin typeface="TeXGyreTermesX-Regular"/>
              </a:rPr>
              <a:t>classification by ingredients. In Proceedings of the 2014 ACM International Joint Conference</a:t>
            </a:r>
          </a:p>
          <a:p>
            <a:pPr algn="l"/>
            <a:r>
              <a:rPr lang="tr-TR" sz="1800" b="0" i="0" u="none" strike="noStrike" baseline="0" dirty="0">
                <a:latin typeface="TeXGyreTermesX-Regular"/>
              </a:rPr>
              <a:t>on </a:t>
            </a:r>
            <a:r>
              <a:rPr lang="tr-TR" sz="1800" b="0" i="0" u="none" strike="noStrike" baseline="0" dirty="0" err="1">
                <a:latin typeface="TeXGyreTermesX-Regular"/>
              </a:rPr>
              <a:t>Pervasive</a:t>
            </a:r>
            <a:r>
              <a:rPr lang="tr-TR" sz="1800" b="0" i="0" u="none" strike="noStrike" baseline="0" dirty="0">
                <a:latin typeface="TeXGyreTermesX-Regular"/>
              </a:rPr>
              <a:t> </a:t>
            </a:r>
            <a:r>
              <a:rPr lang="tr-TR" sz="1800" b="0" i="0" u="none" strike="noStrike" baseline="0" dirty="0" err="1">
                <a:latin typeface="TeXGyreTermesX-Regular"/>
              </a:rPr>
              <a:t>and</a:t>
            </a:r>
            <a:r>
              <a:rPr lang="tr-TR" sz="1800" b="0" i="0" u="none" strike="noStrike" baseline="0" dirty="0">
                <a:latin typeface="TeXGyreTermesX-Regular"/>
              </a:rPr>
              <a:t> </a:t>
            </a:r>
            <a:r>
              <a:rPr lang="tr-TR" sz="1800" b="0" i="0" u="none" strike="noStrike" baseline="0" dirty="0" err="1">
                <a:latin typeface="TeXGyreTermesX-Regular"/>
              </a:rPr>
              <a:t>Ubiquitous</a:t>
            </a:r>
            <a:r>
              <a:rPr lang="tr-TR" sz="1800" b="0" i="0" u="none" strike="noStrike" baseline="0" dirty="0">
                <a:latin typeface="TeXGyreTermesX-Regular"/>
              </a:rPr>
              <a:t> Computing: </a:t>
            </a:r>
            <a:r>
              <a:rPr lang="tr-TR" sz="1800" b="0" i="0" u="none" strike="noStrike" baseline="0" dirty="0" err="1">
                <a:latin typeface="TeXGyreTermesX-Regular"/>
              </a:rPr>
              <a:t>Adjunct</a:t>
            </a:r>
            <a:r>
              <a:rPr lang="tr-TR" sz="1800" b="0" i="0" u="none" strike="noStrike" baseline="0" dirty="0">
                <a:latin typeface="TeXGyreTermesX-Regular"/>
              </a:rPr>
              <a:t> </a:t>
            </a:r>
            <a:r>
              <a:rPr lang="tr-TR" sz="1800" b="0" i="0" u="none" strike="noStrike" baseline="0" dirty="0" err="1">
                <a:latin typeface="TeXGyreTermesX-Regular"/>
              </a:rPr>
              <a:t>Publication</a:t>
            </a:r>
            <a:r>
              <a:rPr lang="tr-TR" sz="1800" b="0" i="0" u="none" strike="noStrike" baseline="0" dirty="0">
                <a:latin typeface="TeXGyreTermesX-Regular"/>
              </a:rPr>
              <a:t>, </a:t>
            </a:r>
            <a:r>
              <a:rPr lang="tr-TR" sz="1800" b="0" i="0" u="none" strike="noStrike" baseline="0" dirty="0" err="1">
                <a:latin typeface="TeXGyreTermesX-Regular"/>
              </a:rPr>
              <a:t>pages</a:t>
            </a:r>
            <a:r>
              <a:rPr lang="tr-TR" sz="1800" b="0" i="0" u="none" strike="noStrike" baseline="0" dirty="0">
                <a:latin typeface="TeXGyreTermesX-Regular"/>
              </a:rPr>
              <a:t> 565–570.</a:t>
            </a:r>
          </a:p>
          <a:p>
            <a:pPr algn="l"/>
            <a:r>
              <a:rPr lang="tr-TR" sz="1800" b="0" i="0" u="none" strike="noStrike" baseline="0" dirty="0">
                <a:latin typeface="TeXGyreTermesX-Regular"/>
              </a:rPr>
              <a:t>ACM, 2014.</a:t>
            </a:r>
          </a:p>
          <a:p>
            <a:pPr algn="l"/>
            <a:r>
              <a:rPr lang="tr-TR" sz="1800" b="0" i="0" u="none" strike="noStrike" baseline="0" dirty="0">
                <a:latin typeface="TeXGyreTermesX-Regular"/>
              </a:rPr>
              <a:t>6- Han Su, </a:t>
            </a:r>
            <a:r>
              <a:rPr lang="tr-TR" sz="1800" b="0" i="0" u="none" strike="noStrike" baseline="0" dirty="0" err="1">
                <a:latin typeface="TeXGyreTermesX-Regular"/>
              </a:rPr>
              <a:t>Ting-Wei</a:t>
            </a:r>
            <a:r>
              <a:rPr lang="tr-TR" sz="1800" b="0" i="0" u="none" strike="noStrike" baseline="0" dirty="0">
                <a:latin typeface="TeXGyreTermesX-Regular"/>
              </a:rPr>
              <a:t> Lin, Cheng-Te </a:t>
            </a:r>
            <a:r>
              <a:rPr lang="tr-TR" sz="1800" b="0" i="0" u="none" strike="noStrike" baseline="0" dirty="0" err="1">
                <a:latin typeface="TeXGyreTermesX-Regular"/>
              </a:rPr>
              <a:t>Li</a:t>
            </a:r>
            <a:r>
              <a:rPr lang="tr-TR" sz="1800" b="0" i="0" u="none" strike="noStrike" baseline="0" dirty="0">
                <a:latin typeface="TeXGyreTermesX-Regular"/>
              </a:rPr>
              <a:t>, Man-</a:t>
            </a:r>
            <a:r>
              <a:rPr lang="tr-TR" sz="1800" b="0" i="0" u="none" strike="noStrike" baseline="0" dirty="0" err="1">
                <a:latin typeface="TeXGyreTermesX-Regular"/>
              </a:rPr>
              <a:t>Kwan</a:t>
            </a:r>
            <a:r>
              <a:rPr lang="tr-TR" sz="1800" b="0" i="0" u="none" strike="noStrike" baseline="0" dirty="0">
                <a:latin typeface="TeXGyreTermesX-Regular"/>
              </a:rPr>
              <a:t> </a:t>
            </a:r>
            <a:r>
              <a:rPr lang="tr-TR" sz="1800" b="0" i="0" u="none" strike="noStrike" baseline="0" dirty="0" err="1">
                <a:latin typeface="TeXGyreTermesX-Regular"/>
              </a:rPr>
              <a:t>Shan</a:t>
            </a:r>
            <a:r>
              <a:rPr lang="tr-TR" sz="1800" b="0" i="0" u="none" strike="noStrike" baseline="0" dirty="0">
                <a:latin typeface="TeXGyreTermesX-Regular"/>
              </a:rPr>
              <a:t>, </a:t>
            </a:r>
            <a:r>
              <a:rPr lang="tr-TR" sz="1800" b="0" i="0" u="none" strike="noStrike" baseline="0" dirty="0" err="1">
                <a:latin typeface="TeXGyreTermesX-Regular"/>
              </a:rPr>
              <a:t>and</a:t>
            </a:r>
            <a:r>
              <a:rPr lang="tr-TR" sz="1800" b="0" i="0" u="none" strike="noStrike" baseline="0" dirty="0">
                <a:latin typeface="TeXGyreTermesX-Regular"/>
              </a:rPr>
              <a:t> Janet Chang. 2014.</a:t>
            </a:r>
          </a:p>
          <a:p>
            <a:pPr algn="l"/>
            <a:r>
              <a:rPr lang="en-US" sz="1800" b="0" i="0" u="none" strike="noStrike" baseline="0" dirty="0">
                <a:latin typeface="TeXGyreTermesX-Regular"/>
              </a:rPr>
              <a:t>Automatic recipe cuisine classification by ingredients. In Proceedings of the 2014</a:t>
            </a:r>
          </a:p>
          <a:p>
            <a:pPr algn="l"/>
            <a:r>
              <a:rPr lang="en-US" sz="1800" b="0" i="0" u="none" strike="noStrike" baseline="0" dirty="0">
                <a:latin typeface="TeXGyreTermesX-Regular"/>
              </a:rPr>
              <a:t>ACM International Joint Conference on Pervasive and Ubiquitous Computing: Adjunct</a:t>
            </a:r>
          </a:p>
          <a:p>
            <a:pPr algn="l"/>
            <a:r>
              <a:rPr lang="en-US" sz="1800" b="0" i="0" u="none" strike="noStrike" baseline="0" dirty="0">
                <a:latin typeface="TeXGyreTermesX-Regular"/>
              </a:rPr>
              <a:t>Publication (</a:t>
            </a:r>
            <a:r>
              <a:rPr lang="en-US" sz="1800" b="0" i="0" u="none" strike="noStrike" baseline="0" dirty="0" err="1">
                <a:latin typeface="TeXGyreTermesX-Regular"/>
              </a:rPr>
              <a:t>UbiComp</a:t>
            </a:r>
            <a:r>
              <a:rPr lang="en-US" sz="1800" b="0" i="0" u="none" strike="noStrike" baseline="0" dirty="0">
                <a:latin typeface="TeXGyreTermesX-Regular"/>
              </a:rPr>
              <a:t> ’14 Adjunct). ACM, New York, NY, USA, 565-570.</a:t>
            </a:r>
          </a:p>
          <a:p>
            <a:pPr algn="l"/>
            <a:r>
              <a:rPr lang="tr-TR" sz="1800" b="0" i="0" u="none" strike="noStrike" baseline="0" dirty="0">
                <a:latin typeface="TeXGyreTermesX-Regular"/>
              </a:rPr>
              <a:t>DOI=http://dx.doi.org/10.1145/2638728.2641335</a:t>
            </a:r>
          </a:p>
        </p:txBody>
      </p:sp>
    </p:spTree>
    <p:extLst>
      <p:ext uri="{BB962C8B-B14F-4D97-AF65-F5344CB8AC3E}">
        <p14:creationId xmlns:p14="http://schemas.microsoft.com/office/powerpoint/2010/main" val="358352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Source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BF539C2D-98EF-E099-4741-040A1B6B8642}"/>
              </a:ext>
            </a:extLst>
          </p:cNvPr>
          <p:cNvSpPr txBox="1"/>
          <p:nvPr/>
        </p:nvSpPr>
        <p:spPr>
          <a:xfrm>
            <a:off x="304800" y="1015218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eXGyreTermesX-Regular"/>
              </a:rPr>
              <a:t>7- A Review </a:t>
            </a:r>
            <a:r>
              <a:rPr lang="en-US" sz="1800" b="0" i="0" u="none" strike="noStrike" baseline="0" dirty="0" err="1">
                <a:latin typeface="TeXGyreTermesX-Regular"/>
              </a:rPr>
              <a:t>onWord</a:t>
            </a:r>
            <a:r>
              <a:rPr lang="en-US" sz="1800" b="0" i="0" u="none" strike="noStrike" baseline="0" dirty="0">
                <a:latin typeface="TeXGyreTermesX-Regular"/>
              </a:rPr>
              <a:t> Embedding Techniques for Text </a:t>
            </a:r>
            <a:r>
              <a:rPr lang="en-US" sz="1800" b="0" i="0" u="none" strike="noStrike" baseline="0" dirty="0" err="1">
                <a:latin typeface="TeXGyreTermesX-Regular"/>
              </a:rPr>
              <a:t>Classification,Book</a:t>
            </a:r>
            <a:r>
              <a:rPr lang="en-US" sz="1800" b="0" i="0" u="none" strike="noStrike" baseline="0" dirty="0">
                <a:latin typeface="TeXGyreTermesX-Regular"/>
              </a:rPr>
              <a:t> cover Innovative</a:t>
            </a:r>
          </a:p>
          <a:p>
            <a:pPr algn="l"/>
            <a:r>
              <a:rPr lang="tr-TR" sz="1800" b="0" i="0" u="none" strike="noStrike" baseline="0" dirty="0">
                <a:latin typeface="TeXGyreTermesX-Regular"/>
              </a:rPr>
              <a:t>Data </a:t>
            </a:r>
            <a:r>
              <a:rPr lang="tr-TR" sz="1800" b="0" i="0" u="none" strike="noStrike" baseline="0" dirty="0" err="1">
                <a:latin typeface="TeXGyreTermesX-Regular"/>
              </a:rPr>
              <a:t>Communication</a:t>
            </a:r>
            <a:r>
              <a:rPr lang="tr-TR" sz="1800" b="0" i="0" u="none" strike="noStrike" baseline="0" dirty="0">
                <a:latin typeface="TeXGyreTermesX-Regular"/>
              </a:rPr>
              <a:t> Technologies </a:t>
            </a:r>
            <a:r>
              <a:rPr lang="tr-TR" sz="1800" b="0" i="0" u="none" strike="noStrike" baseline="0" dirty="0" err="1">
                <a:latin typeface="TeXGyreTermesX-Regular"/>
              </a:rPr>
              <a:t>and</a:t>
            </a:r>
            <a:r>
              <a:rPr lang="tr-TR" sz="1800" b="0" i="0" u="none" strike="noStrike" baseline="0" dirty="0">
                <a:latin typeface="TeXGyreTermesX-Regular"/>
              </a:rPr>
              <a:t> Application </a:t>
            </a:r>
            <a:r>
              <a:rPr lang="tr-TR" sz="1800" b="0" i="0" u="none" strike="noStrike" baseline="0" dirty="0" err="1">
                <a:latin typeface="TeXGyreTermesX-Regular"/>
              </a:rPr>
              <a:t>pp</a:t>
            </a:r>
            <a:r>
              <a:rPr lang="tr-TR" sz="1800" b="0" i="0" u="none" strike="noStrike" baseline="0" dirty="0">
                <a:latin typeface="TeXGyreTermesX-Regular"/>
              </a:rPr>
              <a:t> 267–281Cite as</a:t>
            </a:r>
          </a:p>
          <a:p>
            <a:pPr algn="l"/>
            <a:r>
              <a:rPr lang="en-US" sz="1800" b="0" i="0" u="none" strike="noStrike" baseline="0" dirty="0">
                <a:latin typeface="TeXGyreTermesX-Regular"/>
              </a:rPr>
              <a:t>8-AReviewonWord Embedding Techniques for Text Classification S. Selva </a:t>
            </a:r>
            <a:r>
              <a:rPr lang="en-US" sz="1800" b="0" i="0" u="none" strike="noStrike" baseline="0" dirty="0" err="1">
                <a:latin typeface="TeXGyreTermesX-Regular"/>
              </a:rPr>
              <a:t>Birunda,R</a:t>
            </a:r>
            <a:r>
              <a:rPr lang="en-US" sz="1800" b="0" i="0" u="none" strike="noStrike" baseline="0" dirty="0">
                <a:latin typeface="TeXGyreTermesX-Regular"/>
              </a:rPr>
              <a:t>.</a:t>
            </a:r>
          </a:p>
          <a:p>
            <a:pPr algn="l"/>
            <a:r>
              <a:rPr lang="tr-TR" sz="1800" b="0" i="0" u="none" strike="noStrike" baseline="0" dirty="0" err="1">
                <a:latin typeface="TeXGyreTermesX-Regular"/>
              </a:rPr>
              <a:t>Kanniga</a:t>
            </a:r>
            <a:r>
              <a:rPr lang="tr-TR" sz="1800" b="0" i="0" u="none" strike="noStrike" baseline="0" dirty="0">
                <a:latin typeface="TeXGyreTermesX-Regular"/>
              </a:rPr>
              <a:t> Devi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71866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2958</TotalTime>
  <Words>518</Words>
  <Application>Microsoft Office PowerPoint</Application>
  <PresentationFormat>Ekran Gösterisi (4:3)</PresentationFormat>
  <Paragraphs>79</Paragraphs>
  <Slides>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Inter</vt:lpstr>
      <vt:lpstr>Tahoma</vt:lpstr>
      <vt:lpstr>TeXGyreTermesX-Regular</vt:lpstr>
      <vt:lpstr>Default Design</vt:lpstr>
      <vt:lpstr>Predicting cuisine name from recipe ingredients</vt:lpstr>
      <vt:lpstr>Project Definition</vt:lpstr>
      <vt:lpstr>Balanced dataset</vt:lpstr>
      <vt:lpstr>What has been done ?</vt:lpstr>
      <vt:lpstr>Pre-Processing</vt:lpstr>
      <vt:lpstr>User Interface</vt:lpstr>
      <vt:lpstr>Success Criteria</vt:lpstr>
      <vt:lpstr>Source</vt:lpstr>
      <vt:lpstr>Source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TOPRAK</cp:lastModifiedBy>
  <cp:revision>182</cp:revision>
  <dcterms:created xsi:type="dcterms:W3CDTF">2007-08-26T20:02:13Z</dcterms:created>
  <dcterms:modified xsi:type="dcterms:W3CDTF">2023-01-19T19:02:48Z</dcterms:modified>
</cp:coreProperties>
</file>