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8"/>
  </p:notesMasterIdLst>
  <p:sldIdLst>
    <p:sldId id="290" r:id="rId2"/>
    <p:sldId id="288" r:id="rId3"/>
    <p:sldId id="273" r:id="rId4"/>
    <p:sldId id="289" r:id="rId5"/>
    <p:sldId id="292" r:id="rId6"/>
    <p:sldId id="291" r:id="rId7"/>
    <p:sldId id="293" r:id="rId8"/>
    <p:sldId id="353" r:id="rId9"/>
    <p:sldId id="298" r:id="rId10"/>
    <p:sldId id="300" r:id="rId11"/>
    <p:sldId id="319" r:id="rId12"/>
    <p:sldId id="320" r:id="rId13"/>
    <p:sldId id="321" r:id="rId14"/>
    <p:sldId id="322" r:id="rId15"/>
    <p:sldId id="294" r:id="rId16"/>
    <p:sldId id="323" r:id="rId17"/>
    <p:sldId id="296" r:id="rId18"/>
    <p:sldId id="295" r:id="rId19"/>
    <p:sldId id="324" r:id="rId20"/>
    <p:sldId id="325" r:id="rId21"/>
    <p:sldId id="297" r:id="rId22"/>
    <p:sldId id="326" r:id="rId23"/>
    <p:sldId id="327" r:id="rId24"/>
    <p:sldId id="328" r:id="rId25"/>
    <p:sldId id="329" r:id="rId26"/>
    <p:sldId id="336" r:id="rId27"/>
    <p:sldId id="330" r:id="rId28"/>
    <p:sldId id="333" r:id="rId29"/>
    <p:sldId id="331" r:id="rId30"/>
    <p:sldId id="334" r:id="rId31"/>
    <p:sldId id="332" r:id="rId32"/>
    <p:sldId id="335" r:id="rId33"/>
    <p:sldId id="338" r:id="rId34"/>
    <p:sldId id="342" r:id="rId35"/>
    <p:sldId id="343" r:id="rId36"/>
    <p:sldId id="345" r:id="rId37"/>
    <p:sldId id="346" r:id="rId38"/>
    <p:sldId id="348" r:id="rId39"/>
    <p:sldId id="349" r:id="rId40"/>
    <p:sldId id="350" r:id="rId41"/>
    <p:sldId id="351" r:id="rId42"/>
    <p:sldId id="352" r:id="rId43"/>
    <p:sldId id="337" r:id="rId44"/>
    <p:sldId id="339" r:id="rId45"/>
    <p:sldId id="340" r:id="rId46"/>
    <p:sldId id="34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82" autoAdjust="0"/>
    <p:restoredTop sz="84548" autoAdjust="0"/>
  </p:normalViewPr>
  <p:slideViewPr>
    <p:cSldViewPr snapToGrid="0">
      <p:cViewPr varScale="1">
        <p:scale>
          <a:sx n="68" d="100"/>
          <a:sy n="68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5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9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66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39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mailto:yuting.wang@sjtu.edu.c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c.sjtu.edu.cn/courses/5175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5582E-A9FF-4A31-8FAD-A4875AE2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1EE8E6-C723-47C2-A240-62D92F77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Wechat</a:t>
            </a:r>
            <a:r>
              <a:rPr lang="en-US" altLang="zh-CN" dirty="0"/>
              <a:t> Group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86F070-F5F0-27EE-67FE-E4C19A856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202" y="1084364"/>
            <a:ext cx="3393212" cy="563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483E-C573-4C3A-88B2-7EFB6D5F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4DB95-385D-4559-87E0-1B2B883B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is a finite list of </a:t>
            </a:r>
            <a:r>
              <a:rPr lang="en-US" altLang="zh-CN" b="1" dirty="0"/>
              <a:t>instructions</a:t>
            </a:r>
          </a:p>
          <a:p>
            <a:r>
              <a:rPr lang="en-US" altLang="zh-CN" dirty="0"/>
              <a:t>A pointer to the current instruction (Program Counter)</a:t>
            </a:r>
          </a:p>
          <a:p>
            <a:r>
              <a:rPr lang="en-US" altLang="zh-CN" dirty="0"/>
              <a:t>Program executes by running the instructions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978ED-F3AC-4DFC-98CE-EB2F7DD6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2E4E8-2AA4-4A9E-9549-307EF8E9137A}"/>
              </a:ext>
            </a:extLst>
          </p:cNvPr>
          <p:cNvSpPr/>
          <p:nvPr/>
        </p:nvSpPr>
        <p:spPr>
          <a:xfrm>
            <a:off x="4059936" y="3255264"/>
            <a:ext cx="2868168" cy="19659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AD047-A9E6-49A1-8763-0138D79AAE98}"/>
              </a:ext>
            </a:extLst>
          </p:cNvPr>
          <p:cNvSpPr txBox="1"/>
          <p:nvPr/>
        </p:nvSpPr>
        <p:spPr>
          <a:xfrm>
            <a:off x="4171188" y="3377229"/>
            <a:ext cx="26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3: add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and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>
                <a:latin typeface="Consolas" panose="020B0609020204030204" pitchFamily="49" charset="0"/>
              </a:rPr>
              <a:t> to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4: compare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>
                <a:latin typeface="Consolas" panose="020B0609020204030204" pitchFamily="49" charset="0"/>
              </a:rPr>
              <a:t> with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5: if equal </a:t>
            </a:r>
            <a:r>
              <a:rPr lang="en-US" altLang="zh-CN" dirty="0" err="1">
                <a:latin typeface="Consolas" panose="020B0609020204030204" pitchFamily="49" charset="0"/>
              </a:rPr>
              <a:t>goto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6: halt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F77A84-68C0-4012-8AFA-6110040BDCAC}"/>
              </a:ext>
            </a:extLst>
          </p:cNvPr>
          <p:cNvSpPr txBox="1"/>
          <p:nvPr/>
        </p:nvSpPr>
        <p:spPr>
          <a:xfrm>
            <a:off x="5033772" y="279417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Code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D0CFF8-6C20-451F-A509-DE512279D0BB}"/>
              </a:ext>
            </a:extLst>
          </p:cNvPr>
          <p:cNvGrpSpPr/>
          <p:nvPr/>
        </p:nvGrpSpPr>
        <p:grpSpPr>
          <a:xfrm>
            <a:off x="2822448" y="3339786"/>
            <a:ext cx="1155192" cy="400110"/>
            <a:chOff x="2822448" y="3339786"/>
            <a:chExt cx="1155192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850A12E-0057-4172-8750-A4FE6FD6CA0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A0857F3-10FB-4BD1-B9A6-6D07CB91C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90ADE37-111D-4E38-9E03-5DE593BDF390}"/>
              </a:ext>
            </a:extLst>
          </p:cNvPr>
          <p:cNvSpPr/>
          <p:nvPr/>
        </p:nvSpPr>
        <p:spPr>
          <a:xfrm>
            <a:off x="8554212" y="3660344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06AFA7-FC02-443B-B810-6766DDBF8768}"/>
              </a:ext>
            </a:extLst>
          </p:cNvPr>
          <p:cNvSpPr/>
          <p:nvPr/>
        </p:nvSpPr>
        <p:spPr>
          <a:xfrm>
            <a:off x="8554212" y="4263848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0AA568-D91C-4715-8695-6BB2AD1397ED}"/>
              </a:ext>
            </a:extLst>
          </p:cNvPr>
          <p:cNvSpPr/>
          <p:nvPr/>
        </p:nvSpPr>
        <p:spPr>
          <a:xfrm>
            <a:off x="8554212" y="255277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EE7145-9D0E-4766-87D3-071C822A8200}"/>
              </a:ext>
            </a:extLst>
          </p:cNvPr>
          <p:cNvSpPr/>
          <p:nvPr/>
        </p:nvSpPr>
        <p:spPr>
          <a:xfrm>
            <a:off x="8554212" y="533471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31ECE3-9CA4-44CD-B593-6C0819A0999B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9196578" y="3194282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3654BE-071F-4CBF-9A56-F8712CFF6EA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196578" y="4867352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461DA48-F887-4AA0-92E3-D5223B76D38D}"/>
              </a:ext>
            </a:extLst>
          </p:cNvPr>
          <p:cNvSpPr/>
          <p:nvPr/>
        </p:nvSpPr>
        <p:spPr>
          <a:xfrm>
            <a:off x="7210425" y="401955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1DEAEF-BE38-4C43-9F1B-BBB1A1B17574}"/>
              </a:ext>
            </a:extLst>
          </p:cNvPr>
          <p:cNvSpPr txBox="1"/>
          <p:nvPr/>
        </p:nvSpPr>
        <p:spPr>
          <a:xfrm>
            <a:off x="7205091" y="366034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Affects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98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3.7037E-6 L -0.00105 0.0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167 L -0.00105 0.083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838 L -0.00105 0.1240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2408 L -0.00105 0.1638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6389 L -0.00105 0.2064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F06F9-E70E-450F-8A5B-3CD5D29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9465DC-A3F5-4C53-A317-80C9C37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as State Transitions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7CD610-F815-4F96-8158-1AA259390747}"/>
              </a:ext>
            </a:extLst>
          </p:cNvPr>
          <p:cNvSpPr/>
          <p:nvPr/>
        </p:nvSpPr>
        <p:spPr>
          <a:xfrm>
            <a:off x="2300097" y="335299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1F5A8A-52CD-44D8-A4D3-AB36A03E2110}"/>
              </a:ext>
            </a:extLst>
          </p:cNvPr>
          <p:cNvSpPr/>
          <p:nvPr/>
        </p:nvSpPr>
        <p:spPr>
          <a:xfrm>
            <a:off x="2300097" y="395650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844D34-DCAA-4621-9464-8D8915904987}"/>
              </a:ext>
            </a:extLst>
          </p:cNvPr>
          <p:cNvSpPr/>
          <p:nvPr/>
        </p:nvSpPr>
        <p:spPr>
          <a:xfrm>
            <a:off x="2300097" y="224543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11D6D0-E6FF-45E9-A28E-5D396C09E344}"/>
              </a:ext>
            </a:extLst>
          </p:cNvPr>
          <p:cNvSpPr/>
          <p:nvPr/>
        </p:nvSpPr>
        <p:spPr>
          <a:xfrm>
            <a:off x="2300097" y="502736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F190B0-9A51-4011-9E65-5C4103406579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2942463" y="288693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1BF5649-ED32-4619-90C5-013DCE04470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942463" y="456000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F6305F1-5489-4ABC-984C-999E19725BD8}"/>
              </a:ext>
            </a:extLst>
          </p:cNvPr>
          <p:cNvSpPr txBox="1"/>
          <p:nvPr/>
        </p:nvSpPr>
        <p:spPr>
          <a:xfrm>
            <a:off x="2050923" y="144505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1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A172ACD-713C-4109-A770-60DB9CE7210E}"/>
              </a:ext>
            </a:extLst>
          </p:cNvPr>
          <p:cNvSpPr/>
          <p:nvPr/>
        </p:nvSpPr>
        <p:spPr>
          <a:xfrm>
            <a:off x="907923" y="3730577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662B0A-3E73-4D62-83C7-9D471B045CBF}"/>
              </a:ext>
            </a:extLst>
          </p:cNvPr>
          <p:cNvSpPr txBox="1"/>
          <p:nvPr/>
        </p:nvSpPr>
        <p:spPr>
          <a:xfrm>
            <a:off x="838200" y="337392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73F27D-FAD3-4DF1-B52F-244E0F24007B}"/>
              </a:ext>
            </a:extLst>
          </p:cNvPr>
          <p:cNvSpPr/>
          <p:nvPr/>
        </p:nvSpPr>
        <p:spPr>
          <a:xfrm>
            <a:off x="5545074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E144A-0596-4602-B09C-AEB3B2DD80DF}"/>
              </a:ext>
            </a:extLst>
          </p:cNvPr>
          <p:cNvSpPr/>
          <p:nvPr/>
        </p:nvSpPr>
        <p:spPr>
          <a:xfrm>
            <a:off x="5545074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AF9986-DBBE-42F3-90B7-979FCB65F255}"/>
              </a:ext>
            </a:extLst>
          </p:cNvPr>
          <p:cNvSpPr/>
          <p:nvPr/>
        </p:nvSpPr>
        <p:spPr>
          <a:xfrm>
            <a:off x="5545074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A4A806-6A52-4C00-90E2-A0B4D14E5507}"/>
              </a:ext>
            </a:extLst>
          </p:cNvPr>
          <p:cNvSpPr/>
          <p:nvPr/>
        </p:nvSpPr>
        <p:spPr>
          <a:xfrm>
            <a:off x="5545074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167B69-FBDE-43BB-8FC2-E2ED70BEF524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6187440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030D51-9384-454C-8105-4C3686B7810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6187440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B990C32-F172-4E7F-9D35-A9104DB84768}"/>
              </a:ext>
            </a:extLst>
          </p:cNvPr>
          <p:cNvSpPr txBox="1"/>
          <p:nvPr/>
        </p:nvSpPr>
        <p:spPr>
          <a:xfrm>
            <a:off x="5295900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2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58B77C3-715A-40C2-81EC-226D8FB04566}"/>
              </a:ext>
            </a:extLst>
          </p:cNvPr>
          <p:cNvSpPr/>
          <p:nvPr/>
        </p:nvSpPr>
        <p:spPr>
          <a:xfrm>
            <a:off x="3903725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74DE1E-18E8-4165-90FC-4FC598E488C3}"/>
              </a:ext>
            </a:extLst>
          </p:cNvPr>
          <p:cNvSpPr txBox="1"/>
          <p:nvPr/>
        </p:nvSpPr>
        <p:spPr>
          <a:xfrm>
            <a:off x="3676651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260654-E0AF-4732-B89D-20827BCC7935}"/>
              </a:ext>
            </a:extLst>
          </p:cNvPr>
          <p:cNvSpPr/>
          <p:nvPr/>
        </p:nvSpPr>
        <p:spPr>
          <a:xfrm>
            <a:off x="8587359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740B4A-907F-4DFF-9314-681C2F7C379A}"/>
              </a:ext>
            </a:extLst>
          </p:cNvPr>
          <p:cNvSpPr/>
          <p:nvPr/>
        </p:nvSpPr>
        <p:spPr>
          <a:xfrm>
            <a:off x="8587359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9BE478-E259-4257-B0DC-585C6B7ADDA2}"/>
              </a:ext>
            </a:extLst>
          </p:cNvPr>
          <p:cNvSpPr/>
          <p:nvPr/>
        </p:nvSpPr>
        <p:spPr>
          <a:xfrm>
            <a:off x="8587359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0C55736-7D09-43D9-92FA-785D3B138A20}"/>
              </a:ext>
            </a:extLst>
          </p:cNvPr>
          <p:cNvSpPr/>
          <p:nvPr/>
        </p:nvSpPr>
        <p:spPr>
          <a:xfrm>
            <a:off x="8587359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3F48EE-A201-48C7-9ED8-8402E787253B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229725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BDC902-77B8-4304-85DF-75906B802E6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9229725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EB0871-E28B-48F7-85CB-CF0A7204EBE0}"/>
              </a:ext>
            </a:extLst>
          </p:cNvPr>
          <p:cNvSpPr txBox="1"/>
          <p:nvPr/>
        </p:nvSpPr>
        <p:spPr>
          <a:xfrm>
            <a:off x="8338185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3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1BCF74E-E406-4DFA-8F2A-C8B69401725F}"/>
              </a:ext>
            </a:extLst>
          </p:cNvPr>
          <p:cNvSpPr/>
          <p:nvPr/>
        </p:nvSpPr>
        <p:spPr>
          <a:xfrm>
            <a:off x="7101077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CEFBE6-3261-4F10-965C-513B500004FE}"/>
              </a:ext>
            </a:extLst>
          </p:cNvPr>
          <p:cNvSpPr txBox="1"/>
          <p:nvPr/>
        </p:nvSpPr>
        <p:spPr>
          <a:xfrm>
            <a:off x="6874003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7357AB3C-7174-421A-B7CE-B11EE5F64FBF}"/>
              </a:ext>
            </a:extLst>
          </p:cNvPr>
          <p:cNvSpPr/>
          <p:nvPr/>
        </p:nvSpPr>
        <p:spPr>
          <a:xfrm>
            <a:off x="10073642" y="3717829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2" grpId="0"/>
      <p:bldP spid="53" grpId="0" animBg="1"/>
      <p:bldP spid="54" grpId="0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2B65-2548-4316-A09E-AF94A14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Programming Languages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21EF1735-453D-49A4-A64A-DA3943F7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manipulates certain computing machines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A49C-660F-4695-9E85-EC8DECC6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5D6D0E-A817-4917-B245-A8FFF60E0FC2}"/>
              </a:ext>
            </a:extLst>
          </p:cNvPr>
          <p:cNvSpPr/>
          <p:nvPr/>
        </p:nvSpPr>
        <p:spPr>
          <a:xfrm>
            <a:off x="4932961" y="511684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Von Neumann</a:t>
            </a:r>
          </a:p>
          <a:p>
            <a:pPr algn="ctr"/>
            <a:r>
              <a:rPr lang="en-US" altLang="zh-CN" dirty="0"/>
              <a:t>Machine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4513B8-561F-4F6D-B953-AD3221C4A5E2}"/>
              </a:ext>
            </a:extLst>
          </p:cNvPr>
          <p:cNvSpPr/>
          <p:nvPr/>
        </p:nvSpPr>
        <p:spPr>
          <a:xfrm>
            <a:off x="13515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B23A55-E20F-4D39-BC46-805EA4BAC57B}"/>
              </a:ext>
            </a:extLst>
          </p:cNvPr>
          <p:cNvSpPr/>
          <p:nvPr/>
        </p:nvSpPr>
        <p:spPr>
          <a:xfrm>
            <a:off x="13515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High-Level</a:t>
            </a:r>
          </a:p>
          <a:p>
            <a:pPr algn="ctr"/>
            <a:r>
              <a:rPr lang="en-US" altLang="zh-CN" dirty="0"/>
              <a:t>Programming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60A373-39D8-4B50-A35B-A6E043B21CA2}"/>
              </a:ext>
            </a:extLst>
          </p:cNvPr>
          <p:cNvSpPr/>
          <p:nvPr/>
        </p:nvSpPr>
        <p:spPr>
          <a:xfrm>
            <a:off x="1351561" y="5116843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Languages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1A53F1-08B6-401C-9B79-2BB2DCB0FB6F}"/>
              </a:ext>
            </a:extLst>
          </p:cNvPr>
          <p:cNvSpPr/>
          <p:nvPr/>
        </p:nvSpPr>
        <p:spPr>
          <a:xfrm>
            <a:off x="49329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3A5EFA-D68A-4330-886D-1DCAEDDC0B53}"/>
              </a:ext>
            </a:extLst>
          </p:cNvPr>
          <p:cNvSpPr/>
          <p:nvPr/>
        </p:nvSpPr>
        <p:spPr>
          <a:xfrm>
            <a:off x="49329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1BD017B-99E6-4046-862E-39DE0AEDFB98}"/>
              </a:ext>
            </a:extLst>
          </p:cNvPr>
          <p:cNvSpPr/>
          <p:nvPr/>
        </p:nvSpPr>
        <p:spPr>
          <a:xfrm>
            <a:off x="3782190" y="212672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D256A8-3D53-4C89-A847-CD08FE3F092D}"/>
              </a:ext>
            </a:extLst>
          </p:cNvPr>
          <p:cNvSpPr txBox="1"/>
          <p:nvPr/>
        </p:nvSpPr>
        <p:spPr>
          <a:xfrm>
            <a:off x="3782190" y="180284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6BEDBF2-11FB-4D87-A3DE-550AC3183C45}"/>
              </a:ext>
            </a:extLst>
          </p:cNvPr>
          <p:cNvSpPr/>
          <p:nvPr/>
        </p:nvSpPr>
        <p:spPr>
          <a:xfrm>
            <a:off x="3782190" y="384748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57BC04-8BC2-4C97-A9EC-5A473C2A60BD}"/>
              </a:ext>
            </a:extLst>
          </p:cNvPr>
          <p:cNvSpPr txBox="1"/>
          <p:nvPr/>
        </p:nvSpPr>
        <p:spPr>
          <a:xfrm>
            <a:off x="3782190" y="352360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C0E27A8-9D57-4619-B0A5-DFD59949DDCC}"/>
              </a:ext>
            </a:extLst>
          </p:cNvPr>
          <p:cNvSpPr/>
          <p:nvPr/>
        </p:nvSpPr>
        <p:spPr>
          <a:xfrm>
            <a:off x="3782190" y="545573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5667DB-E1CB-45F9-97C8-387446B81D75}"/>
              </a:ext>
            </a:extLst>
          </p:cNvPr>
          <p:cNvSpPr txBox="1"/>
          <p:nvPr/>
        </p:nvSpPr>
        <p:spPr>
          <a:xfrm>
            <a:off x="3782190" y="513185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4706F8-1DDD-4EFB-931C-C0CE9951F9D0}"/>
              </a:ext>
            </a:extLst>
          </p:cNvPr>
          <p:cNvSpPr txBox="1"/>
          <p:nvPr/>
        </p:nvSpPr>
        <p:spPr>
          <a:xfrm>
            <a:off x="1929387" y="618487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1C3FE8-F5C4-4E6C-98DE-C112CCFE8860}"/>
              </a:ext>
            </a:extLst>
          </p:cNvPr>
          <p:cNvSpPr txBox="1"/>
          <p:nvPr/>
        </p:nvSpPr>
        <p:spPr>
          <a:xfrm>
            <a:off x="5440302" y="6193807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996D00-763B-470D-B331-FD59A9AE9FC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25320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4D883D-6930-4F93-89C2-900C54CB008E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61134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4F9973-4F62-4F13-A417-14F055B3FE5E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6113414" y="4445227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4A881-5B37-4D7A-80F5-3F443BFA2509}"/>
              </a:ext>
            </a:extLst>
          </p:cNvPr>
          <p:cNvSpPr txBox="1"/>
          <p:nvPr/>
        </p:nvSpPr>
        <p:spPr>
          <a:xfrm>
            <a:off x="6229296" y="460487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B83606-F588-411A-87C4-B884B023FD4B}"/>
              </a:ext>
            </a:extLst>
          </p:cNvPr>
          <p:cNvSpPr txBox="1"/>
          <p:nvPr/>
        </p:nvSpPr>
        <p:spPr>
          <a:xfrm>
            <a:off x="6187918" y="288391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64FC24-6320-4CF3-BA40-BA3BC988B53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532014" y="4445227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D7EBE3-EB48-41AD-BBD8-B86986292390}"/>
              </a:ext>
            </a:extLst>
          </p:cNvPr>
          <p:cNvSpPr txBox="1"/>
          <p:nvPr/>
        </p:nvSpPr>
        <p:spPr>
          <a:xfrm>
            <a:off x="2610644" y="291180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6E39521-3860-4665-AB44-0884366DC7BF}"/>
              </a:ext>
            </a:extLst>
          </p:cNvPr>
          <p:cNvSpPr txBox="1"/>
          <p:nvPr/>
        </p:nvSpPr>
        <p:spPr>
          <a:xfrm>
            <a:off x="2532014" y="458098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F6A66B1F-FF11-4F15-B6BB-CD6B4E77737E}"/>
              </a:ext>
            </a:extLst>
          </p:cNvPr>
          <p:cNvSpPr/>
          <p:nvPr/>
        </p:nvSpPr>
        <p:spPr>
          <a:xfrm>
            <a:off x="7826188" y="2273627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BA1B39-86C6-4994-BC1E-03E4B68CE788}"/>
              </a:ext>
            </a:extLst>
          </p:cNvPr>
          <p:cNvSpPr txBox="1"/>
          <p:nvPr/>
        </p:nvSpPr>
        <p:spPr>
          <a:xfrm>
            <a:off x="8610600" y="3551572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9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42" grpId="0"/>
      <p:bldP spid="43" grpId="0"/>
      <p:bldP spid="49" grpId="0"/>
      <p:bldP spid="50" grpId="0"/>
      <p:bldP spid="52" grpId="0" animBg="1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07D23-9287-4AB1-B30C-45C96EDE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D64CA-2EBD-448C-B9B1-88ED001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0EB284-3B7D-44ED-8927-21958042FE1F}"/>
              </a:ext>
            </a:extLst>
          </p:cNvPr>
          <p:cNvSpPr/>
          <p:nvPr/>
        </p:nvSpPr>
        <p:spPr>
          <a:xfrm>
            <a:off x="5313961" y="469028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X86/ARM/RISC-V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18D3C9-16A0-430A-87B3-1F3B22C63B00}"/>
              </a:ext>
            </a:extLst>
          </p:cNvPr>
          <p:cNvSpPr/>
          <p:nvPr/>
        </p:nvSpPr>
        <p:spPr>
          <a:xfrm>
            <a:off x="17325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Representation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D5AC88-702D-48FC-B3F1-4D9118814B7A}"/>
              </a:ext>
            </a:extLst>
          </p:cNvPr>
          <p:cNvSpPr/>
          <p:nvPr/>
        </p:nvSpPr>
        <p:spPr>
          <a:xfrm>
            <a:off x="17325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3C9B20-3A92-4F6E-93F2-0814B4040F00}"/>
              </a:ext>
            </a:extLst>
          </p:cNvPr>
          <p:cNvSpPr/>
          <p:nvPr/>
        </p:nvSpPr>
        <p:spPr>
          <a:xfrm>
            <a:off x="1732561" y="4690279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C518FD-AC30-4BDE-B8E4-9833EA141ACC}"/>
              </a:ext>
            </a:extLst>
          </p:cNvPr>
          <p:cNvSpPr/>
          <p:nvPr/>
        </p:nvSpPr>
        <p:spPr>
          <a:xfrm>
            <a:off x="53139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247902-1081-49FA-AABC-900A767E8B23}"/>
              </a:ext>
            </a:extLst>
          </p:cNvPr>
          <p:cNvSpPr/>
          <p:nvPr/>
        </p:nvSpPr>
        <p:spPr>
          <a:xfrm>
            <a:off x="53139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Abstract Machine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EC09A5F-0052-4083-8F3C-5F4F4CC72474}"/>
              </a:ext>
            </a:extLst>
          </p:cNvPr>
          <p:cNvSpPr/>
          <p:nvPr/>
        </p:nvSpPr>
        <p:spPr>
          <a:xfrm>
            <a:off x="4163190" y="170016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4882E-06EC-45BE-A061-C529915F5AC9}"/>
              </a:ext>
            </a:extLst>
          </p:cNvPr>
          <p:cNvSpPr txBox="1"/>
          <p:nvPr/>
        </p:nvSpPr>
        <p:spPr>
          <a:xfrm>
            <a:off x="4163190" y="137628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E1D2394-2036-46D7-8725-809FF41F0961}"/>
              </a:ext>
            </a:extLst>
          </p:cNvPr>
          <p:cNvSpPr/>
          <p:nvPr/>
        </p:nvSpPr>
        <p:spPr>
          <a:xfrm>
            <a:off x="4163190" y="342092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9D388-ED9B-49F0-84D1-5FED7C15ED70}"/>
              </a:ext>
            </a:extLst>
          </p:cNvPr>
          <p:cNvSpPr txBox="1"/>
          <p:nvPr/>
        </p:nvSpPr>
        <p:spPr>
          <a:xfrm>
            <a:off x="4163190" y="309704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7939604-876F-45EF-8B8B-6300B9E2C69C}"/>
              </a:ext>
            </a:extLst>
          </p:cNvPr>
          <p:cNvSpPr/>
          <p:nvPr/>
        </p:nvSpPr>
        <p:spPr>
          <a:xfrm>
            <a:off x="4163190" y="502916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98393E-7DCE-4742-82F7-36D46D65AD2A}"/>
              </a:ext>
            </a:extLst>
          </p:cNvPr>
          <p:cNvSpPr txBox="1"/>
          <p:nvPr/>
        </p:nvSpPr>
        <p:spPr>
          <a:xfrm>
            <a:off x="4163190" y="470528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378526-8B72-48F9-A1B8-E9710B74C28F}"/>
              </a:ext>
            </a:extLst>
          </p:cNvPr>
          <p:cNvSpPr txBox="1"/>
          <p:nvPr/>
        </p:nvSpPr>
        <p:spPr>
          <a:xfrm>
            <a:off x="2310387" y="57583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767B44-7355-4E77-A511-12CA681294A7}"/>
              </a:ext>
            </a:extLst>
          </p:cNvPr>
          <p:cNvSpPr txBox="1"/>
          <p:nvPr/>
        </p:nvSpPr>
        <p:spPr>
          <a:xfrm>
            <a:off x="5821302" y="576724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4AEFD3D-A856-4E90-BD72-AE44D1ADFB9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9130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5B11C-526B-4FC0-8CF7-1FCFFBBC6AB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4944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D484A6-FC2E-40A6-894B-6606F5DE145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6494414" y="4018663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859DD-116D-4FF0-9F66-6E7A47136508}"/>
              </a:ext>
            </a:extLst>
          </p:cNvPr>
          <p:cNvSpPr txBox="1"/>
          <p:nvPr/>
        </p:nvSpPr>
        <p:spPr>
          <a:xfrm>
            <a:off x="6610296" y="417831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E05873-F4BC-438E-A841-A1B2DF3CDAC5}"/>
              </a:ext>
            </a:extLst>
          </p:cNvPr>
          <p:cNvSpPr txBox="1"/>
          <p:nvPr/>
        </p:nvSpPr>
        <p:spPr>
          <a:xfrm>
            <a:off x="6568918" y="245735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695E7B-031D-4D78-A08C-5D34D90F521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13014" y="4018663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CEFEB8A-F304-4365-B4A6-27AFAFCDE867}"/>
              </a:ext>
            </a:extLst>
          </p:cNvPr>
          <p:cNvSpPr txBox="1"/>
          <p:nvPr/>
        </p:nvSpPr>
        <p:spPr>
          <a:xfrm>
            <a:off x="2991644" y="2485238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Clang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7D625D-43A4-4D08-8770-83D8E95B3484}"/>
              </a:ext>
            </a:extLst>
          </p:cNvPr>
          <p:cNvSpPr txBox="1"/>
          <p:nvPr/>
        </p:nvSpPr>
        <p:spPr>
          <a:xfrm>
            <a:off x="2913014" y="415441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LLVM</a:t>
            </a:r>
            <a:endParaRPr lang="zh-CN" altLang="en-US" sz="24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E85D7CF-7628-4DC5-A637-77D67987B179}"/>
              </a:ext>
            </a:extLst>
          </p:cNvPr>
          <p:cNvSpPr/>
          <p:nvPr/>
        </p:nvSpPr>
        <p:spPr>
          <a:xfrm>
            <a:off x="8207188" y="1847063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D9A0B0-C318-470D-BE0E-8C1B9948C4E3}"/>
              </a:ext>
            </a:extLst>
          </p:cNvPr>
          <p:cNvSpPr txBox="1"/>
          <p:nvPr/>
        </p:nvSpPr>
        <p:spPr>
          <a:xfrm>
            <a:off x="8991600" y="3125008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93AF5A-BE0C-4A4A-A0C7-9726670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High-Level Programming Languages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CE468B-DC2B-4AB7-ABC5-33F5282D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work with high-level programming languages (C++)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Why use C++?</a:t>
            </a:r>
          </a:p>
          <a:p>
            <a:pPr lvl="1"/>
            <a:r>
              <a:rPr lang="en-US" altLang="zh-CN" dirty="0"/>
              <a:t>Closer to natural language                   (Simple)</a:t>
            </a:r>
          </a:p>
          <a:p>
            <a:pPr lvl="1"/>
            <a:r>
              <a:rPr lang="en-US" altLang="zh-CN" dirty="0"/>
              <a:t>No ambiguity                                        (Precise)</a:t>
            </a:r>
          </a:p>
          <a:p>
            <a:pPr lvl="1"/>
            <a:r>
              <a:rPr lang="en-US" altLang="zh-CN" dirty="0"/>
              <a:t>Can do anything hardware does          (Powerful)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E8E358-EB4B-41F5-B102-9EC1293A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A70C-6220-4C26-80D0-852CFDAB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1125F-4E4B-4D01-8FDE-191E0DC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C++ program is a finite list of </a:t>
            </a:r>
            <a:r>
              <a:rPr lang="en-US" altLang="zh-CN" b="1" dirty="0"/>
              <a:t>commands</a:t>
            </a:r>
          </a:p>
          <a:p>
            <a:r>
              <a:rPr lang="en-US" altLang="zh-CN" dirty="0"/>
              <a:t>A program counter that points to the current command</a:t>
            </a:r>
          </a:p>
          <a:p>
            <a:r>
              <a:rPr lang="en-US" altLang="zh-CN" dirty="0"/>
              <a:t>Program executes by running the commands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E4899-D0A8-479F-948F-FCBA6F1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DD504-9E57-4854-8FA3-B349D2E4D8F6}"/>
              </a:ext>
            </a:extLst>
          </p:cNvPr>
          <p:cNvSpPr/>
          <p:nvPr/>
        </p:nvSpPr>
        <p:spPr>
          <a:xfrm>
            <a:off x="2295524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AA3017-4887-42B3-A30E-4318B8B63D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37890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8B494A0-30D2-441D-B571-27A3D704E43D}"/>
              </a:ext>
            </a:extLst>
          </p:cNvPr>
          <p:cNvSpPr/>
          <p:nvPr/>
        </p:nvSpPr>
        <p:spPr>
          <a:xfrm>
            <a:off x="903350" y="432878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98E3C1-C7E6-4AC7-A4F9-9EF64D5F5812}"/>
              </a:ext>
            </a:extLst>
          </p:cNvPr>
          <p:cNvSpPr txBox="1"/>
          <p:nvPr/>
        </p:nvSpPr>
        <p:spPr>
          <a:xfrm>
            <a:off x="833627" y="397212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6AD8858-C087-4A5B-85AE-F299D56495E3}"/>
              </a:ext>
            </a:extLst>
          </p:cNvPr>
          <p:cNvSpPr/>
          <p:nvPr/>
        </p:nvSpPr>
        <p:spPr>
          <a:xfrm>
            <a:off x="382943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FF5580-3965-4DE1-9A89-3F9A9B7D5D9B}"/>
              </a:ext>
            </a:extLst>
          </p:cNvPr>
          <p:cNvSpPr txBox="1"/>
          <p:nvPr/>
        </p:nvSpPr>
        <p:spPr>
          <a:xfrm>
            <a:off x="3636836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11F338-6412-4F68-AE22-20CCB194DE1E}"/>
              </a:ext>
            </a:extLst>
          </p:cNvPr>
          <p:cNvSpPr/>
          <p:nvPr/>
        </p:nvSpPr>
        <p:spPr>
          <a:xfrm>
            <a:off x="2201419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1721B-9734-4FEB-877D-13D7864E0C64}"/>
              </a:ext>
            </a:extLst>
          </p:cNvPr>
          <p:cNvSpPr/>
          <p:nvPr/>
        </p:nvSpPr>
        <p:spPr>
          <a:xfrm>
            <a:off x="5530211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ED53A8-90A1-4994-8C43-3A8CC12D666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72577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7FAB59F-710A-42AC-8F24-3972917C6685}"/>
              </a:ext>
            </a:extLst>
          </p:cNvPr>
          <p:cNvSpPr/>
          <p:nvPr/>
        </p:nvSpPr>
        <p:spPr>
          <a:xfrm>
            <a:off x="5436106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BCBDF03-9BFF-4947-A04E-180CF9431950}"/>
              </a:ext>
            </a:extLst>
          </p:cNvPr>
          <p:cNvSpPr/>
          <p:nvPr/>
        </p:nvSpPr>
        <p:spPr>
          <a:xfrm>
            <a:off x="7158222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69CD71-6221-4538-A472-803AFF753465}"/>
              </a:ext>
            </a:extLst>
          </p:cNvPr>
          <p:cNvSpPr txBox="1"/>
          <p:nvPr/>
        </p:nvSpPr>
        <p:spPr>
          <a:xfrm>
            <a:off x="6965628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DF7764-FF48-40B4-A9E9-F2C1FACB93A4}"/>
              </a:ext>
            </a:extLst>
          </p:cNvPr>
          <p:cNvSpPr/>
          <p:nvPr/>
        </p:nvSpPr>
        <p:spPr>
          <a:xfrm>
            <a:off x="8859003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2A5932-6203-4B22-8E05-DF35340BF82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501369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CEFEAF5-7E2E-4782-9AD7-7A53FB069FDC}"/>
              </a:ext>
            </a:extLst>
          </p:cNvPr>
          <p:cNvSpPr/>
          <p:nvPr/>
        </p:nvSpPr>
        <p:spPr>
          <a:xfrm>
            <a:off x="8764898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095F0F47-83D1-43EB-B484-A0857025334E}"/>
              </a:ext>
            </a:extLst>
          </p:cNvPr>
          <p:cNvSpPr/>
          <p:nvPr/>
        </p:nvSpPr>
        <p:spPr>
          <a:xfrm>
            <a:off x="1035100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  <p:bldP spid="23" grpId="0" animBg="1"/>
      <p:bldP spid="24" grpId="0"/>
      <p:bldP spid="36" grpId="0" animBg="1"/>
      <p:bldP spid="37" grpId="0" animBg="1"/>
      <p:bldP spid="39" grpId="0" animBg="1"/>
      <p:bldP spid="40" grpId="0" animBg="1"/>
      <p:bldP spid="41" grpId="0"/>
      <p:bldP spid="42" grpId="0" animBg="1"/>
      <p:bldP spid="44" grpId="0" animBg="1"/>
      <p:bldP spid="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DB2D-8269-4C4E-AA38-2011B79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F3B3-EAE4-4AA9-84A5-EC8F76DB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 course, we have made drastic simplification!</a:t>
            </a:r>
          </a:p>
          <a:p>
            <a:endParaRPr lang="en-US" altLang="zh-CN" dirty="0"/>
          </a:p>
          <a:p>
            <a:r>
              <a:rPr lang="en-US" altLang="zh-CN" dirty="0"/>
              <a:t>In the real world</a:t>
            </a:r>
          </a:p>
          <a:p>
            <a:pPr lvl="1"/>
            <a:r>
              <a:rPr lang="en-US" altLang="zh-CN" dirty="0"/>
              <a:t>The structures of  C++ programs are much more complex</a:t>
            </a:r>
          </a:p>
          <a:p>
            <a:pPr lvl="1"/>
            <a:r>
              <a:rPr lang="en-US" altLang="zh-CN" dirty="0"/>
              <a:t>The memory states have complicated structures</a:t>
            </a:r>
          </a:p>
          <a:p>
            <a:pPr lvl="1"/>
            <a:r>
              <a:rPr lang="en-US" altLang="zh-CN" dirty="0"/>
              <a:t>The events and interactions have variant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Nevertheless, the simplified picture </a:t>
            </a:r>
          </a:p>
          <a:p>
            <a:pPr lvl="1"/>
            <a:r>
              <a:rPr lang="en-US" altLang="zh-CN" dirty="0"/>
              <a:t>helps illustrate computation at a high level</a:t>
            </a:r>
          </a:p>
          <a:p>
            <a:pPr lvl="1"/>
            <a:r>
              <a:rPr lang="en-US" altLang="zh-CN" dirty="0"/>
              <a:t>Captures the essence of computation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Computation via effects on states: </a:t>
            </a:r>
            <a:r>
              <a:rPr lang="en-US" altLang="zh-CN" b="1" dirty="0"/>
              <a:t>imperative programming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7864F-94B0-4E34-9C56-55C74F1A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B1BE-5464-4779-A137-9BCB86F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Thinking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64911-73FE-4A2D-9B6F-CDF1D131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Proposed by Jeannette Wing (</a:t>
            </a:r>
            <a:r>
              <a:rPr lang="zh-CN" altLang="en-US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周以真</a:t>
            </a:r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Definition by Alfred V. </a:t>
            </a:r>
            <a:r>
              <a:rPr lang="en-US" altLang="zh-CN" dirty="0" err="1">
                <a:solidFill>
                  <a:srgbClr val="444444"/>
                </a:solidFill>
                <a:latin typeface="Roboto" panose="020B0604020202020204" pitchFamily="2" charset="0"/>
              </a:rPr>
              <a:t>Aho</a:t>
            </a:r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 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   (2020 Turing Award Laureate)</a:t>
            </a:r>
          </a:p>
          <a:p>
            <a:pPr algn="l"/>
            <a:endParaRPr lang="en-US" altLang="zh-CN" i="0" dirty="0">
              <a:solidFill>
                <a:srgbClr val="44444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7622-443F-405A-A475-2EE27EE1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4EB50-44C9-46E4-8DA2-D9775700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95" y="1203569"/>
            <a:ext cx="1852809" cy="1748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4BD1D5-CA02-401E-8FAB-DE0DE08F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12" y="1203569"/>
            <a:ext cx="1541680" cy="174829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C88FC76-49CF-4302-B26A-5EDFDA1AE1FE}"/>
              </a:ext>
            </a:extLst>
          </p:cNvPr>
          <p:cNvSpPr/>
          <p:nvPr/>
        </p:nvSpPr>
        <p:spPr>
          <a:xfrm>
            <a:off x="1856232" y="3538729"/>
            <a:ext cx="6922008" cy="2212847"/>
          </a:xfrm>
          <a:prstGeom prst="wedgeRoundRectCallout">
            <a:avLst>
              <a:gd name="adj1" fmla="val 71546"/>
              <a:gd name="adj2" fmla="val -7486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“The thought processes involved in formulating problems using </a:t>
            </a:r>
            <a:r>
              <a:rPr lang="en-US" altLang="zh-CN" sz="1800" b="1" dirty="0">
                <a:solidFill>
                  <a:schemeClr val="tx1"/>
                </a:solidFill>
              </a:rPr>
              <a:t>abstractions</a:t>
            </a:r>
            <a:r>
              <a:rPr lang="en-US" altLang="zh-CN" sz="1800" dirty="0">
                <a:solidFill>
                  <a:schemeClr val="tx1"/>
                </a:solidFill>
              </a:rPr>
              <a:t> so that their solutions can be represented as </a:t>
            </a:r>
            <a:r>
              <a:rPr lang="en-US" altLang="zh-CN" sz="1800" b="1" dirty="0">
                <a:solidFill>
                  <a:schemeClr val="tx1"/>
                </a:solidFill>
              </a:rPr>
              <a:t>computational steps </a:t>
            </a:r>
            <a:r>
              <a:rPr lang="en-US" altLang="zh-CN" sz="1800" dirty="0">
                <a:solidFill>
                  <a:schemeClr val="tx1"/>
                </a:solidFill>
              </a:rPr>
              <a:t>and </a:t>
            </a:r>
            <a:r>
              <a:rPr lang="en-US" altLang="zh-CN" sz="1800" b="1" dirty="0">
                <a:solidFill>
                  <a:schemeClr val="tx1"/>
                </a:solidFill>
              </a:rPr>
              <a:t>algorithms</a:t>
            </a:r>
            <a:r>
              <a:rPr lang="en-US" altLang="zh-CN" sz="1800" dirty="0">
                <a:solidFill>
                  <a:schemeClr val="tx1"/>
                </a:solidFill>
              </a:rPr>
              <a:t>.”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>
                <a:solidFill>
                  <a:schemeClr val="tx1"/>
                </a:solidFill>
              </a:rPr>
              <a:t>Computation and Computational Thinking, Alfred V. </a:t>
            </a:r>
            <a:r>
              <a:rPr lang="en-US" altLang="zh-CN" dirty="0" err="1">
                <a:solidFill>
                  <a:schemeClr val="tx1"/>
                </a:solidFill>
              </a:rPr>
              <a:t>Aho</a:t>
            </a:r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en-US" altLang="zh-CN" i="1" dirty="0">
                <a:solidFill>
                  <a:schemeClr val="tx1"/>
                </a:solidFill>
              </a:rPr>
              <a:t>The Computer Journal, vol. 55, no. 7, pp 832-835, 2012</a:t>
            </a:r>
            <a:endParaRPr lang="zh-CN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7470-917A-45D6-B6C0-5CED9DD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A577-ACE6-4B40-99A6-424F33A1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common abstractions for formulating problems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1AE3C-613F-4967-9747-B2358D0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055528-7ED3-4A8D-B0CE-D72D7F60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6" y="1747689"/>
            <a:ext cx="5226580" cy="47451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A44167A-F7D2-4C97-BFD9-A2497D43A828}"/>
              </a:ext>
            </a:extLst>
          </p:cNvPr>
          <p:cNvGrpSpPr/>
          <p:nvPr/>
        </p:nvGrpSpPr>
        <p:grpSpPr>
          <a:xfrm>
            <a:off x="6592038" y="2120764"/>
            <a:ext cx="5277221" cy="3375161"/>
            <a:chOff x="6756630" y="2120764"/>
            <a:chExt cx="5277221" cy="337516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B611CA0-CA78-4CBB-A4E0-06831606E2F0}"/>
                </a:ext>
              </a:extLst>
            </p:cNvPr>
            <p:cNvSpPr/>
            <p:nvPr/>
          </p:nvSpPr>
          <p:spPr>
            <a:xfrm>
              <a:off x="7085278" y="38766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C722EC-33D8-4D25-B0B6-674D758B41B8}"/>
                </a:ext>
              </a:extLst>
            </p:cNvPr>
            <p:cNvSpPr/>
            <p:nvPr/>
          </p:nvSpPr>
          <p:spPr>
            <a:xfrm>
              <a:off x="8429625" y="25050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C5D4E6-D01C-4953-A154-F6C964C3DE01}"/>
                </a:ext>
              </a:extLst>
            </p:cNvPr>
            <p:cNvSpPr/>
            <p:nvPr/>
          </p:nvSpPr>
          <p:spPr>
            <a:xfrm>
              <a:off x="8429625" y="5143500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EDC523-9FCC-44A2-AE35-61517D22114A}"/>
                </a:ext>
              </a:extLst>
            </p:cNvPr>
            <p:cNvSpPr/>
            <p:nvPr/>
          </p:nvSpPr>
          <p:spPr>
            <a:xfrm>
              <a:off x="8567076" y="370046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4B6714F-7860-494E-859C-7081AC7E36F9}"/>
                </a:ext>
              </a:extLst>
            </p:cNvPr>
            <p:cNvSpPr/>
            <p:nvPr/>
          </p:nvSpPr>
          <p:spPr>
            <a:xfrm>
              <a:off x="10923049" y="3767854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C23FE6-9E97-488E-A828-2805DA308503}"/>
                </a:ext>
              </a:extLst>
            </p:cNvPr>
            <p:cNvSpPr/>
            <p:nvPr/>
          </p:nvSpPr>
          <p:spPr>
            <a:xfrm>
              <a:off x="9746746" y="3084043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5346E64-BD30-48A7-947B-B906B4785593}"/>
                </a:ext>
              </a:extLst>
            </p:cNvPr>
            <p:cNvSpPr/>
            <p:nvPr/>
          </p:nvSpPr>
          <p:spPr>
            <a:xfrm>
              <a:off x="9710737" y="459581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A46C90-371B-4DF6-B8CA-0B48FC4D041A}"/>
                </a:ext>
              </a:extLst>
            </p:cNvPr>
            <p:cNvSpPr txBox="1"/>
            <p:nvPr/>
          </p:nvSpPr>
          <p:spPr>
            <a:xfrm>
              <a:off x="6756630" y="3453878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Chengdu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A0D64C-AB2E-4254-9CCB-182E32A719A8}"/>
                </a:ext>
              </a:extLst>
            </p:cNvPr>
            <p:cNvSpPr txBox="1"/>
            <p:nvPr/>
          </p:nvSpPr>
          <p:spPr>
            <a:xfrm>
              <a:off x="8269274" y="2120764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Beijing</a:t>
              </a:r>
              <a:endParaRPr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889DD2C-5CC8-49CD-AA01-2D5D776839D7}"/>
                </a:ext>
              </a:extLst>
            </p:cNvPr>
            <p:cNvSpPr txBox="1"/>
            <p:nvPr/>
          </p:nvSpPr>
          <p:spPr>
            <a:xfrm>
              <a:off x="8076134" y="3370459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Xi’an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04619-59A4-40D1-864D-F874023A0CD8}"/>
                </a:ext>
              </a:extLst>
            </p:cNvPr>
            <p:cNvSpPr txBox="1"/>
            <p:nvPr/>
          </p:nvSpPr>
          <p:spPr>
            <a:xfrm>
              <a:off x="9416302" y="2685479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Zhengzhou</a:t>
              </a:r>
              <a:endParaRPr lang="zh-CN" altLang="en-US" sz="2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E77C8D-84B4-4DE3-8F1A-B0EBCFCCF98E}"/>
                </a:ext>
              </a:extLst>
            </p:cNvPr>
            <p:cNvSpPr txBox="1"/>
            <p:nvPr/>
          </p:nvSpPr>
          <p:spPr>
            <a:xfrm>
              <a:off x="8312136" y="4734838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Guilin</a:t>
              </a:r>
              <a:endParaRPr lang="zh-CN" altLang="en-US" sz="2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73CA5E-5D62-4083-81BD-303CD48914C9}"/>
                </a:ext>
              </a:extLst>
            </p:cNvPr>
            <p:cNvSpPr txBox="1"/>
            <p:nvPr/>
          </p:nvSpPr>
          <p:spPr>
            <a:xfrm>
              <a:off x="9090290" y="4170550"/>
              <a:ext cx="129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Nanchang</a:t>
              </a:r>
              <a:endParaRPr lang="zh-CN" altLang="en-US" sz="2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4746FA-1704-41B7-9852-E38DB8EBC05D}"/>
                </a:ext>
              </a:extLst>
            </p:cNvPr>
            <p:cNvSpPr txBox="1"/>
            <p:nvPr/>
          </p:nvSpPr>
          <p:spPr>
            <a:xfrm>
              <a:off x="10673748" y="3412864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Shanghai</a:t>
              </a:r>
              <a:endParaRPr lang="zh-CN" altLang="en-US" sz="20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4F34FF-3AD2-4960-AFAF-BDBAD65F3C23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7394222" y="4177489"/>
              <a:ext cx="1035403" cy="114222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5C9031B-20B1-48E1-B8D1-86BB0C19A66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7447228" y="3876674"/>
              <a:ext cx="1119848" cy="17621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978D7F0-140B-4E6A-A9AC-3EBAC9FCDEB2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H="1" flipV="1">
              <a:off x="8610600" y="2857500"/>
              <a:ext cx="137451" cy="842961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F83D2CF-8BF3-4E14-96DF-DA1B30EEAF90}"/>
                </a:ext>
              </a:extLst>
            </p:cNvPr>
            <p:cNvCxnSpPr>
              <a:cxnSpLocks/>
              <a:stCxn id="14" idx="2"/>
              <a:endCxn id="10" idx="6"/>
            </p:cNvCxnSpPr>
            <p:nvPr/>
          </p:nvCxnSpPr>
          <p:spPr>
            <a:xfrm flipH="1" flipV="1">
              <a:off x="8791575" y="2681288"/>
              <a:ext cx="955171" cy="57896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7080B2-D045-4211-805B-04E9CD35B385}"/>
                </a:ext>
              </a:extLst>
            </p:cNvPr>
            <p:cNvCxnSpPr>
              <a:cxnSpLocks/>
              <a:stCxn id="14" idx="3"/>
              <a:endCxn id="12" idx="6"/>
            </p:cNvCxnSpPr>
            <p:nvPr/>
          </p:nvCxnSpPr>
          <p:spPr>
            <a:xfrm flipH="1">
              <a:off x="8929026" y="3384857"/>
              <a:ext cx="870726" cy="491817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A9B8743-8F30-4678-A3A3-2B07A033C261}"/>
                </a:ext>
              </a:extLst>
            </p:cNvPr>
            <p:cNvCxnSpPr>
              <a:cxnSpLocks/>
              <a:stCxn id="14" idx="5"/>
              <a:endCxn id="13" idx="2"/>
            </p:cNvCxnSpPr>
            <p:nvPr/>
          </p:nvCxnSpPr>
          <p:spPr>
            <a:xfrm>
              <a:off x="10055690" y="3384857"/>
              <a:ext cx="867359" cy="559210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D62740B-1A4D-4D9D-9C84-C9D10C82E00C}"/>
                </a:ext>
              </a:extLst>
            </p:cNvPr>
            <p:cNvCxnSpPr>
              <a:cxnSpLocks/>
              <a:stCxn id="15" idx="3"/>
              <a:endCxn id="11" idx="6"/>
            </p:cNvCxnSpPr>
            <p:nvPr/>
          </p:nvCxnSpPr>
          <p:spPr>
            <a:xfrm flipH="1">
              <a:off x="8791575" y="4896625"/>
              <a:ext cx="972168" cy="42308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A245601-D468-4F6D-9E80-568EC3A4CA21}"/>
                </a:ext>
              </a:extLst>
            </p:cNvPr>
            <p:cNvCxnSpPr>
              <a:cxnSpLocks/>
              <a:stCxn id="13" idx="3"/>
              <a:endCxn id="15" idx="6"/>
            </p:cNvCxnSpPr>
            <p:nvPr/>
          </p:nvCxnSpPr>
          <p:spPr>
            <a:xfrm flipH="1">
              <a:off x="10072687" y="4068668"/>
              <a:ext cx="903368" cy="703356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9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1: Introduction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2023.2.13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82B-9BD0-4DFB-80D2-D21BA75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E19B-582D-4C38-A535-5A31C21A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Recursion: </a:t>
            </a:r>
            <a:r>
              <a:rPr lang="en-US" altLang="zh-CN" dirty="0"/>
              <a:t>the key to represent non-trivial computational steps</a:t>
            </a:r>
          </a:p>
          <a:p>
            <a:r>
              <a:rPr lang="en-US" altLang="zh-CN" dirty="0"/>
              <a:t>A recursive solution is defined </a:t>
            </a:r>
            <a:r>
              <a:rPr lang="en-US" altLang="zh-CN" b="1" dirty="0"/>
              <a:t>in terms of itself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Iteration: </a:t>
            </a:r>
            <a:r>
              <a:rPr lang="en-US" altLang="zh-CN" dirty="0"/>
              <a:t>a special form of recursion.</a:t>
            </a:r>
          </a:p>
          <a:p>
            <a:endParaRPr lang="en-US" altLang="zh-CN" dirty="0"/>
          </a:p>
          <a:p>
            <a:r>
              <a:rPr lang="en-US" altLang="zh-CN" b="1" dirty="0"/>
              <a:t>Notice</a:t>
            </a:r>
            <a:r>
              <a:rPr lang="en-US" altLang="zh-CN" b="1"/>
              <a:t>: </a:t>
            </a:r>
            <a:r>
              <a:rPr lang="en-US" altLang="zh-CN"/>
              <a:t>Algorithms </a:t>
            </a:r>
            <a:r>
              <a:rPr lang="en-US" altLang="zh-CN" dirty="0"/>
              <a:t>will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be the focus of this course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5CC38-692D-4F80-800B-8D740C9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4D0B24-AD78-43BD-849D-46DC7B3B1388}"/>
              </a:ext>
            </a:extLst>
          </p:cNvPr>
          <p:cNvGrpSpPr/>
          <p:nvPr/>
        </p:nvGrpSpPr>
        <p:grpSpPr>
          <a:xfrm>
            <a:off x="3688463" y="3448364"/>
            <a:ext cx="4204330" cy="551332"/>
            <a:chOff x="3688463" y="3448364"/>
            <a:chExt cx="4204330" cy="551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AFE86C-EAEA-43F3-B4CD-DA60B4607010}"/>
                </a:ext>
              </a:extLst>
            </p:cNvPr>
            <p:cNvSpPr/>
            <p:nvPr/>
          </p:nvSpPr>
          <p:spPr>
            <a:xfrm>
              <a:off x="3688463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B241F1-5381-4F63-9E36-3E739F04BA8B}"/>
                </a:ext>
              </a:extLst>
            </p:cNvPr>
            <p:cNvSpPr/>
            <p:nvPr/>
          </p:nvSpPr>
          <p:spPr>
            <a:xfrm>
              <a:off x="4287394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F6222B-F5A7-4455-A4A3-B3E1660CD033}"/>
                </a:ext>
              </a:extLst>
            </p:cNvPr>
            <p:cNvSpPr/>
            <p:nvPr/>
          </p:nvSpPr>
          <p:spPr>
            <a:xfrm>
              <a:off x="4886325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8F36B6-241C-4AE5-AC35-B5B8657BF1E2}"/>
                </a:ext>
              </a:extLst>
            </p:cNvPr>
            <p:cNvSpPr/>
            <p:nvPr/>
          </p:nvSpPr>
          <p:spPr>
            <a:xfrm>
              <a:off x="5485256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68BDE7-7B02-4CB2-9B0F-8727E1083CE2}"/>
                </a:ext>
              </a:extLst>
            </p:cNvPr>
            <p:cNvSpPr/>
            <p:nvPr/>
          </p:nvSpPr>
          <p:spPr>
            <a:xfrm>
              <a:off x="7293862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ADE89F-72A6-4281-B47D-F5517C55B0BF}"/>
                </a:ext>
              </a:extLst>
            </p:cNvPr>
            <p:cNvSpPr/>
            <p:nvPr/>
          </p:nvSpPr>
          <p:spPr>
            <a:xfrm>
              <a:off x="6096000" y="3448364"/>
              <a:ext cx="1199006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●  ●  ● 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3B73030-5697-4A3D-8090-4E1C7CAE6405}"/>
              </a:ext>
            </a:extLst>
          </p:cNvPr>
          <p:cNvSpPr txBox="1"/>
          <p:nvPr/>
        </p:nvSpPr>
        <p:spPr>
          <a:xfrm>
            <a:off x="2955798" y="2852871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Example: </a:t>
            </a:r>
            <a:r>
              <a:rPr lang="en-US" altLang="zh-CN" sz="2000" dirty="0"/>
              <a:t>finding the smallest number in a finite list</a:t>
            </a:r>
          </a:p>
        </p:txBody>
      </p:sp>
    </p:spTree>
    <p:extLst>
      <p:ext uri="{BB962C8B-B14F-4D97-AF65-F5344CB8AC3E}">
        <p14:creationId xmlns:p14="http://schemas.microsoft.com/office/powerpoint/2010/main" val="28918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D5AB-9D4E-4EED-B890-7FAC90A0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82F69-23C1-4138-81E8-D8AA4480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Central Programming Paradigm of C++</a:t>
            </a:r>
          </a:p>
          <a:p>
            <a:pPr lvl="1"/>
            <a:r>
              <a:rPr lang="en-US" altLang="zh-CN" dirty="0"/>
              <a:t>Classes for Abstraction and Implementation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E398B-B02B-417D-828A-51C372C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F8C906-E244-49B6-A1BE-B023A3B793A3}"/>
              </a:ext>
            </a:extLst>
          </p:cNvPr>
          <p:cNvSpPr/>
          <p:nvPr/>
        </p:nvSpPr>
        <p:spPr>
          <a:xfrm>
            <a:off x="3200401" y="4039820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8BD200-8DF3-4A4E-AEFD-42B9347D872F}"/>
              </a:ext>
            </a:extLst>
          </p:cNvPr>
          <p:cNvSpPr/>
          <p:nvPr/>
        </p:nvSpPr>
        <p:spPr>
          <a:xfrm>
            <a:off x="3910014" y="2375388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E1141D-5B14-4CA3-B4D2-A14A07ED9ABE}"/>
              </a:ext>
            </a:extLst>
          </p:cNvPr>
          <p:cNvSpPr/>
          <p:nvPr/>
        </p:nvSpPr>
        <p:spPr>
          <a:xfrm>
            <a:off x="5695950" y="2346813"/>
            <a:ext cx="1885949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Inheritance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8943D27-D07E-4D33-981E-F7B34D8AA7C3}"/>
              </a:ext>
            </a:extLst>
          </p:cNvPr>
          <p:cNvSpPr/>
          <p:nvPr/>
        </p:nvSpPr>
        <p:spPr>
          <a:xfrm>
            <a:off x="6410327" y="4039821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Encapsulation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1666DB-6A85-4868-B6C9-05625B94435C}"/>
              </a:ext>
            </a:extLst>
          </p:cNvPr>
          <p:cNvSpPr/>
          <p:nvPr/>
        </p:nvSpPr>
        <p:spPr>
          <a:xfrm>
            <a:off x="4867276" y="5071207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Polymorphism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2742AC-5E4E-4D27-B919-C8F9E6F3718B}"/>
              </a:ext>
            </a:extLst>
          </p:cNvPr>
          <p:cNvSpPr txBox="1"/>
          <p:nvPr/>
        </p:nvSpPr>
        <p:spPr>
          <a:xfrm>
            <a:off x="4743453" y="4118113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OOP</a:t>
            </a:r>
          </a:p>
          <a:p>
            <a:pPr algn="ctr"/>
            <a:r>
              <a:rPr lang="en-US" altLang="zh-CN" sz="2000" dirty="0"/>
              <a:t>Concepts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4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D291F-17F7-49B7-B8E9-B7FEC64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001D5-6A0F-4D7C-9302-AE32A140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Management of resources by programmers</a:t>
            </a:r>
          </a:p>
          <a:p>
            <a:r>
              <a:rPr lang="en-US" altLang="zh-CN" dirty="0"/>
              <a:t>This is different from python with garbage collection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E51D3-4B3B-403E-8C3A-BF37D510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84E759-F651-416E-A89E-B024A752BFDB}"/>
              </a:ext>
            </a:extLst>
          </p:cNvPr>
          <p:cNvSpPr/>
          <p:nvPr/>
        </p:nvSpPr>
        <p:spPr>
          <a:xfrm>
            <a:off x="3257551" y="3908912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Shared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271603-25B5-4B51-8442-57222C6681A0}"/>
              </a:ext>
            </a:extLst>
          </p:cNvPr>
          <p:cNvSpPr/>
          <p:nvPr/>
        </p:nvSpPr>
        <p:spPr>
          <a:xfrm>
            <a:off x="3867150" y="2244480"/>
            <a:ext cx="1662114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Dynamic Allocation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9DF0DB-B07D-4A2E-B1E6-CCD63AC6D7E7}"/>
              </a:ext>
            </a:extLst>
          </p:cNvPr>
          <p:cNvSpPr/>
          <p:nvPr/>
        </p:nvSpPr>
        <p:spPr>
          <a:xfrm>
            <a:off x="5753101" y="2215905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Arrays &amp; Pointers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1D00F5-B841-40E9-AA03-08F56348F3FC}"/>
              </a:ext>
            </a:extLst>
          </p:cNvPr>
          <p:cNvSpPr/>
          <p:nvPr/>
        </p:nvSpPr>
        <p:spPr>
          <a:xfrm>
            <a:off x="6467477" y="3908913"/>
            <a:ext cx="1847848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Resource Ownership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373F96-532C-46C3-B3BC-6D7B864AC735}"/>
              </a:ext>
            </a:extLst>
          </p:cNvPr>
          <p:cNvSpPr/>
          <p:nvPr/>
        </p:nvSpPr>
        <p:spPr>
          <a:xfrm>
            <a:off x="4924426" y="4940299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Deep Copy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BCD2ED-E5FE-42EF-A441-CD76FF7ED8C6}"/>
              </a:ext>
            </a:extLst>
          </p:cNvPr>
          <p:cNvSpPr txBox="1"/>
          <p:nvPr/>
        </p:nvSpPr>
        <p:spPr>
          <a:xfrm>
            <a:off x="4800603" y="3987205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Memory</a:t>
            </a:r>
          </a:p>
          <a:p>
            <a:pPr algn="ctr"/>
            <a:r>
              <a:rPr lang="en-US" altLang="zh-CN" sz="2000" dirty="0"/>
              <a:t>Management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7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A6460-58A3-47E2-BDF0-AAF41898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E9F61D-4954-40D0-A028-6558F348D17F}"/>
              </a:ext>
            </a:extLst>
          </p:cNvPr>
          <p:cNvSpPr txBox="1">
            <a:spLocks/>
          </p:cNvSpPr>
          <p:nvPr/>
        </p:nvSpPr>
        <p:spPr>
          <a:xfrm>
            <a:off x="1021191" y="2535938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This concludes the discussion of course outline.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 Now, let’s talk about programming in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DFA95D-9960-491A-B2F9-C4181B5D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C++?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4AFD4-E5EB-4D10-8C04-517B78DC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developed by Bjarne </a:t>
            </a:r>
            <a:r>
              <a:rPr lang="en-US" altLang="zh-CN" dirty="0" err="1"/>
              <a:t>Stroustrup</a:t>
            </a:r>
            <a:endParaRPr lang="en-US" altLang="zh-CN" dirty="0"/>
          </a:p>
          <a:p>
            <a:pPr lvl="1"/>
            <a:r>
              <a:rPr lang="en-US" altLang="zh-CN" dirty="0"/>
              <a:t>One of the world’s most widely used</a:t>
            </a:r>
          </a:p>
          <a:p>
            <a:pPr lvl="1"/>
            <a:r>
              <a:rPr lang="en-US" altLang="zh-CN" dirty="0"/>
              <a:t>Aimed for high efficiency for systems programming</a:t>
            </a:r>
          </a:p>
          <a:p>
            <a:pPr lvl="1"/>
            <a:r>
              <a:rPr lang="en-US" altLang="zh-CN" dirty="0"/>
              <a:t>Began with C + object-oriented programming</a:t>
            </a:r>
          </a:p>
          <a:p>
            <a:pPr lvl="1"/>
            <a:r>
              <a:rPr lang="en-US" altLang="zh-CN" dirty="0"/>
              <a:t>Continue to evolve until today (newest standard is C++20)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complex language</a:t>
            </a:r>
          </a:p>
          <a:p>
            <a:pPr lvl="1"/>
            <a:r>
              <a:rPr lang="en-US" altLang="zh-CN" dirty="0"/>
              <a:t>Supports a lot of paradigms (structural, object-oriented, functional, generic)</a:t>
            </a:r>
          </a:p>
          <a:p>
            <a:pPr lvl="1"/>
            <a:r>
              <a:rPr lang="en-US" altLang="zh-CN" dirty="0"/>
              <a:t>Syntax is similar to C and Java but much more complicated</a:t>
            </a:r>
          </a:p>
          <a:p>
            <a:pPr lvl="1"/>
            <a:r>
              <a:rPr lang="en-US" altLang="zh-CN" dirty="0"/>
              <a:t>Requires explicit resource management by users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will learn enough of C++ for our goals, but not for a complete coverage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F656C-8C33-4349-B294-444335CD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42A26-264F-463C-9686-1BDC5C1E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A55E-B187-4C92-A1A1-3D8200D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Integrated Development Environment (IDE)</a:t>
            </a:r>
          </a:p>
          <a:p>
            <a:pPr lvl="1"/>
            <a:r>
              <a:rPr lang="en-US" altLang="zh-CN" dirty="0"/>
              <a:t>We use </a:t>
            </a:r>
            <a:r>
              <a:rPr lang="en-US" altLang="zh-CN" dirty="0" err="1">
                <a:latin typeface="Consolas" panose="020B0609020204030204" pitchFamily="49" charset="0"/>
              </a:rPr>
              <a:t>codeblocks</a:t>
            </a:r>
            <a:r>
              <a:rPr lang="en-US" altLang="zh-CN" dirty="0"/>
              <a:t> (</a:t>
            </a:r>
            <a:r>
              <a:rPr lang="en-US" altLang="zh-CN" dirty="0">
                <a:hlinkClick r:id="rId2"/>
              </a:rPr>
              <a:t>http://www.codeblocks.org/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Typical Steps</a:t>
            </a:r>
          </a:p>
          <a:p>
            <a:pPr lvl="1">
              <a:defRPr/>
            </a:pPr>
            <a:r>
              <a:rPr lang="en-US" altLang="zh-CN" dirty="0"/>
              <a:t>Setup the C++ Compiler </a:t>
            </a:r>
          </a:p>
          <a:p>
            <a:pPr lvl="1">
              <a:defRPr/>
            </a:pPr>
            <a:r>
              <a:rPr lang="en-US" altLang="zh-CN" dirty="0"/>
              <a:t>Create C++ Projects</a:t>
            </a:r>
          </a:p>
          <a:p>
            <a:pPr lvl="1">
              <a:defRPr/>
            </a:pPr>
            <a:r>
              <a:rPr lang="en-US" altLang="zh-CN" dirty="0"/>
              <a:t>Add or Delete Files</a:t>
            </a:r>
          </a:p>
          <a:p>
            <a:pPr lvl="1">
              <a:defRPr/>
            </a:pPr>
            <a:r>
              <a:rPr lang="en-US" altLang="zh-CN" dirty="0"/>
              <a:t>Compile and Execute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9A09C-02DE-4D3A-BD32-63029A64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FAB56-DA4F-400D-A4E7-B2DA10C9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3" y="2105133"/>
            <a:ext cx="6744433" cy="4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C69D-443D-4980-BF36-C798206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B9E80-F471-4731-BC77-19A856C8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Hello World!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80480-04ED-4183-9932-5998FE1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15B5C6B-1DEA-4FB7-BBEE-F6A771AB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139" y="2037627"/>
            <a:ext cx="6144856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iostream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BEC4F017-A6F2-40CE-AA45-48ADA64A6C84}"/>
              </a:ext>
            </a:extLst>
          </p:cNvPr>
          <p:cNvGrpSpPr/>
          <p:nvPr/>
        </p:nvGrpSpPr>
        <p:grpSpPr>
          <a:xfrm>
            <a:off x="8473436" y="2056835"/>
            <a:ext cx="2194564" cy="968375"/>
            <a:chOff x="5513388" y="2558415"/>
            <a:chExt cx="2194564" cy="968375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7626D41-E9B9-42D5-BB6D-DEFC745E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661AF14-D79B-4195-B82E-B49A29942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2" y="2783045"/>
              <a:ext cx="2021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Comment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B3C25F0-D55E-42F0-AB28-AC488B1338D8}"/>
              </a:ext>
            </a:extLst>
          </p:cNvPr>
          <p:cNvGrpSpPr/>
          <p:nvPr/>
        </p:nvGrpSpPr>
        <p:grpSpPr>
          <a:xfrm>
            <a:off x="8465263" y="3336839"/>
            <a:ext cx="2698036" cy="663662"/>
            <a:chOff x="5513388" y="2558415"/>
            <a:chExt cx="2698036" cy="968375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B671D31D-AA78-4EA3-AD8A-B4F606F31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A968C30B-483F-436E-8298-3C32DCFC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67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Pre-processing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55CB57C2-4E1C-4C0E-B135-A7030D85CC2C}"/>
              </a:ext>
            </a:extLst>
          </p:cNvPr>
          <p:cNvGrpSpPr/>
          <p:nvPr/>
        </p:nvGrpSpPr>
        <p:grpSpPr>
          <a:xfrm>
            <a:off x="8465263" y="4452719"/>
            <a:ext cx="2698036" cy="1519455"/>
            <a:chOff x="5513388" y="2558415"/>
            <a:chExt cx="2698036" cy="968375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33C33EEB-2CF8-4D66-8759-B07827CD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AC9D7FA4-D65B-48F0-A94C-785F95048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29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Main function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1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38A2-7520-48F4-B2C8-BD57D2CE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032F0-443E-41B6-8FC4-A7972C69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Human-readable documents</a:t>
            </a:r>
          </a:p>
          <a:p>
            <a:r>
              <a:rPr lang="en-US" altLang="zh-CN" dirty="0"/>
              <a:t>C++ comments:</a:t>
            </a:r>
          </a:p>
          <a:p>
            <a:pPr lvl="1"/>
            <a:r>
              <a:rPr lang="en-US" altLang="zh-CN" dirty="0"/>
              <a:t>A line following “//”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Several lines between “/*” and “*/”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043B0-11D3-4214-8244-D4A749A2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B8159-F65B-43C0-BACD-4E23E9DD7133}"/>
              </a:ext>
            </a:extLst>
          </p:cNvPr>
          <p:cNvSpPr txBox="1"/>
          <p:nvPr/>
        </p:nvSpPr>
        <p:spPr>
          <a:xfrm>
            <a:off x="3048000" y="2587211"/>
            <a:ext cx="60960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B716A-BC8D-41BB-925D-CCA527E8504E}"/>
              </a:ext>
            </a:extLst>
          </p:cNvPr>
          <p:cNvSpPr txBox="1"/>
          <p:nvPr/>
        </p:nvSpPr>
        <p:spPr>
          <a:xfrm>
            <a:off x="3048000" y="4460217"/>
            <a:ext cx="609600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“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*/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0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483A-F466-48FF-92BE-11E0032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920B4-C49B-415F-9099-3B672926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r>
              <a:rPr lang="en-US" altLang="zh-CN" dirty="0"/>
              <a:t>: the entry point of the whole program</a:t>
            </a:r>
          </a:p>
          <a:p>
            <a:pPr lvl="1"/>
            <a:r>
              <a:rPr lang="en-US" altLang="zh-CN" dirty="0"/>
              <a:t>Consists of a sequence of statements (</a:t>
            </a:r>
            <a:r>
              <a:rPr lang="en-US" altLang="zh-CN" b="1" dirty="0"/>
              <a:t>commands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Returns 0 if succeeds, or non-zero for failure.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A29CD-6818-4AE3-A606-CA825E39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75DA06-A2E3-45BB-ADE1-00B1CB29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647" y="2682944"/>
            <a:ext cx="341532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1&gt;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2&gt;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n&gt;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51807F2-4A12-4094-BB3C-DD65D894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6" y="2382559"/>
            <a:ext cx="483040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2EEBE-EBC5-4F04-824E-5EF74BE494C4}"/>
              </a:ext>
            </a:extLst>
          </p:cNvPr>
          <p:cNvSpPr txBox="1"/>
          <p:nvPr/>
        </p:nvSpPr>
        <p:spPr>
          <a:xfrm>
            <a:off x="1933577" y="5731989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General Structure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E9D77-EE1A-421B-82FC-C7C1D13A2230}"/>
              </a:ext>
            </a:extLst>
          </p:cNvPr>
          <p:cNvSpPr txBox="1"/>
          <p:nvPr/>
        </p:nvSpPr>
        <p:spPr>
          <a:xfrm>
            <a:off x="7391403" y="5698195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The Example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E323-D944-46F0-B237-9EDB6258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Staff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7700-D679-4124-A81E-2ECA86C1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441"/>
            <a:ext cx="10515600" cy="5040923"/>
          </a:xfrm>
        </p:spPr>
        <p:txBody>
          <a:bodyPr/>
          <a:lstStyle/>
          <a:p>
            <a:r>
              <a:rPr lang="en-US" altLang="zh-CN" b="1" dirty="0"/>
              <a:t>Lecturer: </a:t>
            </a:r>
            <a:r>
              <a:rPr lang="zh-CN" altLang="en-US" b="1" dirty="0"/>
              <a:t>汪宇霆</a:t>
            </a:r>
            <a:endParaRPr lang="en-US" altLang="zh-CN" b="1" dirty="0"/>
          </a:p>
          <a:p>
            <a:pPr lvl="1"/>
            <a:r>
              <a:rPr lang="en-US" altLang="zh-CN" dirty="0"/>
              <a:t>SEIEE, John Hopcroft Center for Computer Science</a:t>
            </a:r>
          </a:p>
          <a:p>
            <a:pPr lvl="1"/>
            <a:r>
              <a:rPr lang="en-US" altLang="zh-CN" dirty="0"/>
              <a:t>Website</a:t>
            </a:r>
            <a:r>
              <a:rPr lang="zh-CN" altLang="en-US" dirty="0"/>
              <a:t>：</a:t>
            </a:r>
            <a:r>
              <a:rPr lang="en-US" altLang="zh-CN" dirty="0"/>
              <a:t>http://jhc.sjtu.edu.cn/~yutingwang/</a:t>
            </a:r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yuting.wang@sjtu.edu.cn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Teaching Assistants:</a:t>
            </a:r>
          </a:p>
          <a:p>
            <a:pPr lvl="1"/>
            <a:r>
              <a:rPr lang="zh-CN" altLang="en-US" dirty="0"/>
              <a:t>张令</a:t>
            </a:r>
            <a:endParaRPr lang="en-US" altLang="zh-CN" dirty="0"/>
          </a:p>
          <a:p>
            <a:pPr lvl="1"/>
            <a:r>
              <a:rPr lang="zh-CN" altLang="en-US" dirty="0"/>
              <a:t>刘思雨</a:t>
            </a:r>
            <a:endParaRPr lang="en-US" altLang="zh-CN" dirty="0"/>
          </a:p>
          <a:p>
            <a:pPr lvl="1"/>
            <a:r>
              <a:rPr lang="zh-CN" altLang="en-US" dirty="0"/>
              <a:t>吴进华</a:t>
            </a:r>
            <a:endParaRPr lang="en-US" altLang="zh-CN" dirty="0"/>
          </a:p>
          <a:p>
            <a:pPr lvl="1"/>
            <a:r>
              <a:rPr lang="zh-CN" altLang="en-US" dirty="0"/>
              <a:t>曾锴鹏</a:t>
            </a:r>
            <a:endParaRPr lang="en-US" altLang="zh-CN" dirty="0"/>
          </a:p>
          <a:p>
            <a:pPr lvl="1"/>
            <a:r>
              <a:rPr lang="zh-CN" altLang="en-US" dirty="0"/>
              <a:t>丁健宇</a:t>
            </a:r>
            <a:endParaRPr lang="en-US" altLang="zh-CN" dirty="0"/>
          </a:p>
          <a:p>
            <a:pPr lvl="1"/>
            <a:r>
              <a:rPr lang="zh-CN" altLang="en-US" dirty="0"/>
              <a:t>江书洋</a:t>
            </a:r>
            <a:endParaRPr lang="en-US" altLang="zh-CN" dirty="0"/>
          </a:p>
          <a:p>
            <a:pPr lvl="1"/>
            <a:r>
              <a:rPr lang="zh-CN" altLang="en-US" dirty="0"/>
              <a:t>刘紫剑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7BD8D-BE02-405F-AE7E-4937D16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5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42"/>
    </mc:Choice>
    <mc:Fallback xmlns="">
      <p:transition advTm="2894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415D-5F77-45D9-BF4D-ADA0003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970E7-9E23-48CC-AD0F-726401D7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latin typeface="Consolas" panose="020B0609020204030204" pitchFamily="49" charset="0"/>
              </a:rPr>
              <a:t>&gt;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C++ system library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#include “</a:t>
            </a:r>
            <a:r>
              <a:rPr lang="en-US" altLang="zh-CN" i="1" dirty="0" err="1">
                <a:latin typeface="Consolas" panose="020B0609020204030204" pitchFamily="49" charset="0"/>
              </a:rPr>
              <a:t>libraryname</a:t>
            </a:r>
            <a:r>
              <a:rPr lang="en-US" altLang="zh-CN" dirty="0" err="1">
                <a:latin typeface="Consolas" panose="020B0609020204030204" pitchFamily="49" charset="0"/>
              </a:rPr>
              <a:t>.h</a:t>
            </a:r>
            <a:r>
              <a:rPr lang="en-US" altLang="zh-CN" dirty="0">
                <a:latin typeface="Consolas" panose="020B0609020204030204" pitchFamily="49" charset="0"/>
              </a:rPr>
              <a:t>”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local user library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Common programming errors: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&lt;&gt;  vs.  “ ”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.h  vs.  no 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86045-6B3E-4A91-9ABD-6CF76C9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D9A11-8E38-4B4B-AA1C-92EE2EF2C3BD}"/>
              </a:ext>
            </a:extLst>
          </p:cNvPr>
          <p:cNvSpPr txBox="1"/>
          <p:nvPr/>
        </p:nvSpPr>
        <p:spPr>
          <a:xfrm>
            <a:off x="1343025" y="2730035"/>
            <a:ext cx="1001077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黑体" panose="02010609060101010101" pitchFamily="49" charset="-122"/>
              </a:rPr>
              <a:t>Examples: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C++ standard input/output library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“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mymath.h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”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User-defined math library</a:t>
            </a:r>
          </a:p>
        </p:txBody>
      </p:sp>
    </p:spTree>
    <p:extLst>
      <p:ext uri="{BB962C8B-B14F-4D97-AF65-F5344CB8AC3E}">
        <p14:creationId xmlns:p14="http://schemas.microsoft.com/office/powerpoint/2010/main" val="36089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06E3-E9F9-47D2-BD0D-8A78A4BE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385B2-49BA-414D-9BD7-BAF0A2BB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Namespace</a:t>
            </a:r>
            <a:r>
              <a:rPr lang="en-US" altLang="zh-CN" dirty="0"/>
              <a:t>: an area for holding identifiers (functions, variables,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avoid conflicting names from different C++ files</a:t>
            </a:r>
          </a:p>
          <a:p>
            <a:pPr lvl="1"/>
            <a:r>
              <a:rPr lang="en-US" altLang="zh-CN" dirty="0"/>
              <a:t>Standard library identifiers are in the namespace “</a:t>
            </a:r>
            <a:r>
              <a:rPr lang="en-US" altLang="zh-CN" dirty="0">
                <a:latin typeface="Consolas" panose="020B0609020204030204" pitchFamily="49" charset="0"/>
              </a:rPr>
              <a:t>std</a:t>
            </a:r>
            <a:r>
              <a:rPr lang="en-US" altLang="zh-CN" dirty="0"/>
              <a:t>”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/>
              <a:t>Makes the identifiers in the namespace</a:t>
            </a:r>
            <a:r>
              <a:rPr lang="en-US" altLang="zh-CN" b="1" dirty="0"/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b="1" dirty="0"/>
              <a:t> </a:t>
            </a:r>
            <a:r>
              <a:rPr lang="en-US" altLang="zh-CN" dirty="0"/>
              <a:t>visible in the current file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i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i="1" dirty="0">
                <a:latin typeface="Consolas" panose="020B0609020204030204" pitchFamily="49" charset="0"/>
              </a:rPr>
              <a:t>identifier</a:t>
            </a:r>
          </a:p>
          <a:p>
            <a:pPr lvl="1"/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identifier</a:t>
            </a:r>
            <a:r>
              <a:rPr lang="en-US" altLang="zh-CN" dirty="0"/>
              <a:t> in </a:t>
            </a:r>
            <a:r>
              <a:rPr lang="en-US" altLang="zh-CN" dirty="0">
                <a:latin typeface="Consolas" panose="020B0609020204030204" pitchFamily="49" charset="0"/>
              </a:rPr>
              <a:t>namespace</a:t>
            </a:r>
            <a:r>
              <a:rPr lang="en-US" altLang="zh-CN" dirty="0"/>
              <a:t> directly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E681E-8370-4591-8176-58EA58A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3CCCE89-869D-4B07-869E-04B648CC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8871" y="4769881"/>
            <a:ext cx="63204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07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A732C-D0AC-4FD4-8DFC-79700E9C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Compilation of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CBC0-40BE-4D7C-8E28-99FD076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source code lives in “</a:t>
            </a:r>
            <a:r>
              <a:rPr lang="en-US" altLang="zh-CN" dirty="0">
                <a:latin typeface="Consolas" panose="020B0609020204030204" pitchFamily="49" charset="0"/>
              </a:rPr>
              <a:t>*.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Every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a </a:t>
            </a:r>
            <a:r>
              <a:rPr lang="en-US" altLang="zh-CN" b="1" dirty="0"/>
              <a:t>module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provides declarations visible to other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compiled into a binary object file (</a:t>
            </a:r>
            <a:r>
              <a:rPr lang="en-US" altLang="zh-CN" dirty="0">
                <a:latin typeface="Consolas" panose="020B0609020204030204" pitchFamily="49" charset="0"/>
              </a:rPr>
              <a:t>.o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Object files are linked to form an executable file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C0E7-E732-446B-A874-8690F84B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EAFCA-96A5-4C41-B3D7-8C04862D340E}"/>
              </a:ext>
            </a:extLst>
          </p:cNvPr>
          <p:cNvSpPr/>
          <p:nvPr/>
        </p:nvSpPr>
        <p:spPr>
          <a:xfrm>
            <a:off x="2229994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B5DE56-7445-44CB-AE21-122644946047}"/>
              </a:ext>
            </a:extLst>
          </p:cNvPr>
          <p:cNvSpPr/>
          <p:nvPr/>
        </p:nvSpPr>
        <p:spPr>
          <a:xfrm>
            <a:off x="22299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b.cpp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679C0A-709E-48F5-BAD0-CEBBD3DAAFD3}"/>
              </a:ext>
            </a:extLst>
          </p:cNvPr>
          <p:cNvSpPr/>
          <p:nvPr/>
        </p:nvSpPr>
        <p:spPr>
          <a:xfrm>
            <a:off x="5001769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ED6BC6-2A27-4EC5-B857-8ACF565E4E31}"/>
              </a:ext>
            </a:extLst>
          </p:cNvPr>
          <p:cNvSpPr/>
          <p:nvPr/>
        </p:nvSpPr>
        <p:spPr>
          <a:xfrm>
            <a:off x="5001769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298048-32EC-47E1-A390-3448C6B9D19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57575" y="3937545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07B530-ECBF-4DB5-9F33-05189E8B3B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57575" y="4886510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CAA57AF-71AB-48C5-B4B3-690367E03FF6}"/>
              </a:ext>
            </a:extLst>
          </p:cNvPr>
          <p:cNvSpPr/>
          <p:nvPr/>
        </p:nvSpPr>
        <p:spPr>
          <a:xfrm>
            <a:off x="5001769" y="5550283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library.o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0BC88-718E-4463-82B8-830758258727}"/>
              </a:ext>
            </a:extLst>
          </p:cNvPr>
          <p:cNvSpPr/>
          <p:nvPr/>
        </p:nvSpPr>
        <p:spPr>
          <a:xfrm>
            <a:off x="74496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prog.exe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EC2B6D-7041-44F0-923C-0F84E6C75558}"/>
              </a:ext>
            </a:extLst>
          </p:cNvPr>
          <p:cNvCxnSpPr>
            <a:cxnSpLocks/>
          </p:cNvCxnSpPr>
          <p:nvPr/>
        </p:nvCxnSpPr>
        <p:spPr>
          <a:xfrm>
            <a:off x="6229350" y="3937545"/>
            <a:ext cx="1220344" cy="759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729586-0329-41EE-AFBC-69460EA8C70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229350" y="4886510"/>
            <a:ext cx="1220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9A4D40-E4C7-4941-B72A-73C2899D7D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29350" y="5081893"/>
            <a:ext cx="1220344" cy="753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96F8B4-2040-45F0-BFE7-C58F0DAD7264}"/>
              </a:ext>
            </a:extLst>
          </p:cNvPr>
          <p:cNvSpPr txBox="1"/>
          <p:nvPr/>
        </p:nvSpPr>
        <p:spPr>
          <a:xfrm>
            <a:off x="3615881" y="3557496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ADDE5-8925-4C45-9AB9-34D51F679C02}"/>
              </a:ext>
            </a:extLst>
          </p:cNvPr>
          <p:cNvSpPr txBox="1"/>
          <p:nvPr/>
        </p:nvSpPr>
        <p:spPr>
          <a:xfrm>
            <a:off x="3601593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E01754-43EE-45BE-8727-4E07ADDBC6E8}"/>
              </a:ext>
            </a:extLst>
          </p:cNvPr>
          <p:cNvSpPr txBox="1"/>
          <p:nvPr/>
        </p:nvSpPr>
        <p:spPr>
          <a:xfrm>
            <a:off x="6192394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70BDE-8028-417B-93A5-5665A45B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E2D0F1A-099F-4EC5-A30E-013B39630CF5}"/>
              </a:ext>
            </a:extLst>
          </p:cNvPr>
          <p:cNvSpPr txBox="1">
            <a:spLocks/>
          </p:cNvSpPr>
          <p:nvPr/>
        </p:nvSpPr>
        <p:spPr>
          <a:xfrm>
            <a:off x="838200" y="2727962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Transition from Python to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84910-A50E-4E8C-8918-F8BF6D40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Perfect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called a </a:t>
                </a:r>
                <a:r>
                  <a:rPr lang="en-US" altLang="zh-CN" b="1" dirty="0"/>
                  <a:t>perfect number </a:t>
                </a:r>
                <a:r>
                  <a:rPr lang="en-US" altLang="zh-CN" dirty="0"/>
                  <a:t>if it is equal to the sum of its divisors (excluding itself).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Examples:</a:t>
                </a:r>
              </a:p>
              <a:p>
                <a:pPr lvl="1"/>
                <a:r>
                  <a:rPr lang="en-US" altLang="zh-CN" dirty="0"/>
                  <a:t>6 is a perfect number: 1 + 2 + 3 = 6;</a:t>
                </a:r>
              </a:p>
              <a:p>
                <a:pPr lvl="1"/>
                <a:r>
                  <a:rPr lang="en-US" altLang="zh-CN" dirty="0"/>
                  <a:t>28 is a perfect number (why?)</a:t>
                </a:r>
              </a:p>
              <a:p>
                <a:pPr lvl="1"/>
                <a:r>
                  <a:rPr lang="en-US" altLang="zh-CN" dirty="0"/>
                  <a:t>35 is no a perfect number (why?)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Let’s write a C++ program for finding perfect numbers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4639F-0DCA-4B98-A2D5-81F8A57E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found = 0;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number = 1;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8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DAF89CD-4D33-4690-B6E5-D485F4B3C8F3}"/>
              </a:ext>
            </a:extLst>
          </p:cNvPr>
          <p:cNvSpPr txBox="1">
            <a:spLocks/>
          </p:cNvSpPr>
          <p:nvPr/>
        </p:nvSpPr>
        <p:spPr>
          <a:xfrm>
            <a:off x="3752851" y="5256111"/>
            <a:ext cx="6591300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indentation determines nesting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curly braces determine nesting</a:t>
            </a:r>
          </a:p>
        </p:txBody>
      </p:sp>
    </p:spTree>
    <p:extLst>
      <p:ext uri="{BB962C8B-B14F-4D97-AF65-F5344CB8AC3E}">
        <p14:creationId xmlns:p14="http://schemas.microsoft.com/office/powerpoint/2010/main" val="2696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C0C0239-AEA0-4DD9-8165-285E41474819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new lines mark the end of statements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semicolons mark the end of statements</a:t>
            </a:r>
          </a:p>
        </p:txBody>
      </p:sp>
    </p:spTree>
    <p:extLst>
      <p:ext uri="{BB962C8B-B14F-4D97-AF65-F5344CB8AC3E}">
        <p14:creationId xmlns:p14="http://schemas.microsoft.com/office/powerpoint/2010/main" val="1251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8625BE-825F-4AE1-A5A1-5E48E71EAACA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you print output by using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print()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you print by using string operators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(&lt;&lt;)</a:t>
            </a:r>
          </a:p>
        </p:txBody>
      </p:sp>
    </p:spTree>
    <p:extLst>
      <p:ext uri="{BB962C8B-B14F-4D97-AF65-F5344CB8AC3E}">
        <p14:creationId xmlns:p14="http://schemas.microsoft.com/office/powerpoint/2010/main" val="27081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(found &lt; 4)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(number %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(total == number)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B403E1-5C32-4018-867C-F849C724E24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814387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conditions do not need parentheses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parentheses around conditions are mandatory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B177-E54E-49D4-937E-A72EA5F0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089C1-7E7A-49DE-AC30-5F96235B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Website:</a:t>
            </a:r>
          </a:p>
          <a:p>
            <a:pPr lvl="1"/>
            <a:r>
              <a:rPr lang="en-US" altLang="zh-CN" dirty="0">
                <a:hlinkClick r:id="rId2"/>
              </a:rPr>
              <a:t>https://oc.sjtu.edu.cn/courses/51754</a:t>
            </a:r>
            <a:endParaRPr lang="en-US" altLang="zh-CN" dirty="0"/>
          </a:p>
          <a:p>
            <a:pPr lvl="1"/>
            <a:r>
              <a:rPr lang="en-US" altLang="zh-CN" dirty="0"/>
              <a:t>Textbooks:</a:t>
            </a:r>
          </a:p>
          <a:p>
            <a:pPr lvl="2"/>
            <a:r>
              <a:rPr lang="en-US" altLang="zh-CN" dirty="0"/>
              <a:t>Programming Abstractions in C++ by Eric S. Roberts</a:t>
            </a:r>
          </a:p>
          <a:p>
            <a:pPr lvl="2"/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程序设计思想与方法》慕课版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翁惠玉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俞勇编著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Grading Policies</a:t>
            </a:r>
          </a:p>
          <a:p>
            <a:pPr lvl="1"/>
            <a:r>
              <a:rPr lang="en-US" altLang="zh-CN" dirty="0"/>
              <a:t>30% Homework Assignments</a:t>
            </a:r>
          </a:p>
          <a:p>
            <a:pPr lvl="1"/>
            <a:r>
              <a:rPr lang="en-US" altLang="zh-CN" dirty="0"/>
              <a:t>30% Mid-term Exam</a:t>
            </a:r>
          </a:p>
          <a:p>
            <a:pPr lvl="1"/>
            <a:r>
              <a:rPr lang="en-US" altLang="zh-CN" dirty="0"/>
              <a:t>30% Final Project</a:t>
            </a:r>
          </a:p>
          <a:p>
            <a:pPr lvl="1"/>
            <a:r>
              <a:rPr lang="en-US" altLang="zh-CN" dirty="0"/>
              <a:t>10% Participation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Practice(</a:t>
            </a:r>
            <a:r>
              <a:rPr lang="zh-CN" altLang="en-US" dirty="0"/>
              <a:t>上机</a:t>
            </a:r>
            <a:r>
              <a:rPr lang="en-US" altLang="zh-CN" dirty="0"/>
              <a:t>) and homework every 2 weeks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83F68-FF01-4840-864A-58B90AC1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C064B-D383-4655-8DE8-BEE7CC42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89" y="1391421"/>
            <a:ext cx="3465353" cy="43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for (int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0E574D-DC00-4718-91ED-93D7242C0C8F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Both Python and C++ have for loops, but with different syntax</a:t>
            </a:r>
          </a:p>
        </p:txBody>
      </p:sp>
    </p:spTree>
    <p:extLst>
      <p:ext uri="{BB962C8B-B14F-4D97-AF65-F5344CB8AC3E}">
        <p14:creationId xmlns:p14="http://schemas.microsoft.com/office/powerpoint/2010/main" val="14945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B3B6D9-6CF3-480F-BE56-EF9B5C1F78B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C++ has a 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“++”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operator for addition. Python does not have this.</a:t>
            </a:r>
          </a:p>
        </p:txBody>
      </p:sp>
    </p:spTree>
    <p:extLst>
      <p:ext uri="{BB962C8B-B14F-4D97-AF65-F5344CB8AC3E}">
        <p14:creationId xmlns:p14="http://schemas.microsoft.com/office/powerpoint/2010/main" val="9764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8566CB-E9C7-42BA-91FF-734FE3F27B70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every variable has an implicit type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variables must be assigned explicit types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A3E9-E752-4971-8C2E-0E6B40AA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and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4BA7D-FD5B-4DD6-9145-D4873153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is a great language for data processing and scripting</a:t>
            </a:r>
          </a:p>
          <a:p>
            <a:pPr lvl="1"/>
            <a:r>
              <a:rPr lang="en-US" altLang="zh-CN" dirty="0"/>
              <a:t>Dynamically typed</a:t>
            </a:r>
          </a:p>
          <a:p>
            <a:pPr lvl="1"/>
            <a:r>
              <a:rPr lang="en-US" altLang="zh-CN" dirty="0"/>
              <a:t>Programs are easy to modify </a:t>
            </a:r>
          </a:p>
          <a:p>
            <a:pPr lvl="1"/>
            <a:r>
              <a:rPr lang="en-US" altLang="zh-CN" dirty="0"/>
              <a:t>Programs are interpreted for execution</a:t>
            </a:r>
          </a:p>
          <a:p>
            <a:pPr lvl="1"/>
            <a:r>
              <a:rPr lang="en-US" altLang="zh-CN" dirty="0"/>
              <a:t>Programs run slower than compiled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great language for writing high-performance code</a:t>
            </a:r>
          </a:p>
          <a:p>
            <a:pPr lvl="1"/>
            <a:r>
              <a:rPr lang="en-US" altLang="zh-CN" dirty="0"/>
              <a:t>Statically typed</a:t>
            </a:r>
          </a:p>
          <a:p>
            <a:pPr lvl="1"/>
            <a:r>
              <a:rPr lang="en-US" altLang="zh-CN" dirty="0"/>
              <a:t>Programs are less easy to modify</a:t>
            </a:r>
          </a:p>
          <a:p>
            <a:pPr lvl="1"/>
            <a:r>
              <a:rPr lang="en-US" altLang="zh-CN" dirty="0"/>
              <a:t>Programs are complied for execution</a:t>
            </a:r>
          </a:p>
          <a:p>
            <a:pPr lvl="1"/>
            <a:r>
              <a:rPr lang="en-US" altLang="zh-CN" dirty="0"/>
              <a:t>Programs run efficiently due to optimizations</a:t>
            </a:r>
          </a:p>
          <a:p>
            <a:endParaRPr lang="en-US" altLang="zh-CN" dirty="0"/>
          </a:p>
          <a:p>
            <a:r>
              <a:rPr lang="en-US" altLang="zh-CN" dirty="0"/>
              <a:t>Use the right language for the right task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E555B-E337-46F6-86D1-698131B1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92719-B59C-4647-AE5D-1232598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E9BB6C-B194-474C-A100-C8A81906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Familiar and Unfamiliar Syntax</a:t>
            </a: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919DA61-674D-4E60-9F09-34CD756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557" y="1056209"/>
            <a:ext cx="9448886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x = 12*3 – 6/-2;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variables, types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c = ‘A’;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false;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 10;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++) {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for loops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% 2 == 0) {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if statement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x +=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(x &gt; 0 &amp;&amp; c == ‘A’ || b) {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while loop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x = x/2;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foo(x, 17, c);  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function call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bar(“I have an apple”);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string argument</a:t>
            </a:r>
          </a:p>
        </p:txBody>
      </p:sp>
    </p:spTree>
    <p:extLst>
      <p:ext uri="{BB962C8B-B14F-4D97-AF65-F5344CB8AC3E}">
        <p14:creationId xmlns:p14="http://schemas.microsoft.com/office/powerpoint/2010/main" val="22766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we are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AD32-801D-4234-AA41-443D78C5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0A878-9AC2-4656-AC11-CBC3396B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Chapter 1 of “Programming Abstractions in C++”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Codeblocks</a:t>
            </a:r>
            <a:r>
              <a:rPr lang="en-US" altLang="zh-CN" dirty="0"/>
              <a:t> and test the “Hello World” program</a:t>
            </a:r>
          </a:p>
          <a:p>
            <a:r>
              <a:rPr lang="en-US" altLang="zh-CN" dirty="0"/>
              <a:t>Familiar with the coding style</a:t>
            </a:r>
          </a:p>
          <a:p>
            <a:pPr lvl="1"/>
            <a:r>
              <a:rPr lang="en-US" altLang="zh-CN" dirty="0"/>
              <a:t>https://web.stanford.edu/class/cs106b/resources/style_guide.html</a:t>
            </a:r>
          </a:p>
          <a:p>
            <a:endParaRPr lang="en-US" altLang="zh-CN" dirty="0"/>
          </a:p>
          <a:p>
            <a:r>
              <a:rPr lang="en-US" altLang="zh-CN" dirty="0"/>
              <a:t>Exercise (no the actual assignment yet!):</a:t>
            </a:r>
          </a:p>
          <a:p>
            <a:pPr lvl="1"/>
            <a:r>
              <a:rPr lang="en-US" altLang="zh-CN" dirty="0"/>
              <a:t>Write a C++ program computing Leibniz’s series (page 53, problem 11)</a:t>
            </a:r>
          </a:p>
          <a:p>
            <a:pPr lvl="1"/>
            <a:r>
              <a:rPr lang="en-US" altLang="zh-CN" dirty="0"/>
              <a:t>Get comfortable with C++ syntax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CAF03-0701-4097-8EAE-BECF3127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3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8B61-07E3-4D7D-8F6B-27ED0358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D849-5243-48BA-AC1A-722B82E2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are expected to complete assignments and projects </a:t>
            </a:r>
            <a:r>
              <a:rPr lang="en-US" altLang="zh-CN" b="1" dirty="0"/>
              <a:t>on your own</a:t>
            </a:r>
          </a:p>
          <a:p>
            <a:endParaRPr lang="en-US" altLang="zh-CN" dirty="0"/>
          </a:p>
          <a:p>
            <a:r>
              <a:rPr lang="en-US" altLang="zh-CN" dirty="0"/>
              <a:t>You are expected to spend </a:t>
            </a:r>
            <a:r>
              <a:rPr lang="en-US" altLang="zh-CN" b="1" dirty="0"/>
              <a:t>a fair amount of time </a:t>
            </a:r>
            <a:r>
              <a:rPr lang="en-US" altLang="zh-CN" dirty="0"/>
              <a:t>to practice your programming skills and to solve the problems in assignments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Feel free to ask questions! It is a great way to understand and digest course materials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D5014-D2AE-4D01-B805-2BD0520C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1FD530-540D-4882-B747-7A7AD071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483" y="3958544"/>
            <a:ext cx="3693033" cy="25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F27D-EDE4-46C5-AB0D-591B7246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this Course about?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1FDB-80D9-4A0C-AB99-38CBBD34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Learn how to solve complex problems with imperative programming</a:t>
            </a:r>
          </a:p>
          <a:p>
            <a:endParaRPr lang="en-US" altLang="zh-CN" dirty="0"/>
          </a:p>
          <a:p>
            <a:r>
              <a:rPr lang="en-US" altLang="zh-CN" dirty="0"/>
              <a:t>Three aspects towards achieving this goal:</a:t>
            </a:r>
          </a:p>
          <a:p>
            <a:pPr lvl="1"/>
            <a:r>
              <a:rPr lang="en-US" altLang="zh-CN" dirty="0"/>
              <a:t>Programming Paradigm &amp; Languages (C++)</a:t>
            </a:r>
          </a:p>
          <a:p>
            <a:pPr lvl="1"/>
            <a:r>
              <a:rPr lang="en-US" altLang="zh-CN" dirty="0"/>
              <a:t>Programming with Abstractions</a:t>
            </a:r>
          </a:p>
          <a:p>
            <a:pPr lvl="1"/>
            <a:r>
              <a:rPr lang="en-US" altLang="zh-CN" dirty="0"/>
              <a:t>Implementing Abstractions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Notice:</a:t>
            </a:r>
          </a:p>
          <a:p>
            <a:pPr lvl="1"/>
            <a:r>
              <a:rPr lang="en-US" altLang="zh-CN" dirty="0"/>
              <a:t>This is NOT a course about learning every aspects of C++!</a:t>
            </a:r>
          </a:p>
          <a:p>
            <a:pPr lvl="1"/>
            <a:r>
              <a:rPr lang="en-US" altLang="zh-CN" dirty="0"/>
              <a:t>We will make use of the core features of C++</a:t>
            </a:r>
          </a:p>
          <a:p>
            <a:pPr lvl="1"/>
            <a:r>
              <a:rPr lang="en-US" altLang="zh-CN" dirty="0"/>
              <a:t>We will left other complex mechanisms of C++ for you to explore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CA852-ECF8-40B6-97EB-4F862861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Basics of Imperative Programming (C++)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7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7CAA68-5625-3F2B-7BC9-7B1428A3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Machines vs. Languages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FDB52-04A2-FA7B-3231-7025D49B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ways to describe computations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1A4058-B765-EEB6-DFAA-BFF553AF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332C06B-6B82-EFFB-FC64-1E865C38B942}"/>
              </a:ext>
            </a:extLst>
          </p:cNvPr>
          <p:cNvSpPr txBox="1">
            <a:spLocks/>
          </p:cNvSpPr>
          <p:nvPr/>
        </p:nvSpPr>
        <p:spPr>
          <a:xfrm>
            <a:off x="1200150" y="2073641"/>
            <a:ext cx="4562474" cy="3717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Changes to States of Machines</a:t>
            </a:r>
          </a:p>
          <a:p>
            <a:r>
              <a:rPr lang="en-US" altLang="zh-CN" sz="2000" b="1" dirty="0"/>
              <a:t>Example</a:t>
            </a:r>
            <a:r>
              <a:rPr lang="en-US" altLang="zh-CN" sz="2000" dirty="0"/>
              <a:t>: Turing Machine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Paradigm</a:t>
            </a:r>
            <a:r>
              <a:rPr lang="en-US" altLang="zh-CN" sz="2000" dirty="0"/>
              <a:t>: Imperative Programming</a:t>
            </a:r>
            <a:endParaRPr lang="zh-CN" altLang="en-US" sz="20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04D5A41-76D8-D86D-FEB1-DBCD353511BB}"/>
              </a:ext>
            </a:extLst>
          </p:cNvPr>
          <p:cNvSpPr txBox="1">
            <a:spLocks/>
          </p:cNvSpPr>
          <p:nvPr/>
        </p:nvSpPr>
        <p:spPr>
          <a:xfrm>
            <a:off x="6124575" y="2073640"/>
            <a:ext cx="4972050" cy="3301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Simplification of Language Expressions</a:t>
            </a:r>
          </a:p>
          <a:p>
            <a:r>
              <a:rPr lang="en-US" altLang="zh-CN" sz="2000" b="1" dirty="0"/>
              <a:t>Example</a:t>
            </a:r>
            <a:r>
              <a:rPr lang="en-US" altLang="zh-CN" sz="2000" dirty="0"/>
              <a:t>: </a:t>
            </a:r>
            <a:r>
              <a:rPr lang="el-GR" altLang="zh-CN" sz="2000" dirty="0"/>
              <a:t>λ</a:t>
            </a:r>
            <a:r>
              <a:rPr lang="en-US" altLang="zh-CN" sz="2000" dirty="0"/>
              <a:t>-Calculus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Paradigm</a:t>
            </a:r>
            <a:r>
              <a:rPr lang="en-US" altLang="zh-CN" sz="2000" dirty="0"/>
              <a:t>: Functional Programming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9FF989-27F6-C88B-6A59-D88AC4412B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599" y="2924980"/>
            <a:ext cx="2128967" cy="190419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34A540-7124-6733-ED64-C3AF9FF887B7}"/>
              </a:ext>
            </a:extLst>
          </p:cNvPr>
          <p:cNvSpPr txBox="1"/>
          <p:nvPr/>
        </p:nvSpPr>
        <p:spPr>
          <a:xfrm>
            <a:off x="1685924" y="3692411"/>
            <a:ext cx="151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Alan Turing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CB91E6-1B86-F2E1-393F-D418C18926C3}"/>
              </a:ext>
            </a:extLst>
          </p:cNvPr>
          <p:cNvSpPr txBox="1"/>
          <p:nvPr/>
        </p:nvSpPr>
        <p:spPr>
          <a:xfrm>
            <a:off x="6410324" y="3692411"/>
            <a:ext cx="189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/>
                </a:solidFill>
              </a:rPr>
              <a:t>Alonzo Church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9FC696-7F3A-23B6-8F0B-7D404C013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567" y="2919743"/>
            <a:ext cx="2008632" cy="19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7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793B-7CDA-48C3-BD4B-074ACB2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Machines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D568-2802-41DA-97D4-2B8EB47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Von Neumann Machine</a:t>
            </a:r>
          </a:p>
          <a:p>
            <a:pPr lvl="1"/>
            <a:r>
              <a:rPr lang="en-US" altLang="zh-CN" dirty="0"/>
              <a:t>Memory contains binary code and data</a:t>
            </a:r>
          </a:p>
          <a:p>
            <a:pPr lvl="1"/>
            <a:r>
              <a:rPr lang="en-US" altLang="zh-CN" dirty="0"/>
              <a:t>CPU </a:t>
            </a:r>
            <a:r>
              <a:rPr lang="en-US" altLang="zh-CN" b="1" dirty="0"/>
              <a:t>interprets</a:t>
            </a:r>
            <a:r>
              <a:rPr lang="en-US" altLang="zh-CN" dirty="0"/>
              <a:t> and </a:t>
            </a:r>
            <a:r>
              <a:rPr lang="en-US" altLang="zh-CN" b="1" dirty="0"/>
              <a:t>executes</a:t>
            </a:r>
            <a:r>
              <a:rPr lang="en-US" altLang="zh-CN" dirty="0"/>
              <a:t> the machine code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5AE66-43E8-4071-8C47-3142A03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6AD016-49D4-411B-B68E-B0F0DC67D8F4}"/>
              </a:ext>
            </a:extLst>
          </p:cNvPr>
          <p:cNvGrpSpPr/>
          <p:nvPr/>
        </p:nvGrpSpPr>
        <p:grpSpPr>
          <a:xfrm>
            <a:off x="4664964" y="2882548"/>
            <a:ext cx="2569464" cy="1207008"/>
            <a:chOff x="3877056" y="2322576"/>
            <a:chExt cx="4078224" cy="16916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9F6B96-D539-4A6D-817B-5B956D0C5D0F}"/>
                </a:ext>
              </a:extLst>
            </p:cNvPr>
            <p:cNvSpPr/>
            <p:nvPr/>
          </p:nvSpPr>
          <p:spPr>
            <a:xfrm>
              <a:off x="3877056" y="2322576"/>
              <a:ext cx="2039112" cy="1691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7AB3E6-3998-4E73-BA43-CA85BEEFD565}"/>
                </a:ext>
              </a:extLst>
            </p:cNvPr>
            <p:cNvSpPr/>
            <p:nvPr/>
          </p:nvSpPr>
          <p:spPr>
            <a:xfrm>
              <a:off x="5916168" y="2322576"/>
              <a:ext cx="2039112" cy="16916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83E852-B699-4D34-B174-E09B5D881006}"/>
              </a:ext>
            </a:extLst>
          </p:cNvPr>
          <p:cNvSpPr txBox="1"/>
          <p:nvPr/>
        </p:nvSpPr>
        <p:spPr>
          <a:xfrm>
            <a:off x="5307330" y="2323191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Memory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FCB277-8262-482C-9236-6C51C962B780}"/>
              </a:ext>
            </a:extLst>
          </p:cNvPr>
          <p:cNvSpPr/>
          <p:nvPr/>
        </p:nvSpPr>
        <p:spPr>
          <a:xfrm>
            <a:off x="5307330" y="5037484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CPU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88A10-502A-440B-A6A6-BFF4AD25FA05}"/>
              </a:ext>
            </a:extLst>
          </p:cNvPr>
          <p:cNvSpPr/>
          <p:nvPr/>
        </p:nvSpPr>
        <p:spPr>
          <a:xfrm>
            <a:off x="2036064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494455-359D-4D60-A669-04F39DE55F74}"/>
              </a:ext>
            </a:extLst>
          </p:cNvPr>
          <p:cNvSpPr/>
          <p:nvPr/>
        </p:nvSpPr>
        <p:spPr>
          <a:xfrm>
            <a:off x="8845296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FC998E-F8C0-4EFF-ADD2-C6E4EABF37E6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320796" y="3486052"/>
            <a:ext cx="13441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121AD0-807A-40B8-A563-444B38740AF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234428" y="3486052"/>
            <a:ext cx="16108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9D49A8C-EEBD-4D2D-9050-310C869AC87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018913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1100FD0-BF54-440B-A0A1-E10E30E0E68D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5932551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1741B0D-0487-46DE-AC97-0B8981294AB0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2678430" y="4089556"/>
            <a:ext cx="26289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201B43-0ACD-422F-86D6-0FD91F65B45E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6592062" y="4089556"/>
            <a:ext cx="28956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279C64A-61A0-47DC-9505-5AD36E5B0573}"/>
              </a:ext>
            </a:extLst>
          </p:cNvPr>
          <p:cNvSpPr txBox="1"/>
          <p:nvPr/>
        </p:nvSpPr>
        <p:spPr>
          <a:xfrm>
            <a:off x="4014406" y="434157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Interpret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CB4054-15AA-4915-B90B-3878E036FD27}"/>
              </a:ext>
            </a:extLst>
          </p:cNvPr>
          <p:cNvSpPr txBox="1"/>
          <p:nvPr/>
        </p:nvSpPr>
        <p:spPr>
          <a:xfrm>
            <a:off x="6724270" y="436346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40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4.9"/>
</p:tagLst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11816</TotalTime>
  <Words>3304</Words>
  <Application>Microsoft Office PowerPoint</Application>
  <PresentationFormat>宽屏</PresentationFormat>
  <Paragraphs>729</Paragraphs>
  <Slides>46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Bookmania</vt:lpstr>
      <vt:lpstr>Roboto</vt:lpstr>
      <vt:lpstr>等线</vt:lpstr>
      <vt:lpstr>黑体</vt:lpstr>
      <vt:lpstr>Arial</vt:lpstr>
      <vt:lpstr>Arial Black</vt:lpstr>
      <vt:lpstr>Calibri</vt:lpstr>
      <vt:lpstr>Cambria Math</vt:lpstr>
      <vt:lpstr>Consolas</vt:lpstr>
      <vt:lpstr>Garamond</vt:lpstr>
      <vt:lpstr>CompCertELF5</vt:lpstr>
      <vt:lpstr>Wechat Group</vt:lpstr>
      <vt:lpstr>Principles and Methods of Program Design  Lecture 1: Introduction</vt:lpstr>
      <vt:lpstr>Course Staff</vt:lpstr>
      <vt:lpstr>Course Information</vt:lpstr>
      <vt:lpstr>Important Notices</vt:lpstr>
      <vt:lpstr>What is this Course about?</vt:lpstr>
      <vt:lpstr>Course Outline</vt:lpstr>
      <vt:lpstr>Machines vs. Languages</vt:lpstr>
      <vt:lpstr>Computing Machines</vt:lpstr>
      <vt:lpstr>Execution of Code</vt:lpstr>
      <vt:lpstr>Computation as State Transitions</vt:lpstr>
      <vt:lpstr>Hierarchy of Programming Languages</vt:lpstr>
      <vt:lpstr>Example</vt:lpstr>
      <vt:lpstr>High-Level Programming Languages</vt:lpstr>
      <vt:lpstr>Execution of C++ Programs</vt:lpstr>
      <vt:lpstr>Important Notices</vt:lpstr>
      <vt:lpstr>Course Outline</vt:lpstr>
      <vt:lpstr>Computational Thinking</vt:lpstr>
      <vt:lpstr>Abstractions</vt:lpstr>
      <vt:lpstr>Computational Steps</vt:lpstr>
      <vt:lpstr>Course Outline</vt:lpstr>
      <vt:lpstr>Object-Oriented Programming</vt:lpstr>
      <vt:lpstr>Memory Management</vt:lpstr>
      <vt:lpstr>PowerPoint 演示文稿</vt:lpstr>
      <vt:lpstr>What is C++?</vt:lpstr>
      <vt:lpstr>Programming Environment</vt:lpstr>
      <vt:lpstr>The First C++ Program</vt:lpstr>
      <vt:lpstr>Comments</vt:lpstr>
      <vt:lpstr>Main Function</vt:lpstr>
      <vt:lpstr>Include Libraries</vt:lpstr>
      <vt:lpstr>Namespaces</vt:lpstr>
      <vt:lpstr>Compilation of C++</vt:lpstr>
      <vt:lpstr>PowerPoint 演示文稿</vt:lpstr>
      <vt:lpstr>Example: Perfect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 and Python</vt:lpstr>
      <vt:lpstr>Some Familiar and Unfamiliar Syntax</vt:lpstr>
      <vt:lpstr>Where we are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Wang Yuting</cp:lastModifiedBy>
  <cp:revision>880</cp:revision>
  <dcterms:created xsi:type="dcterms:W3CDTF">2021-06-01T02:26:55Z</dcterms:created>
  <dcterms:modified xsi:type="dcterms:W3CDTF">2023-02-11T04:24:55Z</dcterms:modified>
</cp:coreProperties>
</file>