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6"/>
  </p:notesMasterIdLst>
  <p:sldIdLst>
    <p:sldId id="288" r:id="rId2"/>
    <p:sldId id="545" r:id="rId3"/>
    <p:sldId id="340" r:id="rId4"/>
    <p:sldId id="293" r:id="rId5"/>
    <p:sldId id="443" r:id="rId6"/>
    <p:sldId id="438" r:id="rId7"/>
    <p:sldId id="440" r:id="rId8"/>
    <p:sldId id="439" r:id="rId9"/>
    <p:sldId id="441" r:id="rId10"/>
    <p:sldId id="442" r:id="rId11"/>
    <p:sldId id="446" r:id="rId12"/>
    <p:sldId id="468" r:id="rId13"/>
    <p:sldId id="453" r:id="rId14"/>
    <p:sldId id="452" r:id="rId15"/>
    <p:sldId id="460" r:id="rId16"/>
    <p:sldId id="461" r:id="rId17"/>
    <p:sldId id="445" r:id="rId18"/>
    <p:sldId id="448" r:id="rId19"/>
    <p:sldId id="449" r:id="rId20"/>
    <p:sldId id="447" r:id="rId21"/>
    <p:sldId id="444" r:id="rId22"/>
    <p:sldId id="450" r:id="rId23"/>
    <p:sldId id="451" r:id="rId24"/>
    <p:sldId id="463" r:id="rId25"/>
    <p:sldId id="454" r:id="rId26"/>
    <p:sldId id="456" r:id="rId27"/>
    <p:sldId id="457" r:id="rId28"/>
    <p:sldId id="455" r:id="rId29"/>
    <p:sldId id="462" r:id="rId30"/>
    <p:sldId id="458" r:id="rId31"/>
    <p:sldId id="465" r:id="rId32"/>
    <p:sldId id="466" r:id="rId33"/>
    <p:sldId id="467" r:id="rId34"/>
    <p:sldId id="464" r:id="rId35"/>
    <p:sldId id="472" r:id="rId36"/>
    <p:sldId id="471" r:id="rId37"/>
    <p:sldId id="474" r:id="rId38"/>
    <p:sldId id="473" r:id="rId39"/>
    <p:sldId id="475" r:id="rId40"/>
    <p:sldId id="476" r:id="rId41"/>
    <p:sldId id="478" r:id="rId42"/>
    <p:sldId id="479" r:id="rId43"/>
    <p:sldId id="477" r:id="rId44"/>
    <p:sldId id="482" r:id="rId45"/>
    <p:sldId id="485" r:id="rId46"/>
    <p:sldId id="486" r:id="rId47"/>
    <p:sldId id="483" r:id="rId48"/>
    <p:sldId id="484" r:id="rId49"/>
    <p:sldId id="487" r:id="rId50"/>
    <p:sldId id="488" r:id="rId51"/>
    <p:sldId id="489" r:id="rId52"/>
    <p:sldId id="481" r:id="rId53"/>
    <p:sldId id="490" r:id="rId54"/>
    <p:sldId id="491" r:id="rId55"/>
    <p:sldId id="492" r:id="rId56"/>
    <p:sldId id="493" r:id="rId57"/>
    <p:sldId id="494" r:id="rId58"/>
    <p:sldId id="499" r:id="rId59"/>
    <p:sldId id="495" r:id="rId60"/>
    <p:sldId id="496" r:id="rId61"/>
    <p:sldId id="497" r:id="rId62"/>
    <p:sldId id="500" r:id="rId63"/>
    <p:sldId id="501" r:id="rId64"/>
    <p:sldId id="502" r:id="rId65"/>
    <p:sldId id="505" r:id="rId66"/>
    <p:sldId id="506" r:id="rId67"/>
    <p:sldId id="503" r:id="rId68"/>
    <p:sldId id="507" r:id="rId69"/>
    <p:sldId id="504" r:id="rId70"/>
    <p:sldId id="508" r:id="rId71"/>
    <p:sldId id="509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525" r:id="rId85"/>
    <p:sldId id="522" r:id="rId86"/>
    <p:sldId id="523" r:id="rId87"/>
    <p:sldId id="524" r:id="rId88"/>
    <p:sldId id="527" r:id="rId89"/>
    <p:sldId id="529" r:id="rId90"/>
    <p:sldId id="531" r:id="rId91"/>
    <p:sldId id="541" r:id="rId92"/>
    <p:sldId id="526" r:id="rId93"/>
    <p:sldId id="530" r:id="rId94"/>
    <p:sldId id="532" r:id="rId95"/>
    <p:sldId id="528" r:id="rId96"/>
    <p:sldId id="537" r:id="rId97"/>
    <p:sldId id="534" r:id="rId98"/>
    <p:sldId id="538" r:id="rId99"/>
    <p:sldId id="533" r:id="rId100"/>
    <p:sldId id="539" r:id="rId101"/>
    <p:sldId id="540" r:id="rId102"/>
    <p:sldId id="543" r:id="rId103"/>
    <p:sldId id="542" r:id="rId104"/>
    <p:sldId id="544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545"/>
            <p14:sldId id="340"/>
            <p14:sldId id="293"/>
            <p14:sldId id="443"/>
            <p14:sldId id="438"/>
            <p14:sldId id="440"/>
            <p14:sldId id="439"/>
            <p14:sldId id="441"/>
            <p14:sldId id="442"/>
            <p14:sldId id="446"/>
            <p14:sldId id="468"/>
            <p14:sldId id="453"/>
            <p14:sldId id="452"/>
            <p14:sldId id="460"/>
            <p14:sldId id="461"/>
            <p14:sldId id="445"/>
            <p14:sldId id="448"/>
            <p14:sldId id="449"/>
            <p14:sldId id="447"/>
            <p14:sldId id="444"/>
            <p14:sldId id="450"/>
            <p14:sldId id="451"/>
            <p14:sldId id="463"/>
            <p14:sldId id="454"/>
            <p14:sldId id="456"/>
            <p14:sldId id="457"/>
            <p14:sldId id="455"/>
            <p14:sldId id="462"/>
            <p14:sldId id="458"/>
            <p14:sldId id="465"/>
            <p14:sldId id="466"/>
            <p14:sldId id="467"/>
            <p14:sldId id="464"/>
            <p14:sldId id="472"/>
            <p14:sldId id="471"/>
            <p14:sldId id="474"/>
            <p14:sldId id="473"/>
            <p14:sldId id="475"/>
            <p14:sldId id="476"/>
            <p14:sldId id="478"/>
            <p14:sldId id="479"/>
            <p14:sldId id="477"/>
            <p14:sldId id="482"/>
            <p14:sldId id="485"/>
            <p14:sldId id="486"/>
            <p14:sldId id="483"/>
            <p14:sldId id="484"/>
            <p14:sldId id="487"/>
            <p14:sldId id="488"/>
            <p14:sldId id="489"/>
            <p14:sldId id="481"/>
            <p14:sldId id="490"/>
            <p14:sldId id="491"/>
            <p14:sldId id="492"/>
            <p14:sldId id="493"/>
            <p14:sldId id="494"/>
            <p14:sldId id="499"/>
            <p14:sldId id="495"/>
            <p14:sldId id="496"/>
            <p14:sldId id="497"/>
            <p14:sldId id="500"/>
            <p14:sldId id="501"/>
            <p14:sldId id="502"/>
            <p14:sldId id="505"/>
            <p14:sldId id="506"/>
            <p14:sldId id="503"/>
            <p14:sldId id="507"/>
            <p14:sldId id="504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5"/>
            <p14:sldId id="522"/>
            <p14:sldId id="523"/>
            <p14:sldId id="524"/>
            <p14:sldId id="527"/>
            <p14:sldId id="529"/>
            <p14:sldId id="531"/>
            <p14:sldId id="541"/>
            <p14:sldId id="526"/>
            <p14:sldId id="530"/>
            <p14:sldId id="532"/>
            <p14:sldId id="528"/>
            <p14:sldId id="537"/>
            <p14:sldId id="534"/>
            <p14:sldId id="538"/>
            <p14:sldId id="533"/>
            <p14:sldId id="539"/>
            <p14:sldId id="540"/>
            <p14:sldId id="543"/>
            <p14:sldId id="542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81" autoAdjust="0"/>
    <p:restoredTop sz="84548" autoAdjust="0"/>
  </p:normalViewPr>
  <p:slideViewPr>
    <p:cSldViewPr snapToGrid="0">
      <p:cViewPr varScale="1">
        <p:scale>
          <a:sx n="73" d="100"/>
          <a:sy n="73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0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3: Functions &amp; Libraries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2023.2.27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D37C-5837-46AE-ACD2-FF1A93A9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8D73-4C96-4339-A2FB-C29DA9BE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Immediately return with the value of the expression (if any)</a:t>
            </a:r>
          </a:p>
          <a:p>
            <a:pPr lvl="1"/>
            <a:r>
              <a:rPr lang="en-US" altLang="zh-CN" dirty="0"/>
              <a:t>The type of &lt;expr&gt; should match with the return type of the function</a:t>
            </a:r>
          </a:p>
          <a:p>
            <a:pPr lvl="1"/>
            <a:r>
              <a:rPr lang="en-US" altLang="zh-CN" dirty="0"/>
              <a:t>The return type may be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/>
              <a:t>, indicating a function with no output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8802E-19EE-41F6-BB47-1A319E4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D1D698-975A-4114-A01A-2E50DEA47D82}"/>
              </a:ext>
            </a:extLst>
          </p:cNvPr>
          <p:cNvSpPr txBox="1"/>
          <p:nvPr/>
        </p:nvSpPr>
        <p:spPr>
          <a:xfrm>
            <a:off x="4475747" y="1607767"/>
            <a:ext cx="4134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 &lt;expr&gt;;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DAAF1-1354-4F00-9ADC-971687B8DFAD}"/>
              </a:ext>
            </a:extLst>
          </p:cNvPr>
          <p:cNvSpPr txBox="1"/>
          <p:nvPr/>
        </p:nvSpPr>
        <p:spPr>
          <a:xfrm>
            <a:off x="1428750" y="3689946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D58BE-051D-4C86-AE1D-602236076BC2}"/>
              </a:ext>
            </a:extLst>
          </p:cNvPr>
          <p:cNvSpPr txBox="1"/>
          <p:nvPr/>
        </p:nvSpPr>
        <p:spPr>
          <a:xfrm>
            <a:off x="5850356" y="3723722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Print a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print(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“The value is ” &lt;&lt; a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This return may be omitted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3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declarations of functions are simply </a:t>
            </a:r>
            <a:r>
              <a:rPr lang="en-US" altLang="zh-CN" dirty="0">
                <a:solidFill>
                  <a:srgbClr val="FF0000"/>
                </a:solidFill>
              </a:rPr>
              <a:t>function prototypes</a:t>
            </a:r>
          </a:p>
          <a:p>
            <a:r>
              <a:rPr lang="en-US" altLang="zh-CN" dirty="0"/>
              <a:t>Two ways to introduce function declarations to a module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FD442-4C81-4C0C-8EA5-E4234E990BDB}"/>
              </a:ext>
            </a:extLst>
          </p:cNvPr>
          <p:cNvSpPr txBox="1"/>
          <p:nvPr/>
        </p:nvSpPr>
        <p:spPr>
          <a:xfrm>
            <a:off x="1158077" y="2551173"/>
            <a:ext cx="4472014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Include the header file of definitions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B65426-9CDE-43AD-986F-FCDF7EEA8A16}"/>
              </a:ext>
            </a:extLst>
          </p:cNvPr>
          <p:cNvSpPr txBox="1"/>
          <p:nvPr/>
        </p:nvSpPr>
        <p:spPr>
          <a:xfrm>
            <a:off x="6077250" y="2551173"/>
            <a:ext cx="4472014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Declare them explicitly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3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 of variables must use the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Directly refer to variables in the implementation of libraries is </a:t>
            </a:r>
            <a:r>
              <a:rPr lang="en-US" altLang="zh-CN" dirty="0">
                <a:solidFill>
                  <a:srgbClr val="FF0000"/>
                </a:solidFill>
              </a:rPr>
              <a:t>BAD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Define them as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variables to avoid this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BB280-1779-406C-9E5E-9C9FF0BC5DE1}"/>
              </a:ext>
            </a:extLst>
          </p:cNvPr>
          <p:cNvSpPr txBox="1"/>
          <p:nvPr/>
        </p:nvSpPr>
        <p:spPr>
          <a:xfrm>
            <a:off x="3274259" y="2136338"/>
            <a:ext cx="4733273" cy="25853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Directly modify the counter value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extern 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= n;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AEBE-5D51-4F89-B57D-B43EDC88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A8BE6-6F33-4074-92EC-A614D112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defining a module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Put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/>
              <a:t> keyword before definitions you do not want users see</a:t>
            </a:r>
          </a:p>
          <a:p>
            <a:pPr lvl="1"/>
            <a:r>
              <a:rPr lang="en-US" altLang="zh-CN" dirty="0"/>
              <a:t>The remaining (regular) definitions are visible to users</a:t>
            </a:r>
          </a:p>
          <a:p>
            <a:pPr lvl="1"/>
            <a:r>
              <a:rPr lang="en-US" altLang="zh-CN" dirty="0"/>
              <a:t>The implementation of regular definitions may use the static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interface (</a:t>
            </a:r>
            <a:r>
              <a:rPr lang="en-US" altLang="zh-CN" dirty="0">
                <a:latin typeface="Consolas" panose="020B0609020204030204" pitchFamily="49" charset="0"/>
              </a:rPr>
              <a:t>.h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Declare the regular definitions in the module</a:t>
            </a:r>
          </a:p>
          <a:p>
            <a:pPr lvl="2"/>
            <a:r>
              <a:rPr lang="en-US" altLang="zh-CN" dirty="0"/>
              <a:t>Use function prototypes for declaring functions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 for declaring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BFA88-7A38-49EC-BB34-95751CD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32B5-2548-4D41-9E44-06B4984E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AFBF-763E-46FC-9276-EFF1DC2C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Again, the visibility of global definitions have </a:t>
            </a:r>
            <a:r>
              <a:rPr lang="en-US" altLang="zh-CN" dirty="0">
                <a:solidFill>
                  <a:srgbClr val="FF0000"/>
                </a:solidFill>
              </a:rPr>
              <a:t>no effect on execution</a:t>
            </a:r>
          </a:p>
          <a:p>
            <a:pPr lvl="1"/>
            <a:r>
              <a:rPr lang="en-US" altLang="zh-CN" dirty="0"/>
              <a:t>Every global variable (no matter regular or static) has its own global space</a:t>
            </a:r>
          </a:p>
          <a:p>
            <a:pPr lvl="1"/>
            <a:r>
              <a:rPr lang="en-US" altLang="zh-CN" dirty="0"/>
              <a:t>Every global variable (no matter regular or static) has the same lifetime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167F6-BDE5-4799-ACDD-C3CB85DB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8A7A0-2875-4B5A-95CB-08751DAF51E8}"/>
              </a:ext>
            </a:extLst>
          </p:cNvPr>
          <p:cNvSpPr/>
          <p:nvPr/>
        </p:nvSpPr>
        <p:spPr>
          <a:xfrm>
            <a:off x="4204755" y="2426104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D70C4-FAE6-490B-AE5F-FF410D9E7897}"/>
              </a:ext>
            </a:extLst>
          </p:cNvPr>
          <p:cNvSpPr/>
          <p:nvPr/>
        </p:nvSpPr>
        <p:spPr>
          <a:xfrm>
            <a:off x="4898252" y="291096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D3B7F-5EFD-4F8B-A85F-0BBB33843567}"/>
              </a:ext>
            </a:extLst>
          </p:cNvPr>
          <p:cNvSpPr/>
          <p:nvPr/>
        </p:nvSpPr>
        <p:spPr>
          <a:xfrm>
            <a:off x="4898249" y="366043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B546E-CFCB-4DDE-8A67-619D6C35C77B}"/>
              </a:ext>
            </a:extLst>
          </p:cNvPr>
          <p:cNvSpPr/>
          <p:nvPr/>
        </p:nvSpPr>
        <p:spPr>
          <a:xfrm>
            <a:off x="4886070" y="512201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04993-DC90-4814-A9B7-6353AC3D984C}"/>
              </a:ext>
            </a:extLst>
          </p:cNvPr>
          <p:cNvSpPr txBox="1"/>
          <p:nvPr/>
        </p:nvSpPr>
        <p:spPr>
          <a:xfrm rot="5400000">
            <a:off x="4779677" y="4591125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E1351B-4F20-4D1F-A4C9-CB4FEC02A7DB}"/>
              </a:ext>
            </a:extLst>
          </p:cNvPr>
          <p:cNvGrpSpPr/>
          <p:nvPr/>
        </p:nvGrpSpPr>
        <p:grpSpPr>
          <a:xfrm>
            <a:off x="6596647" y="2841049"/>
            <a:ext cx="939606" cy="1381702"/>
            <a:chOff x="4522048" y="1637857"/>
            <a:chExt cx="1075850" cy="14731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5449D3-D65C-4BEB-8407-AFEBCCC5C9BC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046AF32-7552-40B1-ACB1-18E6E342B6A3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28B705-F9D5-4D66-A63A-3AC91A4FCC7F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D4828C-A7A8-43CF-BCF0-4C08DAA49B7B}"/>
              </a:ext>
            </a:extLst>
          </p:cNvPr>
          <p:cNvGrpSpPr/>
          <p:nvPr/>
        </p:nvGrpSpPr>
        <p:grpSpPr>
          <a:xfrm>
            <a:off x="6573123" y="4340817"/>
            <a:ext cx="1022170" cy="1329829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0A2AAB-6321-44FF-A30C-9546267CC74E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867DBEB-86A6-4ECB-8BA7-E6A6B9FA93F6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BB7E449-F077-4BD7-9DF3-713004262E8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6A21E0A-363E-4F9F-8A85-35CD77DEA966}"/>
              </a:ext>
            </a:extLst>
          </p:cNvPr>
          <p:cNvSpPr/>
          <p:nvPr/>
        </p:nvSpPr>
        <p:spPr>
          <a:xfrm rot="5400000">
            <a:off x="6928179" y="5701979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01FAD-B2AC-443D-B8A5-7AE3B6F70870}"/>
              </a:ext>
            </a:extLst>
          </p:cNvPr>
          <p:cNvSpPr txBox="1"/>
          <p:nvPr/>
        </p:nvSpPr>
        <p:spPr>
          <a:xfrm rot="5400000">
            <a:off x="7320563" y="5453903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B7DD68-F07D-4503-9598-3505BC50E9E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84208" y="4073474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E49FE25-7F8B-4A33-8CF4-9656E8130AF6}"/>
              </a:ext>
            </a:extLst>
          </p:cNvPr>
          <p:cNvSpPr txBox="1"/>
          <p:nvPr/>
        </p:nvSpPr>
        <p:spPr>
          <a:xfrm>
            <a:off x="6256554" y="2440258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E389F9-9FA3-43AF-9E8C-FAD52998C616}"/>
              </a:ext>
            </a:extLst>
          </p:cNvPr>
          <p:cNvSpPr txBox="1"/>
          <p:nvPr/>
        </p:nvSpPr>
        <p:spPr>
          <a:xfrm>
            <a:off x="4204755" y="2448910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0541DC-141A-4717-8595-505372BDF50E}"/>
              </a:ext>
            </a:extLst>
          </p:cNvPr>
          <p:cNvSpPr/>
          <p:nvPr/>
        </p:nvSpPr>
        <p:spPr>
          <a:xfrm>
            <a:off x="4703085" y="2841049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A96CCD-3A64-4573-BD59-18FBF8B9CB0F}"/>
              </a:ext>
            </a:extLst>
          </p:cNvPr>
          <p:cNvSpPr txBox="1"/>
          <p:nvPr/>
        </p:nvSpPr>
        <p:spPr>
          <a:xfrm>
            <a:off x="4671479" y="632136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8538FB-C435-4470-8B0B-9462C26B30F3}"/>
              </a:ext>
            </a:extLst>
          </p:cNvPr>
          <p:cNvSpPr txBox="1"/>
          <p:nvPr/>
        </p:nvSpPr>
        <p:spPr>
          <a:xfrm>
            <a:off x="1010173" y="2930508"/>
            <a:ext cx="271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Regular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2540A2-B18D-410E-803A-1E95CCA59EB4}"/>
              </a:ext>
            </a:extLst>
          </p:cNvPr>
          <p:cNvSpPr txBox="1"/>
          <p:nvPr/>
        </p:nvSpPr>
        <p:spPr>
          <a:xfrm>
            <a:off x="1236888" y="4095077"/>
            <a:ext cx="235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Static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FB2D5B-2EAF-4910-B257-9F26820FBB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48594" y="3130563"/>
            <a:ext cx="1449658" cy="46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AC8B23-CC0B-4EB8-8BC7-D5B8BF991B0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17639" y="3926405"/>
            <a:ext cx="1580610" cy="377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Streams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3 and 4 of the text book</a:t>
            </a:r>
          </a:p>
          <a:p>
            <a:pPr lvl="1"/>
            <a:r>
              <a:rPr lang="en-US" altLang="zh-CN" dirty="0"/>
              <a:t>Note that we will not make use of Stanford’s simple IO library, we shall use the C++ standard I/</a:t>
            </a:r>
            <a:r>
              <a:rPr lang="en-US" altLang="zh-CN"/>
              <a:t>O instead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A2BB-5FDC-4FFC-A18E-386F0DA8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Structures of Functions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13E7283-5936-423F-B3B7-0A51B84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typical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Notes:</a:t>
            </a:r>
          </a:p>
          <a:p>
            <a:pPr lvl="1"/>
            <a:r>
              <a:rPr lang="en-US" altLang="zh-CN" dirty="0"/>
              <a:t>A function can only return one value</a:t>
            </a:r>
          </a:p>
          <a:p>
            <a:pPr lvl="1"/>
            <a:r>
              <a:rPr lang="en-US" altLang="zh-CN" dirty="0"/>
              <a:t>A function can have multiple return statements (sometimes even none)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97DD0-09A7-4DDC-B0DE-868FE840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E1C29-2E09-4A17-A643-426C3C646334}"/>
              </a:ext>
            </a:extLst>
          </p:cNvPr>
          <p:cNvSpPr txBox="1"/>
          <p:nvPr/>
        </p:nvSpPr>
        <p:spPr>
          <a:xfrm>
            <a:off x="4875311" y="2326154"/>
            <a:ext cx="4049486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E8F427AE-553A-4184-B2BF-9D50E994ED8B}"/>
              </a:ext>
            </a:extLst>
          </p:cNvPr>
          <p:cNvSpPr/>
          <p:nvPr/>
        </p:nvSpPr>
        <p:spPr>
          <a:xfrm>
            <a:off x="4124784" y="1514673"/>
            <a:ext cx="1724297" cy="868873"/>
          </a:xfrm>
          <a:prstGeom prst="wedgeEllipse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17CBB4A5-69CC-4201-BDFA-8EF15628BE68}"/>
              </a:ext>
            </a:extLst>
          </p:cNvPr>
          <p:cNvSpPr/>
          <p:nvPr/>
        </p:nvSpPr>
        <p:spPr>
          <a:xfrm>
            <a:off x="5669147" y="1437240"/>
            <a:ext cx="1062923" cy="624498"/>
          </a:xfrm>
          <a:prstGeom prst="wedgeRoundRectCallout">
            <a:avLst>
              <a:gd name="adj1" fmla="val -46021"/>
              <a:gd name="adj2" fmla="val 1092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4D455B96-3263-4579-9298-A6E606082707}"/>
              </a:ext>
            </a:extLst>
          </p:cNvPr>
          <p:cNvSpPr/>
          <p:nvPr/>
        </p:nvSpPr>
        <p:spPr>
          <a:xfrm>
            <a:off x="3740630" y="1727116"/>
            <a:ext cx="1405634" cy="514581"/>
          </a:xfrm>
          <a:prstGeom prst="wedgeRoundRectCallout">
            <a:avLst>
              <a:gd name="adj1" fmla="val 52413"/>
              <a:gd name="adj2" fmla="val 835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78944D43-9751-4DBA-91B2-AE212C9EE36A}"/>
              </a:ext>
            </a:extLst>
          </p:cNvPr>
          <p:cNvSpPr/>
          <p:nvPr/>
        </p:nvSpPr>
        <p:spPr>
          <a:xfrm>
            <a:off x="7351579" y="1440235"/>
            <a:ext cx="1487289" cy="624498"/>
          </a:xfrm>
          <a:prstGeom prst="wedgeRoundRectCallout">
            <a:avLst>
              <a:gd name="adj1" fmla="val -85639"/>
              <a:gd name="adj2" fmla="val 111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0D6BE9-F2DA-4D5F-B6DC-74F7A84B8B3B}"/>
              </a:ext>
            </a:extLst>
          </p:cNvPr>
          <p:cNvCxnSpPr>
            <a:cxnSpLocks/>
          </p:cNvCxnSpPr>
          <p:nvPr/>
        </p:nvCxnSpPr>
        <p:spPr>
          <a:xfrm>
            <a:off x="6083800" y="2712075"/>
            <a:ext cx="1757370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9B924744-7D88-470F-A6F1-77B433F8D8F3}"/>
              </a:ext>
            </a:extLst>
          </p:cNvPr>
          <p:cNvSpPr/>
          <p:nvPr/>
        </p:nvSpPr>
        <p:spPr>
          <a:xfrm>
            <a:off x="4496068" y="2787859"/>
            <a:ext cx="225117" cy="2132484"/>
          </a:xfrm>
          <a:prstGeom prst="leftBrace">
            <a:avLst>
              <a:gd name="adj1" fmla="val 58480"/>
              <a:gd name="adj2" fmla="val 4853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DD4FA14D-212E-4159-A5C1-E4B3B4962862}"/>
              </a:ext>
            </a:extLst>
          </p:cNvPr>
          <p:cNvSpPr/>
          <p:nvPr/>
        </p:nvSpPr>
        <p:spPr>
          <a:xfrm>
            <a:off x="8055479" y="4312447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statements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7ECD14-FF73-4B30-87EE-61FC2C22EB49}"/>
              </a:ext>
            </a:extLst>
          </p:cNvPr>
          <p:cNvCxnSpPr>
            <a:cxnSpLocks/>
          </p:cNvCxnSpPr>
          <p:nvPr/>
        </p:nvCxnSpPr>
        <p:spPr>
          <a:xfrm>
            <a:off x="5197584" y="4800604"/>
            <a:ext cx="1986987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F3E4C7-69D6-41D4-9C12-7BBB9A65B003}"/>
              </a:ext>
            </a:extLst>
          </p:cNvPr>
          <p:cNvCxnSpPr>
            <a:cxnSpLocks/>
          </p:cNvCxnSpPr>
          <p:nvPr/>
        </p:nvCxnSpPr>
        <p:spPr>
          <a:xfrm>
            <a:off x="5248233" y="3269348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6181D4C3-6E77-4FF1-AB40-761A8D0DD93C}"/>
              </a:ext>
            </a:extLst>
          </p:cNvPr>
          <p:cNvSpPr/>
          <p:nvPr/>
        </p:nvSpPr>
        <p:spPr>
          <a:xfrm>
            <a:off x="3032484" y="2920262"/>
            <a:ext cx="1405634" cy="633230"/>
          </a:xfrm>
          <a:prstGeom prst="wedgeRoundRectCallout">
            <a:avLst>
              <a:gd name="adj1" fmla="val 43854"/>
              <a:gd name="adj2" fmla="val 936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5798A862-C593-4AAF-84CC-09EF8023ED04}"/>
              </a:ext>
            </a:extLst>
          </p:cNvPr>
          <p:cNvSpPr/>
          <p:nvPr/>
        </p:nvSpPr>
        <p:spPr>
          <a:xfrm>
            <a:off x="7665694" y="2806495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4188-60EE-4217-B6E9-35B7C52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1F1BA-C781-4EC7-9563-316F714A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 is a function that is the entry point of the whole program</a:t>
            </a:r>
          </a:p>
          <a:p>
            <a:pPr lvl="1"/>
            <a:r>
              <a:rPr lang="en-US" altLang="zh-CN" b="1" dirty="0"/>
              <a:t>Input</a:t>
            </a:r>
            <a:r>
              <a:rPr lang="en-US" altLang="zh-CN" dirty="0"/>
              <a:t>: None (in fact, it may be more complex)</a:t>
            </a:r>
          </a:p>
          <a:p>
            <a:pPr lvl="1"/>
            <a:r>
              <a:rPr lang="en-US" altLang="zh-CN" b="1" dirty="0"/>
              <a:t>Output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04BF9-7665-472B-81E6-59F0725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2D99677-E2B9-417A-A826-6738E9FA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47" y="2653269"/>
            <a:ext cx="614485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8C0A1A-774C-4FDE-BC97-723611CBAEE8}"/>
              </a:ext>
            </a:extLst>
          </p:cNvPr>
          <p:cNvSpPr/>
          <p:nvPr/>
        </p:nvSpPr>
        <p:spPr>
          <a:xfrm>
            <a:off x="4332606" y="2833768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BB45D4-D64E-4A99-9B41-5E41935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7F1AA-2E80-4293-8F2C-BB1E24EF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contains a list of functions:</a:t>
            </a:r>
          </a:p>
          <a:p>
            <a:pPr lvl="1"/>
            <a:r>
              <a:rPr lang="en-US" altLang="zh-CN" dirty="0"/>
              <a:t>Each function implements a part of the program with a specific purpose</a:t>
            </a:r>
          </a:p>
          <a:p>
            <a:pPr lvl="1"/>
            <a:r>
              <a:rPr lang="en-US" altLang="zh-CN" dirty="0"/>
              <a:t>Functions may call each other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 function is the entry point of the entire program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DDFA-C9AB-4AC2-8BA8-93D0AB56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AEC494-1D61-4A08-80C2-13736A19583F}"/>
              </a:ext>
            </a:extLst>
          </p:cNvPr>
          <p:cNvSpPr/>
          <p:nvPr/>
        </p:nvSpPr>
        <p:spPr>
          <a:xfrm>
            <a:off x="4935721" y="3018644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640445-20BB-4799-A74D-38125F1028C8}"/>
              </a:ext>
            </a:extLst>
          </p:cNvPr>
          <p:cNvSpPr/>
          <p:nvPr/>
        </p:nvSpPr>
        <p:spPr>
          <a:xfrm>
            <a:off x="4935720" y="4082597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BD59C-7989-474F-8070-1CF49DD7B43B}"/>
              </a:ext>
            </a:extLst>
          </p:cNvPr>
          <p:cNvSpPr/>
          <p:nvPr/>
        </p:nvSpPr>
        <p:spPr>
          <a:xfrm>
            <a:off x="4935720" y="5583010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A94D6-F19B-4383-946B-855A07B3222E}"/>
              </a:ext>
            </a:extLst>
          </p:cNvPr>
          <p:cNvSpPr txBox="1"/>
          <p:nvPr/>
        </p:nvSpPr>
        <p:spPr>
          <a:xfrm rot="5400000">
            <a:off x="5387686" y="5124527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FFA2F-CA4C-4504-8D4F-E58A076B5881}"/>
              </a:ext>
            </a:extLst>
          </p:cNvPr>
          <p:cNvSpPr txBox="1"/>
          <p:nvPr/>
        </p:nvSpPr>
        <p:spPr>
          <a:xfrm>
            <a:off x="1815573" y="4250041"/>
            <a:ext cx="251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C++ Program: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2E20-2839-4FA8-B664-B44D888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F7B7-4321-4379-9141-4881C207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Invoke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func_name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by copying the value of the </a:t>
            </a:r>
            <a:r>
              <a:rPr lang="en-US" altLang="zh-CN" dirty="0" err="1"/>
              <a:t>i-th</a:t>
            </a:r>
            <a:r>
              <a:rPr lang="en-US" altLang="zh-CN" dirty="0"/>
              <a:t> argument to the </a:t>
            </a:r>
            <a:r>
              <a:rPr lang="en-US" altLang="zh-CN" dirty="0" err="1"/>
              <a:t>i-th</a:t>
            </a:r>
            <a:r>
              <a:rPr lang="en-US" altLang="zh-CN" dirty="0"/>
              <a:t> parameter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0F457-A65D-47E1-A0D2-F1B2270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97F9CDF-20BD-439A-BE3B-8B4C2785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165" y="1610269"/>
            <a:ext cx="680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58D389-A3A2-4F5A-8A0C-9133C62EB256}"/>
              </a:ext>
            </a:extLst>
          </p:cNvPr>
          <p:cNvSpPr txBox="1"/>
          <p:nvPr/>
        </p:nvSpPr>
        <p:spPr>
          <a:xfrm>
            <a:off x="1699324" y="2935069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1CDECE-9B8C-4FB1-A111-AF6FCA617EB4}"/>
              </a:ext>
            </a:extLst>
          </p:cNvPr>
          <p:cNvSpPr txBox="1"/>
          <p:nvPr/>
        </p:nvSpPr>
        <p:spPr>
          <a:xfrm>
            <a:off x="5830337" y="2935069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A6C7AA-C703-483C-945E-EF7A09B79A4E}"/>
              </a:ext>
            </a:extLst>
          </p:cNvPr>
          <p:cNvCxnSpPr>
            <a:cxnSpLocks/>
          </p:cNvCxnSpPr>
          <p:nvPr/>
        </p:nvCxnSpPr>
        <p:spPr>
          <a:xfrm>
            <a:off x="7371644" y="4195037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6D97-F23E-4AA4-8375-EB17BC94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77053-C648-40F7-93E2-A723A098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calls may be embedded into other function calls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A3A1B-C60D-41BF-9F0C-DF82C6DB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F463E-415A-4E62-9951-3EDA065C16A5}"/>
              </a:ext>
            </a:extLst>
          </p:cNvPr>
          <p:cNvSpPr txBox="1"/>
          <p:nvPr/>
        </p:nvSpPr>
        <p:spPr>
          <a:xfrm>
            <a:off x="1360658" y="1929934"/>
            <a:ext cx="60939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Increment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{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</a:rPr>
              <a:t> a + 1;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3F5796-EB08-4BC2-B65B-52D024286007}"/>
              </a:ext>
            </a:extLst>
          </p:cNvPr>
          <p:cNvSpPr txBox="1"/>
          <p:nvPr/>
        </p:nvSpPr>
        <p:spPr>
          <a:xfrm>
            <a:off x="5563603" y="1929934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(max(4,2))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F81A98-8FBD-42C1-8AAB-2D02331ED30F}"/>
              </a:ext>
            </a:extLst>
          </p:cNvPr>
          <p:cNvCxnSpPr>
            <a:cxnSpLocks/>
          </p:cNvCxnSpPr>
          <p:nvPr/>
        </p:nvCxnSpPr>
        <p:spPr>
          <a:xfrm>
            <a:off x="7834489" y="3201615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A7D9-2956-4179-9F7A-29B77D94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</a:t>
            </a:r>
            <a:r>
              <a:rPr lang="en-US" altLang="zh-CN" dirty="0" err="1"/>
              <a:t>Statments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BD0D8-A045-4609-AD79-2996221D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 Statement (note the semicolon):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Execute the function as a standalone procedure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77A1E-EB13-41A6-9859-0F53BD2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6170B-A469-43D3-A8E1-83AD86DD2A54}"/>
              </a:ext>
            </a:extLst>
          </p:cNvPr>
          <p:cNvSpPr txBox="1"/>
          <p:nvPr/>
        </p:nvSpPr>
        <p:spPr>
          <a:xfrm>
            <a:off x="2913344" y="18573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0C51B5E-5867-4BA4-A40C-5DA42CD52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744" y="2880401"/>
            <a:ext cx="614485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“Hello,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8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F8AAA-4027-48C2-8BF7-B1DF12A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63375-CB85-4543-BA5F-280597D3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both input and 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no input (constant function)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619EB-1280-49FB-9846-147C6F5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A6E532C1-5B07-4B92-80F1-26963F35D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9871" y="2413337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A6E532C1-5B07-4B92-80F1-26963F35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9871" y="2413337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DED7345-D558-4536-8BE5-9EF26F04803A}"/>
              </a:ext>
            </a:extLst>
          </p:cNvPr>
          <p:cNvSpPr txBox="1"/>
          <p:nvPr/>
        </p:nvSpPr>
        <p:spPr>
          <a:xfrm>
            <a:off x="3378868" y="1797784"/>
            <a:ext cx="45860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Implements a math function</a:t>
            </a:r>
          </a:p>
          <a:p>
            <a:pPr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f(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x) 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x*x*x + 2*x*x – 4;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56D7E-21E0-485F-AB46-9A762BE3E46A}"/>
              </a:ext>
            </a:extLst>
          </p:cNvPr>
          <p:cNvSpPr txBox="1"/>
          <p:nvPr/>
        </p:nvSpPr>
        <p:spPr>
          <a:xfrm>
            <a:off x="3378868" y="4638768"/>
            <a:ext cx="45860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PI</a:t>
            </a:r>
          </a:p>
          <a:p>
            <a:pPr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pi() 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3.1415926; 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8F3E-6303-4233-BE0B-48C35165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7FCD0-9CA7-4FCC-B1EA-450C4ABD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Boolean Functions: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81F68-6F59-46F1-9419-82FCB6C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72ABCEA-2995-4E96-9B5F-71F60E71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980" y="2138980"/>
            <a:ext cx="781336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Check leap years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is_leap_year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year)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((year % 4 == 0) &amp;&amp; (year  % 100 != 0))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       || (year % 400 == 0);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2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A64B4-CFB7-4DD3-B3A8-954F4B0E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D6B8-EFD1-47DF-AC10-14358882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loops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key characteristic of imperative programming: even factorial represents a pure math function, the computation is done by </a:t>
            </a:r>
            <a:r>
              <a:rPr lang="en-US" altLang="zh-CN" dirty="0">
                <a:solidFill>
                  <a:srgbClr val="FF0000"/>
                </a:solidFill>
              </a:rPr>
              <a:t>modifying the value in s.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4276D-F8F0-4FFB-8E6F-81812ED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C9095-98A0-429A-B6CD-25DF5390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02" y="1636201"/>
            <a:ext cx="5606883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Compute n!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4D18-6915-47FB-AEEA-3B890BD9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C54E-6DDB-4BB8-9D7C-969B2E66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no output often represent state-modifying procedures</a:t>
            </a:r>
          </a:p>
          <a:p>
            <a:r>
              <a:rPr lang="en-US" altLang="zh-CN" dirty="0"/>
              <a:t>Functions can also get input from environments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27F1-A5D2-4C4F-A336-DC210ECE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6323E3-4CC8-4E5D-AE97-55AE997A2DFC}"/>
              </a:ext>
            </a:extLst>
          </p:cNvPr>
          <p:cNvSpPr txBox="1"/>
          <p:nvPr/>
        </p:nvSpPr>
        <p:spPr>
          <a:xfrm>
            <a:off x="1143000" y="2176556"/>
            <a:ext cx="4953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Same as previous example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but output to standard output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CF7111-1C4B-45EB-A7DA-FAF798864FA2}"/>
              </a:ext>
            </a:extLst>
          </p:cNvPr>
          <p:cNvSpPr txBox="1"/>
          <p:nvPr/>
        </p:nvSpPr>
        <p:spPr>
          <a:xfrm>
            <a:off x="6134100" y="2176556"/>
            <a:ext cx="5524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Same as previous example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but get values from standard input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result, a,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&gt;&gt; a &gt;&gt;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no input and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5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805B2F-1855-46FD-A602-7174E8B2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29" y="2957985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1200" dirty="0">
                <a:latin typeface="Times New Roman" panose="02020603050405020304" pitchFamily="18" charset="0"/>
                <a:ea typeface="楷体_GB2312" pitchFamily="49" charset="-122"/>
              </a:rPr>
              <a:t>            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***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*****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*******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*********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057" y="2481808"/>
            <a:ext cx="44011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print_star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 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********\n”;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“**********\n”;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an input and no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N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51" y="2137707"/>
            <a:ext cx="86115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Print a pyramid of N lines of stars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print_star_N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   {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Start a new line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space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n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umOfLines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-i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‘ ‘;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stars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2 *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 - 1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“*”;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}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4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DF3E-0ED5-4F16-894E-4096599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Functions?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77AC7-875E-49E4-A58F-49A4F6F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a complex task into simpler ones</a:t>
            </a:r>
          </a:p>
          <a:p>
            <a:r>
              <a:rPr lang="en-US" altLang="zh-CN" dirty="0"/>
              <a:t>Reuse of code</a:t>
            </a:r>
          </a:p>
          <a:p>
            <a:r>
              <a:rPr lang="en-US" altLang="zh-CN" dirty="0"/>
              <a:t>Information hiding: Functions are black boxes</a:t>
            </a:r>
          </a:p>
          <a:p>
            <a:pPr lvl="1"/>
            <a:r>
              <a:rPr lang="en-US" altLang="zh-CN" dirty="0"/>
              <a:t>Users only need to know its </a:t>
            </a:r>
            <a:r>
              <a:rPr lang="en-US" altLang="zh-CN" b="1" dirty="0"/>
              <a:t>interface</a:t>
            </a:r>
            <a:r>
              <a:rPr lang="en-US" altLang="zh-CN" dirty="0"/>
              <a:t>: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implementation is hidden from users</a:t>
            </a:r>
          </a:p>
          <a:p>
            <a:pPr lvl="1"/>
            <a:r>
              <a:rPr lang="en-US" altLang="zh-CN" dirty="0"/>
              <a:t>The implementation can be replaced without affecting users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C8024-C6EF-4C71-BD48-8097264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0A33CC-D3E0-4707-917C-E7F453641272}"/>
              </a:ext>
            </a:extLst>
          </p:cNvPr>
          <p:cNvGrpSpPr/>
          <p:nvPr/>
        </p:nvGrpSpPr>
        <p:grpSpPr>
          <a:xfrm>
            <a:off x="3170602" y="2860260"/>
            <a:ext cx="4567956" cy="2207418"/>
            <a:chOff x="3170602" y="2860260"/>
            <a:chExt cx="4567956" cy="2207418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CB525812-D1D1-431B-9963-D5288BA0687E}"/>
                </a:ext>
              </a:extLst>
            </p:cNvPr>
            <p:cNvSpPr/>
            <p:nvPr/>
          </p:nvSpPr>
          <p:spPr>
            <a:xfrm>
              <a:off x="4390363" y="3239527"/>
              <a:ext cx="1988949" cy="741374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7EDBE74-8AE6-48F2-B214-B2491C313DDA}"/>
                </a:ext>
              </a:extLst>
            </p:cNvPr>
            <p:cNvSpPr/>
            <p:nvPr/>
          </p:nvSpPr>
          <p:spPr>
            <a:xfrm>
              <a:off x="3170602" y="3369990"/>
              <a:ext cx="97639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0550AEF-90F2-40E7-9B8A-AF19611A5092}"/>
                </a:ext>
              </a:extLst>
            </p:cNvPr>
            <p:cNvSpPr/>
            <p:nvPr/>
          </p:nvSpPr>
          <p:spPr>
            <a:xfrm>
              <a:off x="6670411" y="3369989"/>
              <a:ext cx="79041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A80911-6DBE-418D-9E63-917C7BB083E5}"/>
                </a:ext>
              </a:extLst>
            </p:cNvPr>
            <p:cNvSpPr txBox="1"/>
            <p:nvPr/>
          </p:nvSpPr>
          <p:spPr>
            <a:xfrm>
              <a:off x="3170602" y="2902967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Input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8D81F53-C8EE-4BD8-972D-1A50B3CD9D8F}"/>
                </a:ext>
              </a:extLst>
            </p:cNvPr>
            <p:cNvSpPr txBox="1"/>
            <p:nvPr/>
          </p:nvSpPr>
          <p:spPr>
            <a:xfrm>
              <a:off x="6622680" y="2870195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3316DB-DDDE-4871-BA07-C71FC14D8C3C}"/>
                </a:ext>
              </a:extLst>
            </p:cNvPr>
            <p:cNvSpPr txBox="1"/>
            <p:nvPr/>
          </p:nvSpPr>
          <p:spPr>
            <a:xfrm>
              <a:off x="4845317" y="2860260"/>
              <a:ext cx="134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Function</a:t>
              </a:r>
              <a:endParaRPr lang="zh-CN" altLang="en-US" b="1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9F752E-986B-44CD-AE09-843563179307}"/>
                </a:ext>
              </a:extLst>
            </p:cNvPr>
            <p:cNvSpPr/>
            <p:nvPr/>
          </p:nvSpPr>
          <p:spPr>
            <a:xfrm rot="5400000">
              <a:off x="5126415" y="4117805"/>
              <a:ext cx="40011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3DB34E-9394-4EE3-8EFE-8D54B92B318A}"/>
                </a:ext>
              </a:extLst>
            </p:cNvPr>
            <p:cNvSpPr txBox="1"/>
            <p:nvPr/>
          </p:nvSpPr>
          <p:spPr>
            <a:xfrm>
              <a:off x="5544600" y="4059652"/>
              <a:ext cx="1783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Affects</a:t>
              </a:r>
              <a:endParaRPr lang="zh-CN" altLang="en-US" sz="24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8CB217-2A35-4661-8760-9293E47755B9}"/>
                </a:ext>
              </a:extLst>
            </p:cNvPr>
            <p:cNvSpPr/>
            <p:nvPr/>
          </p:nvSpPr>
          <p:spPr>
            <a:xfrm>
              <a:off x="4240346" y="4587231"/>
              <a:ext cx="2382334" cy="4804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Environment States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618544" y="2450608"/>
            <a:ext cx="9489722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We now have a basic understanding of function.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Now, how exactly does functions drive </a:t>
            </a:r>
            <a:r>
              <a:rPr lang="en-US" altLang="zh-CN" sz="3200" dirty="0">
                <a:solidFill>
                  <a:srgbClr val="FF0000"/>
                </a:solidFill>
              </a:rPr>
              <a:t>the changes of program states</a:t>
            </a:r>
            <a:r>
              <a:rPr lang="en-US" altLang="zh-CN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66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Mechanics of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207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979876-1F86-4F6A-99FD-E2831E6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B3610-3D23-4582-A5E8-F049320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inside a function</a:t>
            </a:r>
          </a:p>
          <a:p>
            <a:pPr lvl="1"/>
            <a:r>
              <a:rPr lang="en-US" altLang="zh-CN" dirty="0"/>
              <a:t>Including function parameters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2C520A-FF6B-4CA0-A530-D587455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BDD3E-1A35-4A39-834A-291F77852F57}"/>
              </a:ext>
            </a:extLst>
          </p:cNvPr>
          <p:cNvSpPr txBox="1"/>
          <p:nvPr/>
        </p:nvSpPr>
        <p:spPr>
          <a:xfrm>
            <a:off x="838200" y="217655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E5203-0407-4BE1-A31B-6137F99A84F9}"/>
              </a:ext>
            </a:extLst>
          </p:cNvPr>
          <p:cNvSpPr txBox="1"/>
          <p:nvPr/>
        </p:nvSpPr>
        <p:spPr>
          <a:xfrm>
            <a:off x="4613990" y="2176556"/>
            <a:ext cx="31849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2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result, a,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&gt;&gt; a &gt;&gt;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F4F722-8443-4DFF-814E-0D3BBB09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9" y="2176556"/>
            <a:ext cx="4819662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Example 3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6E93E-1EDD-489C-99AE-707BC182E6B3}"/>
              </a:ext>
            </a:extLst>
          </p:cNvPr>
          <p:cNvCxnSpPr>
            <a:cxnSpLocks/>
          </p:cNvCxnSpPr>
          <p:nvPr/>
        </p:nvCxnSpPr>
        <p:spPr>
          <a:xfrm>
            <a:off x="2188944" y="2851659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3D0E24-C897-4CDA-BF49-D88FFEA9149B}"/>
              </a:ext>
            </a:extLst>
          </p:cNvPr>
          <p:cNvCxnSpPr>
            <a:cxnSpLocks/>
          </p:cNvCxnSpPr>
          <p:nvPr/>
        </p:nvCxnSpPr>
        <p:spPr>
          <a:xfrm>
            <a:off x="1178588" y="3430215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01F8CF-66AC-45EB-81EB-6C5D77C97B05}"/>
              </a:ext>
            </a:extLst>
          </p:cNvPr>
          <p:cNvCxnSpPr>
            <a:cxnSpLocks/>
          </p:cNvCxnSpPr>
          <p:nvPr/>
        </p:nvCxnSpPr>
        <p:spPr>
          <a:xfrm>
            <a:off x="4965289" y="3429000"/>
            <a:ext cx="2372489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EE6E0-3FC0-43D9-B5F3-2C736A4817B7}"/>
              </a:ext>
            </a:extLst>
          </p:cNvPr>
          <p:cNvCxnSpPr>
            <a:cxnSpLocks/>
          </p:cNvCxnSpPr>
          <p:nvPr/>
        </p:nvCxnSpPr>
        <p:spPr>
          <a:xfrm>
            <a:off x="8086667" y="3429000"/>
            <a:ext cx="123795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18B9BE-EE4A-48FA-8F4B-3DD0DDB8039C}"/>
              </a:ext>
            </a:extLst>
          </p:cNvPr>
          <p:cNvCxnSpPr>
            <a:cxnSpLocks/>
          </p:cNvCxnSpPr>
          <p:nvPr/>
        </p:nvCxnSpPr>
        <p:spPr>
          <a:xfrm>
            <a:off x="9582444" y="2851659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F0C140-47E0-4E2E-8A4C-8AD6F886B257}"/>
              </a:ext>
            </a:extLst>
          </p:cNvPr>
          <p:cNvCxnSpPr>
            <a:cxnSpLocks/>
          </p:cNvCxnSpPr>
          <p:nvPr/>
        </p:nvCxnSpPr>
        <p:spPr>
          <a:xfrm>
            <a:off x="8756532" y="4776414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08EE2-E1FE-4B57-B58C-CF7F96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86FFF-1685-4475-BE41-9ED2C6B3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function call </a:t>
            </a:r>
            <a:r>
              <a:rPr lang="en-US" altLang="zh-CN" dirty="0">
                <a:solidFill>
                  <a:srgbClr val="FF0000"/>
                </a:solidFill>
              </a:rPr>
              <a:t>creates</a:t>
            </a:r>
            <a:r>
              <a:rPr lang="en-US" altLang="zh-CN" dirty="0"/>
              <a:t> a collection of memory block:</a:t>
            </a:r>
          </a:p>
          <a:p>
            <a:pPr lvl="1"/>
            <a:r>
              <a:rPr lang="en-US" altLang="zh-CN" dirty="0"/>
              <a:t>One memory block for each local variable</a:t>
            </a:r>
          </a:p>
          <a:p>
            <a:pPr lvl="1"/>
            <a:r>
              <a:rPr lang="en-US" altLang="zh-CN" dirty="0"/>
              <a:t>Reading and assignment of a local variable work on its block</a:t>
            </a:r>
          </a:p>
          <a:p>
            <a:r>
              <a:rPr lang="en-US" altLang="zh-CN" dirty="0"/>
              <a:t>The collection of memory blocks is called a </a:t>
            </a:r>
            <a:r>
              <a:rPr lang="en-US" altLang="zh-CN" b="1" dirty="0"/>
              <a:t>stack frame</a:t>
            </a:r>
          </a:p>
          <a:p>
            <a:r>
              <a:rPr lang="en-US" altLang="zh-CN" dirty="0"/>
              <a:t>The stack frame is </a:t>
            </a:r>
            <a:r>
              <a:rPr lang="en-US" altLang="zh-CN" dirty="0">
                <a:solidFill>
                  <a:srgbClr val="FF0000"/>
                </a:solidFill>
              </a:rPr>
              <a:t>destroyed</a:t>
            </a:r>
            <a:r>
              <a:rPr lang="en-US" altLang="zh-CN" dirty="0"/>
              <a:t> upon function return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30A05-14F3-4BD2-B50B-F5D8E2B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7C095-44C1-4856-AA11-D8C49AC32E30}"/>
              </a:ext>
            </a:extLst>
          </p:cNvPr>
          <p:cNvSpPr txBox="1"/>
          <p:nvPr/>
        </p:nvSpPr>
        <p:spPr>
          <a:xfrm>
            <a:off x="1239253" y="331840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13E7A8-151E-43ED-93FE-0FE8FA03D478}"/>
              </a:ext>
            </a:extLst>
          </p:cNvPr>
          <p:cNvGrpSpPr/>
          <p:nvPr/>
        </p:nvGrpSpPr>
        <p:grpSpPr>
          <a:xfrm>
            <a:off x="7060575" y="3231718"/>
            <a:ext cx="2302933" cy="3106816"/>
            <a:chOff x="7168445" y="3137676"/>
            <a:chExt cx="2302933" cy="31068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9AD74F-4AD9-4A49-840F-B5C15200DD32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D5818E-D68A-4DA2-A434-0CA85212EECE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EACCC0-4BE6-4671-8729-62D200CAE5A8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C38296-DDA5-45DA-8C80-FB29ACEF8552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AB339E-9B57-4E81-ADEF-E71F6237A2EA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D722EF-2DAF-43F8-BE1D-70B734C9E76C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940366-15D3-44C0-B7F5-18D5DCE94A9E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BBFD2B-3ADB-4106-B108-1FDD05903C8F}"/>
              </a:ext>
            </a:extLst>
          </p:cNvPr>
          <p:cNvSpPr txBox="1"/>
          <p:nvPr/>
        </p:nvSpPr>
        <p:spPr>
          <a:xfrm>
            <a:off x="6467909" y="6338534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calls to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BE13EE-82A6-4528-B665-80FC9F9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Single Function Call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F881-B911-475E-8139-1781E45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Execute the body of the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When a return statement is hit: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the returned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Return to </a:t>
            </a:r>
            <a:r>
              <a:rPr lang="en-US" altLang="zh-CN" dirty="0">
                <a:solidFill>
                  <a:srgbClr val="FF0000"/>
                </a:solidFill>
              </a:rPr>
              <a:t>right after </a:t>
            </a:r>
            <a:r>
              <a:rPr lang="en-US" altLang="zh-CN" dirty="0"/>
              <a:t>the call site </a:t>
            </a:r>
          </a:p>
          <a:p>
            <a:pPr marL="457200" lvl="1" indent="0">
              <a:buNone/>
            </a:pPr>
            <a:r>
              <a:rPr lang="en-US" altLang="zh-CN" dirty="0"/>
              <a:t>	(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 if a value is returned)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passing of arguments by copying is known as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CDCB3B-EEB9-46C8-A5A0-A5BA2D9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28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1E9FEE-1182-466F-80FC-999E44DEA622}"/>
              </a:ext>
            </a:extLst>
          </p:cNvPr>
          <p:cNvCxnSpPr>
            <a:cxnSpLocks/>
          </p:cNvCxnSpPr>
          <p:nvPr/>
        </p:nvCxnSpPr>
        <p:spPr>
          <a:xfrm>
            <a:off x="8940800" y="1761066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EE42AD-B9E2-4A2F-8475-109F13D1432E}"/>
              </a:ext>
            </a:extLst>
          </p:cNvPr>
          <p:cNvCxnSpPr>
            <a:cxnSpLocks/>
          </p:cNvCxnSpPr>
          <p:nvPr/>
        </p:nvCxnSpPr>
        <p:spPr>
          <a:xfrm>
            <a:off x="9925756" y="2585155"/>
            <a:ext cx="0" cy="1004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6A3C6D-048C-4A71-B4BB-E39AB306D5CE}"/>
              </a:ext>
            </a:extLst>
          </p:cNvPr>
          <p:cNvCxnSpPr>
            <a:cxnSpLocks/>
          </p:cNvCxnSpPr>
          <p:nvPr/>
        </p:nvCxnSpPr>
        <p:spPr>
          <a:xfrm>
            <a:off x="8940800" y="2404532"/>
            <a:ext cx="984956" cy="195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D7F082-653F-4C44-819D-D79060DDC7FD}"/>
              </a:ext>
            </a:extLst>
          </p:cNvPr>
          <p:cNvCxnSpPr>
            <a:cxnSpLocks/>
          </p:cNvCxnSpPr>
          <p:nvPr/>
        </p:nvCxnSpPr>
        <p:spPr>
          <a:xfrm flipH="1">
            <a:off x="8940800" y="3589867"/>
            <a:ext cx="984956" cy="237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EABB6A-A7D5-4B6C-92A3-C8AFD821D51B}"/>
              </a:ext>
            </a:extLst>
          </p:cNvPr>
          <p:cNvCxnSpPr>
            <a:cxnSpLocks/>
          </p:cNvCxnSpPr>
          <p:nvPr/>
        </p:nvCxnSpPr>
        <p:spPr>
          <a:xfrm>
            <a:off x="8940800" y="3826932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567CAC-E38E-4201-A2E7-C1AB9B4E416B}"/>
              </a:ext>
            </a:extLst>
          </p:cNvPr>
          <p:cNvSpPr txBox="1"/>
          <p:nvPr/>
        </p:nvSpPr>
        <p:spPr>
          <a:xfrm>
            <a:off x="7928303" y="1882744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caller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0F46A3-2C15-40DD-927A-7D45D9F979FE}"/>
              </a:ext>
            </a:extLst>
          </p:cNvPr>
          <p:cNvSpPr txBox="1"/>
          <p:nvPr/>
        </p:nvSpPr>
        <p:spPr>
          <a:xfrm>
            <a:off x="9925756" y="2868023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callee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BB59116D-89E9-4912-95EE-4C920C03029F}"/>
              </a:ext>
            </a:extLst>
          </p:cNvPr>
          <p:cNvSpPr/>
          <p:nvPr/>
        </p:nvSpPr>
        <p:spPr>
          <a:xfrm rot="8481827">
            <a:off x="9310485" y="2045517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972022-6B44-4E6B-8FB7-DC8D3BE8E229}"/>
              </a:ext>
            </a:extLst>
          </p:cNvPr>
          <p:cNvSpPr txBox="1"/>
          <p:nvPr/>
        </p:nvSpPr>
        <p:spPr>
          <a:xfrm rot="748926">
            <a:off x="9103181" y="253378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3A8CC-8EE6-4981-9D7C-953DC0F17667}"/>
              </a:ext>
            </a:extLst>
          </p:cNvPr>
          <p:cNvSpPr txBox="1"/>
          <p:nvPr/>
        </p:nvSpPr>
        <p:spPr>
          <a:xfrm rot="20826120">
            <a:off x="9050406" y="3687773"/>
            <a:ext cx="106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298FCA-D802-40DE-A2F5-1E0810EA1CF5}"/>
              </a:ext>
            </a:extLst>
          </p:cNvPr>
          <p:cNvSpPr txBox="1"/>
          <p:nvPr/>
        </p:nvSpPr>
        <p:spPr>
          <a:xfrm>
            <a:off x="9612626" y="1180206"/>
            <a:ext cx="22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Allocate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arguments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F387E0-C536-46EB-BDFA-55FE4DEBE6B1}"/>
              </a:ext>
            </a:extLst>
          </p:cNvPr>
          <p:cNvSpPr txBox="1"/>
          <p:nvPr/>
        </p:nvSpPr>
        <p:spPr>
          <a:xfrm>
            <a:off x="9126387" y="4498632"/>
            <a:ext cx="274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Destroy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return value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1DC871C4-6FE6-4A10-BC37-AA98CAAAD52C}"/>
              </a:ext>
            </a:extLst>
          </p:cNvPr>
          <p:cNvSpPr/>
          <p:nvPr/>
        </p:nvSpPr>
        <p:spPr>
          <a:xfrm rot="13239711">
            <a:off x="9410235" y="4167070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 animBg="1"/>
      <p:bldP spid="39" grpId="0"/>
      <p:bldP spid="40" grpId="0"/>
      <p:bldP spid="41" grpId="0"/>
      <p:bldP spid="42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D5889-C396-424F-AC09-DBA5187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60A5E-733C-4D17-9E14-3C91507D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A37E5-6A34-476B-95B3-AA424824A159}"/>
              </a:ext>
            </a:extLst>
          </p:cNvPr>
          <p:cNvSpPr txBox="1"/>
          <p:nvPr/>
        </p:nvSpPr>
        <p:spPr>
          <a:xfrm>
            <a:off x="1615786" y="1062100"/>
            <a:ext cx="60939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int result;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b;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result;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B95B74-0EA9-4D89-81BD-792E3F557A2C}"/>
              </a:ext>
            </a:extLst>
          </p:cNvPr>
          <p:cNvSpPr txBox="1"/>
          <p:nvPr/>
        </p:nvSpPr>
        <p:spPr>
          <a:xfrm>
            <a:off x="1575274" y="4539975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Caller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caller()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85BA57-E9F4-46FA-B790-35544FF6EE67}"/>
              </a:ext>
            </a:extLst>
          </p:cNvPr>
          <p:cNvGrpSpPr/>
          <p:nvPr/>
        </p:nvGrpSpPr>
        <p:grpSpPr>
          <a:xfrm>
            <a:off x="7709780" y="2198699"/>
            <a:ext cx="2302933" cy="3106816"/>
            <a:chOff x="7168445" y="3137676"/>
            <a:chExt cx="2302933" cy="31068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45FE19-9A08-4718-9222-54A2175A32BC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9BEB55-8B52-4C7F-B6D8-F74F578F99CB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6C9DB-3F7F-46FE-B467-29677CBB7B4A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A36F19F-56FB-4DB8-9EE6-9F9803688641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0646ACD-7A09-4312-896F-C197C7623BAD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CF5B79-75FC-4822-A396-0B06AD660CB5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C3B2739-BF91-4BF6-8BE1-A09FA4A97A52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F4CD40-DB96-4DC0-A7DC-F5E56F3E8E79}"/>
              </a:ext>
            </a:extLst>
          </p:cNvPr>
          <p:cNvGrpSpPr/>
          <p:nvPr/>
        </p:nvGrpSpPr>
        <p:grpSpPr>
          <a:xfrm>
            <a:off x="427681" y="4836296"/>
            <a:ext cx="1155192" cy="400110"/>
            <a:chOff x="2822448" y="3339786"/>
            <a:chExt cx="1155192" cy="4001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D2AA27-29BB-4DBD-BA5D-9B095B7E7BF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82A1E25-39E8-4234-A7C6-A77EF704A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2F64A-9471-4A9B-82E9-72FED2795C1C}"/>
              </a:ext>
            </a:extLst>
          </p:cNvPr>
          <p:cNvSpPr txBox="1"/>
          <p:nvPr/>
        </p:nvSpPr>
        <p:spPr>
          <a:xfrm>
            <a:off x="9113670" y="2535771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7EE202-F484-4539-B477-61969AF55AA2}"/>
              </a:ext>
            </a:extLst>
          </p:cNvPr>
          <p:cNvSpPr txBox="1"/>
          <p:nvPr/>
        </p:nvSpPr>
        <p:spPr>
          <a:xfrm>
            <a:off x="9113670" y="3532683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33FE47-C1F3-4ED4-9C67-EB442A3BD896}"/>
              </a:ext>
            </a:extLst>
          </p:cNvPr>
          <p:cNvSpPr txBox="1"/>
          <p:nvPr/>
        </p:nvSpPr>
        <p:spPr>
          <a:xfrm>
            <a:off x="9135314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FBB2C7-646F-474F-A1CE-0907C9367BAE}"/>
              </a:ext>
            </a:extLst>
          </p:cNvPr>
          <p:cNvSpPr txBox="1"/>
          <p:nvPr/>
        </p:nvSpPr>
        <p:spPr>
          <a:xfrm>
            <a:off x="9139792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2D9B68-204C-401A-8651-A7F72DA5D8BB}"/>
              </a:ext>
            </a:extLst>
          </p:cNvPr>
          <p:cNvSpPr txBox="1"/>
          <p:nvPr/>
        </p:nvSpPr>
        <p:spPr>
          <a:xfrm>
            <a:off x="7391180" y="5349473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max(4,2)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065 0.0856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8565 L -0.00091 -0.3754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7546 L -0.00091 -0.3333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3333 L -0.00091 -0.28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38 L -0.00091 -0.1483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4838 L 0.00065 0.08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Overview of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Variables &amp; Program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Expressions &amp;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Loop Invariants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A6CE-D08D-44BA-B6FC-4A789023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Multiple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A4C43-8B20-4B74-9C1C-C5A104D4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Invocation of functions in programs generate </a:t>
            </a:r>
            <a:r>
              <a:rPr lang="en-US" altLang="zh-CN" dirty="0">
                <a:solidFill>
                  <a:srgbClr val="FF0000"/>
                </a:solidFill>
              </a:rPr>
              <a:t>a stack of frames</a:t>
            </a:r>
          </a:p>
          <a:p>
            <a:r>
              <a:rPr lang="en-US" altLang="zh-CN" dirty="0"/>
              <a:t>The history of function calls is </a:t>
            </a:r>
            <a:r>
              <a:rPr lang="en-US" altLang="zh-CN" dirty="0">
                <a:solidFill>
                  <a:srgbClr val="FF0000"/>
                </a:solidFill>
              </a:rPr>
              <a:t>like a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D9E93-FAE1-4C87-9B5A-2391D96A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816068-655E-4BAA-81A2-4D833BCDBEC6}"/>
              </a:ext>
            </a:extLst>
          </p:cNvPr>
          <p:cNvSpPr/>
          <p:nvPr/>
        </p:nvSpPr>
        <p:spPr>
          <a:xfrm>
            <a:off x="7900477" y="1922497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main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943298-5261-4EC7-AE85-F74DF35DCD5F}"/>
              </a:ext>
            </a:extLst>
          </p:cNvPr>
          <p:cNvSpPr/>
          <p:nvPr/>
        </p:nvSpPr>
        <p:spPr>
          <a:xfrm>
            <a:off x="5772522" y="3335099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8116B7F-F038-4492-ABF0-93A6E63DF8A1}"/>
              </a:ext>
            </a:extLst>
          </p:cNvPr>
          <p:cNvSpPr/>
          <p:nvPr/>
        </p:nvSpPr>
        <p:spPr>
          <a:xfrm>
            <a:off x="4762166" y="4754706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A0FD87-FF51-4C7B-ADD2-F98630EA747B}"/>
              </a:ext>
            </a:extLst>
          </p:cNvPr>
          <p:cNvSpPr/>
          <p:nvPr/>
        </p:nvSpPr>
        <p:spPr>
          <a:xfrm>
            <a:off x="8646074" y="3335098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BDD8B34-2CEF-4AC6-8BA2-E0FD4996E564}"/>
              </a:ext>
            </a:extLst>
          </p:cNvPr>
          <p:cNvSpPr/>
          <p:nvPr/>
        </p:nvSpPr>
        <p:spPr>
          <a:xfrm>
            <a:off x="7782474" y="4754705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5DD6E7-5CC1-4F6D-95A8-712A7EB0CA8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923989" y="2749220"/>
            <a:ext cx="2127955" cy="585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A53A62-B59C-4AD9-83AE-F4E4E68E76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913633" y="4161822"/>
            <a:ext cx="1010356" cy="59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F8F4DA-964A-499C-B303-4B712EA47A6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6923989" y="4161822"/>
            <a:ext cx="2009952" cy="59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435B72-1C40-450B-8A6E-3217CC4CBFB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9051944" y="2749220"/>
            <a:ext cx="745597" cy="585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EBCA2F6-2F6E-493D-806F-10A57BD6B4E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97541" y="4161821"/>
            <a:ext cx="1604166" cy="7097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55A9D61-4233-4E09-BFD0-748F78CFF5AA}"/>
              </a:ext>
            </a:extLst>
          </p:cNvPr>
          <p:cNvSpPr txBox="1"/>
          <p:nvPr/>
        </p:nvSpPr>
        <p:spPr>
          <a:xfrm>
            <a:off x="1564324" y="2222829"/>
            <a:ext cx="2627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f(…);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g(…);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 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4D248E-8D51-4E58-A4F7-A0D0C7854451}"/>
              </a:ext>
            </a:extLst>
          </p:cNvPr>
          <p:cNvSpPr txBox="1"/>
          <p:nvPr/>
        </p:nvSpPr>
        <p:spPr>
          <a:xfrm>
            <a:off x="1545890" y="4233660"/>
            <a:ext cx="21126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…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6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8FAA-D3A9-4403-9BB7-94D492E5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60709316-9B18-467C-B6E7-82990ADF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87ECA-583B-4B8A-B0C1-801BBBBB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457379-AC9C-4F9B-B105-038D7783951D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19FB5-F6F1-43D5-9EBB-E5B1E4942C94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409D8-DEDE-40DC-9839-4D36A2356F87}"/>
              </a:ext>
            </a:extLst>
          </p:cNvPr>
          <p:cNvSpPr txBox="1"/>
          <p:nvPr/>
        </p:nvSpPr>
        <p:spPr>
          <a:xfrm>
            <a:off x="10290976" y="1931392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2901C-5E62-40B8-8F33-F6AA6478A665}"/>
              </a:ext>
            </a:extLst>
          </p:cNvPr>
          <p:cNvSpPr txBox="1"/>
          <p:nvPr/>
        </p:nvSpPr>
        <p:spPr>
          <a:xfrm>
            <a:off x="9885235" y="190921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E0B77-DD26-41BF-8D48-80BA59B2469D}"/>
              </a:ext>
            </a:extLst>
          </p:cNvPr>
          <p:cNvSpPr txBox="1"/>
          <p:nvPr/>
        </p:nvSpPr>
        <p:spPr>
          <a:xfrm>
            <a:off x="10290976" y="2390387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007DCE-FF5C-4009-A6AE-A35C6FAE14FF}"/>
              </a:ext>
            </a:extLst>
          </p:cNvPr>
          <p:cNvSpPr txBox="1"/>
          <p:nvPr/>
        </p:nvSpPr>
        <p:spPr>
          <a:xfrm>
            <a:off x="9874844" y="239755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91837-2649-43A9-B03F-0FB334E68725}"/>
              </a:ext>
            </a:extLst>
          </p:cNvPr>
          <p:cNvSpPr txBox="1"/>
          <p:nvPr/>
        </p:nvSpPr>
        <p:spPr>
          <a:xfrm>
            <a:off x="10298892" y="2907589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?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63280-933C-48D9-914A-23CF73A9592D}"/>
              </a:ext>
            </a:extLst>
          </p:cNvPr>
          <p:cNvSpPr txBox="1"/>
          <p:nvPr/>
        </p:nvSpPr>
        <p:spPr>
          <a:xfrm>
            <a:off x="9725909" y="2905070"/>
            <a:ext cx="72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BD9FAF5-46B5-43D1-95B5-160724E8CE2B}"/>
              </a:ext>
            </a:extLst>
          </p:cNvPr>
          <p:cNvSpPr/>
          <p:nvPr/>
        </p:nvSpPr>
        <p:spPr>
          <a:xfrm>
            <a:off x="866899" y="4405745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4D9B59-F462-4645-9822-1C4551AD36E6}"/>
              </a:ext>
            </a:extLst>
          </p:cNvPr>
          <p:cNvCxnSpPr>
            <a:cxnSpLocks/>
          </p:cNvCxnSpPr>
          <p:nvPr/>
        </p:nvCxnSpPr>
        <p:spPr>
          <a:xfrm flipV="1">
            <a:off x="3599709" y="3764478"/>
            <a:ext cx="4051958" cy="110440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DE05AD-2959-43AF-9A4A-46CC4AB5C9E0}"/>
              </a:ext>
            </a:extLst>
          </p:cNvPr>
          <p:cNvCxnSpPr>
            <a:cxnSpLocks/>
          </p:cNvCxnSpPr>
          <p:nvPr/>
        </p:nvCxnSpPr>
        <p:spPr>
          <a:xfrm flipV="1">
            <a:off x="2636322" y="3617080"/>
            <a:ext cx="2895599" cy="1251803"/>
          </a:xfrm>
          <a:prstGeom prst="curvedConnector3">
            <a:avLst>
              <a:gd name="adj1" fmla="val 126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14CDEF-B674-46CF-B35F-57293EBF25D7}"/>
              </a:ext>
            </a:extLst>
          </p:cNvPr>
          <p:cNvCxnSpPr>
            <a:cxnSpLocks/>
          </p:cNvCxnSpPr>
          <p:nvPr/>
        </p:nvCxnSpPr>
        <p:spPr>
          <a:xfrm flipV="1">
            <a:off x="4084121" y="3764478"/>
            <a:ext cx="4454237" cy="117927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AFC0D31-32C0-41CB-BBDE-09FB363AF21C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FF05E-A325-4289-A7AD-DD6CFCA8B6A1}"/>
              </a:ext>
            </a:extLst>
          </p:cNvPr>
          <p:cNvSpPr txBox="1"/>
          <p:nvPr/>
        </p:nvSpPr>
        <p:spPr>
          <a:xfrm>
            <a:off x="10042565" y="3764477"/>
            <a:ext cx="7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E883AE-780A-4BD9-8E1A-C75635184F8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28394F-B799-434A-912B-1007AFB2EA5B}"/>
              </a:ext>
            </a:extLst>
          </p:cNvPr>
          <p:cNvSpPr txBox="1"/>
          <p:nvPr/>
        </p:nvSpPr>
        <p:spPr>
          <a:xfrm>
            <a:off x="10051967" y="42679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F3CEEF27-F032-4B22-BB43-441DF194E3CD}"/>
              </a:ext>
            </a:extLst>
          </p:cNvPr>
          <p:cNvSpPr/>
          <p:nvPr/>
        </p:nvSpPr>
        <p:spPr>
          <a:xfrm>
            <a:off x="10852084" y="2104183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5A277C19-06EF-4600-8919-F67049412373}"/>
              </a:ext>
            </a:extLst>
          </p:cNvPr>
          <p:cNvSpPr/>
          <p:nvPr/>
        </p:nvSpPr>
        <p:spPr>
          <a:xfrm>
            <a:off x="11272660" y="2278550"/>
            <a:ext cx="478461" cy="212719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0ABB44D-11F7-4F38-B2B6-E68B2C7A01B3}"/>
              </a:ext>
            </a:extLst>
          </p:cNvPr>
          <p:cNvSpPr/>
          <p:nvPr/>
        </p:nvSpPr>
        <p:spPr>
          <a:xfrm>
            <a:off x="11054442" y="3980030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75395-065D-496A-992F-8585D3D059F4}"/>
              </a:ext>
            </a:extLst>
          </p:cNvPr>
          <p:cNvSpPr txBox="1"/>
          <p:nvPr/>
        </p:nvSpPr>
        <p:spPr>
          <a:xfrm>
            <a:off x="10492837" y="486950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1E104E-45C0-4330-BB66-626556FA555D}"/>
              </a:ext>
            </a:extLst>
          </p:cNvPr>
          <p:cNvSpPr txBox="1"/>
          <p:nvPr/>
        </p:nvSpPr>
        <p:spPr>
          <a:xfrm>
            <a:off x="9544667" y="485238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57E9084-FDA8-45BE-B0BF-B7EF053646E1}"/>
              </a:ext>
            </a:extLst>
          </p:cNvPr>
          <p:cNvSpPr/>
          <p:nvPr/>
        </p:nvSpPr>
        <p:spPr>
          <a:xfrm>
            <a:off x="9760511" y="1822399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1F0A84-5F98-40C2-9EB6-4BD5AF7EDC92}"/>
              </a:ext>
            </a:extLst>
          </p:cNvPr>
          <p:cNvSpPr/>
          <p:nvPr/>
        </p:nvSpPr>
        <p:spPr>
          <a:xfrm>
            <a:off x="9555678" y="3705634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53D5B9-B875-491E-BD7F-471A6F8F000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0436927" y="3337785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574E68-5C2A-42FB-8A46-043F146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7B74BE83-F552-4611-BD64-B249B919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body of the function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D733DA-E092-4974-AE79-9B131025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47EF00-9079-45F6-B6CA-17759E0B0A42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9B114-D57F-46A1-9359-57C827789E69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FBE56-AE91-4068-A5CD-AD47BF6D2BA4}"/>
              </a:ext>
            </a:extLst>
          </p:cNvPr>
          <p:cNvSpPr txBox="1"/>
          <p:nvPr/>
        </p:nvSpPr>
        <p:spPr>
          <a:xfrm>
            <a:off x="10423566" y="18862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3E2437-43C4-4B44-8B9B-A3B9CCA7EAB5}"/>
              </a:ext>
            </a:extLst>
          </p:cNvPr>
          <p:cNvSpPr txBox="1"/>
          <p:nvPr/>
        </p:nvSpPr>
        <p:spPr>
          <a:xfrm>
            <a:off x="10042565" y="1874413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DCC1E-4BD5-41D3-8C31-E23C7C3422C6}"/>
              </a:ext>
            </a:extLst>
          </p:cNvPr>
          <p:cNvSpPr txBox="1"/>
          <p:nvPr/>
        </p:nvSpPr>
        <p:spPr>
          <a:xfrm>
            <a:off x="10423566" y="234528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913A2-E53A-4B42-8DCE-B7FC06C5B33B}"/>
              </a:ext>
            </a:extLst>
          </p:cNvPr>
          <p:cNvSpPr txBox="1"/>
          <p:nvPr/>
        </p:nvSpPr>
        <p:spPr>
          <a:xfrm>
            <a:off x="10042565" y="233340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B1640C-E55C-4D4E-BA48-B0BDCC8590E3}"/>
              </a:ext>
            </a:extLst>
          </p:cNvPr>
          <p:cNvSpPr txBox="1"/>
          <p:nvPr/>
        </p:nvSpPr>
        <p:spPr>
          <a:xfrm>
            <a:off x="10431482" y="2862485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F6644-FF2C-42F1-9B80-D8B4F5BD6456}"/>
              </a:ext>
            </a:extLst>
          </p:cNvPr>
          <p:cNvSpPr txBox="1"/>
          <p:nvPr/>
        </p:nvSpPr>
        <p:spPr>
          <a:xfrm>
            <a:off x="9858499" y="2850610"/>
            <a:ext cx="5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21033C-80BA-4537-9561-89EDBA57F0E4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F70301-6FC7-4621-87F2-D67D767885A5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01337-7C65-4BCE-BCBA-B9F2DFBDDE4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A5805-EC2D-457A-9888-1F5B2A15DF9A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2AFBD2-37F5-40EA-982C-50A1F336BB4D}"/>
              </a:ext>
            </a:extLst>
          </p:cNvPr>
          <p:cNvSpPr txBox="1"/>
          <p:nvPr/>
        </p:nvSpPr>
        <p:spPr>
          <a:xfrm>
            <a:off x="10436925" y="486905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132DAE-3F56-4EC8-AB0E-7E48295DE704}"/>
              </a:ext>
            </a:extLst>
          </p:cNvPr>
          <p:cNvSpPr txBox="1"/>
          <p:nvPr/>
        </p:nvSpPr>
        <p:spPr>
          <a:xfrm>
            <a:off x="9525369" y="485766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5E4C161-BC1D-40DC-A50E-C5C56160C850}"/>
              </a:ext>
            </a:extLst>
          </p:cNvPr>
          <p:cNvSpPr/>
          <p:nvPr/>
        </p:nvSpPr>
        <p:spPr>
          <a:xfrm>
            <a:off x="5783283" y="4471893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弧形 18">
            <a:extLst>
              <a:ext uri="{FF2B5EF4-FFF2-40B4-BE49-F238E27FC236}">
                <a16:creationId xmlns:a16="http://schemas.microsoft.com/office/drawing/2014/main" id="{16C5947D-FD0B-4D37-9060-0C3EC90A8518}"/>
              </a:ext>
            </a:extLst>
          </p:cNvPr>
          <p:cNvSpPr/>
          <p:nvPr/>
        </p:nvSpPr>
        <p:spPr>
          <a:xfrm>
            <a:off x="7113319" y="5077420"/>
            <a:ext cx="3086471" cy="309353"/>
          </a:xfrm>
          <a:prstGeom prst="curvedUpArrow">
            <a:avLst>
              <a:gd name="adj1" fmla="val 25000"/>
              <a:gd name="adj2" fmla="val 50000"/>
              <a:gd name="adj3" fmla="val 32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79876-AA6E-4DDB-BDB1-F822CB635C8B}"/>
              </a:ext>
            </a:extLst>
          </p:cNvPr>
          <p:cNvSpPr txBox="1"/>
          <p:nvPr/>
        </p:nvSpPr>
        <p:spPr>
          <a:xfrm>
            <a:off x="10453254" y="486276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15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22431D6-6BB0-49ED-ABE2-90738756F7EA}"/>
              </a:ext>
            </a:extLst>
          </p:cNvPr>
          <p:cNvSpPr/>
          <p:nvPr/>
        </p:nvSpPr>
        <p:spPr>
          <a:xfrm>
            <a:off x="5783283" y="5155204"/>
            <a:ext cx="166254" cy="3093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541F16-79D7-4E3C-818A-14FD557AA5DA}"/>
              </a:ext>
            </a:extLst>
          </p:cNvPr>
          <p:cNvSpPr/>
          <p:nvPr/>
        </p:nvSpPr>
        <p:spPr>
          <a:xfrm>
            <a:off x="9752345" y="1795422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114483-89FC-4F81-B14D-1648699E4482}"/>
              </a:ext>
            </a:extLst>
          </p:cNvPr>
          <p:cNvSpPr/>
          <p:nvPr/>
        </p:nvSpPr>
        <p:spPr>
          <a:xfrm>
            <a:off x="9547512" y="3678657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84FAFF-F674-4D53-9041-0BE0F29595D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428761" y="3310808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0E88E475-D4FD-4C06-A49C-8EDCFAAB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9D5434E6-D1AC-449D-9C89-F090AE86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Return from the call site and 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2C8B44-A876-4B67-BCA4-7D9D3EF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9E22D-A9B2-4060-B8BF-4C0995F10580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C8745-BCB1-451D-ADC1-6569F1BCB89D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09B4E-168C-45BA-BF93-7821AB34E8B4}"/>
              </a:ext>
            </a:extLst>
          </p:cNvPr>
          <p:cNvSpPr txBox="1"/>
          <p:nvPr/>
        </p:nvSpPr>
        <p:spPr>
          <a:xfrm>
            <a:off x="10380478" y="1909191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04A4DD-35AA-4B83-9E79-989D77A4BDD7}"/>
              </a:ext>
            </a:extLst>
          </p:cNvPr>
          <p:cNvSpPr txBox="1"/>
          <p:nvPr/>
        </p:nvSpPr>
        <p:spPr>
          <a:xfrm>
            <a:off x="9999477" y="1897316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F4A959-34F8-42A7-849A-2A2304C06F09}"/>
              </a:ext>
            </a:extLst>
          </p:cNvPr>
          <p:cNvSpPr txBox="1"/>
          <p:nvPr/>
        </p:nvSpPr>
        <p:spPr>
          <a:xfrm>
            <a:off x="10380478" y="2368186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9EA9FD-B0A7-44BB-966F-DA9ED422164E}"/>
              </a:ext>
            </a:extLst>
          </p:cNvPr>
          <p:cNvSpPr txBox="1"/>
          <p:nvPr/>
        </p:nvSpPr>
        <p:spPr>
          <a:xfrm>
            <a:off x="9999477" y="2356311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94EA1-F89D-40BC-99A3-A6F6B15B8184}"/>
              </a:ext>
            </a:extLst>
          </p:cNvPr>
          <p:cNvSpPr txBox="1"/>
          <p:nvPr/>
        </p:nvSpPr>
        <p:spPr>
          <a:xfrm>
            <a:off x="10388394" y="28853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06375-C3C2-43FA-9014-A0F26951A029}"/>
              </a:ext>
            </a:extLst>
          </p:cNvPr>
          <p:cNvSpPr txBox="1"/>
          <p:nvPr/>
        </p:nvSpPr>
        <p:spPr>
          <a:xfrm>
            <a:off x="9737231" y="2873513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596741-28C2-43C5-918B-0BADF4EEC1E2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03E86-5595-4543-9A7C-D77F12AA3986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3D920-1016-413B-A2C1-95FA82C484A0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51C025-41D1-4B84-BFC5-08D744D88109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119254-292F-46D2-89C5-AD7635F7BCFE}"/>
              </a:ext>
            </a:extLst>
          </p:cNvPr>
          <p:cNvSpPr txBox="1"/>
          <p:nvPr/>
        </p:nvSpPr>
        <p:spPr>
          <a:xfrm>
            <a:off x="9529695" y="4829316"/>
            <a:ext cx="9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D29BB-C1E9-427D-9AA4-22527EC2402C}"/>
              </a:ext>
            </a:extLst>
          </p:cNvPr>
          <p:cNvSpPr txBox="1"/>
          <p:nvPr/>
        </p:nvSpPr>
        <p:spPr>
          <a:xfrm>
            <a:off x="10422576" y="484891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2C00F1-D6C9-4C39-9E5B-C5ABE27BD5A8}"/>
              </a:ext>
            </a:extLst>
          </p:cNvPr>
          <p:cNvCxnSpPr>
            <a:cxnSpLocks/>
          </p:cNvCxnSpPr>
          <p:nvPr/>
        </p:nvCxnSpPr>
        <p:spPr>
          <a:xfrm flipH="1" flipV="1">
            <a:off x="2648198" y="5082640"/>
            <a:ext cx="3289464" cy="475012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2A80FA-366F-4C12-A312-75E105581145}"/>
              </a:ext>
            </a:extLst>
          </p:cNvPr>
          <p:cNvSpPr txBox="1"/>
          <p:nvPr/>
        </p:nvSpPr>
        <p:spPr>
          <a:xfrm>
            <a:off x="10388394" y="288416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91D3D174-D048-4E93-9BE5-2C8B08750D6B}"/>
              </a:ext>
            </a:extLst>
          </p:cNvPr>
          <p:cNvSpPr/>
          <p:nvPr/>
        </p:nvSpPr>
        <p:spPr>
          <a:xfrm rot="16200000">
            <a:off x="10191741" y="3779794"/>
            <a:ext cx="1992696" cy="39050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73C463F-423E-4DCA-8719-A2A55DD42496}"/>
              </a:ext>
            </a:extLst>
          </p:cNvPr>
          <p:cNvSpPr/>
          <p:nvPr/>
        </p:nvSpPr>
        <p:spPr>
          <a:xfrm>
            <a:off x="1045029" y="5082640"/>
            <a:ext cx="201881" cy="3087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14C6635-CE72-40D4-91FB-C96FD0CB5C38}"/>
              </a:ext>
            </a:extLst>
          </p:cNvPr>
          <p:cNvSpPr/>
          <p:nvPr/>
        </p:nvSpPr>
        <p:spPr>
          <a:xfrm>
            <a:off x="9711978" y="1830850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E0344B4-38F0-472F-8D24-3962AF54BA21}"/>
              </a:ext>
            </a:extLst>
          </p:cNvPr>
          <p:cNvSpPr/>
          <p:nvPr/>
        </p:nvSpPr>
        <p:spPr>
          <a:xfrm>
            <a:off x="9507145" y="3714085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9AF0B36-6198-4B5A-B9B2-BE47B435701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388394" y="3346236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/>
      <p:bldP spid="17" grpId="0" animBg="1"/>
      <p:bldP spid="19" grpId="0" animBg="1"/>
      <p:bldP spid="20" grpId="0" animBg="1"/>
      <p:bldP spid="20" grpId="1" animBg="1"/>
      <p:bldP spid="21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E645-2688-41A4-8A45-3F107445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 of Call-By-Value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46AF1-92D2-4E55-9571-F76F6B48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in callers and callees are in </a:t>
            </a:r>
            <a:r>
              <a:rPr lang="en-US" altLang="zh-CN" dirty="0">
                <a:solidFill>
                  <a:srgbClr val="FF0000"/>
                </a:solidFill>
              </a:rPr>
              <a:t>separate memory locations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what are the outputs when running the following program?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8762B-F7B7-4854-9C31-8308CE88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23F874-16BB-4F2C-BCEB-E18F727216F0}"/>
              </a:ext>
            </a:extLst>
          </p:cNvPr>
          <p:cNvSpPr txBox="1"/>
          <p:nvPr/>
        </p:nvSpPr>
        <p:spPr>
          <a:xfrm>
            <a:off x="1083233" y="2600645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Swap the values of variables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latin typeface="Consolas" panose="020B0609020204030204" pitchFamily="49" charset="0"/>
              </a:rPr>
              <a:t> sw</a:t>
            </a:r>
            <a:r>
              <a:rPr lang="en-US" altLang="zh-CN" sz="2000" dirty="0">
                <a:latin typeface="Consolas" panose="020B0609020204030204" pitchFamily="49" charset="0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x,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temp=x;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x=y;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y=temp;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F382D3-7062-4DA1-8531-D49365A17328}"/>
              </a:ext>
            </a:extLst>
          </p:cNvPr>
          <p:cNvSpPr txBox="1"/>
          <p:nvPr/>
        </p:nvSpPr>
        <p:spPr>
          <a:xfrm>
            <a:off x="5986272" y="2899074"/>
            <a:ext cx="573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5, b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8;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a="&lt;&lt;a&lt;&lt;", b="&lt;&lt;b&lt;&lt; endl;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sw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(a,b);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"a="&lt;&lt;a&lt;&lt;", b="&lt;&lt;b&lt;&lt;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3984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8E4F-B44A-403B-969C-7E1E81F0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AB19C-8E2B-4A7D-8E94-B1668D52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Variables defined </a:t>
            </a:r>
            <a:r>
              <a:rPr lang="en-US" altLang="zh-CN" dirty="0"/>
              <a:t>outside of functions</a:t>
            </a:r>
          </a:p>
          <a:p>
            <a:r>
              <a:rPr lang="en-US" altLang="zh-CN" dirty="0"/>
              <a:t>Occupy memory regions in the </a:t>
            </a:r>
            <a:r>
              <a:rPr lang="en-US" altLang="zh-CN" dirty="0">
                <a:solidFill>
                  <a:srgbClr val="FF0000"/>
                </a:solidFill>
              </a:rPr>
              <a:t>global memory</a:t>
            </a:r>
          </a:p>
          <a:p>
            <a:r>
              <a:rPr lang="en-US" altLang="zh-CN" dirty="0"/>
              <a:t>Initialized when the program starts running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B5ADF-3FA8-47AC-A150-2E96BC9C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7667B63-2949-412C-ACFF-454228B8647F}"/>
              </a:ext>
            </a:extLst>
          </p:cNvPr>
          <p:cNvSpPr txBox="1">
            <a:spLocks/>
          </p:cNvSpPr>
          <p:nvPr/>
        </p:nvSpPr>
        <p:spPr>
          <a:xfrm>
            <a:off x="1915062" y="2755478"/>
            <a:ext cx="8818628" cy="307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  <a:endParaRPr lang="zh-CN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PI*x*x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6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C0EB-E141-4242-8646-382E58A4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Variables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B71EB-4FB4-475E-970D-D2A62DE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</a:t>
            </a:r>
          </a:p>
          <a:p>
            <a:pPr lvl="1"/>
            <a:r>
              <a:rPr lang="en-US" altLang="zh-CN" dirty="0"/>
              <a:t>Begins to live when its memory region is allocated</a:t>
            </a:r>
          </a:p>
          <a:p>
            <a:pPr lvl="1"/>
            <a:r>
              <a:rPr lang="en-US" altLang="zh-CN" dirty="0"/>
              <a:t>Dies when its memory region is destroyed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Example: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89F3E-E954-489F-9865-40BA8B1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6D21296-BD80-44EB-B852-C05E8D57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02994"/>
              </p:ext>
            </p:extLst>
          </p:nvPr>
        </p:nvGraphicFramePr>
        <p:xfrm>
          <a:off x="1707055" y="24016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  <p:sp>
        <p:nvSpPr>
          <p:cNvPr id="9" name="内容占位符 1">
            <a:extLst>
              <a:ext uri="{FF2B5EF4-FFF2-40B4-BE49-F238E27FC236}">
                <a16:creationId xmlns:a16="http://schemas.microsoft.com/office/drawing/2014/main" id="{CD011945-6F29-4A2C-8A64-0D15CD6B0DD2}"/>
              </a:ext>
            </a:extLst>
          </p:cNvPr>
          <p:cNvSpPr txBox="1">
            <a:spLocks/>
          </p:cNvSpPr>
          <p:nvPr/>
        </p:nvSpPr>
        <p:spPr>
          <a:xfrm>
            <a:off x="2619255" y="3608692"/>
            <a:ext cx="8818628" cy="307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 {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21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15EF-1353-4FAB-B7D1-206602B5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2C978-7DFD-4EE2-B09F-F51688D2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C++ program, its execution follows the steps below: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Global memory for global variables are allocated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Execution begins by calling the main function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continues, which may involve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Sequential execution of statements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Loops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calls which grow stack frames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returns which destroy stack frames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ends when the main function returns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global memory regions are destroyed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40A1B-FBDD-4F03-BD21-6B3551F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9CAD8188-87CA-4AA8-895B-75871B27000D}"/>
              </a:ext>
            </a:extLst>
          </p:cNvPr>
          <p:cNvSpPr/>
          <p:nvPr/>
        </p:nvSpPr>
        <p:spPr>
          <a:xfrm>
            <a:off x="5922127" y="1188831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B19DD-88EB-4C79-9A55-1420849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9BBFF6-0808-4F4E-9562-BCC7CAD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 Revisited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B0F8CE-E0E3-4668-8A21-F39F109A10C5}"/>
              </a:ext>
            </a:extLst>
          </p:cNvPr>
          <p:cNvSpPr/>
          <p:nvPr/>
        </p:nvSpPr>
        <p:spPr>
          <a:xfrm>
            <a:off x="6589461" y="195827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EE10CB-951F-4079-81E3-DA1ABE5DE63D}"/>
              </a:ext>
            </a:extLst>
          </p:cNvPr>
          <p:cNvSpPr/>
          <p:nvPr/>
        </p:nvSpPr>
        <p:spPr>
          <a:xfrm>
            <a:off x="6589459" y="275512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CBA1AD-EE97-4B3A-9262-47B2126283F1}"/>
              </a:ext>
            </a:extLst>
          </p:cNvPr>
          <p:cNvSpPr/>
          <p:nvPr/>
        </p:nvSpPr>
        <p:spPr>
          <a:xfrm>
            <a:off x="6589458" y="359805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E0C4AB-46E8-4111-AF73-BA311FB7AD20}"/>
              </a:ext>
            </a:extLst>
          </p:cNvPr>
          <p:cNvSpPr/>
          <p:nvPr/>
        </p:nvSpPr>
        <p:spPr>
          <a:xfrm>
            <a:off x="6589458" y="511794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AA9F8E-AC26-4964-A69A-09B43CA4E7B1}"/>
              </a:ext>
            </a:extLst>
          </p:cNvPr>
          <p:cNvSpPr txBox="1"/>
          <p:nvPr/>
        </p:nvSpPr>
        <p:spPr>
          <a:xfrm rot="5400000">
            <a:off x="6470886" y="452692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559E2B-39F4-4138-93F7-31DA8EF69ADD}"/>
              </a:ext>
            </a:extLst>
          </p:cNvPr>
          <p:cNvGrpSpPr/>
          <p:nvPr/>
        </p:nvGrpSpPr>
        <p:grpSpPr>
          <a:xfrm>
            <a:off x="8200669" y="1955804"/>
            <a:ext cx="1075850" cy="1473196"/>
            <a:chOff x="4522048" y="1637857"/>
            <a:chExt cx="1075850" cy="14731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E67249-D15A-4563-92B0-20931C8CCA2F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D0F7142-F682-4BEC-9D74-50E03F0A245E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58D37B2-CD23-41FB-9BED-01766E732B66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17F1B5-F71B-4824-94A0-A2C19D2775A1}"/>
              </a:ext>
            </a:extLst>
          </p:cNvPr>
          <p:cNvGrpSpPr/>
          <p:nvPr/>
        </p:nvGrpSpPr>
        <p:grpSpPr>
          <a:xfrm>
            <a:off x="8177145" y="3609438"/>
            <a:ext cx="1075850" cy="1473196"/>
            <a:chOff x="4522048" y="1637857"/>
            <a:chExt cx="1075850" cy="147319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311926-C852-497A-AA70-55E744AC6FAB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A81E90-CFB4-4EFE-ACB7-BB54FD363748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F8FD41-672E-480C-AEE4-147D20D24B7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B4E5E14-EEEC-4149-88D6-54BEB3649A2A}"/>
              </a:ext>
            </a:extLst>
          </p:cNvPr>
          <p:cNvSpPr/>
          <p:nvPr/>
        </p:nvSpPr>
        <p:spPr>
          <a:xfrm rot="5400000">
            <a:off x="8332356" y="5293328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27C2AA-4514-4983-8C89-8AA82112C35A}"/>
              </a:ext>
            </a:extLst>
          </p:cNvPr>
          <p:cNvSpPr txBox="1"/>
          <p:nvPr/>
        </p:nvSpPr>
        <p:spPr>
          <a:xfrm rot="5400000">
            <a:off x="8617858" y="5372566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AFD0347-A02F-4C64-9027-65BF0D22C4F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715070" y="3267949"/>
            <a:ext cx="0" cy="341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08717DC-395C-462D-91A7-F7751A3AF877}"/>
              </a:ext>
            </a:extLst>
          </p:cNvPr>
          <p:cNvSpPr txBox="1"/>
          <p:nvPr/>
        </p:nvSpPr>
        <p:spPr>
          <a:xfrm>
            <a:off x="8010401" y="120257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79D097-51FE-4FBD-BE86-3B18CBAB2515}"/>
              </a:ext>
            </a:extLst>
          </p:cNvPr>
          <p:cNvSpPr txBox="1"/>
          <p:nvPr/>
        </p:nvSpPr>
        <p:spPr>
          <a:xfrm>
            <a:off x="6172452" y="1211638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C8DF2E4-A31C-4E43-BF7A-6E98EDBE1E0A}"/>
              </a:ext>
            </a:extLst>
          </p:cNvPr>
          <p:cNvSpPr/>
          <p:nvPr/>
        </p:nvSpPr>
        <p:spPr>
          <a:xfrm>
            <a:off x="6394294" y="1888363"/>
            <a:ext cx="939608" cy="39513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0B84C81-BB71-4034-9622-7EE48987CA2D}"/>
              </a:ext>
            </a:extLst>
          </p:cNvPr>
          <p:cNvSpPr/>
          <p:nvPr/>
        </p:nvSpPr>
        <p:spPr>
          <a:xfrm>
            <a:off x="1120319" y="1856723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881F7B8-1398-4DFC-AA13-0C994C678D3C}"/>
              </a:ext>
            </a:extLst>
          </p:cNvPr>
          <p:cNvSpPr/>
          <p:nvPr/>
        </p:nvSpPr>
        <p:spPr>
          <a:xfrm>
            <a:off x="1723434" y="2041599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D4CC6AA-D24D-4790-B1E9-0D9E3F9397E5}"/>
              </a:ext>
            </a:extLst>
          </p:cNvPr>
          <p:cNvSpPr/>
          <p:nvPr/>
        </p:nvSpPr>
        <p:spPr>
          <a:xfrm>
            <a:off x="1723433" y="3105552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EAD41C-3640-4F47-A5ED-5AFBE78C2D09}"/>
              </a:ext>
            </a:extLst>
          </p:cNvPr>
          <p:cNvSpPr/>
          <p:nvPr/>
        </p:nvSpPr>
        <p:spPr>
          <a:xfrm>
            <a:off x="1723433" y="460596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AC8519-9581-4C48-A8AF-6CA2893FE17F}"/>
              </a:ext>
            </a:extLst>
          </p:cNvPr>
          <p:cNvSpPr txBox="1"/>
          <p:nvPr/>
        </p:nvSpPr>
        <p:spPr>
          <a:xfrm rot="5400000">
            <a:off x="2175399" y="4147482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D8BC37-792E-4C47-8599-9832E58B7EFF}"/>
              </a:ext>
            </a:extLst>
          </p:cNvPr>
          <p:cNvSpPr/>
          <p:nvPr/>
        </p:nvSpPr>
        <p:spPr>
          <a:xfrm>
            <a:off x="4320822" y="344025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59813C-58AC-4ACF-96B7-A5736184D3FE}"/>
              </a:ext>
            </a:extLst>
          </p:cNvPr>
          <p:cNvSpPr txBox="1"/>
          <p:nvPr/>
        </p:nvSpPr>
        <p:spPr>
          <a:xfrm>
            <a:off x="4136445" y="30756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76CC13-40BD-4A4C-8A74-D6A4E97914E7}"/>
              </a:ext>
            </a:extLst>
          </p:cNvPr>
          <p:cNvSpPr txBox="1"/>
          <p:nvPr/>
        </p:nvSpPr>
        <p:spPr>
          <a:xfrm>
            <a:off x="1508368" y="6158295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73184F3-E500-44CE-A33C-48D3987DF238}"/>
              </a:ext>
            </a:extLst>
          </p:cNvPr>
          <p:cNvSpPr txBox="1"/>
          <p:nvPr/>
        </p:nvSpPr>
        <p:spPr>
          <a:xfrm>
            <a:off x="6589458" y="620597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6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Basics of 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0DF408-DF37-40BE-9FE3-C323B5E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18DC-21CA-4195-8DD3-43FD9941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does the memory state evolve with the following program?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0FD4E-EA15-4FFA-95B7-160D12A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FBE1DB1-44B5-4349-8D49-EB0D65C1248C}"/>
              </a:ext>
            </a:extLst>
          </p:cNvPr>
          <p:cNvSpPr txBox="1">
            <a:spLocks/>
          </p:cNvSpPr>
          <p:nvPr/>
        </p:nvSpPr>
        <p:spPr>
          <a:xfrm>
            <a:off x="3705672" y="1616599"/>
            <a:ext cx="3676442" cy="338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g(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t*2.0;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f(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g(c);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979149-8E5A-4457-824E-AEA264B9B09A}"/>
              </a:ext>
            </a:extLst>
          </p:cNvPr>
          <p:cNvSpPr txBox="1"/>
          <p:nvPr/>
        </p:nvSpPr>
        <p:spPr>
          <a:xfrm>
            <a:off x="3705672" y="4256429"/>
            <a:ext cx="3676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2,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onst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f(x, 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g(PI);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269B-490C-440B-AD3C-C0A1D4B8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vs. Visibility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3119B-0965-4FC1-8553-AF02335B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properties of variables:</a:t>
            </a:r>
          </a:p>
          <a:p>
            <a:pPr lvl="1"/>
            <a:r>
              <a:rPr lang="en-US" altLang="zh-CN" b="1" dirty="0"/>
              <a:t>Lifetime</a:t>
            </a:r>
            <a:r>
              <a:rPr lang="en-US" altLang="zh-CN" dirty="0"/>
              <a:t>: when a variable has an associated memory region </a:t>
            </a:r>
            <a:r>
              <a:rPr lang="en-US" altLang="zh-CN" dirty="0">
                <a:solidFill>
                  <a:srgbClr val="FF0000"/>
                </a:solidFill>
              </a:rPr>
              <a:t>during execution</a:t>
            </a:r>
          </a:p>
          <a:p>
            <a:pPr lvl="1"/>
            <a:r>
              <a:rPr lang="en-US" altLang="zh-CN" b="1" dirty="0"/>
              <a:t>Visibility</a:t>
            </a:r>
            <a:r>
              <a:rPr lang="en-US" altLang="zh-CN" dirty="0"/>
              <a:t>: whether a variable can be referred to at some place </a:t>
            </a:r>
            <a:r>
              <a:rPr lang="en-US" altLang="zh-CN" dirty="0">
                <a:solidFill>
                  <a:srgbClr val="FF0000"/>
                </a:solidFill>
              </a:rPr>
              <a:t>in the program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Lifetime is a </a:t>
            </a:r>
            <a:r>
              <a:rPr lang="en-US" altLang="zh-CN" b="1" dirty="0"/>
              <a:t>dynamic</a:t>
            </a:r>
            <a:r>
              <a:rPr lang="en-US" altLang="zh-CN" dirty="0"/>
              <a:t> property of variables </a:t>
            </a:r>
          </a:p>
          <a:p>
            <a:r>
              <a:rPr lang="en-US" altLang="zh-CN" dirty="0"/>
              <a:t>Visibility is a </a:t>
            </a:r>
            <a:r>
              <a:rPr lang="en-US" altLang="zh-CN" b="1" dirty="0"/>
              <a:t>static</a:t>
            </a:r>
            <a:r>
              <a:rPr lang="en-US" altLang="zh-CN" dirty="0"/>
              <a:t> property of variables</a:t>
            </a:r>
          </a:p>
          <a:p>
            <a:endParaRPr lang="en-US" altLang="zh-CN" dirty="0"/>
          </a:p>
          <a:p>
            <a:r>
              <a:rPr lang="en-US" altLang="zh-CN" dirty="0"/>
              <a:t>Visibility is determined by the </a:t>
            </a:r>
            <a:r>
              <a:rPr lang="en-US" altLang="zh-CN" dirty="0">
                <a:solidFill>
                  <a:srgbClr val="FF0000"/>
                </a:solidFill>
              </a:rPr>
              <a:t>scopes of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1178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F738-2030-4C91-89EA-8A2A070D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C7592-02E2-46A6-A480-5CF7B6E2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region of program text a variable may be referred to</a:t>
            </a:r>
          </a:p>
          <a:p>
            <a:pPr lvl="1"/>
            <a:r>
              <a:rPr lang="en-US" altLang="zh-CN" dirty="0"/>
              <a:t>Binds a variable to its declaration</a:t>
            </a:r>
          </a:p>
          <a:p>
            <a:pPr lvl="1"/>
            <a:r>
              <a:rPr lang="en-US" altLang="zh-CN" dirty="0"/>
              <a:t>Determined by a set of rules related to blocks</a:t>
            </a:r>
          </a:p>
          <a:p>
            <a:r>
              <a:rPr lang="en-US" altLang="zh-CN" dirty="0"/>
              <a:t>A variable </a:t>
            </a:r>
            <a:r>
              <a:rPr lang="en-US" altLang="zh-CN" dirty="0">
                <a:solidFill>
                  <a:srgbClr val="FF0000"/>
                </a:solidFill>
              </a:rPr>
              <a:t>cannot </a:t>
            </a:r>
            <a:r>
              <a:rPr lang="en-US" altLang="zh-CN">
                <a:solidFill>
                  <a:srgbClr val="FF0000"/>
                </a:solidFill>
              </a:rPr>
              <a:t>be defined </a:t>
            </a:r>
            <a:r>
              <a:rPr lang="en-US" altLang="zh-CN" dirty="0">
                <a:solidFill>
                  <a:srgbClr val="FF0000"/>
                </a:solidFill>
              </a:rPr>
              <a:t>twice </a:t>
            </a:r>
            <a:r>
              <a:rPr lang="en-US" altLang="zh-CN" dirty="0"/>
              <a:t>in a block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D9915-2BBE-4289-9C15-EF82E3D9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C63E95-3EE7-4825-870C-DCD59BEA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546" y="2743558"/>
            <a:ext cx="4541103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function has two blocks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603554-61A9-44A3-8BB8-00B76778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338" y="2743558"/>
            <a:ext cx="4238625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Error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a is declared twice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solidFill>
                <a:srgbClr val="00B0F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2BEE-302F-4676-80E4-E47B62D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Variable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28C12-20EB-482E-B3A6-7A791E42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variable, its scope</a:t>
            </a:r>
          </a:p>
          <a:p>
            <a:pPr lvl="1"/>
            <a:r>
              <a:rPr lang="en-US" altLang="zh-CN" dirty="0"/>
              <a:t>starts at the declaration site</a:t>
            </a:r>
          </a:p>
          <a:p>
            <a:pPr lvl="1"/>
            <a:r>
              <a:rPr lang="en-US" altLang="zh-CN" dirty="0"/>
              <a:t>ends at the end of the block in which it is declared</a:t>
            </a:r>
          </a:p>
          <a:p>
            <a:pPr lvl="1"/>
            <a:r>
              <a:rPr lang="en-US" altLang="zh-CN" dirty="0"/>
              <a:t>may be overwritten by that of a variable with the same name in a nested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CE211-88CA-4DC7-8BE7-436BBEA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4628C4F-F2CB-49DB-80B8-1B30530C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3D158A7-DD18-4929-89EF-8EE06DE8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0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C971-CF00-44CB-BBA9-C9D7CE6E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4D1E7-2048-4AD0-BA34-733EA7B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function parameters</a:t>
            </a:r>
          </a:p>
          <a:p>
            <a:pPr lvl="1"/>
            <a:r>
              <a:rPr lang="en-US" altLang="zh-CN" dirty="0"/>
              <a:t>They are declared at the beginning of the function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73331-BDA3-47F6-8F56-97EFC07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B1D5C9-B3C9-46B0-9719-61D92DE2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032" y="1829931"/>
            <a:ext cx="7885672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b)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b begins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 = 4;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 of a begins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}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Scopes of a and b end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5A411-424E-4EF8-ACD4-FC96DC2C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Loop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9A7D7-F111-4B33-9928-26CFC4C5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loop variables</a:t>
            </a:r>
          </a:p>
          <a:p>
            <a:pPr lvl="1"/>
            <a:r>
              <a:rPr lang="en-US" altLang="zh-CN" dirty="0"/>
              <a:t>Their scope ends at the end of the loop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BC315-15F5-49B3-BED2-E66FCF2B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BC255-80A6-427C-9DA2-5AD46BC9933F}"/>
              </a:ext>
            </a:extLst>
          </p:cNvPr>
          <p:cNvSpPr txBox="1"/>
          <p:nvPr/>
        </p:nvSpPr>
        <p:spPr>
          <a:xfrm>
            <a:off x="2490216" y="2138980"/>
            <a:ext cx="8750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Example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{ 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&lt;5;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++) {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begins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sum = sum + m;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}                  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"sum = "&lt;&lt; sum &lt;&lt;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global variables</a:t>
            </a:r>
          </a:p>
          <a:p>
            <a:pPr lvl="1"/>
            <a:r>
              <a:rPr lang="en-US" altLang="zh-CN" dirty="0"/>
              <a:t>Treat the whole file as a top-level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EC472E9-8BDC-470D-8E4D-6A753256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164" y="2038670"/>
            <a:ext cx="7885672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5;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global b begins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5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</a:t>
            </a:r>
            <a:r>
              <a:rPr lang="en-US" altLang="zh-CN" b="1" dirty="0"/>
              <a:t>function definitions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Question: </a:t>
            </a:r>
            <a:r>
              <a:rPr lang="en-US" altLang="zh-CN" dirty="0"/>
              <a:t>what 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dirty="0"/>
              <a:t> is defined after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69BB404-1A7A-440C-893A-AAC862283B21}"/>
              </a:ext>
            </a:extLst>
          </p:cNvPr>
          <p:cNvSpPr txBox="1">
            <a:spLocks/>
          </p:cNvSpPr>
          <p:nvPr/>
        </p:nvSpPr>
        <p:spPr>
          <a:xfrm>
            <a:off x="1931419" y="1684855"/>
            <a:ext cx="8329161" cy="4313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</a:p>
        </p:txBody>
      </p:sp>
    </p:spTree>
    <p:extLst>
      <p:ext uri="{BB962C8B-B14F-4D97-AF65-F5344CB8AC3E}">
        <p14:creationId xmlns:p14="http://schemas.microsoft.com/office/powerpoint/2010/main" val="15416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65A5-18A7-4879-8BA2-4F4BDCE6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2332-F679-48AD-B534-CB2FF759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Declaration of functions (without body)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AE67C-7D24-4D96-BB13-C325D574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CED4-CA51-48CA-BB92-4893F16506EF}"/>
              </a:ext>
            </a:extLst>
          </p:cNvPr>
          <p:cNvSpPr txBox="1"/>
          <p:nvPr/>
        </p:nvSpPr>
        <p:spPr>
          <a:xfrm>
            <a:off x="3847298" y="1583222"/>
            <a:ext cx="413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048F5B51-0EC9-4753-A25C-396F4B3EC0BF}"/>
              </a:ext>
            </a:extLst>
          </p:cNvPr>
          <p:cNvSpPr txBox="1">
            <a:spLocks/>
          </p:cNvSpPr>
          <p:nvPr/>
        </p:nvSpPr>
        <p:spPr>
          <a:xfrm>
            <a:off x="2314455" y="1893428"/>
            <a:ext cx="8329161" cy="4559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r);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7079-CC2C-4E7E-A4DB-40A7EF51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Model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4159489E-647B-4A09-B872-0AF9489C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code inside the main function until it returns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However, programming with a </a:t>
            </a:r>
            <a:r>
              <a:rPr lang="en-US" altLang="zh-CN" dirty="0">
                <a:solidFill>
                  <a:srgbClr val="FF0000"/>
                </a:solidFill>
              </a:rPr>
              <a:t>monolithic</a:t>
            </a:r>
            <a:r>
              <a:rPr lang="en-US" altLang="zh-CN" dirty="0"/>
              <a:t> piece of code is </a:t>
            </a:r>
            <a:r>
              <a:rPr lang="en-US" altLang="zh-CN" dirty="0">
                <a:solidFill>
                  <a:srgbClr val="FF0000"/>
                </a:solidFill>
              </a:rPr>
              <a:t>not scalable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to divide the program into smaller components with well-defined roles?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FA318-6BD9-4D76-9060-29ECC18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58302-1834-48BF-8D13-5D390AC574F2}"/>
              </a:ext>
            </a:extLst>
          </p:cNvPr>
          <p:cNvSpPr/>
          <p:nvPr/>
        </p:nvSpPr>
        <p:spPr>
          <a:xfrm>
            <a:off x="3157567" y="2694748"/>
            <a:ext cx="2868168" cy="17328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FC8A8-A935-4EE0-986A-B5F3B209F14A}"/>
              </a:ext>
            </a:extLst>
          </p:cNvPr>
          <p:cNvSpPr txBox="1"/>
          <p:nvPr/>
        </p:nvSpPr>
        <p:spPr>
          <a:xfrm>
            <a:off x="3268819" y="2816713"/>
            <a:ext cx="264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3: statement;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n: return 0;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9271D5-6FCE-441B-A2BC-0C45B529FD7D}"/>
              </a:ext>
            </a:extLst>
          </p:cNvPr>
          <p:cNvSpPr txBox="1"/>
          <p:nvPr/>
        </p:nvSpPr>
        <p:spPr>
          <a:xfrm>
            <a:off x="3465095" y="2233656"/>
            <a:ext cx="244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main function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E39610-885D-4810-9E89-F6AAB6025F8B}"/>
              </a:ext>
            </a:extLst>
          </p:cNvPr>
          <p:cNvGrpSpPr/>
          <p:nvPr/>
        </p:nvGrpSpPr>
        <p:grpSpPr>
          <a:xfrm>
            <a:off x="1920079" y="2779270"/>
            <a:ext cx="1155192" cy="400110"/>
            <a:chOff x="2822448" y="3339786"/>
            <a:chExt cx="1155192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C005DA-230C-4DA6-A2E0-FCEB3E44AAB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62C98E4-F5DC-48EA-8DC4-F27391F0B3C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A6845BB-1696-4C1A-AA18-8ABD694A2082}"/>
              </a:ext>
            </a:extLst>
          </p:cNvPr>
          <p:cNvSpPr/>
          <p:nvPr/>
        </p:nvSpPr>
        <p:spPr>
          <a:xfrm>
            <a:off x="6308056" y="345903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77FE38-D762-4E22-8812-B9141D33896F}"/>
              </a:ext>
            </a:extLst>
          </p:cNvPr>
          <p:cNvSpPr txBox="1"/>
          <p:nvPr/>
        </p:nvSpPr>
        <p:spPr>
          <a:xfrm>
            <a:off x="6096000" y="3079521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705DD6-FADC-4C2E-8DB9-6EDB6881B381}"/>
              </a:ext>
            </a:extLst>
          </p:cNvPr>
          <p:cNvSpPr/>
          <p:nvPr/>
        </p:nvSpPr>
        <p:spPr>
          <a:xfrm>
            <a:off x="7720423" y="3099828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55C9B9-0E10-4921-B3E2-91CD231A022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62789" y="2633766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9554EE3-9DE1-4E39-B9E6-E03353527FED}"/>
              </a:ext>
            </a:extLst>
          </p:cNvPr>
          <p:cNvSpPr/>
          <p:nvPr/>
        </p:nvSpPr>
        <p:spPr>
          <a:xfrm>
            <a:off x="7626318" y="2016769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1F81-68F5-491A-B1E9-F89D792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A0198-FF7A-43D7-AB0D-D07D7A2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names of parameters may be ignored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may be declared several times</a:t>
            </a:r>
          </a:p>
          <a:p>
            <a:r>
              <a:rPr lang="en-US" altLang="zh-CN" dirty="0"/>
              <a:t>The actual definition of function must match their prototypes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1E754-C383-422C-8C4E-3FBCDC2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B46BE-FED5-4939-A4E0-6673DB42B499}"/>
              </a:ext>
            </a:extLst>
          </p:cNvPr>
          <p:cNvSpPr txBox="1"/>
          <p:nvPr/>
        </p:nvSpPr>
        <p:spPr>
          <a:xfrm>
            <a:off x="2767584" y="171319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The same function prototype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9785E-D05A-49EE-816D-472D867DF02B}"/>
              </a:ext>
            </a:extLst>
          </p:cNvPr>
          <p:cNvSpPr txBox="1"/>
          <p:nvPr/>
        </p:nvSpPr>
        <p:spPr>
          <a:xfrm>
            <a:off x="838200" y="398436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Same declaration and definition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CB11A-E708-42DE-B02B-73F147AC9099}"/>
              </a:ext>
            </a:extLst>
          </p:cNvPr>
          <p:cNvSpPr txBox="1"/>
          <p:nvPr/>
        </p:nvSpPr>
        <p:spPr>
          <a:xfrm>
            <a:off x="6197346" y="3994142"/>
            <a:ext cx="58933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declaration and definition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42840-8D5E-4CED-9B8F-8105626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68A03F-2572-4AE2-8752-318656D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0FAD6-52B8-4317-B829-67B23706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02" y="1074451"/>
            <a:ext cx="958938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p = 1,  q = 5</a:t>
            </a:r>
            <a:r>
              <a:rPr kumimoji="1" lang="zh-CN" altLang="en-US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r=3;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f1();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f2();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f3();</a:t>
            </a: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f3();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f3: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&lt;&lt; p &lt;&lt; q &lt;&lt; r;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f1();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f2();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p = 3, r = 2;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q=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 &lt;&lt; p &lt;&lt; q &lt;&lt; r; }</a:t>
            </a:r>
          </a:p>
          <a:p>
            <a:pPr eaLnBrk="0" hangingPunct="0"/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p=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=“&lt;&lt; p &lt;&lt; q &lt;&lt; r; }</a:t>
            </a:r>
          </a:p>
          <a:p>
            <a:pPr eaLnBrk="0" hangingPunct="0"/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f3()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q;    r = 2*r;  q=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r+p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“f3: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 &lt;&lt; p &lt;&lt; q &lt;&lt; r; }</a:t>
            </a:r>
          </a:p>
        </p:txBody>
      </p:sp>
    </p:spTree>
    <p:extLst>
      <p:ext uri="{BB962C8B-B14F-4D97-AF65-F5344CB8AC3E}">
        <p14:creationId xmlns:p14="http://schemas.microsoft.com/office/powerpoint/2010/main" val="33157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487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DBE7979-7121-40F4-B8C7-8DD70074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95AE8-213B-4D5C-B6AB-AE3E5A70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Solve a large problem by reducing it 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ones </a:t>
            </a:r>
            <a:r>
              <a:rPr lang="en-US" altLang="zh-CN" dirty="0">
                <a:solidFill>
                  <a:srgbClr val="FF0000"/>
                </a:solidFill>
              </a:rPr>
              <a:t>of the same form</a:t>
            </a:r>
          </a:p>
          <a:p>
            <a:pPr lvl="1"/>
            <a:r>
              <a:rPr lang="en-US" altLang="zh-CN" dirty="0"/>
              <a:t>Decomposition</a:t>
            </a:r>
          </a:p>
          <a:p>
            <a:pPr lvl="1"/>
            <a:r>
              <a:rPr lang="en-US" altLang="zh-CN" dirty="0"/>
              <a:t>Sub-problems have the same form as the original one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makes recursion possible in C++?</a:t>
            </a:r>
          </a:p>
          <a:p>
            <a:pPr lvl="1"/>
            <a:r>
              <a:rPr lang="en-US" altLang="zh-CN" dirty="0"/>
              <a:t>A function may </a:t>
            </a:r>
            <a:r>
              <a:rPr lang="en-US" altLang="zh-CN" dirty="0">
                <a:solidFill>
                  <a:srgbClr val="FF0000"/>
                </a:solidFill>
              </a:rPr>
              <a:t>call itself</a:t>
            </a:r>
            <a:r>
              <a:rPr lang="en-US" altLang="zh-CN" dirty="0"/>
              <a:t> (called a </a:t>
            </a:r>
            <a:r>
              <a:rPr lang="en-US" altLang="zh-CN" dirty="0">
                <a:solidFill>
                  <a:srgbClr val="FF0000"/>
                </a:solidFill>
              </a:rPr>
              <a:t>recursive function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call may be direct or indirect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Benefit:</a:t>
            </a:r>
          </a:p>
          <a:p>
            <a:pPr lvl="1"/>
            <a:r>
              <a:rPr lang="en-US" altLang="zh-CN" dirty="0"/>
              <a:t>Reduced complexity</a:t>
            </a:r>
          </a:p>
          <a:p>
            <a:pPr lvl="1"/>
            <a:r>
              <a:rPr lang="en-US" altLang="zh-CN" dirty="0"/>
              <a:t>Easy to understand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Disadvantage: possibly decreased efficiency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7A9120-D856-40E3-BA82-C73D18C1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5641-F17B-44A5-B166-DC4B45A8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D867F-679F-4D4D-ADDD-624FA6C4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sum of integers {1, 2, …, n}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solution: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719EF-EE2E-4D69-A5A7-7B2850F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9913A-63DB-4A6B-8A38-3121732BB17D}"/>
              </a:ext>
            </a:extLst>
          </p:cNvPr>
          <p:cNvSpPr txBox="1"/>
          <p:nvPr/>
        </p:nvSpPr>
        <p:spPr>
          <a:xfrm>
            <a:off x="3048000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n + sum(n-1);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call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C2494E2-4B5D-4F84-BA37-805FAD86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340" y="1769173"/>
            <a:ext cx="37626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sum(n) = 1+2+3+4+…+(n-1)+n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0795231-D7BA-4129-BFAF-F5917D31FB7A}"/>
              </a:ext>
            </a:extLst>
          </p:cNvPr>
          <p:cNvSpPr>
            <a:spLocks/>
          </p:cNvSpPr>
          <p:nvPr/>
        </p:nvSpPr>
        <p:spPr bwMode="auto">
          <a:xfrm rot="16223808">
            <a:off x="3489423" y="1280274"/>
            <a:ext cx="114360" cy="1879360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348CF6-BF60-4FC5-B4AF-4A70F94FE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057" y="228108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/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4C41-3F0B-4541-86D7-37DD479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Paradigm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C54AC-C736-476C-9BC2-D635D3AB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recursive function often has the following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Points to 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base</a:t>
            </a:r>
            <a:r>
              <a:rPr lang="zh-CN" altLang="en-US" b="1" dirty="0"/>
              <a:t> </a:t>
            </a:r>
            <a:r>
              <a:rPr lang="en-US" altLang="zh-CN" b="1" dirty="0"/>
              <a:t>cases</a:t>
            </a:r>
            <a:r>
              <a:rPr lang="zh-CN" altLang="en-US" b="1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test condition is called </a:t>
            </a:r>
            <a:r>
              <a:rPr lang="en-US" altLang="zh-CN" b="1" dirty="0"/>
              <a:t>terminating 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You must identify a </a:t>
            </a:r>
            <a:r>
              <a:rPr lang="en-US" altLang="zh-CN" b="1" dirty="0"/>
              <a:t>recursive decomposition</a:t>
            </a:r>
            <a:endParaRPr lang="en-US" altLang="zh-CN" dirty="0"/>
          </a:p>
          <a:p>
            <a:pPr lvl="2"/>
            <a:r>
              <a:rPr lang="en-US" altLang="zh-CN" dirty="0"/>
              <a:t>Decompose the problem into </a:t>
            </a:r>
            <a:r>
              <a:rPr lang="en-US" altLang="zh-CN" dirty="0">
                <a:solidFill>
                  <a:srgbClr val="FF0000"/>
                </a:solidFill>
              </a:rPr>
              <a:t>less complex </a:t>
            </a:r>
            <a:r>
              <a:rPr lang="en-US" altLang="zh-CN" dirty="0"/>
              <a:t>ones</a:t>
            </a:r>
          </a:p>
          <a:p>
            <a:pPr lvl="2"/>
            <a:r>
              <a:rPr lang="en-US" altLang="zh-CN" dirty="0"/>
              <a:t>Sub-problems must have the same 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B6DB1-34C0-465B-8624-57539F42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C8A88-82F9-4D34-BDE6-E3CED5A79EE8}"/>
              </a:ext>
            </a:extLst>
          </p:cNvPr>
          <p:cNvSpPr txBox="1"/>
          <p:nvPr/>
        </p:nvSpPr>
        <p:spPr>
          <a:xfrm>
            <a:off x="2130972" y="1692705"/>
            <a:ext cx="8789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test for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base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case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Compute a simple solution without using recursion.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1.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Break the problem down into subproblems of the same form.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2.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Solve each of the subproblems by calling this function recursively.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3.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Reassemble the subproblem solutions into a solution for the whole.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2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14E3-4075-482B-AE54-6BA36A70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Factorial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97BE-06AF-4A07-A0DC-F2F9DC13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n, compute n!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3BBAF-AB74-4281-BDA4-27F205F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0FCAC7B-46A7-4C7E-9F12-768A646E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6" y="1773141"/>
            <a:ext cx="3371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n!=1*2*3*4*…*(n-1)*n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CC26003-FFFD-42A0-AAEA-41483A67EA23}"/>
              </a:ext>
            </a:extLst>
          </p:cNvPr>
          <p:cNvSpPr>
            <a:spLocks/>
          </p:cNvSpPr>
          <p:nvPr/>
        </p:nvSpPr>
        <p:spPr bwMode="auto">
          <a:xfrm rot="16223808">
            <a:off x="3495129" y="1274666"/>
            <a:ext cx="114300" cy="1890713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31E5285-E66B-4D9C-89BA-44590544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16" y="228114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(n-1)!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/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20575DF3-3110-4229-9B51-068E7B5D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02" y="1026348"/>
            <a:ext cx="2202098" cy="917761"/>
          </a:xfrm>
          <a:prstGeom prst="wedgeEllipseCallout">
            <a:avLst>
              <a:gd name="adj1" fmla="val -60497"/>
              <a:gd name="adj2" fmla="val 5101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just" eaLnBrk="0" hangingPunct="0"/>
            <a:r>
              <a:rPr lang="en-US" altLang="zh-CN" sz="2000" b="1" dirty="0">
                <a:latin typeface="+mn-ea"/>
              </a:rPr>
              <a:t>Terminating Condition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7B9DE-8D03-424A-BC70-D06EDE63B43C}"/>
              </a:ext>
            </a:extLst>
          </p:cNvPr>
          <p:cNvSpPr txBox="1"/>
          <p:nvPr/>
        </p:nvSpPr>
        <p:spPr>
          <a:xfrm>
            <a:off x="2974427" y="355861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n!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factorial(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(n==0)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n * factorial(n-1);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 autoUpdateAnimBg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EDE2-C8C1-4ADC-81FF-7B8B889E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Tracing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E8DD-AEE3-4EB7-9A4E-2846D18C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incurs nested call to </a:t>
            </a:r>
            <a:r>
              <a:rPr lang="en-US" altLang="zh-CN" dirty="0">
                <a:solidFill>
                  <a:srgbClr val="FF0000"/>
                </a:solidFill>
              </a:rPr>
              <a:t>the same function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decreasing values</a:t>
            </a:r>
          </a:p>
          <a:p>
            <a:pPr lvl="1"/>
            <a:r>
              <a:rPr lang="en-US" altLang="zh-CN" dirty="0"/>
              <a:t>Calling the same function over and over until reaching the base case</a:t>
            </a:r>
          </a:p>
          <a:p>
            <a:pPr lvl="1"/>
            <a:r>
              <a:rPr lang="en-US" altLang="zh-CN" dirty="0"/>
              <a:t>Later calls operate on smaller arguments</a:t>
            </a:r>
          </a:p>
          <a:p>
            <a:r>
              <a:rPr lang="en-US" altLang="zh-CN" b="1" dirty="0"/>
              <a:t>Example: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95F5A-2888-4E1B-A52E-8F93D2D9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CF537-2BF0-4622-B1EB-594C2461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86" y="2297614"/>
            <a:ext cx="3706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ea typeface="楷体_GB2312" pitchFamily="49" charset="-122"/>
              </a:rPr>
              <a:t>factorial(4)</a:t>
            </a:r>
            <a:r>
              <a:rPr kumimoji="1" lang="en-US" altLang="zh-CN" sz="1100" dirty="0">
                <a:latin typeface="Consolas" panose="020B0609020204030204" pitchFamily="49" charset="0"/>
              </a:rPr>
              <a:t> </a:t>
            </a:r>
            <a:endParaRPr kumimoji="1"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3FBEE6E-64D6-461F-A112-55330F3B3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750" y="3320504"/>
            <a:ext cx="6592045" cy="92274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DD1191D-7594-405C-99B4-9596A9DBF0B4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442136" y="3302861"/>
            <a:ext cx="2030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Recursive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691136A-6BA2-4470-B00C-2660AE314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3748" y="4428425"/>
            <a:ext cx="6592046" cy="94558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0E6B30-5CFA-4F9C-A313-6AF3FED20F68}"/>
              </a:ext>
            </a:extLst>
          </p:cNvPr>
          <p:cNvSpPr/>
          <p:nvPr/>
        </p:nvSpPr>
        <p:spPr>
          <a:xfrm>
            <a:off x="8546216" y="3604504"/>
            <a:ext cx="279579" cy="40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/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17E07703-151C-4FE8-B7F8-E06FD3389F18}"/>
              </a:ext>
            </a:extLst>
          </p:cNvPr>
          <p:cNvSpPr/>
          <p:nvPr/>
        </p:nvSpPr>
        <p:spPr>
          <a:xfrm>
            <a:off x="7329768" y="3641577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/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/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/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/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F97E76DD-8873-4F7D-8D31-285092806533}"/>
              </a:ext>
            </a:extLst>
          </p:cNvPr>
          <p:cNvSpPr/>
          <p:nvPr/>
        </p:nvSpPr>
        <p:spPr>
          <a:xfrm>
            <a:off x="5969253" y="3830990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/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/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/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>
            <a:extLst>
              <a:ext uri="{FF2B5EF4-FFF2-40B4-BE49-F238E27FC236}">
                <a16:creationId xmlns:a16="http://schemas.microsoft.com/office/drawing/2014/main" id="{5D328EF1-A232-4031-887F-2FB98D26B158}"/>
              </a:ext>
            </a:extLst>
          </p:cNvPr>
          <p:cNvSpPr/>
          <p:nvPr/>
        </p:nvSpPr>
        <p:spPr>
          <a:xfrm>
            <a:off x="4608391" y="4053714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/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AB5D119A-A460-4D0E-8B65-5396F9C712D8}"/>
              </a:ext>
            </a:extLst>
          </p:cNvPr>
          <p:cNvSpPr/>
          <p:nvPr/>
        </p:nvSpPr>
        <p:spPr>
          <a:xfrm>
            <a:off x="3348642" y="4212442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F22D1AE9-C85D-4853-A882-9918586431CE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663360" y="5017801"/>
            <a:ext cx="2305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Return from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9" grpId="0" animBg="1"/>
      <p:bldP spid="11" grpId="0" animBg="1"/>
      <p:bldP spid="15" grpId="0"/>
      <p:bldP spid="16" grpId="0" animBg="1"/>
      <p:bldP spid="17" grpId="0"/>
      <p:bldP spid="18" grpId="0"/>
      <p:bldP spid="20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F812-A97C-4E90-9FC0-69F4B61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 in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715E5-5647-47A3-8E22-34CCCAF0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recursive computation</a:t>
            </a:r>
          </a:p>
          <a:p>
            <a:pPr lvl="1"/>
            <a:r>
              <a:rPr lang="en-US" altLang="zh-CN" dirty="0"/>
              <a:t>Stack frames are allocated as recursive calls happen</a:t>
            </a:r>
          </a:p>
          <a:p>
            <a:pPr lvl="1"/>
            <a:r>
              <a:rPr lang="en-US" altLang="zh-CN" dirty="0"/>
              <a:t>Stack frames stop to increase when base case is reached</a:t>
            </a:r>
          </a:p>
          <a:p>
            <a:pPr lvl="1"/>
            <a:r>
              <a:rPr lang="en-US" altLang="zh-CN" dirty="0"/>
              <a:t>Stack frames are destroyed as recursive calls return</a:t>
            </a:r>
          </a:p>
          <a:p>
            <a:r>
              <a:rPr lang="en-US" altLang="zh-CN" b="1" dirty="0"/>
              <a:t>Example: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>
              <a:spcBef>
                <a:spcPts val="1800"/>
              </a:spcBef>
            </a:pPr>
            <a:r>
              <a:rPr lang="en-US" altLang="zh-CN" b="1" dirty="0"/>
              <a:t>Note</a:t>
            </a:r>
            <a:r>
              <a:rPr lang="en-US" altLang="zh-CN" dirty="0"/>
              <a:t>: the number of stack frames is </a:t>
            </a:r>
            <a:r>
              <a:rPr lang="en-US" altLang="zh-CN" dirty="0">
                <a:solidFill>
                  <a:srgbClr val="FF0000"/>
                </a:solidFill>
              </a:rPr>
              <a:t>linear</a:t>
            </a:r>
            <a:r>
              <a:rPr lang="en-US" altLang="zh-CN" dirty="0"/>
              <a:t> to function calls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A3E0E-EA50-4CF5-A312-39F32020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40EE83-71CE-4AEB-8AB4-F132909C5253}"/>
              </a:ext>
            </a:extLst>
          </p:cNvPr>
          <p:cNvGrpSpPr/>
          <p:nvPr/>
        </p:nvGrpSpPr>
        <p:grpSpPr>
          <a:xfrm>
            <a:off x="2041427" y="2945056"/>
            <a:ext cx="6901457" cy="2163828"/>
            <a:chOff x="2029235" y="2701216"/>
            <a:chExt cx="6901457" cy="2163828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0E2A1F3-B7E8-4C07-8F7F-EBFEACAD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8436" y="2811543"/>
              <a:ext cx="6592045" cy="922741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ED91196-8F59-496C-9FBA-B42656A9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371497" y="2701216"/>
              <a:ext cx="361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Allocation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079B00C-4B2D-4EAC-8339-1C471D131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434" y="3919464"/>
              <a:ext cx="6592046" cy="94558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CFDDDF89-1925-4FCE-8C6D-EE26ABEA325F}"/>
                </a:ext>
              </a:extLst>
            </p:cNvPr>
            <p:cNvSpPr/>
            <p:nvPr/>
          </p:nvSpPr>
          <p:spPr>
            <a:xfrm>
              <a:off x="8480902" y="3095543"/>
              <a:ext cx="279579" cy="409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/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33B3F750-4E14-4935-8213-38F59A77BAEE}"/>
                </a:ext>
              </a:extLst>
            </p:cNvPr>
            <p:cNvSpPr/>
            <p:nvPr/>
          </p:nvSpPr>
          <p:spPr>
            <a:xfrm>
              <a:off x="7264454" y="3132616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/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/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/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/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FBEE4B98-FFC0-4ADA-B1E9-1103E47D315F}"/>
                </a:ext>
              </a:extLst>
            </p:cNvPr>
            <p:cNvSpPr/>
            <p:nvPr/>
          </p:nvSpPr>
          <p:spPr>
            <a:xfrm>
              <a:off x="5903939" y="3322029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/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/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/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8240CC11-1116-4108-B63F-740A4B0FDCE3}"/>
                </a:ext>
              </a:extLst>
            </p:cNvPr>
            <p:cNvSpPr/>
            <p:nvPr/>
          </p:nvSpPr>
          <p:spPr>
            <a:xfrm>
              <a:off x="4543077" y="3544753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/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∗4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8DC1327D-ED39-426D-85EF-2C865A379516}"/>
                </a:ext>
              </a:extLst>
            </p:cNvPr>
            <p:cNvSpPr/>
            <p:nvPr/>
          </p:nvSpPr>
          <p:spPr>
            <a:xfrm>
              <a:off x="3283328" y="3703481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C24A9A79-B8A7-4889-86DF-3BF261CF2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590493" y="4353277"/>
              <a:ext cx="36501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Destruction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6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A910-5475-479D-BF1C-D2266C1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Recursive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BD660-F796-468D-909D-EDF9611B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Q:</a:t>
            </a:r>
            <a:r>
              <a:rPr lang="en-US" altLang="zh-CN" dirty="0"/>
              <a:t> How to prove a recursive function perform computation as intended?</a:t>
            </a:r>
          </a:p>
          <a:p>
            <a:r>
              <a:rPr lang="en-US" altLang="zh-CN" b="1" dirty="0"/>
              <a:t>A:</a:t>
            </a:r>
            <a:r>
              <a:rPr lang="en-US" altLang="zh-CN" dirty="0"/>
              <a:t> Proof by </a:t>
            </a:r>
            <a:r>
              <a:rPr lang="en-US" altLang="zh-CN" dirty="0">
                <a:solidFill>
                  <a:srgbClr val="FF0000"/>
                </a:solidFill>
              </a:rPr>
              <a:t>mathematical induction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Prove for every natural number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!</a:t>
            </a:r>
          </a:p>
          <a:p>
            <a:r>
              <a:rPr lang="en-US" altLang="zh-CN" b="1" dirty="0"/>
              <a:t>Proof</a:t>
            </a:r>
            <a:r>
              <a:rPr lang="en-US" altLang="zh-CN" dirty="0"/>
              <a:t>: By induction on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Base case: </a:t>
            </a:r>
            <a:r>
              <a:rPr lang="en-US" altLang="zh-CN" dirty="0">
                <a:solidFill>
                  <a:srgbClr val="FF0000"/>
                </a:solidFill>
              </a:rPr>
              <a:t>n == 0</a:t>
            </a:r>
          </a:p>
          <a:p>
            <a:pPr lvl="1"/>
            <a:r>
              <a:rPr lang="en-US" altLang="zh-CN" dirty="0"/>
              <a:t>Inductive case: </a:t>
            </a:r>
            <a:r>
              <a:rPr lang="en-US" altLang="zh-CN" dirty="0">
                <a:solidFill>
                  <a:srgbClr val="FF0000"/>
                </a:solidFill>
              </a:rPr>
              <a:t>n &gt; 0</a:t>
            </a:r>
          </a:p>
          <a:p>
            <a:pPr lvl="2"/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) ==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zh-CN" dirty="0"/>
              <a:t>By induction hypothesis: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== (</a:t>
            </a:r>
            <a:r>
              <a:rPr lang="en-US" altLang="zh-CN" sz="2000" dirty="0">
                <a:solidFill>
                  <a:srgbClr val="FF0000"/>
                </a:solidFill>
              </a:rPr>
              <a:t>n-1</a:t>
            </a:r>
            <a:r>
              <a:rPr lang="en-US" altLang="zh-CN" sz="2000" dirty="0"/>
              <a:t>)!</a:t>
            </a:r>
            <a:endParaRPr lang="en-US" altLang="zh-CN" dirty="0"/>
          </a:p>
          <a:p>
            <a:pPr lvl="2"/>
            <a:r>
              <a:rPr lang="en-US" altLang="zh-CN" dirty="0"/>
              <a:t>Therefore,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) ==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 </a:t>
            </a:r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n-1</a:t>
            </a:r>
            <a:r>
              <a:rPr lang="en-US" altLang="zh-CN" sz="2000" dirty="0"/>
              <a:t>)!  ==  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en-US" altLang="zh-CN" sz="2000" dirty="0"/>
              <a:t>!</a:t>
            </a:r>
          </a:p>
          <a:p>
            <a:pPr lvl="2"/>
            <a:endParaRPr lang="en-US" altLang="zh-CN" sz="2000" dirty="0"/>
          </a:p>
          <a:p>
            <a:r>
              <a:rPr lang="en-US" altLang="zh-CN" dirty="0"/>
              <a:t>We have proved: For all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FFB00-044A-49DF-BFCD-F5C48B6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90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BEE2-E85F-4EA7-B787-282AC8E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Fibonacci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DADF9-ABDE-49F4-912D-762194C0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sequence of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More than one recursive calls in the body of the function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fib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84C93-4CF9-4893-921B-EC39F5D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/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3">
            <a:extLst>
              <a:ext uri="{FF2B5EF4-FFF2-40B4-BE49-F238E27FC236}">
                <a16:creationId xmlns:a16="http://schemas.microsoft.com/office/drawing/2014/main" id="{6E6B37BF-27AD-4465-81D7-EC575A239376}"/>
              </a:ext>
            </a:extLst>
          </p:cNvPr>
          <p:cNvGrpSpPr>
            <a:grpSpLocks/>
          </p:cNvGrpSpPr>
          <p:nvPr/>
        </p:nvGrpSpPr>
        <p:grpSpPr bwMode="auto">
          <a:xfrm>
            <a:off x="1958597" y="1721192"/>
            <a:ext cx="750888" cy="1082040"/>
            <a:chOff x="-3" y="-3"/>
            <a:chExt cx="473" cy="812"/>
          </a:xfrm>
        </p:grpSpPr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1AF56CA3-4D46-47E2-8185-C9C5821CB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284DC18A-5052-49EF-B646-EF09F1B19C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0" name="Rectangle 6">
                  <a:extLst>
                    <a:ext uri="{FF2B5EF4-FFF2-40B4-BE49-F238E27FC236}">
                      <a16:creationId xmlns:a16="http://schemas.microsoft.com/office/drawing/2014/main" id="{3C713F61-F210-42A9-8BD0-21A8D7B47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7">
                  <a:extLst>
                    <a:ext uri="{FF2B5EF4-FFF2-40B4-BE49-F238E27FC236}">
                      <a16:creationId xmlns:a16="http://schemas.microsoft.com/office/drawing/2014/main" id="{98C843F4-4B6D-4A57-84FE-F8F225F98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8">
                <a:extLst>
                  <a:ext uri="{FF2B5EF4-FFF2-40B4-BE49-F238E27FC236}">
                    <a16:creationId xmlns:a16="http://schemas.microsoft.com/office/drawing/2014/main" id="{01058CED-082E-483E-BF13-545214704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F7FE2AA8-8D15-40E3-A5C2-DBA474A88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0">
                  <a:extLst>
                    <a:ext uri="{FF2B5EF4-FFF2-40B4-BE49-F238E27FC236}">
                      <a16:creationId xmlns:a16="http://schemas.microsoft.com/office/drawing/2014/main" id="{BD9E8FED-3E49-4BCA-8A03-4D01D2B3D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Rectangle 11">
              <a:extLst>
                <a:ext uri="{FF2B5EF4-FFF2-40B4-BE49-F238E27FC236}">
                  <a16:creationId xmlns:a16="http://schemas.microsoft.com/office/drawing/2014/main" id="{701C0B4D-3F7C-4E5F-8389-09AEC08C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2">
            <a:extLst>
              <a:ext uri="{FF2B5EF4-FFF2-40B4-BE49-F238E27FC236}">
                <a16:creationId xmlns:a16="http://schemas.microsoft.com/office/drawing/2014/main" id="{10FA761D-50CE-4C94-80B3-A06270CF495F}"/>
              </a:ext>
            </a:extLst>
          </p:cNvPr>
          <p:cNvGrpSpPr>
            <a:grpSpLocks/>
          </p:cNvGrpSpPr>
          <p:nvPr/>
        </p:nvGrpSpPr>
        <p:grpSpPr bwMode="auto">
          <a:xfrm>
            <a:off x="2720597" y="1721192"/>
            <a:ext cx="750888" cy="1082040"/>
            <a:chOff x="-3" y="-3"/>
            <a:chExt cx="473" cy="812"/>
          </a:xfrm>
        </p:grpSpPr>
        <p:grpSp>
          <p:nvGrpSpPr>
            <p:cNvPr id="83" name="Group 13">
              <a:extLst>
                <a:ext uri="{FF2B5EF4-FFF2-40B4-BE49-F238E27FC236}">
                  <a16:creationId xmlns:a16="http://schemas.microsoft.com/office/drawing/2014/main" id="{D8F17D5D-29E2-4F6B-9F1D-4914AA92A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17754F2C-02BE-4C98-82B3-A7FEE998E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B9B4A25A-846D-479B-A603-CEC6890D0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16">
                  <a:extLst>
                    <a:ext uri="{FF2B5EF4-FFF2-40B4-BE49-F238E27FC236}">
                      <a16:creationId xmlns:a16="http://schemas.microsoft.com/office/drawing/2014/main" id="{77C7E541-7DD2-4C7E-A07F-B57681A2B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" name="Group 17">
                <a:extLst>
                  <a:ext uri="{FF2B5EF4-FFF2-40B4-BE49-F238E27FC236}">
                    <a16:creationId xmlns:a16="http://schemas.microsoft.com/office/drawing/2014/main" id="{637D8E89-4428-4D5D-B969-4DE35E96E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87" name="Rectangle 18">
                  <a:extLst>
                    <a:ext uri="{FF2B5EF4-FFF2-40B4-BE49-F238E27FC236}">
                      <a16:creationId xmlns:a16="http://schemas.microsoft.com/office/drawing/2014/main" id="{5C2CA21C-559E-4C02-94C1-29E898DBD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19">
                  <a:extLst>
                    <a:ext uri="{FF2B5EF4-FFF2-40B4-BE49-F238E27FC236}">
                      <a16:creationId xmlns:a16="http://schemas.microsoft.com/office/drawing/2014/main" id="{7439F696-352A-4B3D-A51C-8FE6E8A51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39DD4412-9BDF-4C9C-AB9D-484FA62D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21">
            <a:extLst>
              <a:ext uri="{FF2B5EF4-FFF2-40B4-BE49-F238E27FC236}">
                <a16:creationId xmlns:a16="http://schemas.microsoft.com/office/drawing/2014/main" id="{68AD7C2D-83EE-452D-B6DC-0212BE7119B4}"/>
              </a:ext>
            </a:extLst>
          </p:cNvPr>
          <p:cNvGrpSpPr>
            <a:grpSpLocks/>
          </p:cNvGrpSpPr>
          <p:nvPr/>
        </p:nvGrpSpPr>
        <p:grpSpPr bwMode="auto">
          <a:xfrm>
            <a:off x="3482597" y="1721192"/>
            <a:ext cx="750888" cy="1082040"/>
            <a:chOff x="-3" y="-3"/>
            <a:chExt cx="473" cy="812"/>
          </a:xfrm>
        </p:grpSpPr>
        <p:grpSp>
          <p:nvGrpSpPr>
            <p:cNvPr id="92" name="Group 22">
              <a:extLst>
                <a:ext uri="{FF2B5EF4-FFF2-40B4-BE49-F238E27FC236}">
                  <a16:creationId xmlns:a16="http://schemas.microsoft.com/office/drawing/2014/main" id="{AAEA4B4A-8CF6-4E04-A22F-23CA7A2EB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94" name="Group 23">
                <a:extLst>
                  <a:ext uri="{FF2B5EF4-FFF2-40B4-BE49-F238E27FC236}">
                    <a16:creationId xmlns:a16="http://schemas.microsoft.com/office/drawing/2014/main" id="{029E1FF0-8326-42DC-9F13-A8BAC452D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98" name="Rectangle 24">
                  <a:extLst>
                    <a:ext uri="{FF2B5EF4-FFF2-40B4-BE49-F238E27FC236}">
                      <a16:creationId xmlns:a16="http://schemas.microsoft.com/office/drawing/2014/main" id="{987F879B-AEE9-41EC-93CF-5C148BFDA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25">
                  <a:extLst>
                    <a:ext uri="{FF2B5EF4-FFF2-40B4-BE49-F238E27FC236}">
                      <a16:creationId xmlns:a16="http://schemas.microsoft.com/office/drawing/2014/main" id="{7D05A644-7292-4AD1-9CB8-2CF2EADA4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Group 26">
                <a:extLst>
                  <a:ext uri="{FF2B5EF4-FFF2-40B4-BE49-F238E27FC236}">
                    <a16:creationId xmlns:a16="http://schemas.microsoft.com/office/drawing/2014/main" id="{49515053-0DA9-4134-8065-94CE85FE1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96" name="Rectangle 27">
                  <a:extLst>
                    <a:ext uri="{FF2B5EF4-FFF2-40B4-BE49-F238E27FC236}">
                      <a16:creationId xmlns:a16="http://schemas.microsoft.com/office/drawing/2014/main" id="{3431C791-4A99-41E4-A219-896C8729B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28">
                  <a:extLst>
                    <a:ext uri="{FF2B5EF4-FFF2-40B4-BE49-F238E27FC236}">
                      <a16:creationId xmlns:a16="http://schemas.microsoft.com/office/drawing/2014/main" id="{DEBDE89B-D35B-4091-AEA6-F4E8CDF9A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DEAD1F71-5DD2-493F-BA2A-C7198274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30">
            <a:extLst>
              <a:ext uri="{FF2B5EF4-FFF2-40B4-BE49-F238E27FC236}">
                <a16:creationId xmlns:a16="http://schemas.microsoft.com/office/drawing/2014/main" id="{9A5FC9DA-D6A8-4DA2-8F68-E055273F95C6}"/>
              </a:ext>
            </a:extLst>
          </p:cNvPr>
          <p:cNvGrpSpPr>
            <a:grpSpLocks/>
          </p:cNvGrpSpPr>
          <p:nvPr/>
        </p:nvGrpSpPr>
        <p:grpSpPr bwMode="auto">
          <a:xfrm>
            <a:off x="4244597" y="1721192"/>
            <a:ext cx="750888" cy="1082040"/>
            <a:chOff x="-3" y="-3"/>
            <a:chExt cx="473" cy="812"/>
          </a:xfrm>
        </p:grpSpPr>
        <p:grpSp>
          <p:nvGrpSpPr>
            <p:cNvPr id="101" name="Group 31">
              <a:extLst>
                <a:ext uri="{FF2B5EF4-FFF2-40B4-BE49-F238E27FC236}">
                  <a16:creationId xmlns:a16="http://schemas.microsoft.com/office/drawing/2014/main" id="{57DAB963-2AF7-459A-BD9C-0AC680138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03" name="Group 32">
                <a:extLst>
                  <a:ext uri="{FF2B5EF4-FFF2-40B4-BE49-F238E27FC236}">
                    <a16:creationId xmlns:a16="http://schemas.microsoft.com/office/drawing/2014/main" id="{DD995022-46D2-4E0E-A1E6-01D0B9633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07" name="Rectangle 33">
                  <a:extLst>
                    <a:ext uri="{FF2B5EF4-FFF2-40B4-BE49-F238E27FC236}">
                      <a16:creationId xmlns:a16="http://schemas.microsoft.com/office/drawing/2014/main" id="{3F4D153E-B8A3-4249-A6B3-88FFEFCFE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34">
                  <a:extLst>
                    <a:ext uri="{FF2B5EF4-FFF2-40B4-BE49-F238E27FC236}">
                      <a16:creationId xmlns:a16="http://schemas.microsoft.com/office/drawing/2014/main" id="{16ABDB82-3417-46A7-8B75-D84D1CA08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35">
                <a:extLst>
                  <a:ext uri="{FF2B5EF4-FFF2-40B4-BE49-F238E27FC236}">
                    <a16:creationId xmlns:a16="http://schemas.microsoft.com/office/drawing/2014/main" id="{95B53705-794B-4BF9-956F-3304782CA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05" name="Rectangle 36">
                  <a:extLst>
                    <a:ext uri="{FF2B5EF4-FFF2-40B4-BE49-F238E27FC236}">
                      <a16:creationId xmlns:a16="http://schemas.microsoft.com/office/drawing/2014/main" id="{B32A1011-0CC0-4621-92F4-DA32CD8E7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37">
                  <a:extLst>
                    <a:ext uri="{FF2B5EF4-FFF2-40B4-BE49-F238E27FC236}">
                      <a16:creationId xmlns:a16="http://schemas.microsoft.com/office/drawing/2014/main" id="{C6E25CC4-B827-4DA4-86AB-9070F22DD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" name="Rectangle 38">
              <a:extLst>
                <a:ext uri="{FF2B5EF4-FFF2-40B4-BE49-F238E27FC236}">
                  <a16:creationId xmlns:a16="http://schemas.microsoft.com/office/drawing/2014/main" id="{F3068397-41A6-4416-AEB3-9C4FF393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Group 39">
            <a:extLst>
              <a:ext uri="{FF2B5EF4-FFF2-40B4-BE49-F238E27FC236}">
                <a16:creationId xmlns:a16="http://schemas.microsoft.com/office/drawing/2014/main" id="{AABAE4B3-9C44-4CF5-BBA2-AB1590C90B82}"/>
              </a:ext>
            </a:extLst>
          </p:cNvPr>
          <p:cNvGrpSpPr>
            <a:grpSpLocks/>
          </p:cNvGrpSpPr>
          <p:nvPr/>
        </p:nvGrpSpPr>
        <p:grpSpPr bwMode="auto">
          <a:xfrm>
            <a:off x="5006597" y="1721192"/>
            <a:ext cx="750888" cy="1082040"/>
            <a:chOff x="-3" y="-3"/>
            <a:chExt cx="473" cy="812"/>
          </a:xfrm>
        </p:grpSpPr>
        <p:grpSp>
          <p:nvGrpSpPr>
            <p:cNvPr id="110" name="Group 40">
              <a:extLst>
                <a:ext uri="{FF2B5EF4-FFF2-40B4-BE49-F238E27FC236}">
                  <a16:creationId xmlns:a16="http://schemas.microsoft.com/office/drawing/2014/main" id="{B0D0354D-9857-4424-96F4-124D4EBA4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12" name="Group 41">
                <a:extLst>
                  <a:ext uri="{FF2B5EF4-FFF2-40B4-BE49-F238E27FC236}">
                    <a16:creationId xmlns:a16="http://schemas.microsoft.com/office/drawing/2014/main" id="{6DF108C1-989C-4145-84BF-AE0429E14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16" name="Rectangle 42">
                  <a:extLst>
                    <a:ext uri="{FF2B5EF4-FFF2-40B4-BE49-F238E27FC236}">
                      <a16:creationId xmlns:a16="http://schemas.microsoft.com/office/drawing/2014/main" id="{1B80130E-621C-4C30-BBAD-F3DBBDC14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43">
                  <a:extLst>
                    <a:ext uri="{FF2B5EF4-FFF2-40B4-BE49-F238E27FC236}">
                      <a16:creationId xmlns:a16="http://schemas.microsoft.com/office/drawing/2014/main" id="{0663E09B-59E6-4696-92CA-D042A971D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Group 44">
                <a:extLst>
                  <a:ext uri="{FF2B5EF4-FFF2-40B4-BE49-F238E27FC236}">
                    <a16:creationId xmlns:a16="http://schemas.microsoft.com/office/drawing/2014/main" id="{64768154-ABE3-4312-BDCA-A10AA8F53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14" name="Rectangle 45">
                  <a:extLst>
                    <a:ext uri="{FF2B5EF4-FFF2-40B4-BE49-F238E27FC236}">
                      <a16:creationId xmlns:a16="http://schemas.microsoft.com/office/drawing/2014/main" id="{7126F882-44BD-40C6-999D-03544BFD5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46">
                  <a:extLst>
                    <a:ext uri="{FF2B5EF4-FFF2-40B4-BE49-F238E27FC236}">
                      <a16:creationId xmlns:a16="http://schemas.microsoft.com/office/drawing/2014/main" id="{4FC6F26B-9AA4-49FD-9F30-B9608F351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D4650B8F-5D4F-4EB0-AD86-E0102E72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48">
            <a:extLst>
              <a:ext uri="{FF2B5EF4-FFF2-40B4-BE49-F238E27FC236}">
                <a16:creationId xmlns:a16="http://schemas.microsoft.com/office/drawing/2014/main" id="{1D6984B1-D9FF-48EB-B39D-0BE948A34CB4}"/>
              </a:ext>
            </a:extLst>
          </p:cNvPr>
          <p:cNvGrpSpPr>
            <a:grpSpLocks/>
          </p:cNvGrpSpPr>
          <p:nvPr/>
        </p:nvGrpSpPr>
        <p:grpSpPr bwMode="auto">
          <a:xfrm>
            <a:off x="5768597" y="1721192"/>
            <a:ext cx="750888" cy="1082040"/>
            <a:chOff x="-3" y="-3"/>
            <a:chExt cx="473" cy="812"/>
          </a:xfrm>
        </p:grpSpPr>
        <p:grpSp>
          <p:nvGrpSpPr>
            <p:cNvPr id="119" name="Group 49">
              <a:extLst>
                <a:ext uri="{FF2B5EF4-FFF2-40B4-BE49-F238E27FC236}">
                  <a16:creationId xmlns:a16="http://schemas.microsoft.com/office/drawing/2014/main" id="{AF4E8DBA-A698-47F2-A946-CE174D660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21" name="Group 50">
                <a:extLst>
                  <a:ext uri="{FF2B5EF4-FFF2-40B4-BE49-F238E27FC236}">
                    <a16:creationId xmlns:a16="http://schemas.microsoft.com/office/drawing/2014/main" id="{4D228E0E-0C18-4966-A47F-69BF403AE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25" name="Rectangle 51">
                  <a:extLst>
                    <a:ext uri="{FF2B5EF4-FFF2-40B4-BE49-F238E27FC236}">
                      <a16:creationId xmlns:a16="http://schemas.microsoft.com/office/drawing/2014/main" id="{0CD51E3B-3E15-4B4A-89D6-EDB82F6FF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" name="Rectangle 52">
                  <a:extLst>
                    <a:ext uri="{FF2B5EF4-FFF2-40B4-BE49-F238E27FC236}">
                      <a16:creationId xmlns:a16="http://schemas.microsoft.com/office/drawing/2014/main" id="{4A2051F4-AE67-4C21-8AEC-3E5CD0D6E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53">
                <a:extLst>
                  <a:ext uri="{FF2B5EF4-FFF2-40B4-BE49-F238E27FC236}">
                    <a16:creationId xmlns:a16="http://schemas.microsoft.com/office/drawing/2014/main" id="{34A026FC-81B5-4AC8-BEF5-584D8EA51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23" name="Rectangle 54">
                  <a:extLst>
                    <a:ext uri="{FF2B5EF4-FFF2-40B4-BE49-F238E27FC236}">
                      <a16:creationId xmlns:a16="http://schemas.microsoft.com/office/drawing/2014/main" id="{2E1EA16B-19E8-4792-8142-7FCDF4662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55">
                  <a:extLst>
                    <a:ext uri="{FF2B5EF4-FFF2-40B4-BE49-F238E27FC236}">
                      <a16:creationId xmlns:a16="http://schemas.microsoft.com/office/drawing/2014/main" id="{C9B218EB-5428-4A95-9735-9E3AC8085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310CCBA5-BF04-473E-B09E-0588BCD4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57">
            <a:extLst>
              <a:ext uri="{FF2B5EF4-FFF2-40B4-BE49-F238E27FC236}">
                <a16:creationId xmlns:a16="http://schemas.microsoft.com/office/drawing/2014/main" id="{ACF4390C-C280-4E2E-89C7-33A619B73420}"/>
              </a:ext>
            </a:extLst>
          </p:cNvPr>
          <p:cNvGrpSpPr>
            <a:grpSpLocks/>
          </p:cNvGrpSpPr>
          <p:nvPr/>
        </p:nvGrpSpPr>
        <p:grpSpPr bwMode="auto">
          <a:xfrm>
            <a:off x="6530597" y="1721192"/>
            <a:ext cx="750888" cy="1082040"/>
            <a:chOff x="-3" y="-3"/>
            <a:chExt cx="473" cy="812"/>
          </a:xfrm>
        </p:grpSpPr>
        <p:grpSp>
          <p:nvGrpSpPr>
            <p:cNvPr id="128" name="Group 58">
              <a:extLst>
                <a:ext uri="{FF2B5EF4-FFF2-40B4-BE49-F238E27FC236}">
                  <a16:creationId xmlns:a16="http://schemas.microsoft.com/office/drawing/2014/main" id="{A0181B6A-A57E-4F87-BCE9-B63CD4C21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30" name="Group 59">
                <a:extLst>
                  <a:ext uri="{FF2B5EF4-FFF2-40B4-BE49-F238E27FC236}">
                    <a16:creationId xmlns:a16="http://schemas.microsoft.com/office/drawing/2014/main" id="{60633A4A-9A16-42D1-9C2E-513A7565F3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34" name="Rectangle 60">
                  <a:extLst>
                    <a:ext uri="{FF2B5EF4-FFF2-40B4-BE49-F238E27FC236}">
                      <a16:creationId xmlns:a16="http://schemas.microsoft.com/office/drawing/2014/main" id="{A989B211-8729-4B46-B5F2-DFECA5B76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6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61">
                  <a:extLst>
                    <a:ext uri="{FF2B5EF4-FFF2-40B4-BE49-F238E27FC236}">
                      <a16:creationId xmlns:a16="http://schemas.microsoft.com/office/drawing/2014/main" id="{442E2819-D6BF-4D13-AA19-F25B667E3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Group 62">
                <a:extLst>
                  <a:ext uri="{FF2B5EF4-FFF2-40B4-BE49-F238E27FC236}">
                    <a16:creationId xmlns:a16="http://schemas.microsoft.com/office/drawing/2014/main" id="{48D1703D-0EE7-4C2E-B70C-A92E472D0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32" name="Rectangle 63">
                  <a:extLst>
                    <a:ext uri="{FF2B5EF4-FFF2-40B4-BE49-F238E27FC236}">
                      <a16:creationId xmlns:a16="http://schemas.microsoft.com/office/drawing/2014/main" id="{CDAE9450-5F6B-4339-A297-1B8FC9CF7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64">
                  <a:extLst>
                    <a:ext uri="{FF2B5EF4-FFF2-40B4-BE49-F238E27FC236}">
                      <a16:creationId xmlns:a16="http://schemas.microsoft.com/office/drawing/2014/main" id="{16962D76-98D3-4508-9884-D62F2A4CB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8383A438-1ED0-4C98-B1E0-174D096E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" name="TextBox 1">
            <a:extLst>
              <a:ext uri="{FF2B5EF4-FFF2-40B4-BE49-F238E27FC236}">
                <a16:creationId xmlns:a16="http://schemas.microsoft.com/office/drawing/2014/main" id="{8442D02B-7C1C-4CC8-8691-200150CE5C7D}"/>
              </a:ext>
            </a:extLst>
          </p:cNvPr>
          <p:cNvSpPr txBox="1"/>
          <p:nvPr/>
        </p:nvSpPr>
        <p:spPr>
          <a:xfrm>
            <a:off x="1271745" y="17211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2757C1B6-F554-4455-B450-645DAC3268F3}"/>
              </a:ext>
            </a:extLst>
          </p:cNvPr>
          <p:cNvSpPr txBox="1"/>
          <p:nvPr/>
        </p:nvSpPr>
        <p:spPr>
          <a:xfrm>
            <a:off x="1125383" y="226221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78F913A-930A-45AA-884E-FC783D715977}"/>
              </a:ext>
            </a:extLst>
          </p:cNvPr>
          <p:cNvSpPr txBox="1"/>
          <p:nvPr/>
        </p:nvSpPr>
        <p:spPr>
          <a:xfrm>
            <a:off x="2628129" y="2822191"/>
            <a:ext cx="4726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fib(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dirty="0">
                <a:latin typeface="Consolas" panose="020B0609020204030204" pitchFamily="49" charset="0"/>
              </a:rPr>
              <a:t>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1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6" grpId="0"/>
      <p:bldP spid="137" grpId="0"/>
      <p:bldP spid="1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69507-E17E-4B90-9DF2-2746B1E2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Exponentials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compute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Q: </a:t>
                </a:r>
                <a:r>
                  <a:rPr lang="en-US" altLang="zh-CN" dirty="0"/>
                  <a:t>Is there a more efficient solution?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04FAF-A00D-465D-A7E0-9096E92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0DE9E4-E4F3-4725-8C64-F98FDA456E5F}"/>
              </a:ext>
            </a:extLst>
          </p:cNvPr>
          <p:cNvSpPr txBox="1"/>
          <p:nvPr/>
        </p:nvSpPr>
        <p:spPr>
          <a:xfrm>
            <a:off x="2929346" y="1789865"/>
            <a:ext cx="609382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Exponentials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power(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n,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k)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(k == 0)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1;</a:t>
            </a:r>
            <a:endParaRPr lang="en-US" altLang="zh-CN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* power(n, k-1)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724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BE1B-D65B-444D-95E5-2CCFB84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(Similarities)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8219E-C79B-453D-8A9F-961DDC2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and Iteration have the same computation power:</a:t>
            </a:r>
          </a:p>
          <a:p>
            <a:pPr lvl="1"/>
            <a:r>
              <a:rPr lang="en-US" altLang="zh-CN" dirty="0"/>
              <a:t>A language with either mechanism is </a:t>
            </a:r>
            <a:r>
              <a:rPr lang="en-US" altLang="zh-CN" i="1" dirty="0"/>
              <a:t>Turing Complete</a:t>
            </a:r>
          </a:p>
          <a:p>
            <a:r>
              <a:rPr lang="en-US" altLang="zh-CN" b="1" dirty="0"/>
              <a:t>Example: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How to convert between iteration and recursive functions?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D8A0-BD99-4260-8C68-DC62CFDD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706A5-E221-40A3-B12D-3AA479396627}"/>
              </a:ext>
            </a:extLst>
          </p:cNvPr>
          <p:cNvSpPr txBox="1"/>
          <p:nvPr/>
        </p:nvSpPr>
        <p:spPr>
          <a:xfrm>
            <a:off x="6393452" y="2582931"/>
            <a:ext cx="4662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    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n + sum(n-1);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B7F772-3BD4-4BE5-BDE5-AC3AB88D51F5}"/>
              </a:ext>
            </a:extLst>
          </p:cNvPr>
          <p:cNvSpPr txBox="1"/>
          <p:nvPr/>
        </p:nvSpPr>
        <p:spPr>
          <a:xfrm>
            <a:off x="1135652" y="2582931"/>
            <a:ext cx="4960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iteration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s =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1;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&lt;=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s = s +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0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16D28-7B1B-42E5-9DB1-5809468B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(Differences)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CAB9-2BC3-4F85-8562-C79960C0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Problems to note:</a:t>
            </a:r>
          </a:p>
          <a:p>
            <a:pPr lvl="1"/>
            <a:r>
              <a:rPr lang="en-US" altLang="zh-CN" dirty="0"/>
              <a:t>Recursion may cause a lot of </a:t>
            </a:r>
            <a:r>
              <a:rPr lang="en-US" altLang="zh-CN" dirty="0">
                <a:solidFill>
                  <a:srgbClr val="FF0000"/>
                </a:solidFill>
              </a:rPr>
              <a:t>repetitive computation</a:t>
            </a:r>
          </a:p>
          <a:p>
            <a:pPr lvl="1"/>
            <a:r>
              <a:rPr lang="en-US" altLang="zh-CN" dirty="0"/>
              <a:t>Consume a lot of memory, and cause </a:t>
            </a:r>
            <a:r>
              <a:rPr lang="en-US" altLang="zh-CN" dirty="0">
                <a:solidFill>
                  <a:srgbClr val="FF0000"/>
                </a:solidFill>
              </a:rPr>
              <a:t>stack overflow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However, for some recursion (known as </a:t>
            </a:r>
            <a:r>
              <a:rPr lang="en-US" altLang="zh-CN" dirty="0">
                <a:solidFill>
                  <a:srgbClr val="FF0000"/>
                </a:solidFill>
              </a:rPr>
              <a:t>tail recursion</a:t>
            </a:r>
            <a:r>
              <a:rPr lang="en-US" altLang="zh-CN" dirty="0"/>
              <a:t>), compiler optimization will make them as efficient as iteration!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2F84A-3C8A-476B-AEDE-58C017A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432FD8F-9B1F-4CA6-9541-0CD0BC98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80202"/>
              </p:ext>
            </p:extLst>
          </p:nvPr>
        </p:nvGraphicFramePr>
        <p:xfrm>
          <a:off x="1854201" y="17615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Clarity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Efficiency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 or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 or Equal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EE0B-6DA7-405E-99B5-247A45C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Space and Time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62BF3-A369-4080-A6E4-2D6F56D8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and iterative implementation of Fibonacci Numbers:</a:t>
            </a:r>
          </a:p>
          <a:p>
            <a:pPr lvl="1"/>
            <a:r>
              <a:rPr lang="en-US" altLang="zh-CN" dirty="0"/>
              <a:t>A lot of more repetitive computation for recursion</a:t>
            </a:r>
          </a:p>
          <a:p>
            <a:pPr lvl="1"/>
            <a:r>
              <a:rPr lang="en-US" altLang="zh-CN" dirty="0"/>
              <a:t>A lot more memory needed for recursion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29E84-F9F5-46BC-8146-744A7199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78A286-5F66-490D-BAEC-6C88727AB241}"/>
              </a:ext>
            </a:extLst>
          </p:cNvPr>
          <p:cNvSpPr txBox="1"/>
          <p:nvPr/>
        </p:nvSpPr>
        <p:spPr>
          <a:xfrm>
            <a:off x="746760" y="2439564"/>
            <a:ext cx="52277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fib(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sz="2000" dirty="0">
                <a:latin typeface="Consolas" panose="020B0609020204030204" pitchFamily="49" charset="0"/>
              </a:rPr>
              <a:t> +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124214-0F33-4475-A8CB-7D4C09DBB5F3}"/>
              </a:ext>
            </a:extLst>
          </p:cNvPr>
          <p:cNvSpPr txBox="1">
            <a:spLocks noChangeArrowheads="1"/>
          </p:cNvSpPr>
          <p:nvPr/>
        </p:nvSpPr>
        <p:spPr>
          <a:xfrm>
            <a:off x="5974487" y="2439564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Iteration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0, fn_2 = 1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= 2;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&lt;=n; ++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fn_1 +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fn_2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fn_2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BF60-DE70-4108-93F9-3022C5C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95AA9-5CD0-499A-885E-0C6579D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tail-recursive function returns the value of recursive calls</a:t>
            </a:r>
          </a:p>
          <a:p>
            <a:r>
              <a:rPr lang="en-US" altLang="zh-CN" dirty="0"/>
              <a:t>Function body looks like: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 computation </a:t>
            </a:r>
            <a:r>
              <a:rPr lang="en-US" altLang="zh-CN" dirty="0">
                <a:solidFill>
                  <a:srgbClr val="FF0000"/>
                </a:solidFill>
              </a:rPr>
              <a:t>after the recursive call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before the return</a:t>
            </a:r>
          </a:p>
          <a:p>
            <a:pPr lvl="1"/>
            <a:r>
              <a:rPr lang="en-US" altLang="zh-CN" dirty="0"/>
              <a:t>Tail recursion is almost like iteration</a:t>
            </a:r>
          </a:p>
          <a:p>
            <a:pPr lvl="1"/>
            <a:r>
              <a:rPr lang="en-US" altLang="zh-CN" dirty="0"/>
              <a:t>Stack usage can be optimized to a constant amount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05FD9-3B6C-4113-A231-0DF56E9B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8E0AF-2C17-4B89-87FF-9D8D6052C3F9}"/>
              </a:ext>
            </a:extLst>
          </p:cNvPr>
          <p:cNvSpPr txBox="1"/>
          <p:nvPr/>
        </p:nvSpPr>
        <p:spPr>
          <a:xfrm>
            <a:off x="2215055" y="2134139"/>
            <a:ext cx="7591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latin typeface="+mj-lt"/>
              </a:rPr>
              <a:t>test for </a:t>
            </a:r>
            <a:r>
              <a:rPr lang="en-US" altLang="zh-CN" i="1" dirty="0">
                <a:latin typeface="+mj-lt"/>
              </a:rPr>
              <a:t>base</a:t>
            </a:r>
            <a:r>
              <a:rPr lang="zh-CN" altLang="en-US" i="1" dirty="0">
                <a:latin typeface="+mj-lt"/>
              </a:rPr>
              <a:t> case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Returns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the accumulated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1. </a:t>
            </a:r>
            <a:r>
              <a:rPr lang="zh-CN" altLang="en-US" i="1" dirty="0">
                <a:latin typeface="+mj-lt"/>
              </a:rPr>
              <a:t>Break the problem down into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altLang="zh-CN" i="1" dirty="0">
                <a:latin typeface="+mj-lt"/>
              </a:rPr>
              <a:t> </a:t>
            </a:r>
            <a:r>
              <a:rPr lang="zh-CN" altLang="en-US" i="1" dirty="0">
                <a:latin typeface="+mj-lt"/>
              </a:rPr>
              <a:t>subproblem of the same form.</a:t>
            </a:r>
          </a:p>
          <a:p>
            <a:r>
              <a:rPr lang="zh-CN" altLang="en-US" i="1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2. </a:t>
            </a:r>
            <a:r>
              <a:rPr lang="zh-CN" altLang="en-US" i="1" dirty="0">
                <a:latin typeface="+mj-lt"/>
              </a:rPr>
              <a:t>Solve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this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subproblem</a:t>
            </a:r>
            <a:r>
              <a:rPr lang="zh-CN" altLang="en-US" i="1" dirty="0">
                <a:latin typeface="+mj-lt"/>
              </a:rPr>
              <a:t> by calling this function recursively</a:t>
            </a:r>
            <a:endParaRPr lang="en-US" altLang="zh-CN" i="1" dirty="0">
              <a:latin typeface="+mj-lt"/>
            </a:endParaRPr>
          </a:p>
          <a:p>
            <a:r>
              <a:rPr lang="en-US" altLang="zh-CN" i="1" dirty="0">
                <a:latin typeface="+mj-lt"/>
              </a:rPr>
              <a:t>  3.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Immediately return the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5CDC-B794-4155-87A7-C78B97CD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83BCE-3557-444A-8EE8-468586BF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for computing Fibonacci numbers vs. tail-recursion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10085-8A14-41D2-BF5D-983AD7BB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1DBC3A-B4B4-4250-A8FB-24FAB49D8B31}"/>
              </a:ext>
            </a:extLst>
          </p:cNvPr>
          <p:cNvSpPr txBox="1">
            <a:spLocks noChangeArrowheads="1"/>
          </p:cNvSpPr>
          <p:nvPr/>
        </p:nvSpPr>
        <p:spPr>
          <a:xfrm>
            <a:off x="982075" y="1726521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Iteration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0, fn_2 = 1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= 2;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&lt;=n; ++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fn_1 +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fn_2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fn_2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6994D8-FFF3-45CD-8A81-EA29812E8D57}"/>
              </a:ext>
            </a:extLst>
          </p:cNvPr>
          <p:cNvSpPr txBox="1">
            <a:spLocks noChangeArrowheads="1"/>
          </p:cNvSpPr>
          <p:nvPr/>
        </p:nvSpPr>
        <p:spPr>
          <a:xfrm>
            <a:off x="6242503" y="1726521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Tail-Recursion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n,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fn_1,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(n-1, fn_2, fn_1+fn_2);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(n, 0, 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8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BD99-6C12-4C6E-BD43-D127E61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89B2-E3F9-40AA-9C2D-FA452A0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recursively call each other</a:t>
            </a:r>
          </a:p>
          <a:p>
            <a:pPr lvl="1"/>
            <a:r>
              <a:rPr lang="en-US" altLang="zh-CN" dirty="0"/>
              <a:t>Recursive calls happen at a deeper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7FA3B-7789-413D-9A67-83F026D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5172A-FB06-4B0F-A936-2B7CB234513D}"/>
              </a:ext>
            </a:extLst>
          </p:cNvPr>
          <p:cNvSpPr txBox="1"/>
          <p:nvPr/>
        </p:nvSpPr>
        <p:spPr>
          <a:xfrm>
            <a:off x="2691174" y="2151064"/>
            <a:ext cx="522772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Checking oddness and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eveness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(n-1);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!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BA83-6D97-45BB-ADA8-651CE4AF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Thinking Recursively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2D63-3D71-4433-A536-0C11E99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find a recursive solution to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Experiment with its decomposition 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problems with </a:t>
            </a:r>
            <a:r>
              <a:rPr lang="en-US" altLang="zh-CN" dirty="0">
                <a:solidFill>
                  <a:srgbClr val="FF0000"/>
                </a:solidFill>
              </a:rPr>
              <a:t>the same shape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See if there are </a:t>
            </a:r>
            <a:r>
              <a:rPr lang="en-US" altLang="zh-CN" dirty="0">
                <a:solidFill>
                  <a:srgbClr val="FF0000"/>
                </a:solidFill>
              </a:rPr>
              <a:t>base cases </a:t>
            </a:r>
            <a:r>
              <a:rPr lang="en-US" altLang="zh-CN" dirty="0"/>
              <a:t>that are easy to solve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Find a way to </a:t>
            </a:r>
            <a:r>
              <a:rPr lang="en-US" altLang="zh-CN" dirty="0">
                <a:solidFill>
                  <a:srgbClr val="FF0000"/>
                </a:solidFill>
              </a:rPr>
              <a:t>compose</a:t>
            </a:r>
            <a:r>
              <a:rPr lang="en-US" altLang="zh-CN" dirty="0"/>
              <a:t> the results to form </a:t>
            </a:r>
            <a:r>
              <a:rPr lang="en-US" altLang="zh-CN" dirty="0">
                <a:solidFill>
                  <a:srgbClr val="FF0000"/>
                </a:solidFill>
              </a:rPr>
              <a:t>a solution to the original problem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79C1-447E-4F10-AB41-02370E8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2E22F69-ED30-41BE-A56A-BEEDB70CC6DA}"/>
              </a:ext>
            </a:extLst>
          </p:cNvPr>
          <p:cNvSpPr/>
          <p:nvPr/>
        </p:nvSpPr>
        <p:spPr>
          <a:xfrm>
            <a:off x="5155188" y="2779547"/>
            <a:ext cx="1292772" cy="89600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DA6FCB-05C8-4A44-85A8-4D7753187507}"/>
              </a:ext>
            </a:extLst>
          </p:cNvPr>
          <p:cNvSpPr/>
          <p:nvPr/>
        </p:nvSpPr>
        <p:spPr>
          <a:xfrm rot="10800000">
            <a:off x="5512538" y="3244630"/>
            <a:ext cx="599090" cy="423042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0444A1-055A-49E3-A495-0AEF48B51786}"/>
              </a:ext>
            </a:extLst>
          </p:cNvPr>
          <p:cNvGrpSpPr/>
          <p:nvPr/>
        </p:nvGrpSpPr>
        <p:grpSpPr>
          <a:xfrm>
            <a:off x="3758790" y="4336022"/>
            <a:ext cx="620111" cy="455312"/>
            <a:chOff x="3210909" y="4479969"/>
            <a:chExt cx="620111" cy="45531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1891D7BF-F91E-4FD2-BC9C-7015314E0191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AD1D538-65FA-4D1B-945B-CD4E18BE001A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17753C-3D35-4FED-B452-13D4AB4427C2}"/>
              </a:ext>
            </a:extLst>
          </p:cNvPr>
          <p:cNvGrpSpPr/>
          <p:nvPr/>
        </p:nvGrpSpPr>
        <p:grpSpPr>
          <a:xfrm>
            <a:off x="4929377" y="4322961"/>
            <a:ext cx="620111" cy="455312"/>
            <a:chOff x="3210909" y="4479969"/>
            <a:chExt cx="620111" cy="455312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53F59F6-2B73-4A2B-B4B7-DF37A6730F19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2E28F4D0-FA20-4805-9010-343C738E44AE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121C99-28FF-4C78-9552-34DF65262C8C}"/>
              </a:ext>
            </a:extLst>
          </p:cNvPr>
          <p:cNvGrpSpPr/>
          <p:nvPr/>
        </p:nvGrpSpPr>
        <p:grpSpPr>
          <a:xfrm>
            <a:off x="6067696" y="4336022"/>
            <a:ext cx="620111" cy="455312"/>
            <a:chOff x="3210909" y="4479969"/>
            <a:chExt cx="620111" cy="455312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920AA8DC-2135-4AEC-98CE-381F6F746BD0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9C594DE2-3FF4-44BB-ABF2-BEEEF43732E3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A9AAB2-2165-40EC-93AD-E8C13DB73D95}"/>
              </a:ext>
            </a:extLst>
          </p:cNvPr>
          <p:cNvGrpSpPr/>
          <p:nvPr/>
        </p:nvGrpSpPr>
        <p:grpSpPr>
          <a:xfrm>
            <a:off x="7355790" y="4343166"/>
            <a:ext cx="620111" cy="455312"/>
            <a:chOff x="3210909" y="4479969"/>
            <a:chExt cx="620111" cy="455312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4BE019FF-DB15-44D7-AF39-1403FFA69648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A48A297E-FA43-43F8-9306-29392A1FC067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6B60236-B060-4CBE-B76E-3A6E30C33B8A}"/>
              </a:ext>
            </a:extLst>
          </p:cNvPr>
          <p:cNvSpPr/>
          <p:nvPr/>
        </p:nvSpPr>
        <p:spPr>
          <a:xfrm rot="5400000">
            <a:off x="5618650" y="2124979"/>
            <a:ext cx="430215" cy="3601106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91E3C15-0FEC-416F-BF50-32D297AB5924}"/>
              </a:ext>
            </a:extLst>
          </p:cNvPr>
          <p:cNvSpPr/>
          <p:nvPr/>
        </p:nvSpPr>
        <p:spPr>
          <a:xfrm>
            <a:off x="2747168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A412484-8207-4D20-8EFC-4302643C26DB}"/>
              </a:ext>
            </a:extLst>
          </p:cNvPr>
          <p:cNvSpPr/>
          <p:nvPr/>
        </p:nvSpPr>
        <p:spPr>
          <a:xfrm>
            <a:off x="347763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7EE38ED8-D293-4ECC-94D2-A5BF4A7AF854}"/>
              </a:ext>
            </a:extLst>
          </p:cNvPr>
          <p:cNvSpPr/>
          <p:nvPr/>
        </p:nvSpPr>
        <p:spPr>
          <a:xfrm>
            <a:off x="422912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6B2DED30-FF10-41A3-9595-CF23022D3FA8}"/>
              </a:ext>
            </a:extLst>
          </p:cNvPr>
          <p:cNvSpPr/>
          <p:nvPr/>
        </p:nvSpPr>
        <p:spPr>
          <a:xfrm>
            <a:off x="5119879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AEF20663-8392-411C-9973-A041C9609BC8}"/>
              </a:ext>
            </a:extLst>
          </p:cNvPr>
          <p:cNvSpPr/>
          <p:nvPr/>
        </p:nvSpPr>
        <p:spPr>
          <a:xfrm rot="5400000">
            <a:off x="3866074" y="3779726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36B84FA4-94D0-4AE8-9ABE-2FCBC68B386A}"/>
              </a:ext>
            </a:extLst>
          </p:cNvPr>
          <p:cNvSpPr/>
          <p:nvPr/>
        </p:nvSpPr>
        <p:spPr>
          <a:xfrm rot="5400000">
            <a:off x="7418820" y="3779550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9B250C-43FD-4157-A859-E6664CB473CF}"/>
              </a:ext>
            </a:extLst>
          </p:cNvPr>
          <p:cNvSpPr txBox="1"/>
          <p:nvPr/>
        </p:nvSpPr>
        <p:spPr>
          <a:xfrm rot="5400000">
            <a:off x="3721608" y="552811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9C905E-AE35-4C7E-ADDE-38FEBFB66BBD}"/>
              </a:ext>
            </a:extLst>
          </p:cNvPr>
          <p:cNvSpPr txBox="1"/>
          <p:nvPr/>
        </p:nvSpPr>
        <p:spPr>
          <a:xfrm rot="5400000">
            <a:off x="7258012" y="554235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CAE4D89-E63C-4C12-8F80-A2B4754FB780}"/>
              </a:ext>
            </a:extLst>
          </p:cNvPr>
          <p:cNvSpPr/>
          <p:nvPr/>
        </p:nvSpPr>
        <p:spPr>
          <a:xfrm>
            <a:off x="6387772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83C5B1CA-6214-47CD-8153-380774612C3F}"/>
              </a:ext>
            </a:extLst>
          </p:cNvPr>
          <p:cNvSpPr/>
          <p:nvPr/>
        </p:nvSpPr>
        <p:spPr>
          <a:xfrm>
            <a:off x="711824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5FFA5A72-E690-47E7-8648-F91336826CDB}"/>
              </a:ext>
            </a:extLst>
          </p:cNvPr>
          <p:cNvSpPr/>
          <p:nvPr/>
        </p:nvSpPr>
        <p:spPr>
          <a:xfrm>
            <a:off x="786973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62954C5-F72F-4549-849F-2B1FEDCA3B30}"/>
              </a:ext>
            </a:extLst>
          </p:cNvPr>
          <p:cNvSpPr/>
          <p:nvPr/>
        </p:nvSpPr>
        <p:spPr>
          <a:xfrm>
            <a:off x="8760483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C95776-0C57-4726-A6EA-267FBF680864}"/>
              </a:ext>
            </a:extLst>
          </p:cNvPr>
          <p:cNvSpPr txBox="1"/>
          <p:nvPr/>
        </p:nvSpPr>
        <p:spPr>
          <a:xfrm>
            <a:off x="838199" y="3013659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FD81FA-B386-45B0-B8D9-635C3DE6858A}"/>
              </a:ext>
            </a:extLst>
          </p:cNvPr>
          <p:cNvSpPr txBox="1"/>
          <p:nvPr/>
        </p:nvSpPr>
        <p:spPr>
          <a:xfrm>
            <a:off x="838199" y="4323804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F21BF5-D6AD-4438-B021-D739B560F0A0}"/>
              </a:ext>
            </a:extLst>
          </p:cNvPr>
          <p:cNvSpPr txBox="1"/>
          <p:nvPr/>
        </p:nvSpPr>
        <p:spPr>
          <a:xfrm>
            <a:off x="946022" y="5956240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62926D58-0FD8-433D-A5FC-75A02713C8F8}"/>
              </a:ext>
            </a:extLst>
          </p:cNvPr>
          <p:cNvSpPr/>
          <p:nvPr/>
        </p:nvSpPr>
        <p:spPr>
          <a:xfrm>
            <a:off x="9396880" y="2879446"/>
            <a:ext cx="660551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b="1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AB04843C-F198-4F90-AA3D-83673CFFD94B}"/>
              </a:ext>
            </a:extLst>
          </p:cNvPr>
          <p:cNvSpPr/>
          <p:nvPr/>
        </p:nvSpPr>
        <p:spPr>
          <a:xfrm rot="10800000">
            <a:off x="10180816" y="2879446"/>
            <a:ext cx="691620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Compose</a:t>
            </a:r>
            <a:endParaRPr lang="zh-CN" altLang="en-US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72E19B5-4C08-4129-A557-770F7CF8918E}"/>
              </a:ext>
            </a:extLst>
          </p:cNvPr>
          <p:cNvSpPr/>
          <p:nvPr/>
        </p:nvSpPr>
        <p:spPr>
          <a:xfrm>
            <a:off x="9423214" y="5727448"/>
            <a:ext cx="1366351" cy="7654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Base Solutions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20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951C-00AE-4ACA-BD0D-19C7CB2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Towers of Hanoi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F754-15D5-4C49-B12F-04CE11A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disks on spire A to spire B</a:t>
            </a:r>
          </a:p>
          <a:p>
            <a:r>
              <a:rPr lang="en-US" altLang="zh-CN" b="1" dirty="0"/>
              <a:t>Rules: </a:t>
            </a:r>
          </a:p>
          <a:p>
            <a:pPr lvl="1"/>
            <a:r>
              <a:rPr lang="en-US" altLang="zh-CN" dirty="0"/>
              <a:t>You can only move one disk at a time</a:t>
            </a:r>
          </a:p>
          <a:p>
            <a:pPr lvl="1"/>
            <a:r>
              <a:rPr lang="en-US" altLang="zh-CN" dirty="0"/>
              <a:t>You are not allowed to move a larger disk on top of a smaller one.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35C20-24B8-4F63-8CEF-7156A88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3E458-D8CF-4478-9742-4CCFCD6E2EBF}"/>
              </a:ext>
            </a:extLst>
          </p:cNvPr>
          <p:cNvGrpSpPr>
            <a:grpSpLocks/>
          </p:cNvGrpSpPr>
          <p:nvPr/>
        </p:nvGrpSpPr>
        <p:grpSpPr bwMode="auto">
          <a:xfrm>
            <a:off x="2173015" y="3544643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C4070-9051-4E51-858F-E54179E02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4109B373-EAF8-44FC-A063-AF53A59BD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854208D2-4D37-4A96-B53E-A34511075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CD6E2156-4CC1-4EAD-A658-E80DA5A3E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935D2C6E-0CDC-485E-8D00-6869DD04A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AA48BD-41CE-4EE6-956E-390302C3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AC7AA6E-5FBD-4CD5-BEA0-F7F0B92AC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94C3BC6-EA0E-4959-8CDE-0C5B6D4E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BDE90A0-1FA1-4845-8485-974AD3E8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8F4E1A17-40B1-461A-A70A-37207CF9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32D0C2F1-6EE7-4EE7-AC2E-EEED6702F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761A-06AA-43AB-AF5F-FB68BAAC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C++ Function?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7C34E-4F4F-415E-B718-DDED5819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procedure</a:t>
            </a:r>
            <a:r>
              <a:rPr lang="en-US" altLang="zh-CN" dirty="0"/>
              <a:t> for incurring effects on program states</a:t>
            </a:r>
          </a:p>
          <a:p>
            <a:pPr lvl="1"/>
            <a:r>
              <a:rPr lang="en-US" altLang="zh-CN" dirty="0"/>
              <a:t>May take optional inputs</a:t>
            </a:r>
          </a:p>
          <a:p>
            <a:pPr lvl="1"/>
            <a:r>
              <a:rPr lang="en-US" altLang="zh-CN" dirty="0"/>
              <a:t>May return optional outputs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should </a:t>
            </a:r>
            <a:r>
              <a:rPr lang="en-US" altLang="zh-CN" b="1" dirty="0"/>
              <a:t>independently</a:t>
            </a:r>
            <a:r>
              <a:rPr lang="en-US" altLang="zh-CN" dirty="0"/>
              <a:t> carry out a </a:t>
            </a:r>
            <a:r>
              <a:rPr lang="en-US" altLang="zh-CN" b="1" dirty="0"/>
              <a:t>well-defined task</a:t>
            </a:r>
          </a:p>
          <a:p>
            <a:pPr lvl="1"/>
            <a:r>
              <a:rPr lang="en-US" altLang="zh-CN" dirty="0"/>
              <a:t>Its implementation should be like a black box!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A849-C533-45A5-9648-548566E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3409B0-FA58-4348-BAEA-16F15C8F79A2}"/>
              </a:ext>
            </a:extLst>
          </p:cNvPr>
          <p:cNvGrpSpPr/>
          <p:nvPr/>
        </p:nvGrpSpPr>
        <p:grpSpPr>
          <a:xfrm>
            <a:off x="2698926" y="2763040"/>
            <a:ext cx="6794148" cy="1921979"/>
            <a:chOff x="2496208" y="2556966"/>
            <a:chExt cx="6794148" cy="19219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E85BF3-D243-4A08-B1D5-F9AEC0D5B5AF}"/>
                </a:ext>
              </a:extLst>
            </p:cNvPr>
            <p:cNvSpPr/>
            <p:nvPr/>
          </p:nvSpPr>
          <p:spPr>
            <a:xfrm>
              <a:off x="2496209" y="2556967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889AC9-8199-4C94-B5BD-CEA10ED3D456}"/>
                </a:ext>
              </a:extLst>
            </p:cNvPr>
            <p:cNvSpPr/>
            <p:nvPr/>
          </p:nvSpPr>
          <p:spPr>
            <a:xfrm>
              <a:off x="2496208" y="3753852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81FC3DA-6ACC-4A87-BD9E-886D10D6C2D9}"/>
                </a:ext>
              </a:extLst>
            </p:cNvPr>
            <p:cNvSpPr/>
            <p:nvPr/>
          </p:nvSpPr>
          <p:spPr>
            <a:xfrm>
              <a:off x="4888646" y="2945689"/>
              <a:ext cx="2009273" cy="113512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Function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CBF2E0-DF80-4218-B030-1F0730D6D413}"/>
                </a:ext>
              </a:extLst>
            </p:cNvPr>
            <p:cNvSpPr/>
            <p:nvPr/>
          </p:nvSpPr>
          <p:spPr>
            <a:xfrm>
              <a:off x="7930843" y="2556966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C2EC02-590B-4DB5-BE75-7E5DB0F5391F}"/>
                </a:ext>
              </a:extLst>
            </p:cNvPr>
            <p:cNvSpPr/>
            <p:nvPr/>
          </p:nvSpPr>
          <p:spPr>
            <a:xfrm>
              <a:off x="7930843" y="3753851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BC017DD-55D5-4A4C-903D-5D43BF9F6BA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855722" y="2919514"/>
              <a:ext cx="1031722" cy="36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28078E1-47A2-4CE4-A9F6-91E9CD58ED1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897919" y="2919513"/>
              <a:ext cx="1032924" cy="3625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131F0C-1289-450A-9767-C8D53438C6F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55721" y="3753851"/>
              <a:ext cx="1031723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5137D54-6988-4DA7-89C1-9AFCD913F8C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97919" y="3753850"/>
              <a:ext cx="1032924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7AA9F-D876-40D4-AC61-C1D2124E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14C7F-D325-4AE5-950C-23D98882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937D6-647E-4364-B446-02029F9B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A7342-17A7-4BE1-8BA7-F0A4F072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03" y="2159742"/>
            <a:ext cx="30686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3CB5A-E742-4AD8-B804-01A5438D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89" y="2159743"/>
            <a:ext cx="30480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9FB42A-ACBF-424F-81A0-CB80A2E44DBA}"/>
              </a:ext>
            </a:extLst>
          </p:cNvPr>
          <p:cNvSpPr txBox="1"/>
          <p:nvPr/>
        </p:nvSpPr>
        <p:spPr>
          <a:xfrm>
            <a:off x="2941775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Initial State: 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3B163-8403-41D2-8220-501B385DD743}"/>
              </a:ext>
            </a:extLst>
          </p:cNvPr>
          <p:cNvSpPr txBox="1"/>
          <p:nvPr/>
        </p:nvSpPr>
        <p:spPr>
          <a:xfrm>
            <a:off x="6582677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Final State: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39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EA98-3FCB-4D87-BD97-7E2A0F2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ED5A-6D8C-4900-8BCB-D4626D7E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Step1: A -&gt; C</a:t>
            </a:r>
          </a:p>
          <a:p>
            <a:r>
              <a:rPr lang="en-US" altLang="zh-CN" dirty="0"/>
              <a:t>Step 2: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387E2-55E0-4067-A967-8967CDF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EC048-588D-4504-97CC-38772A02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35" y="2374627"/>
            <a:ext cx="27987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E618D-C47D-450A-B57A-AEEFD57B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5" y="2361927"/>
            <a:ext cx="29638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2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7A5A2-9AB8-430A-951E-351CD14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9A9F1-9466-4D6E-B072-603AB3F3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C -&gt; B</a:t>
            </a:r>
          </a:p>
          <a:p>
            <a:r>
              <a:rPr lang="en-US" altLang="zh-CN" dirty="0"/>
              <a:t>Step 4: A -&gt; 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A77B9-82C0-448F-A726-1C3A112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9177-D591-4AE9-9B08-0A9F2DAE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03" y="2889634"/>
            <a:ext cx="29718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B634F-481E-4826-AD39-3E41018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90" y="2889635"/>
            <a:ext cx="29718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1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53AD-EDC7-43D0-A510-DC08DD28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DB26-8CD3-4490-9E65-E0A3450A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5: B -&gt; A</a:t>
            </a:r>
          </a:p>
          <a:p>
            <a:r>
              <a:rPr lang="en-US" altLang="zh-CN" dirty="0"/>
              <a:t>Step 6: B -&gt; 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E11BA-CFE4-4119-8918-ADD4CAF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95E9-CBD2-4E3A-B11C-C4D3B442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16" y="2734910"/>
            <a:ext cx="3124200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25BAC-D8BB-4305-8720-8476171A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79" y="2734910"/>
            <a:ext cx="32766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4F14-1448-4962-B220-A05A214B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BF022-E226-4E48-A51B-D211B827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7: A -&gt; C</a:t>
            </a:r>
          </a:p>
          <a:p>
            <a:r>
              <a:rPr lang="en-US" altLang="zh-CN" dirty="0"/>
              <a:t>Step 8: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F5BDB-1777-4588-8C52-4435EF2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EA162-9F6B-444C-9A78-43E85CD7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5" y="3020768"/>
            <a:ext cx="3276600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78F6F-78CD-42DE-8D0F-C478CA88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68" y="3009656"/>
            <a:ext cx="2895600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4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B387-3FC6-4779-9276-00C512A1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84333-B8F7-4028-94B4-5A027854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9: C -&gt; B</a:t>
            </a:r>
          </a:p>
          <a:p>
            <a:r>
              <a:rPr lang="en-US" altLang="zh-CN" dirty="0"/>
              <a:t>Step 10: C -&gt; 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6CDF5-1BB1-4237-BCE5-A02C644D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247B8-CD79-45E0-8CB1-23DA6540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44" y="3081093"/>
            <a:ext cx="32004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0936D-4AC2-4C38-B9D9-C17C2C81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81" y="3081094"/>
            <a:ext cx="30480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4C28-6CBA-436C-AAB3-13B34537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4A62B-DC4E-4298-9606-E3E3AD98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11: B -&gt; A</a:t>
            </a:r>
          </a:p>
          <a:p>
            <a:r>
              <a:rPr lang="en-US" altLang="zh-CN" dirty="0"/>
              <a:t>Step 12: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86D80-7854-4D4C-857F-77112AE3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4D387-C617-4889-88DE-8DEFEB66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3177931"/>
            <a:ext cx="3048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AF30C-4B79-4462-803E-E9A1E4A3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01" y="3177932"/>
            <a:ext cx="33528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F7ED-0DFC-47E2-9B09-F6D9015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FF869-D7CD-4D5F-AB60-0F183A24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13: A -&gt; C</a:t>
            </a:r>
          </a:p>
          <a:p>
            <a:r>
              <a:rPr lang="en-US" altLang="zh-CN" dirty="0"/>
              <a:t>Step 14: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460B2-5FA1-426C-8D1B-BBD3ABB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DB6B-855B-48C6-A20E-B411CAB0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00" y="3103318"/>
            <a:ext cx="3124200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D9999-A1BD-4CFA-BA5A-AD00326B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5" y="3103318"/>
            <a:ext cx="3200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0C6B-7D13-42BB-B860-AEF3FAC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BC0C-16C6-4518-B2EC-08DCC531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15: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A4E79-5DB0-4786-B51D-95AF6F2E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79C9E-CEF5-4D7A-B7F9-C8E6AE5F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1"/>
            <a:ext cx="5391338" cy="23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2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N disks on from a source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a target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an auxiliary spire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 problem with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disks can be decomposed into those with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730063" y="3390327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E5337A0-0D64-4643-9BD1-A3ECE762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9B542BA-718A-4169-B2C9-10663C2E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127339F-36FB-418D-B537-B0AA758C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06B7B0E6-EA8E-4987-B66D-E2B895AE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CCD89D7-23C4-471D-83AC-439239D568C1}"/>
              </a:ext>
            </a:extLst>
          </p:cNvPr>
          <p:cNvSpPr/>
          <p:nvPr/>
        </p:nvSpPr>
        <p:spPr>
          <a:xfrm>
            <a:off x="2228633" y="3945952"/>
            <a:ext cx="355712" cy="104933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92C29-F071-4EF1-8BC3-B10BF9B55DD8}"/>
              </a:ext>
            </a:extLst>
          </p:cNvPr>
          <p:cNvSpPr txBox="1"/>
          <p:nvPr/>
        </p:nvSpPr>
        <p:spPr>
          <a:xfrm>
            <a:off x="1092643" y="4270566"/>
            <a:ext cx="123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51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AD56BB0-3090-4040-90EC-899530D3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Functions are not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F36EE-EB6E-4FE7-B975-9EA21D04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Mathematical functions are mappings between mathematical domains</a:t>
            </a:r>
          </a:p>
          <a:p>
            <a:pPr lvl="1"/>
            <a:r>
              <a:rPr lang="en-US" altLang="zh-CN" b="1" dirty="0"/>
              <a:t>Deterministic</a:t>
            </a:r>
            <a:r>
              <a:rPr lang="en-US" altLang="zh-CN" dirty="0"/>
              <a:t>: given the same arguments, the values are always the same</a:t>
            </a:r>
          </a:p>
          <a:p>
            <a:pPr lvl="1"/>
            <a:r>
              <a:rPr lang="en-US" altLang="zh-CN" b="1" dirty="0"/>
              <a:t>Total</a:t>
            </a:r>
            <a:r>
              <a:rPr lang="en-US" altLang="zh-CN" dirty="0"/>
              <a:t>: the function has a value for every argument in its domain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Functions:</a:t>
            </a:r>
          </a:p>
          <a:p>
            <a:pPr lvl="1"/>
            <a:r>
              <a:rPr lang="en-US" altLang="zh-CN"/>
              <a:t>Deterministic</a:t>
            </a:r>
            <a:r>
              <a:rPr lang="en-US" altLang="zh-CN" dirty="0"/>
              <a:t>? (maybe)</a:t>
            </a:r>
          </a:p>
          <a:p>
            <a:pPr lvl="1"/>
            <a:r>
              <a:rPr lang="en-US" altLang="zh-CN" dirty="0"/>
              <a:t>Total? (maybe)</a:t>
            </a:r>
          </a:p>
          <a:p>
            <a:r>
              <a:rPr lang="en-US" altLang="zh-CN" dirty="0"/>
              <a:t>C++ Functions have </a:t>
            </a:r>
            <a:r>
              <a:rPr lang="en-US" altLang="zh-CN" b="1" dirty="0"/>
              <a:t>side effects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Modify the memory state</a:t>
            </a:r>
          </a:p>
          <a:p>
            <a:pPr lvl="1"/>
            <a:r>
              <a:rPr lang="en-US" altLang="zh-CN" dirty="0"/>
              <a:t>Perform input and output</a:t>
            </a:r>
          </a:p>
          <a:p>
            <a:pPr lvl="1"/>
            <a:r>
              <a:rPr lang="en-US" altLang="zh-CN" dirty="0"/>
              <a:t>Perform communications over network</a:t>
            </a:r>
          </a:p>
          <a:p>
            <a:pPr lvl="1"/>
            <a:r>
              <a:rPr lang="en-US" altLang="zh-CN" dirty="0"/>
              <a:t>Interfere with other programs, or even hardware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DE22E5-A4CD-4C1F-9DD1-0E84CA7F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5020D2-CC53-4C19-A774-87B54907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8018" y="2264881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5020D2-CC53-4C19-A774-87B54907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8018" y="2264881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1: </a:t>
            </a:r>
            <a:r>
              <a:rPr lang="en-US" altLang="zh-CN" dirty="0"/>
              <a:t>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A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B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4434430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2: </a:t>
            </a:r>
            <a:r>
              <a:rPr lang="en-US" altLang="zh-CN" dirty="0"/>
              <a:t>Move the disk at A to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2178044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85F0-7E1D-43B6-9B23-F694C69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7B151-82FA-4614-8E5D-777B817B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B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90058-0AEB-44A5-88BB-7C6F1FE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70C3D9-2D4F-47CE-8304-03DDC4FD117B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454518-D3E0-46BA-8748-1A9EC6B58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1F5F2234-5EDB-4314-BF3B-900E515C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CEED2342-1C8A-4932-8832-DB762B6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A0593E52-40D3-4420-A65B-FD4D78FA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864FFA0A-90E1-49F3-8199-249545992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C1F9AADD-3596-41F6-96E5-E855E762D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CF225487-3661-48CC-BB1D-F7CE4D685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86D2D619-17E3-4B45-B1CA-3401D66F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21" y="4594224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AD5DFE-D5B0-40A7-AF0B-F06B8FA5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121" y="4365624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06C49A-1997-44B4-8D55-A955EE1F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721" y="4164012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A4CDC58-C595-4A7E-BF44-5C002373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646" y="3962399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8BD5266C-DA51-4E92-86D6-4A411C624D9E}"/>
              </a:ext>
            </a:extLst>
          </p:cNvPr>
          <p:cNvSpPr/>
          <p:nvPr/>
        </p:nvSpPr>
        <p:spPr>
          <a:xfrm flipH="1">
            <a:off x="5412827" y="2684463"/>
            <a:ext cx="2326391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901D96-31AC-43AC-9479-828ACCB5DA5F}"/>
              </a:ext>
            </a:extLst>
          </p:cNvPr>
          <p:cNvSpPr txBox="1"/>
          <p:nvPr/>
        </p:nvSpPr>
        <p:spPr>
          <a:xfrm>
            <a:off x="6790848" y="4181416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06EFF6E-15FA-4CAC-AA8F-74D8FBA64C97}"/>
              </a:ext>
            </a:extLst>
          </p:cNvPr>
          <p:cNvSpPr/>
          <p:nvPr/>
        </p:nvSpPr>
        <p:spPr>
          <a:xfrm rot="10800000">
            <a:off x="6452083" y="3979802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412A-04B1-4751-B97C-2000DFA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B82F5-D9DF-4178-95B8-63E4EF8D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AA46-915D-42FF-AB36-A13E493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1C900D-1963-4663-AC97-F3993523BEDD}"/>
              </a:ext>
            </a:extLst>
          </p:cNvPr>
          <p:cNvSpPr txBox="1"/>
          <p:nvPr/>
        </p:nvSpPr>
        <p:spPr>
          <a:xfrm>
            <a:off x="3048000" y="1120044"/>
            <a:ext cx="73782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Solution to the Towers of Hanoi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hanoi(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src,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tgt,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aux)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&lt;=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src, aux, tgt)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aux, tgt, src)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hanoi(n, 'A', 'B', 'C');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7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366772" y="1769662"/>
            <a:ext cx="7996428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 support code reuse and information hiding </a:t>
            </a:r>
            <a:r>
              <a:rPr lang="en-US" altLang="zh-CN" sz="3200" b="1" dirty="0">
                <a:solidFill>
                  <a:srgbClr val="FF0000"/>
                </a:solidFill>
              </a:rPr>
              <a:t>at small scales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Are there program constructs for supporting them </a:t>
            </a:r>
            <a:r>
              <a:rPr lang="en-US" altLang="zh-CN" sz="3200" b="1" dirty="0">
                <a:solidFill>
                  <a:srgbClr val="FF0000"/>
                </a:solidFill>
              </a:rPr>
              <a:t>at large scales</a:t>
            </a:r>
            <a:r>
              <a:rPr lang="en-US" altLang="zh-CN" sz="3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5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Modules &amp; Interfaces</a:t>
            </a:r>
          </a:p>
        </p:txBody>
      </p:sp>
    </p:spTree>
    <p:extLst>
      <p:ext uri="{BB962C8B-B14F-4D97-AF65-F5344CB8AC3E}">
        <p14:creationId xmlns:p14="http://schemas.microsoft.com/office/powerpoint/2010/main" val="37951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7F75F42-C92E-4530-8651-40055B270C10}"/>
              </a:ext>
            </a:extLst>
          </p:cNvPr>
          <p:cNvSpPr/>
          <p:nvPr/>
        </p:nvSpPr>
        <p:spPr>
          <a:xfrm>
            <a:off x="3210996" y="3339808"/>
            <a:ext cx="7667212" cy="3016542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BF351-D4B4-45FD-86BC-D312655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66454-3B57-47DA-8A04-B69BB176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 collection of </a:t>
            </a:r>
            <a:r>
              <a:rPr lang="en-US" altLang="zh-CN" b="1" dirty="0"/>
              <a:t>functions </a:t>
            </a:r>
            <a:r>
              <a:rPr lang="en-US" altLang="zh-CN" dirty="0"/>
              <a:t>and</a:t>
            </a:r>
            <a:r>
              <a:rPr lang="en-US" altLang="zh-CN" b="1" dirty="0"/>
              <a:t> global variables 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source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 is a module</a:t>
            </a:r>
          </a:p>
          <a:p>
            <a:r>
              <a:rPr lang="en-US" altLang="zh-CN" dirty="0"/>
              <a:t>A program consists of a collection of modules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only one definition</a:t>
            </a:r>
            <a:r>
              <a:rPr lang="en-US" altLang="zh-CN" dirty="0"/>
              <a:t> for every variable or function (One Definition Rule)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a main function in some module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E92430-222F-4F24-9115-3138A1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86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927B1F-AC44-4FE3-9FA8-93598F14F28C}"/>
              </a:ext>
            </a:extLst>
          </p:cNvPr>
          <p:cNvSpPr/>
          <p:nvPr/>
        </p:nvSpPr>
        <p:spPr>
          <a:xfrm>
            <a:off x="3347731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9831F2-8F35-4829-95A9-F9D7BB19CB6D}"/>
              </a:ext>
            </a:extLst>
          </p:cNvPr>
          <p:cNvSpPr/>
          <p:nvPr/>
        </p:nvSpPr>
        <p:spPr>
          <a:xfrm>
            <a:off x="3526978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347B40-B7BC-42D4-A82F-9AD79F677642}"/>
              </a:ext>
            </a:extLst>
          </p:cNvPr>
          <p:cNvSpPr/>
          <p:nvPr/>
        </p:nvSpPr>
        <p:spPr>
          <a:xfrm>
            <a:off x="3526978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605E3F-AFE0-4407-B308-17ADE2DA9719}"/>
              </a:ext>
            </a:extLst>
          </p:cNvPr>
          <p:cNvSpPr txBox="1"/>
          <p:nvPr/>
        </p:nvSpPr>
        <p:spPr>
          <a:xfrm rot="5400000">
            <a:off x="3978946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D7A7CE-5039-4D24-A98F-D1805F88A077}"/>
              </a:ext>
            </a:extLst>
          </p:cNvPr>
          <p:cNvSpPr txBox="1"/>
          <p:nvPr/>
        </p:nvSpPr>
        <p:spPr>
          <a:xfrm>
            <a:off x="541625" y="4104544"/>
            <a:ext cx="2721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 C++ Program: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6EF07A-6D00-4F8E-9FAD-E04A184B6656}"/>
              </a:ext>
            </a:extLst>
          </p:cNvPr>
          <p:cNvSpPr txBox="1"/>
          <p:nvPr/>
        </p:nvSpPr>
        <p:spPr>
          <a:xfrm>
            <a:off x="3619229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2068C-2A58-4345-A71E-9EF58084127F}"/>
              </a:ext>
            </a:extLst>
          </p:cNvPr>
          <p:cNvSpPr/>
          <p:nvPr/>
        </p:nvSpPr>
        <p:spPr>
          <a:xfrm>
            <a:off x="5721273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58CB85-01A5-4E80-8FF2-01160CC3E6E5}"/>
              </a:ext>
            </a:extLst>
          </p:cNvPr>
          <p:cNvSpPr/>
          <p:nvPr/>
        </p:nvSpPr>
        <p:spPr>
          <a:xfrm>
            <a:off x="5900520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8041DBB-136F-49E8-9784-A3FB76F6863D}"/>
              </a:ext>
            </a:extLst>
          </p:cNvPr>
          <p:cNvSpPr/>
          <p:nvPr/>
        </p:nvSpPr>
        <p:spPr>
          <a:xfrm>
            <a:off x="5900520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m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77F5D1-F039-43E1-998A-52D072750494}"/>
              </a:ext>
            </a:extLst>
          </p:cNvPr>
          <p:cNvSpPr txBox="1"/>
          <p:nvPr/>
        </p:nvSpPr>
        <p:spPr>
          <a:xfrm rot="5400000">
            <a:off x="6352488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A1B7B-85BA-423A-8D2C-68BD1AB825F0}"/>
              </a:ext>
            </a:extLst>
          </p:cNvPr>
          <p:cNvSpPr txBox="1"/>
          <p:nvPr/>
        </p:nvSpPr>
        <p:spPr>
          <a:xfrm>
            <a:off x="5992771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CFE2BE-3F04-4AFD-983F-84FB272E43F9}"/>
              </a:ext>
            </a:extLst>
          </p:cNvPr>
          <p:cNvSpPr txBox="1"/>
          <p:nvPr/>
        </p:nvSpPr>
        <p:spPr>
          <a:xfrm>
            <a:off x="7865467" y="4889374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0F08A3-29BF-433B-AF44-E9299F853C9B}"/>
              </a:ext>
            </a:extLst>
          </p:cNvPr>
          <p:cNvSpPr/>
          <p:nvPr/>
        </p:nvSpPr>
        <p:spPr>
          <a:xfrm>
            <a:off x="8652642" y="3799817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27E0339-D06B-4CE5-97B0-3DC72EACC1F3}"/>
              </a:ext>
            </a:extLst>
          </p:cNvPr>
          <p:cNvSpPr/>
          <p:nvPr/>
        </p:nvSpPr>
        <p:spPr>
          <a:xfrm>
            <a:off x="8831889" y="3972654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BE8417-409D-418F-B14C-A37F71E0EADF}"/>
              </a:ext>
            </a:extLst>
          </p:cNvPr>
          <p:cNvSpPr/>
          <p:nvPr/>
        </p:nvSpPr>
        <p:spPr>
          <a:xfrm>
            <a:off x="8831889" y="5429418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84BA5-C439-4A65-A53F-CDB9FC88AA81}"/>
              </a:ext>
            </a:extLst>
          </p:cNvPr>
          <p:cNvSpPr txBox="1"/>
          <p:nvPr/>
        </p:nvSpPr>
        <p:spPr>
          <a:xfrm rot="5400000">
            <a:off x="9283857" y="497103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66EFE9-2E0A-4298-BF33-462CFD4C651B}"/>
              </a:ext>
            </a:extLst>
          </p:cNvPr>
          <p:cNvSpPr txBox="1"/>
          <p:nvPr/>
        </p:nvSpPr>
        <p:spPr>
          <a:xfrm>
            <a:off x="8924140" y="3343900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51C1-4AF6-45A6-BC1E-6EA2052B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Interfaces of 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9CC24-5D0C-4FC5-8203-CFC31C8B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interface for a module </a:t>
            </a:r>
            <a:r>
              <a:rPr lang="en-US" altLang="zh-CN" b="1" dirty="0"/>
              <a:t>M</a:t>
            </a:r>
            <a:r>
              <a:rPr lang="en-US" altLang="zh-CN" dirty="0"/>
              <a:t> a collection of declarations of definitions in </a:t>
            </a:r>
            <a:r>
              <a:rPr lang="en-US" altLang="zh-CN" b="1" dirty="0"/>
              <a:t>M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header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.h) </a:t>
            </a:r>
            <a:r>
              <a:rPr lang="en-US" altLang="zh-CN" dirty="0">
                <a:solidFill>
                  <a:srgbClr val="FF0000"/>
                </a:solidFill>
              </a:rPr>
              <a:t>file is an interface</a:t>
            </a:r>
          </a:p>
          <a:p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539EE-1A51-455D-9C8C-4B1C16FF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8C34C-C827-453E-9831-C4C95247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19" y="2243327"/>
            <a:ext cx="4295584" cy="4295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1DE1D-F86F-4F23-B66A-6C9C7F4E0EA2}"/>
              </a:ext>
            </a:extLst>
          </p:cNvPr>
          <p:cNvSpPr txBox="1"/>
          <p:nvPr/>
        </p:nvSpPr>
        <p:spPr>
          <a:xfrm>
            <a:off x="838200" y="2243327"/>
            <a:ext cx="47945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Principle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Information hiding </a:t>
            </a:r>
            <a:r>
              <a:rPr lang="en-US" altLang="zh-CN" sz="2000" dirty="0"/>
              <a:t>through restricted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Simplicity &amp; Stability</a:t>
            </a:r>
            <a:r>
              <a:rPr lang="en-US" altLang="zh-CN" sz="2000" dirty="0"/>
              <a:t> for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Flexibility</a:t>
            </a:r>
            <a:r>
              <a:rPr lang="en-US" altLang="zh-CN" sz="2000" dirty="0"/>
              <a:t> for implementors</a:t>
            </a:r>
          </a:p>
          <a:p>
            <a:pPr lvl="1"/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Attention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User-defined types </a:t>
            </a:r>
            <a:r>
              <a:rPr lang="en-US" altLang="zh-CN" sz="2000" dirty="0"/>
              <a:t>may occur in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No definition </a:t>
            </a:r>
            <a:r>
              <a:rPr lang="en-US" altLang="zh-CN" sz="2000" dirty="0"/>
              <a:t>should appear in an interface!</a:t>
            </a:r>
            <a:endParaRPr lang="zh-CN" altLang="en-US" sz="20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D186701-9464-47E3-A8B5-620D07CBB592}"/>
              </a:ext>
            </a:extLst>
          </p:cNvPr>
          <p:cNvSpPr/>
          <p:nvPr/>
        </p:nvSpPr>
        <p:spPr>
          <a:xfrm>
            <a:off x="5965984" y="2243328"/>
            <a:ext cx="301751" cy="149961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C256955-E7D7-4895-AF78-1B482D64A4B3}"/>
              </a:ext>
            </a:extLst>
          </p:cNvPr>
          <p:cNvSpPr/>
          <p:nvPr/>
        </p:nvSpPr>
        <p:spPr>
          <a:xfrm rot="10800000">
            <a:off x="10661901" y="2243327"/>
            <a:ext cx="400337" cy="4295582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C26C5E-2C16-4C99-BAD5-2A6437E4F7C9}"/>
              </a:ext>
            </a:extLst>
          </p:cNvPr>
          <p:cNvSpPr txBox="1"/>
          <p:nvPr/>
        </p:nvSpPr>
        <p:spPr>
          <a:xfrm rot="5400000">
            <a:off x="4482404" y="3229478"/>
            <a:ext cx="236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Clients See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64F394-7385-4628-9236-18AE14E86D47}"/>
              </a:ext>
            </a:extLst>
          </p:cNvPr>
          <p:cNvSpPr txBox="1"/>
          <p:nvPr/>
        </p:nvSpPr>
        <p:spPr>
          <a:xfrm rot="5400000">
            <a:off x="9631806" y="4355746"/>
            <a:ext cx="337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Implementors See</a:t>
            </a:r>
            <a:endParaRPr lang="zh-CN" altLang="en-US" sz="2400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A2FF4E-9A67-4750-8031-72EA2E31AD28}"/>
              </a:ext>
            </a:extLst>
          </p:cNvPr>
          <p:cNvSpPr/>
          <p:nvPr/>
        </p:nvSpPr>
        <p:spPr>
          <a:xfrm>
            <a:off x="7278216" y="2867109"/>
            <a:ext cx="2487576" cy="8758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79C53A-1325-4108-B158-B36C724D5F48}"/>
              </a:ext>
            </a:extLst>
          </p:cNvPr>
          <p:cNvSpPr/>
          <p:nvPr/>
        </p:nvSpPr>
        <p:spPr>
          <a:xfrm>
            <a:off x="7278216" y="3738641"/>
            <a:ext cx="2487576" cy="2617709"/>
          </a:xfrm>
          <a:prstGeom prst="roundRect">
            <a:avLst>
              <a:gd name="adj" fmla="val 73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Implementation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54D2-F570-4D81-BB00-CE79F918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60E-4FAE-4409-AA62-1671B463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is a set of modules together with their interfaces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a counter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5F015-F816-4920-A73C-23B271C3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D1E537-7421-4581-BBEC-542821785237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9A45FA-A365-40D8-B2B8-9145D36AE611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value of the counter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42EE6-FF73-4911-AC50-DF6EBE51FB30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4E7648-0194-4D9B-9863-8D37007D6B6C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4A7F0-8422-4E2F-B7D2-89BBD436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Standard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3CBC-7F2A-4A6D-A3C0-9760D16D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5583621" cy="5040923"/>
          </a:xfrm>
        </p:spPr>
        <p:txBody>
          <a:bodyPr/>
          <a:lstStyle/>
          <a:p>
            <a:r>
              <a:rPr lang="en-US" altLang="zh-CN" dirty="0"/>
              <a:t>Libraries defined by C++ Standard</a:t>
            </a:r>
          </a:p>
          <a:p>
            <a:r>
              <a:rPr lang="en-US" altLang="zh-CN" b="1" dirty="0"/>
              <a:t>Examples: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/>
              <a:t>: basic inputs and outputs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: Math libraries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&lt;algorithm&gt;</a:t>
            </a:r>
            <a:r>
              <a:rPr lang="en-US" altLang="zh-CN" dirty="0">
                <a:latin typeface="+mj-lt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Containers</a:t>
            </a:r>
          </a:p>
          <a:p>
            <a:pPr lvl="1"/>
            <a:r>
              <a:rPr lang="en-US" altLang="zh-CN" dirty="0"/>
              <a:t>Iterators</a:t>
            </a:r>
          </a:p>
          <a:p>
            <a:pPr lvl="1"/>
            <a:r>
              <a:rPr lang="en-US" altLang="zh-CN" dirty="0"/>
              <a:t>… (and 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Reference book: </a:t>
            </a:r>
            <a:r>
              <a:rPr lang="en-US" altLang="zh-CN" b="1" i="0" dirty="0">
                <a:solidFill>
                  <a:srgbClr val="0F1111"/>
                </a:solidFill>
                <a:effectLst/>
                <a:latin typeface="Amazon Ember"/>
              </a:rPr>
              <a:t>C++ Standard Library, A Tutorial And Reference (2nd Edition)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4B363-5CE9-40B3-8971-B43E0378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493BBC-0FAF-4F9F-9120-69B01D08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8" y="1463802"/>
            <a:ext cx="5756021" cy="3930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96B890-4FA4-43A0-8050-EED59C00B263}"/>
              </a:ext>
            </a:extLst>
          </p:cNvPr>
          <p:cNvSpPr txBox="1"/>
          <p:nvPr/>
        </p:nvSpPr>
        <p:spPr>
          <a:xfrm>
            <a:off x="6800009" y="5619290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Selected Functions from &lt;</a:t>
            </a:r>
            <a:r>
              <a:rPr lang="en-US" altLang="zh-CN" sz="2000" b="1" dirty="0" err="1"/>
              <a:t>cmath</a:t>
            </a:r>
            <a:r>
              <a:rPr lang="en-US" altLang="zh-CN" sz="2000" b="1" dirty="0"/>
              <a:t>&gt;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97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863A-C801-4E90-8718-854AFB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D0F23-C4C4-445B-A704-BF966368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&lt;name&gt; is the name of function (must be valid identifiers)</a:t>
            </a:r>
          </a:p>
          <a:p>
            <a:pPr lvl="1"/>
            <a:r>
              <a:rPr lang="en-US" altLang="zh-CN" dirty="0"/>
              <a:t>&lt;parameters&gt; is a (possibly empty) list of declarations for input values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&lt;type&gt; is the type of output value (also called return type)</a:t>
            </a:r>
          </a:p>
          <a:p>
            <a:pPr lvl="1"/>
            <a:r>
              <a:rPr lang="en-US" altLang="zh-CN" dirty="0"/>
              <a:t>&lt;body&gt; is the statement for affecting the program state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179DF-B2C4-4C76-AA05-A5CEAC6D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EA932-7942-4F3C-A4B2-0D8A0669F98B}"/>
              </a:ext>
            </a:extLst>
          </p:cNvPr>
          <p:cNvSpPr txBox="1"/>
          <p:nvPr/>
        </p:nvSpPr>
        <p:spPr>
          <a:xfrm>
            <a:off x="3908258" y="1619798"/>
            <a:ext cx="413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7310BF-3D1F-4D06-A982-4867C2B63B44}"/>
              </a:ext>
            </a:extLst>
          </p:cNvPr>
          <p:cNvSpPr txBox="1"/>
          <p:nvPr/>
        </p:nvSpPr>
        <p:spPr>
          <a:xfrm>
            <a:off x="3049003" y="372403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&lt;name&gt;, …, &lt;type&gt; name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E0D94-5846-4A94-8A74-46B342CCF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/>
              <a:t>command:</a:t>
            </a:r>
          </a:p>
          <a:p>
            <a:pPr lvl="1"/>
            <a:r>
              <a:rPr lang="en-US" altLang="zh-CN" dirty="0"/>
              <a:t>Copy the contents in a header file into the current file</a:t>
            </a:r>
          </a:p>
          <a:p>
            <a:pPr lvl="1"/>
            <a:r>
              <a:rPr lang="en-US" altLang="zh-CN" dirty="0"/>
              <a:t>Make the interface of a library visible</a:t>
            </a:r>
          </a:p>
          <a:p>
            <a:pPr lvl="1"/>
            <a:r>
              <a:rPr lang="en-US" altLang="zh-CN" dirty="0">
                <a:latin typeface="+mj-lt"/>
              </a:rPr>
              <a:t>Standard Libraries: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User-defined Libraries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EBD0E-DBCF-4F2D-8662-11D2CED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24ED7F-92A3-4971-9C2D-8EED9A10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Libraries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82A2BB-C271-4112-9753-425DE07A2BE2}"/>
              </a:ext>
            </a:extLst>
          </p:cNvPr>
          <p:cNvSpPr txBox="1"/>
          <p:nvPr/>
        </p:nvSpPr>
        <p:spPr>
          <a:xfrm>
            <a:off x="1428223" y="3059668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1A6CD-88AE-4A92-A72F-C9F1E7D0CA71}"/>
              </a:ext>
            </a:extLst>
          </p:cNvPr>
          <p:cNvSpPr txBox="1"/>
          <p:nvPr/>
        </p:nvSpPr>
        <p:spPr>
          <a:xfrm>
            <a:off x="1428223" y="4019901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“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libraryname.h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2CD32B-C9D6-404B-89AC-BD8A5B17247C}"/>
              </a:ext>
            </a:extLst>
          </p:cNvPr>
          <p:cNvSpPr txBox="1"/>
          <p:nvPr/>
        </p:nvSpPr>
        <p:spPr>
          <a:xfrm>
            <a:off x="6292831" y="1187573"/>
            <a:ext cx="56797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counter library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cin &gt;&gt; </a:t>
            </a:r>
            <a:r>
              <a:rPr lang="zh-CN" altLang="en-US" dirty="0">
                <a:latin typeface="Consolas" panose="020B0609020204030204" pitchFamily="49" charset="0"/>
              </a:rPr>
              <a:t>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</a:t>
            </a:r>
            <a:r>
              <a:rPr lang="zh-CN" altLang="en-US" dirty="0">
                <a:latin typeface="Consolas" panose="020B0609020204030204" pitchFamily="49" charset="0"/>
              </a:rPr>
              <a:t>"The value of the counter is: “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get_counter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3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9835A5-B981-4D03-93EB-52A3410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9BDCAF-6B30-4E72-B386-E6DD1ADF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modules and interfaces are ways to organizing programs</a:t>
            </a:r>
          </a:p>
          <a:p>
            <a:r>
              <a:rPr lang="en-US" altLang="zh-CN" dirty="0"/>
              <a:t>Dividing a program into modules </a:t>
            </a:r>
            <a:r>
              <a:rPr lang="en-US" altLang="zh-CN" dirty="0">
                <a:solidFill>
                  <a:srgbClr val="FF0000"/>
                </a:solidFill>
              </a:rPr>
              <a:t>DOES NOT </a:t>
            </a:r>
            <a:r>
              <a:rPr lang="en-US" altLang="zh-CN" dirty="0"/>
              <a:t>affect the execution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ED6D1-9313-4EC6-A2E8-E9E30973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41B00-151D-402B-B459-2DAC3508FDC3}"/>
              </a:ext>
            </a:extLst>
          </p:cNvPr>
          <p:cNvSpPr/>
          <p:nvPr/>
        </p:nvSpPr>
        <p:spPr>
          <a:xfrm>
            <a:off x="5942949" y="2363385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A3E11-5E81-4FD7-9113-A9263DDB7A9C}"/>
              </a:ext>
            </a:extLst>
          </p:cNvPr>
          <p:cNvSpPr/>
          <p:nvPr/>
        </p:nvSpPr>
        <p:spPr>
          <a:xfrm>
            <a:off x="6636446" y="284824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0EB2E-0DBD-4B02-BBBF-A2242EE1BB79}"/>
              </a:ext>
            </a:extLst>
          </p:cNvPr>
          <p:cNvSpPr/>
          <p:nvPr/>
        </p:nvSpPr>
        <p:spPr>
          <a:xfrm>
            <a:off x="6636443" y="35977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09A4C-B1BB-4D30-A6B4-576068D236E6}"/>
              </a:ext>
            </a:extLst>
          </p:cNvPr>
          <p:cNvSpPr/>
          <p:nvPr/>
        </p:nvSpPr>
        <p:spPr>
          <a:xfrm>
            <a:off x="6624264" y="505929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01C669-F444-42DF-9942-6BB5064D1E63}"/>
              </a:ext>
            </a:extLst>
          </p:cNvPr>
          <p:cNvSpPr txBox="1"/>
          <p:nvPr/>
        </p:nvSpPr>
        <p:spPr>
          <a:xfrm rot="5400000">
            <a:off x="6517871" y="452840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D2911D-9A12-4930-A61E-492BCAA5061A}"/>
              </a:ext>
            </a:extLst>
          </p:cNvPr>
          <p:cNvGrpSpPr/>
          <p:nvPr/>
        </p:nvGrpSpPr>
        <p:grpSpPr>
          <a:xfrm>
            <a:off x="8334841" y="2778330"/>
            <a:ext cx="939606" cy="1381702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7DE82D-B851-4E40-B131-D8EC0BE0D471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82A3F54-946E-4297-A797-B0F4E561DB7D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DFEE34-CDA2-49DA-A9C4-8B87025F90DE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9694AA-97A6-48AE-8393-5BB4A98C94B0}"/>
              </a:ext>
            </a:extLst>
          </p:cNvPr>
          <p:cNvGrpSpPr/>
          <p:nvPr/>
        </p:nvGrpSpPr>
        <p:grpSpPr>
          <a:xfrm>
            <a:off x="8311317" y="4278098"/>
            <a:ext cx="1022170" cy="1329829"/>
            <a:chOff x="4522048" y="1637857"/>
            <a:chExt cx="1075850" cy="14731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1B4441-D26F-42AD-BE68-3D1C7E88E7F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3666B41-54C7-4CAC-9AEA-8462FBB64544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E248BC-4F43-4737-BA5D-CB3A7DD2E427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2E50A4A-C3B1-44EB-B80F-83D2EAF1D470}"/>
              </a:ext>
            </a:extLst>
          </p:cNvPr>
          <p:cNvSpPr/>
          <p:nvPr/>
        </p:nvSpPr>
        <p:spPr>
          <a:xfrm rot="5400000">
            <a:off x="8666373" y="5639260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477DD1-FDBF-4450-97D8-6723955E3B2F}"/>
              </a:ext>
            </a:extLst>
          </p:cNvPr>
          <p:cNvSpPr txBox="1"/>
          <p:nvPr/>
        </p:nvSpPr>
        <p:spPr>
          <a:xfrm rot="5400000">
            <a:off x="9058757" y="5391184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A35EBD-A24C-435F-B77E-F00ADA71B9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22402" y="4010755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DBC2601-8090-4DF1-A931-ECBF995F57F3}"/>
              </a:ext>
            </a:extLst>
          </p:cNvPr>
          <p:cNvSpPr txBox="1"/>
          <p:nvPr/>
        </p:nvSpPr>
        <p:spPr>
          <a:xfrm>
            <a:off x="7994748" y="2377539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638477-C5FA-42F9-998E-4594AF853920}"/>
              </a:ext>
            </a:extLst>
          </p:cNvPr>
          <p:cNvSpPr txBox="1"/>
          <p:nvPr/>
        </p:nvSpPr>
        <p:spPr>
          <a:xfrm>
            <a:off x="5942949" y="2386191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95D884-004E-42D8-A953-7F527893BDD0}"/>
              </a:ext>
            </a:extLst>
          </p:cNvPr>
          <p:cNvSpPr/>
          <p:nvPr/>
        </p:nvSpPr>
        <p:spPr>
          <a:xfrm>
            <a:off x="6441279" y="2778330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98F62B-C2E5-4671-BD51-FF73204138A4}"/>
              </a:ext>
            </a:extLst>
          </p:cNvPr>
          <p:cNvSpPr/>
          <p:nvPr/>
        </p:nvSpPr>
        <p:spPr>
          <a:xfrm>
            <a:off x="1488541" y="2428842"/>
            <a:ext cx="2233292" cy="3577312"/>
          </a:xfrm>
          <a:prstGeom prst="roundRect">
            <a:avLst>
              <a:gd name="adj" fmla="val 9123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A188B94-5CD0-47D1-8AAC-A971DCF0681D}"/>
              </a:ext>
            </a:extLst>
          </p:cNvPr>
          <p:cNvSpPr/>
          <p:nvPr/>
        </p:nvSpPr>
        <p:spPr>
          <a:xfrm>
            <a:off x="1703607" y="2613717"/>
            <a:ext cx="1669359" cy="690663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B8C2153-3C5D-4B32-8D6A-99B8FA0A1FE8}"/>
              </a:ext>
            </a:extLst>
          </p:cNvPr>
          <p:cNvSpPr/>
          <p:nvPr/>
        </p:nvSpPr>
        <p:spPr>
          <a:xfrm>
            <a:off x="1703606" y="3677670"/>
            <a:ext cx="1669359" cy="69066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A12D4B-E022-4FDF-80AF-3107E2FE7840}"/>
              </a:ext>
            </a:extLst>
          </p:cNvPr>
          <p:cNvSpPr/>
          <p:nvPr/>
        </p:nvSpPr>
        <p:spPr>
          <a:xfrm>
            <a:off x="1703606" y="5178083"/>
            <a:ext cx="1669359" cy="690665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9E351D-8180-4603-9016-0DBCEDBBCE5A}"/>
              </a:ext>
            </a:extLst>
          </p:cNvPr>
          <p:cNvSpPr txBox="1"/>
          <p:nvPr/>
        </p:nvSpPr>
        <p:spPr>
          <a:xfrm rot="5400000">
            <a:off x="2155572" y="471960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B2D326B-70D7-4661-AA2A-03CF0B961B77}"/>
              </a:ext>
            </a:extLst>
          </p:cNvPr>
          <p:cNvSpPr/>
          <p:nvPr/>
        </p:nvSpPr>
        <p:spPr>
          <a:xfrm>
            <a:off x="4266440" y="4107785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162F9C-5C25-4422-A8CD-348056BFBB2C}"/>
              </a:ext>
            </a:extLst>
          </p:cNvPr>
          <p:cNvSpPr txBox="1"/>
          <p:nvPr/>
        </p:nvSpPr>
        <p:spPr>
          <a:xfrm>
            <a:off x="4082063" y="374313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5EEBEB-808F-4CEC-A8FB-52F064F4523E}"/>
              </a:ext>
            </a:extLst>
          </p:cNvPr>
          <p:cNvSpPr txBox="1"/>
          <p:nvPr/>
        </p:nvSpPr>
        <p:spPr>
          <a:xfrm>
            <a:off x="1568142" y="6219329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3CF29F-8C40-45B6-991B-4A919607D950}"/>
              </a:ext>
            </a:extLst>
          </p:cNvPr>
          <p:cNvSpPr txBox="1"/>
          <p:nvPr/>
        </p:nvSpPr>
        <p:spPr>
          <a:xfrm>
            <a:off x="6409673" y="6258646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56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B000-8D2D-41DB-B70A-6ED280B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1E62-1FF6-4179-9690-CB056596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an </a:t>
            </a:r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a coherent set of functionalities, </a:t>
            </a:r>
            <a:r>
              <a:rPr lang="en-US" altLang="zh-CN" dirty="0"/>
              <a:t>e.g.:</a:t>
            </a:r>
          </a:p>
          <a:p>
            <a:pPr lvl="1"/>
            <a:r>
              <a:rPr lang="en-US" altLang="zh-CN" dirty="0"/>
              <a:t>Basic math functions</a:t>
            </a:r>
          </a:p>
          <a:p>
            <a:pPr lvl="1"/>
            <a:r>
              <a:rPr lang="en-US" altLang="zh-CN" dirty="0"/>
              <a:t>Graphic algorithms</a:t>
            </a:r>
          </a:p>
          <a:p>
            <a:pPr lvl="1"/>
            <a:r>
              <a:rPr lang="en-US" altLang="zh-CN" dirty="0"/>
              <a:t>… (many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An interface is a restricted view of the module. It should be</a:t>
            </a:r>
          </a:p>
          <a:p>
            <a:pPr lvl="1"/>
            <a:r>
              <a:rPr lang="en-US" altLang="zh-CN" b="1" dirty="0"/>
              <a:t>Unified</a:t>
            </a:r>
            <a:r>
              <a:rPr lang="en-US" altLang="zh-CN" dirty="0"/>
              <a:t>: provides a consistent and coherent abstraction</a:t>
            </a:r>
          </a:p>
          <a:p>
            <a:pPr lvl="1"/>
            <a:r>
              <a:rPr lang="en-US" altLang="zh-CN" b="1" dirty="0"/>
              <a:t>Simple</a:t>
            </a:r>
            <a:r>
              <a:rPr lang="en-US" altLang="zh-CN" dirty="0"/>
              <a:t>: hide complexity of the implementation from clients</a:t>
            </a:r>
          </a:p>
          <a:p>
            <a:pPr lvl="1"/>
            <a:r>
              <a:rPr lang="en-US" altLang="zh-CN" b="1" dirty="0"/>
              <a:t>Sufficient</a:t>
            </a:r>
            <a:r>
              <a:rPr lang="en-US" altLang="zh-CN" dirty="0"/>
              <a:t>: exposes enough functionalities to clients</a:t>
            </a:r>
          </a:p>
          <a:p>
            <a:pPr lvl="1"/>
            <a:r>
              <a:rPr lang="en-US" altLang="zh-CN" b="1" dirty="0"/>
              <a:t>General</a:t>
            </a:r>
            <a:r>
              <a:rPr lang="en-US" altLang="zh-CN" dirty="0"/>
              <a:t>: meet the needs of many clients</a:t>
            </a:r>
          </a:p>
          <a:p>
            <a:pPr lvl="1"/>
            <a:r>
              <a:rPr lang="en-US" altLang="zh-CN" b="1" dirty="0"/>
              <a:t>Stable</a:t>
            </a:r>
            <a:r>
              <a:rPr lang="en-US" altLang="zh-CN" dirty="0"/>
              <a:t>: remains unchanged even implementations evolve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Libraries implement what are known as </a:t>
            </a:r>
            <a:r>
              <a:rPr lang="en-US" altLang="zh-CN" dirty="0">
                <a:solidFill>
                  <a:srgbClr val="FF0000"/>
                </a:solidFill>
              </a:rPr>
              <a:t>programming abstractions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222F9-CADB-4FCB-82F6-6D84A7A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E9CB-3449-413E-99E2-664F168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347E-27D1-422E-9BEA-AF109F66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Libraries may be used to implement other libraries</a:t>
            </a:r>
          </a:p>
          <a:p>
            <a:r>
              <a:rPr lang="en-US" altLang="zh-CN" dirty="0"/>
              <a:t>They form a </a:t>
            </a:r>
            <a:r>
              <a:rPr lang="en-US" altLang="zh-CN" dirty="0">
                <a:solidFill>
                  <a:srgbClr val="FF0000"/>
                </a:solidFill>
              </a:rPr>
              <a:t>hierarchy</a:t>
            </a:r>
            <a:r>
              <a:rPr lang="en-US" altLang="zh-CN" dirty="0"/>
              <a:t>: (arrows indicates usage relations)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82CB5-B980-4BF9-B9BA-B98B564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5BA901-747E-482E-B909-6CAB8947FC51}"/>
              </a:ext>
            </a:extLst>
          </p:cNvPr>
          <p:cNvSpPr/>
          <p:nvPr/>
        </p:nvSpPr>
        <p:spPr>
          <a:xfrm>
            <a:off x="4669955" y="2195586"/>
            <a:ext cx="2371344" cy="8255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2D8DA1-90BB-4855-BD79-0F876173C4B4}"/>
              </a:ext>
            </a:extLst>
          </p:cNvPr>
          <p:cNvSpPr/>
          <p:nvPr/>
        </p:nvSpPr>
        <p:spPr>
          <a:xfrm>
            <a:off x="2602066" y="3484741"/>
            <a:ext cx="2067889" cy="646273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B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67D82F-F527-4AED-A5B0-ED88AD30B652}"/>
              </a:ext>
            </a:extLst>
          </p:cNvPr>
          <p:cNvSpPr/>
          <p:nvPr/>
        </p:nvSpPr>
        <p:spPr>
          <a:xfrm>
            <a:off x="6834034" y="3502441"/>
            <a:ext cx="2371345" cy="6285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EF53C2-A837-4234-9238-099AE0ACEC8F}"/>
              </a:ext>
            </a:extLst>
          </p:cNvPr>
          <p:cNvSpPr/>
          <p:nvPr/>
        </p:nvSpPr>
        <p:spPr>
          <a:xfrm>
            <a:off x="2602066" y="4764428"/>
            <a:ext cx="2067889" cy="6462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73A4AC-1D3A-431C-B049-A601FE61FB67}"/>
              </a:ext>
            </a:extLst>
          </p:cNvPr>
          <p:cNvSpPr/>
          <p:nvPr/>
        </p:nvSpPr>
        <p:spPr>
          <a:xfrm>
            <a:off x="6849274" y="4762869"/>
            <a:ext cx="2371345" cy="646275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4CB2406-DA81-4CE6-A215-70620B360A29}"/>
              </a:ext>
            </a:extLst>
          </p:cNvPr>
          <p:cNvSpPr/>
          <p:nvPr/>
        </p:nvSpPr>
        <p:spPr>
          <a:xfrm>
            <a:off x="5068906" y="5700575"/>
            <a:ext cx="1573441" cy="5439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25941-7C73-48E1-899D-3F24820E70ED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3636011" y="5410702"/>
            <a:ext cx="1432895" cy="561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7B8B53-850A-411C-8A0D-C80219927E98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642347" y="5409144"/>
            <a:ext cx="1392600" cy="563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C4418E-530D-478E-9852-922BCC829C3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19707" y="4131015"/>
            <a:ext cx="15240" cy="631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417FA3-D1DD-4BED-8B30-D276A804A5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636011" y="4131014"/>
            <a:ext cx="0" cy="633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028264-6C17-4F96-B05A-58655BC6CD20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3636011" y="2608345"/>
            <a:ext cx="1033944" cy="87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5778FA-64D2-4833-A7AD-4FB3D9183DC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041299" y="2608345"/>
            <a:ext cx="978408" cy="89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BF4E3F5-963E-4F7F-BAF8-A3E6F1C1DB8D}"/>
              </a:ext>
            </a:extLst>
          </p:cNvPr>
          <p:cNvSpPr/>
          <p:nvPr/>
        </p:nvSpPr>
        <p:spPr>
          <a:xfrm>
            <a:off x="4653473" y="3185225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8DDCE660-38DA-4B58-A06F-C690D2D53785}"/>
              </a:ext>
            </a:extLst>
          </p:cNvPr>
          <p:cNvSpPr/>
          <p:nvPr/>
        </p:nvSpPr>
        <p:spPr>
          <a:xfrm rot="10800000">
            <a:off x="4653473" y="3873851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A147E84-3325-41B0-9D0A-B479B558C6E9}"/>
              </a:ext>
            </a:extLst>
          </p:cNvPr>
          <p:cNvSpPr/>
          <p:nvPr/>
        </p:nvSpPr>
        <p:spPr>
          <a:xfrm>
            <a:off x="5817474" y="4153338"/>
            <a:ext cx="2207173" cy="1545020"/>
          </a:xfrm>
          <a:custGeom>
            <a:avLst/>
            <a:gdLst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173" h="1545020">
                <a:moveTo>
                  <a:pt x="2207173" y="0"/>
                </a:moveTo>
                <a:cubicBezTo>
                  <a:pt x="1613338" y="189186"/>
                  <a:pt x="1145628" y="78828"/>
                  <a:pt x="425669" y="567558"/>
                </a:cubicBezTo>
                <a:cubicBezTo>
                  <a:pt x="-47297" y="1035268"/>
                  <a:pt x="141890" y="1219199"/>
                  <a:pt x="0" y="154502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559A-ED2F-47C4-8702-CAA3198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BFF9-3653-4CD2-8AF9-7F0F2E77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70C0"/>
                </a:solidFill>
              </a:rPr>
              <a:t>counter</a:t>
            </a:r>
            <a:r>
              <a:rPr lang="en-US" altLang="zh-CN" dirty="0"/>
              <a:t> library to implement a </a:t>
            </a:r>
            <a:r>
              <a:rPr lang="en-US" altLang="zh-CN" dirty="0">
                <a:solidFill>
                  <a:srgbClr val="FF0000"/>
                </a:solidFill>
              </a:rPr>
              <a:t>clock</a:t>
            </a:r>
            <a:r>
              <a:rPr lang="en-US" altLang="zh-CN" dirty="0"/>
              <a:t>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42BC4-99EB-4DD3-9240-D45031F0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962D9B-3E82-4F7D-9CCE-641CD2418719}"/>
              </a:ext>
            </a:extLst>
          </p:cNvPr>
          <p:cNvSpPr txBox="1"/>
          <p:nvPr/>
        </p:nvSpPr>
        <p:spPr>
          <a:xfrm>
            <a:off x="1048512" y="1684113"/>
            <a:ext cx="5047488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ifndef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define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Clock Library for 24 hours */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endif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CLOCK_H_INCLUDED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9B76A2-04C3-446A-BD10-E91AF64263B1}"/>
              </a:ext>
            </a:extLst>
          </p:cNvPr>
          <p:cNvSpPr txBox="1"/>
          <p:nvPr/>
        </p:nvSpPr>
        <p:spPr>
          <a:xfrm>
            <a:off x="6281030" y="1682261"/>
            <a:ext cx="5619260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latin typeface="Consolas" panose="020B0609020204030204" pitchFamily="49" charset="0"/>
              </a:rPr>
              <a:t>counter.h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 =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6641C-60E7-4609-8D3A-8E16FC3D3488}"/>
              </a:ext>
            </a:extLst>
          </p:cNvPr>
          <p:cNvSpPr txBox="1"/>
          <p:nvPr/>
        </p:nvSpPr>
        <p:spPr>
          <a:xfrm>
            <a:off x="4166583" y="172416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clock.h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2DAEDF-A2E5-43F0-B3E4-109A931D3C9D}"/>
              </a:ext>
            </a:extLst>
          </p:cNvPr>
          <p:cNvSpPr txBox="1"/>
          <p:nvPr/>
        </p:nvSpPr>
        <p:spPr>
          <a:xfrm>
            <a:off x="9582014" y="1724168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clock.cpp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EC7190-FAE9-4CF1-BAFF-772DC30FF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the clock library</a:t>
            </a:r>
          </a:p>
          <a:p>
            <a:pPr lvl="1"/>
            <a:r>
              <a:rPr lang="en-US" altLang="zh-CN" dirty="0"/>
              <a:t>Clock header is included</a:t>
            </a:r>
          </a:p>
          <a:p>
            <a:pPr lvl="1"/>
            <a:r>
              <a:rPr lang="en-US" altLang="zh-CN" dirty="0"/>
              <a:t>Counter header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included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Note:</a:t>
            </a:r>
          </a:p>
          <a:p>
            <a:pPr lvl="1"/>
            <a:r>
              <a:rPr lang="en-US" altLang="zh-CN" dirty="0"/>
              <a:t>Need to know its interface to use the clock library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need </a:t>
            </a:r>
            <a:r>
              <a:rPr lang="en-US" altLang="zh-CN" dirty="0"/>
              <a:t>to know how the clock is actually implemented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Key idea</a:t>
            </a:r>
            <a:r>
              <a:rPr lang="en-US" altLang="zh-CN" dirty="0"/>
              <a:t>: When implementing a module, import the </a:t>
            </a:r>
            <a:r>
              <a:rPr lang="en-US" altLang="zh-CN" dirty="0">
                <a:solidFill>
                  <a:srgbClr val="FF0000"/>
                </a:solidFill>
              </a:rPr>
              <a:t>minimally needed interfaces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1E443-94FE-4857-A701-693003F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E8EA0E-A04B-4509-9694-9F56A388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4435C5-33CE-4727-9737-8D70AB6D24DD}"/>
              </a:ext>
            </a:extLst>
          </p:cNvPr>
          <p:cNvSpPr txBox="1"/>
          <p:nvPr/>
        </p:nvSpPr>
        <p:spPr>
          <a:xfrm>
            <a:off x="5872417" y="1190018"/>
            <a:ext cx="5481383" cy="5078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clock.h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Initialize the clock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time is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F058E9E-67D9-4874-B19D-FC637BBA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Bigger Examples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9FB78B-6FC3-4B01-B529-342C86C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Rock, Paper and Scissors</a:t>
            </a:r>
          </a:p>
          <a:p>
            <a:r>
              <a:rPr lang="en-US" altLang="zh-CN" dirty="0"/>
              <a:t>Racing between the Rabbit and the Tortoise</a:t>
            </a:r>
          </a:p>
          <a:p>
            <a:pPr lvl="1"/>
            <a:r>
              <a:rPr lang="en-US" altLang="zh-CN" dirty="0"/>
              <a:t>Random Number Generators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See the example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E0A67-EA41-4A2E-8209-9E614F4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62843" y="3037630"/>
            <a:ext cx="837438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Visibility of Definitions across Modules</a:t>
            </a:r>
          </a:p>
        </p:txBody>
      </p:sp>
    </p:spTree>
    <p:extLst>
      <p:ext uri="{BB962C8B-B14F-4D97-AF65-F5344CB8AC3E}">
        <p14:creationId xmlns:p14="http://schemas.microsoft.com/office/powerpoint/2010/main" val="108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DF2697-B92E-429F-8154-AA082560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Global Definitions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FE19E-6F83-4753-BECC-B86D1B3F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regular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 </a:t>
            </a:r>
            <a:r>
              <a:rPr lang="en-US" altLang="zh-CN" b="1" dirty="0"/>
              <a:t>static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this module 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module it is defined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D8639-E9EF-4321-B64F-D3A236A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9E1459-CC58-4BEA-B6EB-81310223AF7F}"/>
              </a:ext>
            </a:extLst>
          </p:cNvPr>
          <p:cNvSpPr txBox="1"/>
          <p:nvPr/>
        </p:nvSpPr>
        <p:spPr>
          <a:xfrm>
            <a:off x="1623986" y="2440644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6B2CA7-E955-44BC-8C67-667A4F3662B0}"/>
              </a:ext>
            </a:extLst>
          </p:cNvPr>
          <p:cNvSpPr txBox="1"/>
          <p:nvPr/>
        </p:nvSpPr>
        <p:spPr>
          <a:xfrm>
            <a:off x="5057340" y="2440644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multiple definitions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6FA9A-D1D2-4209-9A36-B3A520395C70}"/>
              </a:ext>
            </a:extLst>
          </p:cNvPr>
          <p:cNvSpPr txBox="1"/>
          <p:nvPr/>
        </p:nvSpPr>
        <p:spPr>
          <a:xfrm>
            <a:off x="1623986" y="4893387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728A8-4D0F-47FE-9CED-AAF84408699F}"/>
              </a:ext>
            </a:extLst>
          </p:cNvPr>
          <p:cNvSpPr txBox="1"/>
          <p:nvPr/>
        </p:nvSpPr>
        <p:spPr>
          <a:xfrm>
            <a:off x="5057340" y="4893386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Different from counter in 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</p:spTree>
    <p:extLst>
      <p:ext uri="{BB962C8B-B14F-4D97-AF65-F5344CB8AC3E}">
        <p14:creationId xmlns:p14="http://schemas.microsoft.com/office/powerpoint/2010/main" val="23774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EA7A60-D8F0-4A53-AB31-80615E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Static Global Definitions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B9CCF6-E3BC-4C6A-AD12-8BB004F6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static global definition is visible only in the module it is defined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0A5C-729D-43E7-A007-763DC9C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6FAD4-525C-472A-A98B-5D4AD76A0585}"/>
              </a:ext>
            </a:extLst>
          </p:cNvPr>
          <p:cNvSpPr txBox="1"/>
          <p:nvPr/>
        </p:nvSpPr>
        <p:spPr>
          <a:xfrm>
            <a:off x="1091595" y="1913872"/>
            <a:ext cx="2647568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6E39F-070C-4B32-8715-924979EC2EBF}"/>
              </a:ext>
            </a:extLst>
          </p:cNvPr>
          <p:cNvSpPr txBox="1"/>
          <p:nvPr/>
        </p:nvSpPr>
        <p:spPr>
          <a:xfrm>
            <a:off x="1091595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counter =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DB6D67-2313-40A0-8659-00D0DB8AA4C8}"/>
              </a:ext>
            </a:extLst>
          </p:cNvPr>
          <p:cNvSpPr txBox="1"/>
          <p:nvPr/>
        </p:nvSpPr>
        <p:spPr>
          <a:xfrm>
            <a:off x="6412857" y="1913871"/>
            <a:ext cx="381536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…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A946DE-5CE5-4ED1-827F-BBB3E2E61ADE}"/>
              </a:ext>
            </a:extLst>
          </p:cNvPr>
          <p:cNvSpPr txBox="1"/>
          <p:nvPr/>
        </p:nvSpPr>
        <p:spPr>
          <a:xfrm>
            <a:off x="6412857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63CE6-7F4B-4D28-A117-0148D6E91BCE}"/>
              </a:ext>
            </a:extLst>
          </p:cNvPr>
          <p:cNvSpPr txBox="1"/>
          <p:nvPr/>
        </p:nvSpPr>
        <p:spPr>
          <a:xfrm>
            <a:off x="1945458" y="5862190"/>
            <a:ext cx="247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Variables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80508B-5F4B-4CA9-945D-25D9BDDEDEB9}"/>
              </a:ext>
            </a:extLst>
          </p:cNvPr>
          <p:cNvSpPr txBox="1"/>
          <p:nvPr/>
        </p:nvSpPr>
        <p:spPr>
          <a:xfrm>
            <a:off x="7199759" y="5844382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Functions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2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28566</TotalTime>
  <Words>7851</Words>
  <Application>Microsoft Office PowerPoint</Application>
  <PresentationFormat>宽屏</PresentationFormat>
  <Paragraphs>1776</Paragraphs>
  <Slides>104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6" baseType="lpstr">
      <vt:lpstr>Amazon Ember</vt:lpstr>
      <vt:lpstr>Bookmania</vt:lpstr>
      <vt:lpstr>等线</vt:lpstr>
      <vt:lpstr>黑体</vt:lpstr>
      <vt:lpstr>Arial</vt:lpstr>
      <vt:lpstr>Arial Black</vt:lpstr>
      <vt:lpstr>Calibri</vt:lpstr>
      <vt:lpstr>Cambria Math</vt:lpstr>
      <vt:lpstr>Consolas</vt:lpstr>
      <vt:lpstr>Times New Roman</vt:lpstr>
      <vt:lpstr>Wingdings</vt:lpstr>
      <vt:lpstr>CompCertELF5</vt:lpstr>
      <vt:lpstr>Principles and Methods of Program Design  Lecture 3: Functions &amp; Libraries</vt:lpstr>
      <vt:lpstr>Last Time</vt:lpstr>
      <vt:lpstr>Last Time</vt:lpstr>
      <vt:lpstr>This Time</vt:lpstr>
      <vt:lpstr>Computational Model</vt:lpstr>
      <vt:lpstr>PowerPoint 演示文稿</vt:lpstr>
      <vt:lpstr>What is a C++ Function?</vt:lpstr>
      <vt:lpstr>C++ Functions are not Functions</vt:lpstr>
      <vt:lpstr>Function Definitions</vt:lpstr>
      <vt:lpstr>Return Statement</vt:lpstr>
      <vt:lpstr>Structures of Functions</vt:lpstr>
      <vt:lpstr>Main Function</vt:lpstr>
      <vt:lpstr>Structure of C++ Programs</vt:lpstr>
      <vt:lpstr>Function Call Expressions</vt:lpstr>
      <vt:lpstr>Function Call Expressions</vt:lpstr>
      <vt:lpstr>Function Call Statments</vt:lpstr>
      <vt:lpstr>Examples: Pure Math Functions</vt:lpstr>
      <vt:lpstr>Examples: Pure Math Functions</vt:lpstr>
      <vt:lpstr>Examples: Pure Math Functions</vt:lpstr>
      <vt:lpstr>Examples: Procedures</vt:lpstr>
      <vt:lpstr>Examples: Procedures</vt:lpstr>
      <vt:lpstr>Examples: Procedures</vt:lpstr>
      <vt:lpstr>Why Functions?</vt:lpstr>
      <vt:lpstr>PowerPoint 演示文稿</vt:lpstr>
      <vt:lpstr>PowerPoint 演示文稿</vt:lpstr>
      <vt:lpstr>Local Variables</vt:lpstr>
      <vt:lpstr>Stack Frames</vt:lpstr>
      <vt:lpstr>Execution of a Single Function Call</vt:lpstr>
      <vt:lpstr>Example</vt:lpstr>
      <vt:lpstr>Execution of Multiple Calls</vt:lpstr>
      <vt:lpstr>Example</vt:lpstr>
      <vt:lpstr>Example</vt:lpstr>
      <vt:lpstr>Example</vt:lpstr>
      <vt:lpstr>Implication of Call-By-Value</vt:lpstr>
      <vt:lpstr>PowerPoint 演示文稿</vt:lpstr>
      <vt:lpstr>Global Variables</vt:lpstr>
      <vt:lpstr>Lifetime of Variables </vt:lpstr>
      <vt:lpstr>Execution of a C++ Program</vt:lpstr>
      <vt:lpstr>Execution Model Revisited</vt:lpstr>
      <vt:lpstr>Example</vt:lpstr>
      <vt:lpstr>Lifetime vs. Visibility</vt:lpstr>
      <vt:lpstr>PowerPoint 演示文稿</vt:lpstr>
      <vt:lpstr>Variable Scope</vt:lpstr>
      <vt:lpstr>Determining Variable Scopes</vt:lpstr>
      <vt:lpstr>Scopes of Function Parameters</vt:lpstr>
      <vt:lpstr>Scope of Loop Variables</vt:lpstr>
      <vt:lpstr>Scopes of Global Variables</vt:lpstr>
      <vt:lpstr>Scopes of Functions</vt:lpstr>
      <vt:lpstr>Function Prototypes</vt:lpstr>
      <vt:lpstr>Function Prototypes</vt:lpstr>
      <vt:lpstr>Exercise</vt:lpstr>
      <vt:lpstr>PowerPoint 演示文稿</vt:lpstr>
      <vt:lpstr>Basic Ideas</vt:lpstr>
      <vt:lpstr>A Simple Example</vt:lpstr>
      <vt:lpstr>Recursive Paradigm</vt:lpstr>
      <vt:lpstr>Example: Factorial</vt:lpstr>
      <vt:lpstr>Tracing Recursion</vt:lpstr>
      <vt:lpstr>Stack Frames in Recursion</vt:lpstr>
      <vt:lpstr>Correctness of Recursive Functions</vt:lpstr>
      <vt:lpstr>Example: Fibonacci Numbers</vt:lpstr>
      <vt:lpstr>Example: Exponentials</vt:lpstr>
      <vt:lpstr>Recursion vs. Iteration (Similarities)</vt:lpstr>
      <vt:lpstr>Recursion vs. Iteration (Differences)</vt:lpstr>
      <vt:lpstr>Example: Space and Time Comparison</vt:lpstr>
      <vt:lpstr>Tail Recursion</vt:lpstr>
      <vt:lpstr>Example</vt:lpstr>
      <vt:lpstr>Mutual Recursion</vt:lpstr>
      <vt:lpstr>Thinking Recursively</vt:lpstr>
      <vt:lpstr>Example: Towers of Hanoi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</vt:lpstr>
      <vt:lpstr>Recursive Solution</vt:lpstr>
      <vt:lpstr>Recursive Solution</vt:lpstr>
      <vt:lpstr>Recursive Solution</vt:lpstr>
      <vt:lpstr>Recursive Solution</vt:lpstr>
      <vt:lpstr>Recursive Solution</vt:lpstr>
      <vt:lpstr>PowerPoint 演示文稿</vt:lpstr>
      <vt:lpstr>PowerPoint 演示文稿</vt:lpstr>
      <vt:lpstr>C/C++ Modules</vt:lpstr>
      <vt:lpstr>Interfaces of Modules</vt:lpstr>
      <vt:lpstr>Libraries</vt:lpstr>
      <vt:lpstr>C++ Standard Libraries</vt:lpstr>
      <vt:lpstr>Use Libraries</vt:lpstr>
      <vt:lpstr>Notice</vt:lpstr>
      <vt:lpstr>Principles for Designing Libraries</vt:lpstr>
      <vt:lpstr>Hierarchy of Libraries</vt:lpstr>
      <vt:lpstr>Example</vt:lpstr>
      <vt:lpstr>Example</vt:lpstr>
      <vt:lpstr>Bigger Examples</vt:lpstr>
      <vt:lpstr>PowerPoint 演示文稿</vt:lpstr>
      <vt:lpstr>Classification of Global Definitions</vt:lpstr>
      <vt:lpstr>Visibility of Static Global Definitions</vt:lpstr>
      <vt:lpstr>Visibility of Regular Global Definitions</vt:lpstr>
      <vt:lpstr>Visibility of Regular Global Definitions</vt:lpstr>
      <vt:lpstr>Rules for Designing Libraries</vt:lpstr>
      <vt:lpstr>Notice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1753</cp:revision>
  <dcterms:created xsi:type="dcterms:W3CDTF">2021-06-01T02:26:55Z</dcterms:created>
  <dcterms:modified xsi:type="dcterms:W3CDTF">2023-02-26T02:17:23Z</dcterms:modified>
</cp:coreProperties>
</file>