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3"/>
  </p:notesMasterIdLst>
  <p:sldIdLst>
    <p:sldId id="288" r:id="rId2"/>
    <p:sldId id="340" r:id="rId3"/>
    <p:sldId id="293" r:id="rId4"/>
    <p:sldId id="294" r:id="rId5"/>
    <p:sldId id="439" r:id="rId6"/>
    <p:sldId id="297" r:id="rId7"/>
    <p:sldId id="295" r:id="rId8"/>
    <p:sldId id="296" r:id="rId9"/>
    <p:sldId id="301" r:id="rId10"/>
    <p:sldId id="302" r:id="rId11"/>
    <p:sldId id="300" r:id="rId12"/>
    <p:sldId id="445" r:id="rId13"/>
    <p:sldId id="448" r:id="rId14"/>
    <p:sldId id="457" r:id="rId15"/>
    <p:sldId id="446" r:id="rId16"/>
    <p:sldId id="442" r:id="rId17"/>
    <p:sldId id="449" r:id="rId18"/>
    <p:sldId id="447" r:id="rId19"/>
    <p:sldId id="450" r:id="rId20"/>
    <p:sldId id="458" r:id="rId21"/>
    <p:sldId id="453" r:id="rId22"/>
    <p:sldId id="455" r:id="rId23"/>
    <p:sldId id="451" r:id="rId24"/>
    <p:sldId id="459" r:id="rId25"/>
    <p:sldId id="460" r:id="rId26"/>
    <p:sldId id="464" r:id="rId27"/>
    <p:sldId id="454" r:id="rId28"/>
    <p:sldId id="473" r:id="rId29"/>
    <p:sldId id="462" r:id="rId30"/>
    <p:sldId id="463" r:id="rId31"/>
    <p:sldId id="461" r:id="rId32"/>
    <p:sldId id="465" r:id="rId33"/>
    <p:sldId id="466" r:id="rId34"/>
    <p:sldId id="467" r:id="rId35"/>
    <p:sldId id="468" r:id="rId36"/>
    <p:sldId id="469" r:id="rId37"/>
    <p:sldId id="471" r:id="rId38"/>
    <p:sldId id="470" r:id="rId39"/>
    <p:sldId id="487" r:id="rId40"/>
    <p:sldId id="472" r:id="rId41"/>
    <p:sldId id="474" r:id="rId42"/>
    <p:sldId id="475" r:id="rId43"/>
    <p:sldId id="476" r:id="rId44"/>
    <p:sldId id="478" r:id="rId45"/>
    <p:sldId id="477" r:id="rId46"/>
    <p:sldId id="479" r:id="rId47"/>
    <p:sldId id="480" r:id="rId48"/>
    <p:sldId id="481" r:id="rId49"/>
    <p:sldId id="482" r:id="rId50"/>
    <p:sldId id="485" r:id="rId51"/>
    <p:sldId id="483" r:id="rId52"/>
    <p:sldId id="484" r:id="rId53"/>
    <p:sldId id="486" r:id="rId54"/>
    <p:sldId id="490" r:id="rId55"/>
    <p:sldId id="491" r:id="rId56"/>
    <p:sldId id="492" r:id="rId57"/>
    <p:sldId id="493" r:id="rId58"/>
    <p:sldId id="494" r:id="rId59"/>
    <p:sldId id="495" r:id="rId60"/>
    <p:sldId id="496" r:id="rId61"/>
    <p:sldId id="500" r:id="rId62"/>
    <p:sldId id="497" r:id="rId63"/>
    <p:sldId id="499" r:id="rId64"/>
    <p:sldId id="504" r:id="rId65"/>
    <p:sldId id="505" r:id="rId66"/>
    <p:sldId id="506" r:id="rId67"/>
    <p:sldId id="508" r:id="rId68"/>
    <p:sldId id="507" r:id="rId69"/>
    <p:sldId id="509" r:id="rId70"/>
    <p:sldId id="510" r:id="rId71"/>
    <p:sldId id="511" r:id="rId72"/>
    <p:sldId id="502" r:id="rId73"/>
    <p:sldId id="498" r:id="rId74"/>
    <p:sldId id="512" r:id="rId75"/>
    <p:sldId id="513" r:id="rId76"/>
    <p:sldId id="514" r:id="rId77"/>
    <p:sldId id="515" r:id="rId78"/>
    <p:sldId id="516" r:id="rId79"/>
    <p:sldId id="517" r:id="rId80"/>
    <p:sldId id="533" r:id="rId81"/>
    <p:sldId id="552" r:id="rId82"/>
    <p:sldId id="521" r:id="rId83"/>
    <p:sldId id="520" r:id="rId84"/>
    <p:sldId id="518" r:id="rId85"/>
    <p:sldId id="519" r:id="rId86"/>
    <p:sldId id="522" r:id="rId87"/>
    <p:sldId id="524" r:id="rId88"/>
    <p:sldId id="523" r:id="rId89"/>
    <p:sldId id="525" r:id="rId90"/>
    <p:sldId id="526" r:id="rId91"/>
    <p:sldId id="531" r:id="rId92"/>
    <p:sldId id="530" r:id="rId93"/>
    <p:sldId id="528" r:id="rId94"/>
    <p:sldId id="527" r:id="rId95"/>
    <p:sldId id="532" r:id="rId96"/>
    <p:sldId id="529" r:id="rId97"/>
    <p:sldId id="535" r:id="rId98"/>
    <p:sldId id="536" r:id="rId99"/>
    <p:sldId id="537" r:id="rId100"/>
    <p:sldId id="534" r:id="rId101"/>
    <p:sldId id="538" r:id="rId102"/>
    <p:sldId id="539" r:id="rId103"/>
    <p:sldId id="540" r:id="rId104"/>
    <p:sldId id="541" r:id="rId105"/>
    <p:sldId id="543" r:id="rId106"/>
    <p:sldId id="542" r:id="rId107"/>
    <p:sldId id="544" r:id="rId108"/>
    <p:sldId id="545" r:id="rId109"/>
    <p:sldId id="546" r:id="rId110"/>
    <p:sldId id="547" r:id="rId111"/>
    <p:sldId id="548" r:id="rId112"/>
    <p:sldId id="549" r:id="rId113"/>
    <p:sldId id="554" r:id="rId114"/>
    <p:sldId id="555" r:id="rId115"/>
    <p:sldId id="556" r:id="rId116"/>
    <p:sldId id="565" r:id="rId117"/>
    <p:sldId id="566" r:id="rId118"/>
    <p:sldId id="567" r:id="rId119"/>
    <p:sldId id="558" r:id="rId120"/>
    <p:sldId id="559" r:id="rId121"/>
    <p:sldId id="560" r:id="rId122"/>
    <p:sldId id="561" r:id="rId123"/>
    <p:sldId id="562" r:id="rId124"/>
    <p:sldId id="563" r:id="rId125"/>
    <p:sldId id="564" r:id="rId126"/>
    <p:sldId id="568" r:id="rId127"/>
    <p:sldId id="569" r:id="rId128"/>
    <p:sldId id="571" r:id="rId129"/>
    <p:sldId id="572" r:id="rId130"/>
    <p:sldId id="570" r:id="rId131"/>
    <p:sldId id="573" r:id="rId1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49A363F-5927-4363-A02D-E963412F7C87}">
          <p14:sldIdLst>
            <p14:sldId id="288"/>
            <p14:sldId id="340"/>
            <p14:sldId id="293"/>
            <p14:sldId id="294"/>
            <p14:sldId id="439"/>
            <p14:sldId id="297"/>
            <p14:sldId id="295"/>
            <p14:sldId id="296"/>
            <p14:sldId id="301"/>
            <p14:sldId id="302"/>
            <p14:sldId id="300"/>
            <p14:sldId id="445"/>
            <p14:sldId id="448"/>
            <p14:sldId id="457"/>
            <p14:sldId id="446"/>
            <p14:sldId id="442"/>
            <p14:sldId id="449"/>
            <p14:sldId id="447"/>
            <p14:sldId id="450"/>
            <p14:sldId id="458"/>
            <p14:sldId id="453"/>
            <p14:sldId id="455"/>
            <p14:sldId id="451"/>
            <p14:sldId id="459"/>
            <p14:sldId id="460"/>
            <p14:sldId id="464"/>
            <p14:sldId id="454"/>
            <p14:sldId id="473"/>
            <p14:sldId id="462"/>
            <p14:sldId id="463"/>
            <p14:sldId id="461"/>
            <p14:sldId id="465"/>
            <p14:sldId id="466"/>
            <p14:sldId id="467"/>
            <p14:sldId id="468"/>
            <p14:sldId id="469"/>
            <p14:sldId id="471"/>
            <p14:sldId id="470"/>
            <p14:sldId id="487"/>
            <p14:sldId id="472"/>
            <p14:sldId id="474"/>
            <p14:sldId id="475"/>
            <p14:sldId id="476"/>
            <p14:sldId id="478"/>
            <p14:sldId id="477"/>
            <p14:sldId id="479"/>
            <p14:sldId id="480"/>
            <p14:sldId id="481"/>
            <p14:sldId id="482"/>
            <p14:sldId id="485"/>
            <p14:sldId id="483"/>
            <p14:sldId id="484"/>
            <p14:sldId id="486"/>
            <p14:sldId id="490"/>
            <p14:sldId id="491"/>
            <p14:sldId id="492"/>
            <p14:sldId id="493"/>
            <p14:sldId id="494"/>
            <p14:sldId id="495"/>
            <p14:sldId id="496"/>
            <p14:sldId id="500"/>
            <p14:sldId id="497"/>
            <p14:sldId id="499"/>
            <p14:sldId id="504"/>
            <p14:sldId id="505"/>
            <p14:sldId id="506"/>
            <p14:sldId id="508"/>
            <p14:sldId id="507"/>
            <p14:sldId id="509"/>
            <p14:sldId id="510"/>
            <p14:sldId id="511"/>
            <p14:sldId id="502"/>
            <p14:sldId id="498"/>
            <p14:sldId id="512"/>
            <p14:sldId id="513"/>
            <p14:sldId id="514"/>
            <p14:sldId id="515"/>
            <p14:sldId id="516"/>
            <p14:sldId id="517"/>
            <p14:sldId id="533"/>
            <p14:sldId id="552"/>
            <p14:sldId id="521"/>
            <p14:sldId id="520"/>
            <p14:sldId id="518"/>
            <p14:sldId id="519"/>
            <p14:sldId id="522"/>
            <p14:sldId id="524"/>
            <p14:sldId id="523"/>
            <p14:sldId id="525"/>
            <p14:sldId id="526"/>
            <p14:sldId id="531"/>
            <p14:sldId id="530"/>
            <p14:sldId id="528"/>
            <p14:sldId id="527"/>
            <p14:sldId id="532"/>
            <p14:sldId id="529"/>
            <p14:sldId id="535"/>
            <p14:sldId id="536"/>
            <p14:sldId id="537"/>
            <p14:sldId id="534"/>
            <p14:sldId id="538"/>
            <p14:sldId id="539"/>
            <p14:sldId id="540"/>
            <p14:sldId id="541"/>
            <p14:sldId id="543"/>
            <p14:sldId id="542"/>
            <p14:sldId id="544"/>
            <p14:sldId id="545"/>
            <p14:sldId id="546"/>
            <p14:sldId id="547"/>
            <p14:sldId id="548"/>
            <p14:sldId id="549"/>
            <p14:sldId id="554"/>
            <p14:sldId id="555"/>
            <p14:sldId id="556"/>
            <p14:sldId id="565"/>
            <p14:sldId id="566"/>
            <p14:sldId id="567"/>
            <p14:sldId id="558"/>
            <p14:sldId id="559"/>
            <p14:sldId id="560"/>
            <p14:sldId id="561"/>
            <p14:sldId id="562"/>
            <p14:sldId id="563"/>
            <p14:sldId id="564"/>
            <p14:sldId id="568"/>
            <p14:sldId id="569"/>
            <p14:sldId id="571"/>
            <p14:sldId id="572"/>
            <p14:sldId id="570"/>
            <p14:sldId id="5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A92"/>
    <a:srgbClr val="9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84548" autoAdjust="0"/>
  </p:normalViewPr>
  <p:slideViewPr>
    <p:cSldViewPr snapToGrid="0">
      <p:cViewPr varScale="1">
        <p:scale>
          <a:sx n="106" d="100"/>
          <a:sy n="106" d="100"/>
        </p:scale>
        <p:origin x="6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F650C5-015A-453D-BE3B-BA3F9A68F085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DC530F-382B-4318-8520-7A4D7111F3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720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8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3990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54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239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55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8548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860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No. Because we need to collapse the white spaces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5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5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DC530F-382B-4318-8520-7A4D7111F379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96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BFCFF-DDFC-45CD-B75F-464415B3C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C22F02-17B5-46BA-9B9C-01C2AD1B7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1919FD-8207-4D43-A552-C44C32616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56F23-4F74-49FD-9121-FC9272A9FCC9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66B23A-AF45-434E-B659-01815D47F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BCF508-7373-40B4-AFFC-4574A76F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01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FB1A2-2201-46CD-A50C-2B212433E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662E814-E3E0-4821-8AC9-C774E3887A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0448C8-90F6-45E5-AC3C-59ED777E7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791830-8ADA-4282-9D9F-F6C462E9B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19752-E6D8-4B86-ACB4-94D8CCF388D6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78326-EBDB-4314-9573-308367EA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EFE4-B9DA-445D-9434-EDF19365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69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19597-25CB-471E-BED8-44A870280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BAC55A-37C9-40BB-992A-5366656B2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69BD43-D3AF-4D12-A5FF-4225FECDE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8F75-75AF-4025-93D0-592711CB2DDE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68D03F-9933-4ED4-8333-02B6DB696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A7C5F6-26F6-48B0-8BA4-F892CCA22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87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50B1BC-F7E3-4724-9DAE-48C93171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75CE39-A0E6-4B9C-9108-3AB9FCB5A1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682C9C-3C12-4E43-8579-3243FFDEB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1C67-BB24-4DA6-913F-0142AF3595E2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A99DE8-7FAB-45C3-86D3-C7B3194CC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649D4-9B58-495D-AFC5-F7A1384D8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57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A900F-0495-428B-B554-983AF0CD5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31974E-57FF-41DE-AECB-D4C25B6A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569"/>
            <a:ext cx="10515600" cy="5040923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4881B-6A31-43EC-BB3F-0834DF638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67FFA-F9BB-4657-90B0-6662D3C29D41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6853AB-7E69-47EF-B525-EB8D2E677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C9ACE5-AA55-497C-9709-0C6A03DEC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rgbClr val="C00000"/>
                </a:solidFill>
                <a:latin typeface="Arial Black" panose="020B0A04020102020204" pitchFamily="34" charset="0"/>
              </a:defRPr>
            </a:lvl1pPr>
          </a:lstStyle>
          <a:p>
            <a:fld id="{2D41EB45-D69C-409E-BB76-CE8D4596129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523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43C8B0-5B4A-41C5-9204-E8F0648776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Main Title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E5B686-DABF-4E10-AD98-BE327FA4B94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Text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590C7-1094-4195-A9EE-6CAEEECA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5EFEA-D39B-4813-8BE8-5BE3D9E4CEF6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304FA6-B437-4D64-8805-4C4AB18B3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88CF3-FD69-4471-9D17-A1B98352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891EAC-1223-4399-AB76-02F5CFB8E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87573"/>
            <a:ext cx="5181600" cy="4989390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5092FF-D6CE-46D0-BF9C-B0EE3CE3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87573"/>
            <a:ext cx="5181600" cy="4989390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078746-91CE-4842-9DFE-9DD41491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51C89-19BD-48F5-9E84-0B9AB3E79075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E359C4-6883-4889-A00C-DC44E5F42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C2AA6B-FB72-4168-88CE-4A106E3A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fld id="{6D53BB01-5265-4DD5-A781-FF47A736D09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3DBFF067-20EC-4635-B7C6-76A7E9629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060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26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C416B0-A2C6-4D0B-9656-985CB7D3B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D189DF-FF4F-4D8D-BC47-5AA03F94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D5725B-4756-4CFA-94CB-7181957F4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4AF8A6-7F94-4AD1-BF1F-7AF3CDBA0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02B6254-1C4A-4E51-832F-EF69A190C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A255EB-4EEA-439F-B69C-8F6A3958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F7108-310F-42C0-B36E-D8BC726BD223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471B64-0849-4AFF-A1AF-55D62A9C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4E29F3-64AE-490A-8A6C-5F04DBA9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8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87F349-E2A1-43AF-89AB-A0981FDA1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EDBC-6ED2-447E-AFCA-C47E78A93401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B57360-17DC-4767-BCD8-0E56E00B8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2BB8AD-9C28-4902-8EC4-6512C6DF6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BD8DB57D-64AC-4C5C-A7D2-DCA7B6053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273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046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8DE6F6-CA6A-49A4-B10F-559C6D94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8F7E6-1E0F-4A05-8E22-541F86BC6961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742FE1-9254-4903-9A05-EB8E63C3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EA7A1-D803-4CFB-BE35-013763ED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8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E25F45-F607-4F77-95A6-98EC655C13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A3E829-B43E-47CB-BF38-A53F685F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D504F-9472-4C79-87FD-5A5796CF2630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893DA30-19A1-438B-A429-E46135FD0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7BC4A6-2910-4CBB-951D-9B7A4D121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675CED01-1EDC-4076-8260-399BEAECED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76438"/>
            <a:ext cx="10515600" cy="422116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4505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383C3-A419-4C84-8ABA-A03EE295D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FAB7A-8A12-4E57-9842-3EDBBF9AC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6A0121-63F6-4CC4-BF58-100A8472F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40140E-2F93-4D26-9043-EFA3D85BC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EC07-B9CB-4E72-8A0B-DB20A276AC8A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CB3EF-0DEA-4422-AB3A-037C4035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A16803-13AF-41BD-BAB2-87355EF4C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9160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C646B8A-5A3E-47C4-9F77-3F950B35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CF1EEB-7B73-4E63-88F4-DC5B16549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200DF2-9654-40AC-AD08-551106CE2A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4AECF-BF4E-4A3C-B17C-DF1A3F809D69}" type="datetime1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BA239-6414-41E4-A7A6-A7105951F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16947-845E-48A6-A7CD-563FEB67E4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3BB01-5265-4DD5-A781-FF47A736D0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10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6F673-159C-4C78-BFC1-CD1D46CCC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4400" b="1" dirty="0"/>
              <a:t>Principles and Methods of Program Design</a:t>
            </a:r>
            <a:br>
              <a:rPr lang="en-US" altLang="zh-CN" sz="4400" b="1" dirty="0"/>
            </a:br>
            <a:br>
              <a:rPr lang="en-US" altLang="zh-CN" sz="4400" b="1" dirty="0"/>
            </a:br>
            <a:r>
              <a:rPr lang="en-US" altLang="zh-CN" sz="4400" b="1" dirty="0">
                <a:solidFill>
                  <a:srgbClr val="0070C0"/>
                </a:solidFill>
              </a:rPr>
              <a:t>Lecture 4: Abstract Data Types</a:t>
            </a:r>
            <a:endParaRPr lang="zh-CN" altLang="en-US" sz="4400" b="1" dirty="0">
              <a:solidFill>
                <a:srgbClr val="0070C0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7D91616-FE89-46C9-BFA2-0A0563C31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9388"/>
            <a:ext cx="9144000" cy="2186203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latin typeface="Bookmania" pitchFamily="2" charset="77"/>
              </a:rPr>
              <a:t>Yuting Wang</a:t>
            </a:r>
          </a:p>
          <a:p>
            <a:r>
              <a:rPr lang="en-US" altLang="zh-CN" sz="2800" dirty="0">
                <a:latin typeface="Bookmania" pitchFamily="2" charset="77"/>
              </a:rPr>
              <a:t>SEIEE</a:t>
            </a:r>
          </a:p>
          <a:p>
            <a:r>
              <a:rPr lang="en-US" altLang="zh-CN" sz="2800" dirty="0">
                <a:latin typeface="Bookmania" pitchFamily="2" charset="77"/>
              </a:rPr>
              <a:t>John Hopcroft Center for Computer Science</a:t>
            </a:r>
          </a:p>
          <a:p>
            <a:r>
              <a:rPr lang="en-US" altLang="zh-CN" sz="3500" i="1">
                <a:solidFill>
                  <a:srgbClr val="0070C0"/>
                </a:solidFill>
                <a:latin typeface="Bookmania" pitchFamily="2" charset="77"/>
              </a:rPr>
              <a:t>2023.3.8</a:t>
            </a:r>
            <a:endParaRPr lang="x-none" altLang="zh-CN" sz="3500" dirty="0">
              <a:solidFill>
                <a:srgbClr val="0070C0"/>
              </a:solidFill>
              <a:latin typeface="Bookmania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727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12984"/>
    </mc:Choice>
    <mc:Fallback xmlns="">
      <p:transition advTm="1298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EDE3F-94E7-4B7D-B920-5DD52D737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 via Behaviors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5740F-B0DF-4ABD-9520-66803E424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defined by its behaviors</a:t>
            </a:r>
          </a:p>
          <a:p>
            <a:pPr lvl="1"/>
            <a:r>
              <a:rPr lang="en-US" altLang="zh-CN" dirty="0"/>
              <a:t>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defined by its representation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Idea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only observable part on an ADT </a:t>
            </a:r>
          </a:p>
          <a:p>
            <a:pPr marL="457200" lvl="1" indent="0">
              <a:buNone/>
            </a:pPr>
            <a:r>
              <a:rPr lang="en-US" altLang="zh-CN" dirty="0"/>
              <a:t>is their operations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r>
              <a:rPr lang="en-US" altLang="zh-CN" b="1" dirty="0"/>
              <a:t>Benefits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Focus on the high-level concepts</a:t>
            </a:r>
          </a:p>
          <a:p>
            <a:pPr lvl="1"/>
            <a:r>
              <a:rPr lang="en-US" altLang="zh-CN" dirty="0"/>
              <a:t>Complete isolation of details</a:t>
            </a:r>
          </a:p>
          <a:p>
            <a:pPr lvl="1"/>
            <a:r>
              <a:rPr lang="en-US" altLang="zh-CN" dirty="0"/>
              <a:t>All flexibilities associated with modules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C144A-695E-4349-9B3C-14353EDB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A714859-8AD5-4EFE-BB8E-40AF6302E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4" y="1395248"/>
            <a:ext cx="5031936" cy="42513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686FF57-8CEE-432D-91B3-4D85773A5C2B}"/>
              </a:ext>
            </a:extLst>
          </p:cNvPr>
          <p:cNvSpPr txBox="1"/>
          <p:nvPr/>
        </p:nvSpPr>
        <p:spPr>
          <a:xfrm>
            <a:off x="8837832" y="5646548"/>
            <a:ext cx="26819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/>
              <a:t>“Batman Begins, 2005”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769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DFA3E2-A5BF-4110-B26E-A3382E36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Implementing Natural Numbers using String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0861A2-9A26-411F-9482-B946BF35B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library interface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nat.h</a:t>
            </a:r>
            <a:r>
              <a:rPr lang="en-US" altLang="zh-CN" dirty="0"/>
              <a:t>) is as follows: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use “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using namespace std</a:t>
            </a:r>
            <a:r>
              <a:rPr lang="en-US" altLang="zh-CN" dirty="0"/>
              <a:t>” in the interface!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157FEE-9F2B-4845-B7D8-D8B08B69B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41E597-893B-44B5-98EE-8A7DB8C58460}"/>
              </a:ext>
            </a:extLst>
          </p:cNvPr>
          <p:cNvSpPr txBox="1"/>
          <p:nvPr/>
        </p:nvSpPr>
        <p:spPr>
          <a:xfrm>
            <a:off x="1727985" y="1741314"/>
            <a:ext cx="8675648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/* An ADT for natural numbers */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#include &lt;string&gt;</a:t>
            </a:r>
          </a:p>
          <a:p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Declare an abstract type for natural numbers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typedef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</a:rPr>
              <a:t>std::string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Operations for natural numbers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  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39317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E920F-471C-47AC-85A3-E12F405F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Natural Numbers as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373940-54E9-4F6F-8129-9CC53D7E8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 natural number as a sequence of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Preferable to reverse the representation for arithmetic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5F695B-0820-437D-A44A-F081ABE0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29EA54-61D3-461F-A8E5-C5B270C39960}"/>
              </a:ext>
            </a:extLst>
          </p:cNvPr>
          <p:cNvSpPr txBox="1"/>
          <p:nvPr/>
        </p:nvSpPr>
        <p:spPr>
          <a:xfrm>
            <a:off x="3831855" y="1829024"/>
            <a:ext cx="3497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Consolas" panose="020B0609020204030204" pitchFamily="49" charset="0"/>
              </a:rPr>
              <a:t>INT_MAX: 2147483647</a:t>
            </a:r>
            <a:endParaRPr lang="zh-CN" altLang="en-US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758ABDC-4B28-42E7-98B4-97641F2BE4D5}"/>
              </a:ext>
            </a:extLst>
          </p:cNvPr>
          <p:cNvGrpSpPr/>
          <p:nvPr/>
        </p:nvGrpSpPr>
        <p:grpSpPr>
          <a:xfrm>
            <a:off x="2734047" y="4757971"/>
            <a:ext cx="5837863" cy="884895"/>
            <a:chOff x="1729584" y="2911366"/>
            <a:chExt cx="5837863" cy="884895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68E3043-6024-47C3-B977-17CDE9E3F237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6139013-C3FE-4FF1-9412-3ADF2FC7DE4F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FCB09F1-C8E0-464A-BE5F-1DC9072C5F06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4E704256-A9D7-408D-80AB-8E7E6DD91AF2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D101E0E-A1B2-4894-8520-CA95EFA915FA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6F3CA77-50BF-47B4-9B0B-E8188B5709B2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12BB876-9FB3-4098-974A-8C4006FEFD37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FC539CC-1BF5-4FF2-A5E7-A1CF3851D6A2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B7556E-E11D-46A6-BD00-9D859B047561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89EE30-0929-4BA0-B2EC-FF4A999AA6B4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84B250-16AB-4C83-A0BA-9A58A765960F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CD31D52-8AA2-4F6F-9411-D9873C8BE365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0D5D91DA-11E4-4793-BA34-425FF4CC5B4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5D0642B8-9B51-4700-9890-4F3E99D70CAF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6820A2B-BDAA-43FD-84D0-FAE4B9C3D348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511CA22-693A-4A73-ACDB-8B8974680F82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F64C3B2-7D83-4399-88B9-F5F77BE156F0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5338E5-C63B-4A6E-ABF7-E4A2BE8545AB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144E854E-2E69-4D35-9ADC-28A23A12E72A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9F544C8-D94C-4CC2-B904-1FC8C6ABAA0C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B789CF7-B688-4337-B3F3-B5E3F9E150E9}"/>
              </a:ext>
            </a:extLst>
          </p:cNvPr>
          <p:cNvGrpSpPr/>
          <p:nvPr/>
        </p:nvGrpSpPr>
        <p:grpSpPr>
          <a:xfrm>
            <a:off x="2734047" y="2721953"/>
            <a:ext cx="5837863" cy="884895"/>
            <a:chOff x="1729584" y="2911366"/>
            <a:chExt cx="5837863" cy="884895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2DDFB83-24D8-4A65-9DE2-AEBCF246E580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383EDC-37CB-4844-B923-346E7343D184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3744BB5-0331-4D2F-8D82-C50E00A40CD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DC8A636-9B26-4E22-B59B-F601FB71FA07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1000E0B6-BC85-497E-9D65-95EECEB259C9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735E0BDE-43DA-486E-97E8-8239F3E67709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F3F576B-3BFA-48BB-8535-8C3653BA53CA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66674C66-184F-4391-9E4E-077E499B5A34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0B1F64B-47A1-43A5-BE43-BD867B70788D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92125B7D-3D03-4D26-9D17-2ACE9922E613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CBB6C538-C7B6-499E-94D7-7C6452A59530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1372C77-CB20-4E69-83D8-78BE8A06E4C2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F982A00E-EDD7-453D-AFD8-8384FCF19F32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171347BD-B311-4930-B007-1E866C526FE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ABAE071-91B6-432C-83FC-A88FBE9B6BE0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C5D80D6-D369-4D3C-A70B-3B45CFF30825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3F6C6C2A-C455-4A0F-8CDC-F6D0F1BE59D6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9A06106-0C20-4AB1-845A-923676209FB3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5C0F814C-C3A6-473A-958D-1C952B1A91C8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544F2A0-9BFF-4309-8ADB-AC6FC3375F18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83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93BBC1-5D23-4D40-8155-CE6E7C0B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0D567-3274-4F1E-81C0-D6D8DFBF1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with carry in elementary </a:t>
            </a:r>
            <a:r>
              <a:rPr lang="en-US" altLang="zh-CN" dirty="0" err="1"/>
              <a:t>arithemtics</a:t>
            </a: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INT_MAX + 655333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585C2-D42D-4819-B13A-C36EE163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102</a:t>
            </a:fld>
            <a:endParaRPr lang="zh-CN" altLang="en-US" dirty="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EB0E96F-ECFB-44AD-8592-5A3BBE6C9894}"/>
              </a:ext>
            </a:extLst>
          </p:cNvPr>
          <p:cNvGrpSpPr/>
          <p:nvPr/>
        </p:nvGrpSpPr>
        <p:grpSpPr>
          <a:xfrm>
            <a:off x="2660770" y="2299646"/>
            <a:ext cx="5837863" cy="517634"/>
            <a:chOff x="2911328" y="1930795"/>
            <a:chExt cx="5837863" cy="51763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98CA7D9-BBCD-40BA-83D2-4CE03984DC0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9F53C4E-4ABF-4692-83EB-300C7080DDA8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A9D28CB-0C27-4015-8D95-8F9EE9F3625E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19400D0-74B6-477D-8023-CE3D657F34FB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CB10F8A6-E5EF-4BBB-AE00-2BE062E74A7F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2CD1A39-8375-4604-B504-E5D311D437FB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1B726EC-187E-41E2-8144-19E77E8BB80D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9716AB45-2BC2-4CB1-AF45-18F4724A477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DF270E0-1779-4536-B37A-26924B47A45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AD84D57D-FA29-4B8B-8522-24242196BCD5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89DA3E7B-FDAA-41E2-98BB-DC1D2140CCC7}"/>
              </a:ext>
            </a:extLst>
          </p:cNvPr>
          <p:cNvSpPr txBox="1"/>
          <p:nvPr/>
        </p:nvSpPr>
        <p:spPr>
          <a:xfrm>
            <a:off x="5138835" y="287149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5C41E49-8EFC-49BC-9721-7B5EB6CFC938}"/>
              </a:ext>
            </a:extLst>
          </p:cNvPr>
          <p:cNvGrpSpPr/>
          <p:nvPr/>
        </p:nvGrpSpPr>
        <p:grpSpPr>
          <a:xfrm>
            <a:off x="2660770" y="3671106"/>
            <a:ext cx="3531474" cy="517634"/>
            <a:chOff x="2911328" y="1930795"/>
            <a:chExt cx="3531474" cy="517634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AC5BF5F-B472-40C0-9A8F-A6CA5A4A9472}"/>
                </a:ext>
              </a:extLst>
            </p:cNvPr>
            <p:cNvSpPr/>
            <p:nvPr/>
          </p:nvSpPr>
          <p:spPr>
            <a:xfrm>
              <a:off x="2911328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B11226B-5B81-44D3-9246-3FF413128B9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B1DDEF3-3294-45CC-A3F3-9C1E43F788E4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E044D2EA-D43A-48A7-9539-8D8444341A29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E7AD1D2E-E5AF-42F2-8EDF-6023220A0B9B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E2AA041-9D1A-4EDD-8530-232B565A4432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123185E-59FA-4E43-ADB1-254BBEB07069}"/>
              </a:ext>
            </a:extLst>
          </p:cNvPr>
          <p:cNvSpPr txBox="1"/>
          <p:nvPr/>
        </p:nvSpPr>
        <p:spPr>
          <a:xfrm>
            <a:off x="5132212" y="4339603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44A0E3A-8FBC-42EE-87E5-F040AF739777}"/>
              </a:ext>
            </a:extLst>
          </p:cNvPr>
          <p:cNvSpPr/>
          <p:nvPr/>
        </p:nvSpPr>
        <p:spPr>
          <a:xfrm>
            <a:off x="2660770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68E03761-F158-4267-A442-03DFCD1EBE84}"/>
              </a:ext>
            </a:extLst>
          </p:cNvPr>
          <p:cNvSpPr/>
          <p:nvPr/>
        </p:nvSpPr>
        <p:spPr>
          <a:xfrm>
            <a:off x="3249349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E6A122D-086B-4269-B1E6-0C70E97F3DA3}"/>
              </a:ext>
            </a:extLst>
          </p:cNvPr>
          <p:cNvSpPr/>
          <p:nvPr/>
        </p:nvSpPr>
        <p:spPr>
          <a:xfrm>
            <a:off x="3837928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‘9’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9EDA36E9-B035-4279-8224-B726D8CD996C}"/>
              </a:ext>
            </a:extLst>
          </p:cNvPr>
          <p:cNvSpPr/>
          <p:nvPr/>
        </p:nvSpPr>
        <p:spPr>
          <a:xfrm>
            <a:off x="442650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635ED66-6B08-4241-BC55-7A04B716C09A}"/>
              </a:ext>
            </a:extLst>
          </p:cNvPr>
          <p:cNvSpPr/>
          <p:nvPr/>
        </p:nvSpPr>
        <p:spPr>
          <a:xfrm>
            <a:off x="501508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5C7B3340-C1AA-4EEE-BD3B-E1A9CD74F61B}"/>
              </a:ext>
            </a:extLst>
          </p:cNvPr>
          <p:cNvSpPr/>
          <p:nvPr/>
        </p:nvSpPr>
        <p:spPr>
          <a:xfrm>
            <a:off x="560366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6737585-6E97-4138-B24A-08BFAA4CFC04}"/>
              </a:ext>
            </a:extLst>
          </p:cNvPr>
          <p:cNvSpPr/>
          <p:nvPr/>
        </p:nvSpPr>
        <p:spPr>
          <a:xfrm>
            <a:off x="6144317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‘8’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564EC14C-4B7D-4170-ADE2-0620F57A6559}"/>
              </a:ext>
            </a:extLst>
          </p:cNvPr>
          <p:cNvSpPr/>
          <p:nvPr/>
        </p:nvSpPr>
        <p:spPr>
          <a:xfrm>
            <a:off x="6732896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‘4’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A66EF66-8A44-4E4C-AE14-DB45284B5F81}"/>
              </a:ext>
            </a:extLst>
          </p:cNvPr>
          <p:cNvSpPr/>
          <p:nvPr/>
        </p:nvSpPr>
        <p:spPr>
          <a:xfrm>
            <a:off x="7321475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D3F44CA-14AC-45C7-A95D-B3C43A2E5042}"/>
              </a:ext>
            </a:extLst>
          </p:cNvPr>
          <p:cNvSpPr/>
          <p:nvPr/>
        </p:nvSpPr>
        <p:spPr>
          <a:xfrm>
            <a:off x="7910054" y="5136797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‘2’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37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96ED3-FD93-4F9B-8BE9-7D1B62F10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Implementation: Auxiliary Functions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ED78A8-6043-4F23-9BB3-58FBBEAAD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implementation file (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nat.cpp</a:t>
            </a:r>
            <a:r>
              <a:rPr lang="en-US" altLang="zh-CN" dirty="0"/>
              <a:t>) begins with: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9C04B7-4C82-4249-A3E9-86D9DB899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86E5CE-4FDC-46B8-B0A7-2E5C40A8A9E2}"/>
              </a:ext>
            </a:extLst>
          </p:cNvPr>
          <p:cNvSpPr txBox="1"/>
          <p:nvPr/>
        </p:nvSpPr>
        <p:spPr>
          <a:xfrm>
            <a:off x="2955472" y="1799864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"nat.h"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char to a digit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char_to_digit(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-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Convert a digit to a char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digit_to_char(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 + '0';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4673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62AFD3-2348-49FE-A7A4-A49896E20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Convert from Integers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9D0447-E78F-4E19-B7E3-B0F2A8B2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33F1BC-2A73-43BE-92B0-98E2527B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F95726-187D-4178-ABDA-5A56AD7DEB21}"/>
              </a:ext>
            </a:extLst>
          </p:cNvPr>
          <p:cNvSpPr txBox="1"/>
          <p:nvPr/>
        </p:nvSpPr>
        <p:spPr>
          <a:xfrm>
            <a:off x="3291374" y="1305341"/>
            <a:ext cx="60975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Create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natural numbers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from integers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from_int(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(a &lt;=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 = "0";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(a != 0) {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int h = a%10;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s += digit_to_char(h);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    a = a/10;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565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4EC21-E7A3-4E21-8108-7DCE3293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ACA414-AA37-4A9A-8B3C-3BCBDE8D4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Overall structure: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E019E-8C84-40AF-8B56-EF03B6EE9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4A7FCF-1B17-4549-8D30-72E489EFCEC0}"/>
              </a:ext>
            </a:extLst>
          </p:cNvPr>
          <p:cNvSpPr txBox="1"/>
          <p:nvPr/>
        </p:nvSpPr>
        <p:spPr>
          <a:xfrm>
            <a:off x="3072882" y="1695138"/>
            <a:ext cx="752669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a + b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maxlen = max(a.length(), b.length());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  int</a:t>
            </a:r>
            <a:r>
              <a:rPr lang="zh-CN" altLang="en-US" dirty="0">
                <a:latin typeface="Consolas" panose="020B0609020204030204" pitchFamily="49" charset="0"/>
              </a:rPr>
              <a:t> carry = 0;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current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result;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final result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2. Append v to result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    // 3. Set c to be the new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Append carry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05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1532C-2929-468B-9FD1-5D38F4FEB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of Digits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249FD-B555-433C-B14C-BBD578AA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auxiliary function for adding two digits with a carry</a:t>
            </a:r>
          </a:p>
          <a:p>
            <a:r>
              <a:rPr lang="en-US" altLang="zh-CN" dirty="0"/>
              <a:t>Note the use of references to return multiple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2C54F6-14E9-4F9F-88E8-E93C728A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BFE3774-1774-4FAF-BC85-14E9EC539B32}"/>
              </a:ext>
            </a:extLst>
          </p:cNvPr>
          <p:cNvSpPr txBox="1"/>
          <p:nvPr/>
        </p:nvSpPr>
        <p:spPr>
          <a:xfrm>
            <a:off x="2507213" y="2478652"/>
            <a:ext cx="69349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Compute the value and carry of a + b + c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add_digits(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b,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sv,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sc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 = a + b + c;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sv = v%10;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sc = v/10;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19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593D9-4254-4FF5-9267-5F0EFC19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Loop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4D6D525-0B3B-4066-A334-83914664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Again we use the pattern for iterative concatenation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B6975-5383-4595-9011-C6A83BD28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E7E8D-2B1F-40F9-9C3E-C9CECFD3E82F}"/>
              </a:ext>
            </a:extLst>
          </p:cNvPr>
          <p:cNvSpPr txBox="1"/>
          <p:nvPr/>
        </p:nvSpPr>
        <p:spPr>
          <a:xfrm>
            <a:off x="2392525" y="1008186"/>
            <a:ext cx="758967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maxlen;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av, bv;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a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a.length())    av = char_to_digit(a[i]);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av = 0;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    // Get the current digit from b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(i &lt; b.length())    bv = char_to_digit(b[i]);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                  bv = 0;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	 // 1. Compute (v, c) = a[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b[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] + carry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v,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add_digits(av, bv, carry, </a:t>
            </a:r>
            <a:r>
              <a:rPr lang="en-US" altLang="zh-CN" dirty="0">
                <a:latin typeface="Consolas" panose="020B0609020204030204" pitchFamily="49" charset="0"/>
              </a:rPr>
              <a:t>v</a:t>
            </a:r>
            <a:r>
              <a:rPr lang="zh-CN" altLang="en-US" dirty="0">
                <a:latin typeface="Consolas" panose="020B0609020204030204" pitchFamily="49" charset="0"/>
              </a:rPr>
              <a:t>, c);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2. Append v to result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	 </a:t>
            </a:r>
            <a:r>
              <a:rPr lang="zh-CN" altLang="en-US" dirty="0">
                <a:latin typeface="Consolas" panose="020B0609020204030204" pitchFamily="49" charset="0"/>
              </a:rPr>
              <a:t>result += digit_to_char(v);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3. Set cv to be the new carry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carry =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(carry != 0) result += digit_to_char(carry);</a:t>
            </a:r>
          </a:p>
        </p:txBody>
      </p:sp>
    </p:spTree>
    <p:extLst>
      <p:ext uri="{BB962C8B-B14F-4D97-AF65-F5344CB8AC3E}">
        <p14:creationId xmlns:p14="http://schemas.microsoft.com/office/powerpoint/2010/main" val="21009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898CB-A849-4E88-9003-097898C62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Print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96791-A43F-4191-BFAF-692160C7F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Reverse the string and print it out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3DA666-6BC5-489E-8169-F94FE6FD1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2B82D6-2EBA-4E90-8469-6569768F54B2}"/>
              </a:ext>
            </a:extLst>
          </p:cNvPr>
          <p:cNvSpPr txBox="1"/>
          <p:nvPr/>
        </p:nvSpPr>
        <p:spPr>
          <a:xfrm>
            <a:off x="3188737" y="1863719"/>
            <a:ext cx="71309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print_nat(nat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reverse(b);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9552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A0919-E6EC-4925-939A-DD048238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 Recursive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006496-6159-463D-A761-49E033D84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divide the addition of two natural numbers into a smaller problem?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513691-D7C5-4CCC-802F-E1F5877EB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109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642A19-2AD7-41B7-AB62-661B54001B08}"/>
              </a:ext>
            </a:extLst>
          </p:cNvPr>
          <p:cNvSpPr/>
          <p:nvPr/>
        </p:nvSpPr>
        <p:spPr>
          <a:xfrm>
            <a:off x="3061985" y="1823786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1BAF485-4B1B-47E0-9EE3-EF1949FBBD54}"/>
              </a:ext>
            </a:extLst>
          </p:cNvPr>
          <p:cNvGrpSpPr/>
          <p:nvPr/>
        </p:nvGrpSpPr>
        <p:grpSpPr>
          <a:xfrm>
            <a:off x="3650564" y="1823786"/>
            <a:ext cx="5249284" cy="517634"/>
            <a:chOff x="3650564" y="1823786"/>
            <a:chExt cx="5249284" cy="51763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F3CEFA6-DDA5-45E7-B5B9-826C9725BC0A}"/>
                </a:ext>
              </a:extLst>
            </p:cNvPr>
            <p:cNvSpPr/>
            <p:nvPr/>
          </p:nvSpPr>
          <p:spPr>
            <a:xfrm>
              <a:off x="3650564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3FA4832-603D-4173-A190-8B8B386658DD}"/>
                </a:ext>
              </a:extLst>
            </p:cNvPr>
            <p:cNvSpPr/>
            <p:nvPr/>
          </p:nvSpPr>
          <p:spPr>
            <a:xfrm>
              <a:off x="4239143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5CD757D-4D4C-47C5-938A-A0663C4E34F9}"/>
                </a:ext>
              </a:extLst>
            </p:cNvPr>
            <p:cNvSpPr/>
            <p:nvPr/>
          </p:nvSpPr>
          <p:spPr>
            <a:xfrm>
              <a:off x="482772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E2C1761-7EB6-49FC-BDC6-5BBE07FE3D85}"/>
                </a:ext>
              </a:extLst>
            </p:cNvPr>
            <p:cNvSpPr/>
            <p:nvPr/>
          </p:nvSpPr>
          <p:spPr>
            <a:xfrm>
              <a:off x="541630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134F72F-362C-4565-A69E-9C34B5BFC7A6}"/>
                </a:ext>
              </a:extLst>
            </p:cNvPr>
            <p:cNvSpPr/>
            <p:nvPr/>
          </p:nvSpPr>
          <p:spPr>
            <a:xfrm>
              <a:off x="600488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EE5E7F6-F6EA-48F2-91F4-480F44CC4F16}"/>
                </a:ext>
              </a:extLst>
            </p:cNvPr>
            <p:cNvSpPr/>
            <p:nvPr/>
          </p:nvSpPr>
          <p:spPr>
            <a:xfrm>
              <a:off x="6545532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CE46841D-3481-4C6D-B4A2-107B07E15E57}"/>
                </a:ext>
              </a:extLst>
            </p:cNvPr>
            <p:cNvSpPr/>
            <p:nvPr/>
          </p:nvSpPr>
          <p:spPr>
            <a:xfrm>
              <a:off x="7134111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B5D2F540-76CD-4399-A67E-1861CB9B0DC6}"/>
                </a:ext>
              </a:extLst>
            </p:cNvPr>
            <p:cNvSpPr/>
            <p:nvPr/>
          </p:nvSpPr>
          <p:spPr>
            <a:xfrm>
              <a:off x="7722690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FF27669-201C-4BC5-9CB5-DB6C00322179}"/>
                </a:ext>
              </a:extLst>
            </p:cNvPr>
            <p:cNvSpPr/>
            <p:nvPr/>
          </p:nvSpPr>
          <p:spPr>
            <a:xfrm>
              <a:off x="8311269" y="182378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289F3461-C8BD-4A1D-A82C-EA9C9E0232E9}"/>
              </a:ext>
            </a:extLst>
          </p:cNvPr>
          <p:cNvSpPr txBox="1"/>
          <p:nvPr/>
        </p:nvSpPr>
        <p:spPr>
          <a:xfrm>
            <a:off x="5507421" y="2213637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0C49CA59-3A74-4E0D-9573-83A09BE80407}"/>
              </a:ext>
            </a:extLst>
          </p:cNvPr>
          <p:cNvSpPr/>
          <p:nvPr/>
        </p:nvSpPr>
        <p:spPr>
          <a:xfrm>
            <a:off x="3061985" y="2796534"/>
            <a:ext cx="588579" cy="5176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CA40E58B-0BCF-4E96-84C7-64A56E92F492}"/>
              </a:ext>
            </a:extLst>
          </p:cNvPr>
          <p:cNvGrpSpPr/>
          <p:nvPr/>
        </p:nvGrpSpPr>
        <p:grpSpPr>
          <a:xfrm>
            <a:off x="3650564" y="2796534"/>
            <a:ext cx="2942895" cy="517634"/>
            <a:chOff x="3650564" y="2796534"/>
            <a:chExt cx="2942895" cy="517634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49D5F0A-8950-4186-8A3C-827299FD3050}"/>
                </a:ext>
              </a:extLst>
            </p:cNvPr>
            <p:cNvSpPr/>
            <p:nvPr/>
          </p:nvSpPr>
          <p:spPr>
            <a:xfrm>
              <a:off x="3650564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9388E9FB-18F8-48EB-BE3F-838C907E573E}"/>
                </a:ext>
              </a:extLst>
            </p:cNvPr>
            <p:cNvSpPr/>
            <p:nvPr/>
          </p:nvSpPr>
          <p:spPr>
            <a:xfrm>
              <a:off x="4239143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142D40A-6BC9-40E1-B6C8-15BEA445EA58}"/>
                </a:ext>
              </a:extLst>
            </p:cNvPr>
            <p:cNvSpPr/>
            <p:nvPr/>
          </p:nvSpPr>
          <p:spPr>
            <a:xfrm>
              <a:off x="4827722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757D952-1A28-428B-93BC-6AFDB8714CEC}"/>
                </a:ext>
              </a:extLst>
            </p:cNvPr>
            <p:cNvSpPr/>
            <p:nvPr/>
          </p:nvSpPr>
          <p:spPr>
            <a:xfrm>
              <a:off x="5416301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62D60B-4797-43CE-BBDC-AE4ACD5E557A}"/>
                </a:ext>
              </a:extLst>
            </p:cNvPr>
            <p:cNvSpPr/>
            <p:nvPr/>
          </p:nvSpPr>
          <p:spPr>
            <a:xfrm>
              <a:off x="6004880" y="2796534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C08FB8-C096-4F48-AEF8-7F2534449A5C}"/>
              </a:ext>
            </a:extLst>
          </p:cNvPr>
          <p:cNvGrpSpPr/>
          <p:nvPr/>
        </p:nvGrpSpPr>
        <p:grpSpPr>
          <a:xfrm>
            <a:off x="6104516" y="4090588"/>
            <a:ext cx="5249284" cy="517634"/>
            <a:chOff x="3499907" y="1930795"/>
            <a:chExt cx="5249284" cy="517634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F235A93-881D-4213-BC8D-024F836E8ACB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E5AB9AB5-AF7E-469B-8373-8280B9013A4A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681147E-2B2C-4B8F-8A49-D095C76DFBDD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CF3A625-675C-498A-994C-A5F6F014CC0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‘8’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4952C1A-6FE1-4548-BC38-695DF3CE2575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EC431D96-7933-48CC-B653-A75275603E9A}"/>
                </a:ext>
              </a:extLst>
            </p:cNvPr>
            <p:cNvSpPr/>
            <p:nvPr/>
          </p:nvSpPr>
          <p:spPr>
            <a:xfrm>
              <a:off x="639487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‘7’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9E4DE6E8-B68C-4D30-AAAF-ED1CA75F47C7}"/>
                </a:ext>
              </a:extLst>
            </p:cNvPr>
            <p:cNvSpPr/>
            <p:nvPr/>
          </p:nvSpPr>
          <p:spPr>
            <a:xfrm>
              <a:off x="698345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‘4’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A9E6A54-2A91-4A18-A154-FECFE4AEAF34}"/>
                </a:ext>
              </a:extLst>
            </p:cNvPr>
            <p:cNvSpPr/>
            <p:nvPr/>
          </p:nvSpPr>
          <p:spPr>
            <a:xfrm>
              <a:off x="757203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‘1’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B8467CD-3C7E-4D75-8E0D-B910D2641851}"/>
                </a:ext>
              </a:extLst>
            </p:cNvPr>
            <p:cNvSpPr/>
            <p:nvPr/>
          </p:nvSpPr>
          <p:spPr>
            <a:xfrm>
              <a:off x="8160612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‘2’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05EC62AC-772A-4341-A62D-F45131A582AF}"/>
              </a:ext>
            </a:extLst>
          </p:cNvPr>
          <p:cNvSpPr txBox="1"/>
          <p:nvPr/>
        </p:nvSpPr>
        <p:spPr>
          <a:xfrm>
            <a:off x="7908522" y="452909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46F2EB22-0B42-4760-9611-9095F2FB9665}"/>
              </a:ext>
            </a:extLst>
          </p:cNvPr>
          <p:cNvGrpSpPr/>
          <p:nvPr/>
        </p:nvGrpSpPr>
        <p:grpSpPr>
          <a:xfrm>
            <a:off x="6104516" y="5136797"/>
            <a:ext cx="2942895" cy="517634"/>
            <a:chOff x="3499907" y="1930795"/>
            <a:chExt cx="2942895" cy="517634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653C901-A736-4A4F-95EC-9018B0670CF2}"/>
                </a:ext>
              </a:extLst>
            </p:cNvPr>
            <p:cNvSpPr/>
            <p:nvPr/>
          </p:nvSpPr>
          <p:spPr>
            <a:xfrm>
              <a:off x="3499907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AE8297D-F2AE-4A12-B01E-01C6E94A4FD8}"/>
                </a:ext>
              </a:extLst>
            </p:cNvPr>
            <p:cNvSpPr/>
            <p:nvPr/>
          </p:nvSpPr>
          <p:spPr>
            <a:xfrm>
              <a:off x="4088486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‘3’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7688097B-27E5-4F56-B0E1-087671D0F241}"/>
                </a:ext>
              </a:extLst>
            </p:cNvPr>
            <p:cNvSpPr/>
            <p:nvPr/>
          </p:nvSpPr>
          <p:spPr>
            <a:xfrm>
              <a:off x="4677065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1BA8F73B-F442-463E-843A-D3AE0317A161}"/>
                </a:ext>
              </a:extLst>
            </p:cNvPr>
            <p:cNvSpPr/>
            <p:nvPr/>
          </p:nvSpPr>
          <p:spPr>
            <a:xfrm>
              <a:off x="5265644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‘5’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0797D03-3C42-4C64-919F-AFAECE271AC0}"/>
                </a:ext>
              </a:extLst>
            </p:cNvPr>
            <p:cNvSpPr/>
            <p:nvPr/>
          </p:nvSpPr>
          <p:spPr>
            <a:xfrm>
              <a:off x="5854223" y="1930795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‘6’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255B5A28-BB82-402D-922D-28100655265A}"/>
              </a:ext>
            </a:extLst>
          </p:cNvPr>
          <p:cNvSpPr txBox="1"/>
          <p:nvPr/>
        </p:nvSpPr>
        <p:spPr>
          <a:xfrm>
            <a:off x="7908522" y="5570026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EB4AC6D-2C94-4DA6-9F6E-E881ABF7A5CA}"/>
              </a:ext>
            </a:extLst>
          </p:cNvPr>
          <p:cNvSpPr/>
          <p:nvPr/>
        </p:nvSpPr>
        <p:spPr>
          <a:xfrm>
            <a:off x="6115830" y="6097533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D2C90FA-655F-407D-AACE-F82DA2439797}"/>
              </a:ext>
            </a:extLst>
          </p:cNvPr>
          <p:cNvSpPr/>
          <p:nvPr/>
        </p:nvSpPr>
        <p:spPr>
          <a:xfrm>
            <a:off x="2132034" y="4090588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‘7’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8799222-54DE-4D64-A94B-E37EC4518031}"/>
              </a:ext>
            </a:extLst>
          </p:cNvPr>
          <p:cNvSpPr/>
          <p:nvPr/>
        </p:nvSpPr>
        <p:spPr>
          <a:xfrm>
            <a:off x="2132034" y="5136797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‘3’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2F47E0-6055-47A4-91E2-B8F8466F2603}"/>
              </a:ext>
            </a:extLst>
          </p:cNvPr>
          <p:cNvSpPr txBox="1"/>
          <p:nvPr/>
        </p:nvSpPr>
        <p:spPr>
          <a:xfrm>
            <a:off x="2223980" y="4521028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+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05AA31AF-44B3-4116-8DFD-3E57E4D9AAC3}"/>
              </a:ext>
            </a:extLst>
          </p:cNvPr>
          <p:cNvSpPr txBox="1"/>
          <p:nvPr/>
        </p:nvSpPr>
        <p:spPr>
          <a:xfrm>
            <a:off x="2223979" y="5597799"/>
            <a:ext cx="5885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1645E83-F089-4BF3-8407-2E37D2CC3D3F}"/>
              </a:ext>
            </a:extLst>
          </p:cNvPr>
          <p:cNvSpPr/>
          <p:nvPr/>
        </p:nvSpPr>
        <p:spPr>
          <a:xfrm>
            <a:off x="2132033" y="609425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‘0’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D105821-939F-43AD-9E21-22DDD19005EC}"/>
              </a:ext>
            </a:extLst>
          </p:cNvPr>
          <p:cNvSpPr/>
          <p:nvPr/>
        </p:nvSpPr>
        <p:spPr>
          <a:xfrm>
            <a:off x="2707684" y="6096209"/>
            <a:ext cx="588579" cy="51763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‘1’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1" name="箭头: 下 50">
            <a:extLst>
              <a:ext uri="{FF2B5EF4-FFF2-40B4-BE49-F238E27FC236}">
                <a16:creationId xmlns:a16="http://schemas.microsoft.com/office/drawing/2014/main" id="{2902F83C-F398-484C-9665-7D0F6107006E}"/>
              </a:ext>
            </a:extLst>
          </p:cNvPr>
          <p:cNvSpPr/>
          <p:nvPr/>
        </p:nvSpPr>
        <p:spPr>
          <a:xfrm rot="3063828">
            <a:off x="3361536" y="3223140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箭头: 下 51">
            <a:extLst>
              <a:ext uri="{FF2B5EF4-FFF2-40B4-BE49-F238E27FC236}">
                <a16:creationId xmlns:a16="http://schemas.microsoft.com/office/drawing/2014/main" id="{73385B70-5C4B-4B1F-B00E-4EA2CC7C4F7E}"/>
              </a:ext>
            </a:extLst>
          </p:cNvPr>
          <p:cNvSpPr/>
          <p:nvPr/>
        </p:nvSpPr>
        <p:spPr>
          <a:xfrm rot="18648960">
            <a:off x="7280800" y="2728867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C62F596-86C6-483E-9091-9C36319DEE19}"/>
              </a:ext>
            </a:extLst>
          </p:cNvPr>
          <p:cNvCxnSpPr>
            <a:cxnSpLocks/>
            <a:stCxn id="50" idx="3"/>
            <a:endCxn id="44" idx="1"/>
          </p:cNvCxnSpPr>
          <p:nvPr/>
        </p:nvCxnSpPr>
        <p:spPr>
          <a:xfrm>
            <a:off x="3296263" y="6355026"/>
            <a:ext cx="2819567" cy="132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3" grpId="0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Imperative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ADT defines a set of </a:t>
            </a:r>
            <a:r>
              <a:rPr lang="en-US" altLang="zh-CN" b="1" dirty="0"/>
              <a:t>objects</a:t>
            </a:r>
            <a:r>
              <a:rPr lang="en-US" altLang="zh-CN" dirty="0"/>
              <a:t> as its values</a:t>
            </a:r>
          </a:p>
          <a:p>
            <a:r>
              <a:rPr lang="en-US" altLang="zh-CN" dirty="0"/>
              <a:t>An object has</a:t>
            </a:r>
            <a:endParaRPr lang="en-US" altLang="zh-CN" b="1" dirty="0"/>
          </a:p>
          <a:p>
            <a:pPr lvl="1"/>
            <a:r>
              <a:rPr lang="en-US" altLang="zh-CN" dirty="0"/>
              <a:t>An</a:t>
            </a:r>
            <a:r>
              <a:rPr lang="en-US" altLang="zh-CN" b="1" dirty="0"/>
              <a:t> internal store </a:t>
            </a:r>
            <a:r>
              <a:rPr lang="en-US" altLang="zh-CN" dirty="0"/>
              <a:t>containing the object’s state (i.e., internal memory state)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b="1" dirty="0"/>
              <a:t> </a:t>
            </a:r>
            <a:r>
              <a:rPr lang="en-US" altLang="zh-CN" dirty="0"/>
              <a:t>set of </a:t>
            </a:r>
            <a:r>
              <a:rPr lang="en-US" altLang="zh-CN" b="1" dirty="0"/>
              <a:t>operations </a:t>
            </a:r>
            <a:r>
              <a:rPr lang="en-US" altLang="zh-CN" dirty="0"/>
              <a:t>for</a:t>
            </a:r>
            <a:r>
              <a:rPr lang="en-US" altLang="zh-CN" b="1" dirty="0"/>
              <a:t> </a:t>
            </a:r>
            <a:r>
              <a:rPr lang="en-US" altLang="zh-CN" dirty="0"/>
              <a:t>reading or writing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39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83EA38-35A1-4421-8982-9D25EC0B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with Carry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3543A3-C4B1-4C09-9314-6B951461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two natural numbers with a carry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Function above only works for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</a:rPr>
              <a:t>b</a:t>
            </a:r>
            <a:r>
              <a:rPr lang="en-US" altLang="zh-CN" dirty="0"/>
              <a:t> of the same length. </a:t>
            </a:r>
          </a:p>
          <a:p>
            <a:r>
              <a:rPr lang="en-US" altLang="zh-CN" dirty="0"/>
              <a:t>However, it is easy to generalize it to work for arbitrary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a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F089E2-9450-42BF-AED6-5DBC645A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F9C567-A2AA-49A2-A55B-53BCA9C2770D}"/>
              </a:ext>
            </a:extLst>
          </p:cNvPr>
          <p:cNvSpPr txBox="1"/>
          <p:nvPr/>
        </p:nvSpPr>
        <p:spPr>
          <a:xfrm>
            <a:off x="2403410" y="1582340"/>
            <a:ext cx="879332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Recursive addition of a and b with a carry c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nat add_with_carry(nat a, nat b, int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int sv, sc;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(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sc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) = a[0] + b[0] + 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add_digits(char_to_digit(a[0]), char_to_digit(b[0]), c, sv, sc);</a:t>
            </a: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head =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sv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string head(1, digit_to_char(sv));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tail = a[1..n] + b[1..n] +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sc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tail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add_with_carry(a.substr(1), b.substr(1), sc);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return head + tail;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46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12C08-6846-458C-8717-88305EF8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2A0B1-929B-4E07-8BB6-B70BA3CEA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Addition of natural numbers is a special case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add_with_carry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DDCF1A-7D5B-4587-950E-0E59604AB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02D24CF-4356-45F0-8C69-4B4E5626199B}"/>
              </a:ext>
            </a:extLst>
          </p:cNvPr>
          <p:cNvSpPr txBox="1"/>
          <p:nvPr/>
        </p:nvSpPr>
        <p:spPr>
          <a:xfrm>
            <a:off x="3403341" y="2690336"/>
            <a:ext cx="483558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using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add_with_carry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nat add(nat a, nat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add_with_carry(a, b, 0);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4727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420249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output stream is an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Push a new value to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output stream may be linked to output hardware (e.g., screens)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113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4220790" y="3876744"/>
            <a:ext cx="2942895" cy="517634"/>
            <a:chOff x="1729584" y="2911366"/>
            <a:chExt cx="2942895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5A5BB005-A966-4AC0-B6E7-69A754CE17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942CCF01-BBCE-45EE-9078-738FC14EF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2425008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Push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11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形 6" descr="监视器">
            <a:extLst>
              <a:ext uri="{FF2B5EF4-FFF2-40B4-BE49-F238E27FC236}">
                <a16:creationId xmlns:a16="http://schemas.microsoft.com/office/drawing/2014/main" id="{28677925-0E75-4A2B-92F1-F1EE5F653F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1141" y="2840637"/>
            <a:ext cx="914400" cy="914400"/>
          </a:xfrm>
          <a:prstGeom prst="rect">
            <a:avLst/>
          </a:prstGeom>
        </p:spPr>
      </p:pic>
      <p:sp>
        <p:nvSpPr>
          <p:cNvPr id="33" name="右大括号 32">
            <a:extLst>
              <a:ext uri="{FF2B5EF4-FFF2-40B4-BE49-F238E27FC236}">
                <a16:creationId xmlns:a16="http://schemas.microsoft.com/office/drawing/2014/main" id="{1E31A102-6A03-4452-ACE8-B8099F49F4EB}"/>
              </a:ext>
            </a:extLst>
          </p:cNvPr>
          <p:cNvSpPr/>
          <p:nvPr/>
        </p:nvSpPr>
        <p:spPr>
          <a:xfrm rot="10800000">
            <a:off x="1949941" y="2406914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18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33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Output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>
                <a:latin typeface="+mj-lt"/>
              </a:rPr>
              <a:t> object is an output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cout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pushing a value for </a:t>
            </a:r>
            <a:r>
              <a:rPr lang="en-US" altLang="zh-CN" dirty="0" err="1"/>
              <a:t>ostream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114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249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push a character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onto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os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.put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352451"/>
            <a:ext cx="6094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a string using put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str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cout.put(str[i])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02947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Insertion (&lt;&lt;)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pushing different kinds of values to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values to sequences of characters before pushing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115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4018724" y="3636247"/>
            <a:ext cx="32805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‘x’;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“Hello, word”;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123456;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>
                <a:latin typeface="Consolas" panose="020B0609020204030204" pitchFamily="49" charset="0"/>
              </a:rPr>
              <a:t> 3.1415926;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680465" y="2512452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73665" y="267944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5400000">
            <a:off x="5659228" y="2382421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75076" y="2601992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596113" y="2340645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push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6891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98ABA-A0E0-4ABB-9FF2-02B8B743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Manipulators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6976B-9C9D-493B-89C7-97604762C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Special values used to control formatting (in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iomanip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library)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: insert end-of-line character to </a:t>
            </a:r>
            <a:r>
              <a:rPr lang="en-US" altLang="zh-CN" dirty="0" err="1"/>
              <a:t>ostream</a:t>
            </a:r>
            <a:r>
              <a:rPr lang="en-US" altLang="zh-CN" dirty="0"/>
              <a:t> and flush the buffer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: align the output to the left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  <a:r>
              <a:rPr lang="en-US" altLang="zh-CN" dirty="0"/>
              <a:t>: align the output to the right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width of the next field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The effects of manipulators may be transient or permanent:</a:t>
            </a:r>
          </a:p>
          <a:p>
            <a:pPr lvl="1"/>
            <a:r>
              <a:rPr lang="en-US" altLang="zh-CN" dirty="0"/>
              <a:t>Transient: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endl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setw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</a:p>
          <a:p>
            <a:pPr lvl="1"/>
            <a:r>
              <a:rPr lang="en-US" altLang="zh-CN" dirty="0"/>
              <a:t>Permanent: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left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right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+mj-lt"/>
              </a:rPr>
              <a:t>More manipulators: See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Table 4-1 </a:t>
            </a:r>
            <a:r>
              <a:rPr lang="en-US" altLang="zh-CN" dirty="0">
                <a:latin typeface="+mj-lt"/>
              </a:rPr>
              <a:t>in the textbook (Page 162)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028032-7CDF-4448-B3A5-8BA896DE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109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B6C8-6EF5-44B8-9870-AE5CA7C1E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7767B-8CF5-42A4-906E-AFD72D618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Set widths of outputs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E1826-EA04-4A9A-BB60-251D595C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117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B8520D-94B8-466A-B3F2-3FCB96575505}"/>
              </a:ext>
            </a:extLst>
          </p:cNvPr>
          <p:cNvSpPr txBox="1"/>
          <p:nvPr/>
        </p:nvSpPr>
        <p:spPr>
          <a:xfrm>
            <a:off x="4448093" y="1203569"/>
            <a:ext cx="6094674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include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&lt;iomanip&gt;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using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namespace</a:t>
            </a:r>
            <a:r>
              <a:rPr lang="zh-CN" altLang="en-US" sz="1600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Compute x^y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power(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x, </a:t>
            </a:r>
            <a:r>
              <a:rPr lang="zh-CN" altLang="en-US" sz="1600" b="1" dirty="0">
                <a:latin typeface="Consolas" panose="020B0609020204030204" pitchFamily="49" charset="0"/>
              </a:rPr>
              <a:t>unsigned</a:t>
            </a:r>
            <a:r>
              <a:rPr lang="zh-CN" altLang="en-US" sz="1600" dirty="0">
                <a:latin typeface="Consolas" panose="020B0609020204030204" pitchFamily="49" charset="0"/>
              </a:rPr>
              <a:t>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y)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res = 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y;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res *= x;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res;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  <a:p>
            <a:endParaRPr lang="zh-CN" altLang="en-US" sz="1600" dirty="0"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n = 16;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for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i = 0; i &lt; n; i++)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cout &lt;&lt; right &lt;&lt; setw(2) &lt;&lt; i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&lt;&lt; setw(8) &lt;&lt; power(2, i)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765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5F1C-94BE-4813-8317-93F910F3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 Precisions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D9A40E-3FDA-4BE6-9FBF-2BBA6DE6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Manipulator for setting floating-point formats: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fixed</a:t>
            </a:r>
            <a:r>
              <a:rPr lang="en-US" altLang="zh-CN" dirty="0"/>
              <a:t>: always display floating-point numbers in full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scientific</a:t>
            </a:r>
            <a:r>
              <a:rPr lang="en-US" altLang="zh-CN" dirty="0"/>
              <a:t>: always display floating-point numbers in scientific notation (with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i="1" dirty="0"/>
              <a:t>Default format</a:t>
            </a:r>
            <a:r>
              <a:rPr lang="en-US" altLang="zh-CN" dirty="0"/>
              <a:t>: use appropriate compact forms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Manipulators for setting </a:t>
            </a:r>
            <a:r>
              <a:rPr lang="en-US" altLang="zh-CN" dirty="0" err="1"/>
              <a:t>precsisions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setprecision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(n)</a:t>
            </a:r>
            <a:r>
              <a:rPr lang="en-US" altLang="zh-CN" dirty="0"/>
              <a:t>: set the precision of floating-point numbers</a:t>
            </a:r>
          </a:p>
          <a:p>
            <a:pPr lvl="2"/>
            <a:r>
              <a:rPr lang="en-US" altLang="zh-CN" dirty="0"/>
              <a:t>For fixed and scientific formats,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digits </a:t>
            </a:r>
            <a:r>
              <a:rPr lang="en-US" altLang="zh-CN" dirty="0">
                <a:solidFill>
                  <a:srgbClr val="FF0000"/>
                </a:solidFill>
              </a:rPr>
              <a:t>after the decimal point</a:t>
            </a:r>
          </a:p>
          <a:p>
            <a:pPr lvl="2"/>
            <a:r>
              <a:rPr lang="en-US" altLang="zh-CN" dirty="0"/>
              <a:t>For default format, display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significant digits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All of the above manipulators have </a:t>
            </a:r>
            <a:r>
              <a:rPr lang="en-US" altLang="zh-CN" dirty="0">
                <a:solidFill>
                  <a:srgbClr val="FF0000"/>
                </a:solidFill>
              </a:rPr>
              <a:t>persistent effect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Example: Figure 4-1 of the text book (Page 164)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3BA61-0B62-452D-860F-3CF42369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177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A127D4A-AD5E-488D-B697-C0EF44CDD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Streams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A3F1B8-368F-4267-A8BB-D83E1C48E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An input stream is an </a:t>
            </a:r>
            <a:r>
              <a:rPr lang="en-US" altLang="zh-CN" dirty="0">
                <a:solidFill>
                  <a:srgbClr val="FF0000"/>
                </a:solidFill>
              </a:rPr>
              <a:t>possibly infinite</a:t>
            </a:r>
            <a:r>
              <a:rPr lang="en-US" altLang="zh-CN" dirty="0"/>
              <a:t> list of values with the operation:</a:t>
            </a:r>
          </a:p>
          <a:p>
            <a:pPr lvl="1"/>
            <a:r>
              <a:rPr lang="en-US" altLang="zh-CN" dirty="0"/>
              <a:t>Pop a new value from the head of the stream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An input stream may be linked to input hardware (e.g., keyboard)</a:t>
            </a:r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4DE9E4D-5AE1-4575-AFE2-BFE79936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119</a:t>
            </a:fld>
            <a:endParaRPr lang="zh-CN" altLang="en-US"/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C9C43326-BCD1-428B-9C9A-33036B868B02}"/>
              </a:ext>
            </a:extLst>
          </p:cNvPr>
          <p:cNvGrpSpPr/>
          <p:nvPr/>
        </p:nvGrpSpPr>
        <p:grpSpPr>
          <a:xfrm>
            <a:off x="5396473" y="3876744"/>
            <a:ext cx="1765737" cy="517634"/>
            <a:chOff x="1729584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/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94E827E-AB9A-4B4A-B32D-975F2DBC7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584" y="2911366"/>
                  <a:ext cx="588579" cy="51763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AE3C6EBE-A80A-4728-9E61-37777B2B84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E3FFFEFC-6087-49C4-93EF-4C8BDECC56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文本框 49">
            <a:extLst>
              <a:ext uri="{FF2B5EF4-FFF2-40B4-BE49-F238E27FC236}">
                <a16:creationId xmlns:a16="http://schemas.microsoft.com/office/drawing/2014/main" id="{E5D43BF6-A21C-4602-AE56-5CFCCD5D80D5}"/>
              </a:ext>
            </a:extLst>
          </p:cNvPr>
          <p:cNvSpPr txBox="1"/>
          <p:nvPr/>
        </p:nvSpPr>
        <p:spPr>
          <a:xfrm>
            <a:off x="3600691" y="4004756"/>
            <a:ext cx="18488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ED55ACC4-B9DE-46D7-B626-743A7C38EE57}"/>
              </a:ext>
            </a:extLst>
          </p:cNvPr>
          <p:cNvGrpSpPr/>
          <p:nvPr/>
        </p:nvGrpSpPr>
        <p:grpSpPr>
          <a:xfrm>
            <a:off x="4809369" y="2154643"/>
            <a:ext cx="2354316" cy="517634"/>
            <a:chOff x="2318163" y="2911366"/>
            <a:chExt cx="2354316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/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02EC5A1-0BD4-41B7-8859-D2D1B5C988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8163" y="2911366"/>
                  <a:ext cx="588579" cy="51763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0F1FF7E9-60B1-47D2-922B-8A174C540790}"/>
              </a:ext>
            </a:extLst>
          </p:cNvPr>
          <p:cNvSpPr txBox="1"/>
          <p:nvPr/>
        </p:nvSpPr>
        <p:spPr>
          <a:xfrm>
            <a:off x="3059799" y="2282655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65" name="箭头: 下 64">
            <a:extLst>
              <a:ext uri="{FF2B5EF4-FFF2-40B4-BE49-F238E27FC236}">
                <a16:creationId xmlns:a16="http://schemas.microsoft.com/office/drawing/2014/main" id="{7FC9D40E-A8DD-4EF0-AD0E-987B2490C647}"/>
              </a:ext>
            </a:extLst>
          </p:cNvPr>
          <p:cNvSpPr/>
          <p:nvPr/>
        </p:nvSpPr>
        <p:spPr>
          <a:xfrm rot="5400000">
            <a:off x="7107353" y="4016071"/>
            <a:ext cx="351644" cy="23898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48B448-C98F-4A8F-8287-787FB2DD8A2A}"/>
              </a:ext>
            </a:extLst>
          </p:cNvPr>
          <p:cNvSpPr txBox="1"/>
          <p:nvPr/>
        </p:nvSpPr>
        <p:spPr>
          <a:xfrm>
            <a:off x="7395857" y="397282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67" name="箭头: 下 66">
            <a:extLst>
              <a:ext uri="{FF2B5EF4-FFF2-40B4-BE49-F238E27FC236}">
                <a16:creationId xmlns:a16="http://schemas.microsoft.com/office/drawing/2014/main" id="{DC752458-DA24-4D41-A9BB-7771855FEB0B}"/>
              </a:ext>
            </a:extLst>
          </p:cNvPr>
          <p:cNvSpPr/>
          <p:nvPr/>
        </p:nvSpPr>
        <p:spPr>
          <a:xfrm rot="5400000">
            <a:off x="7107353" y="2293970"/>
            <a:ext cx="351644" cy="238979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D41F1D5-183F-46A6-9023-60185C06CE63}"/>
              </a:ext>
            </a:extLst>
          </p:cNvPr>
          <p:cNvSpPr txBox="1"/>
          <p:nvPr/>
        </p:nvSpPr>
        <p:spPr>
          <a:xfrm>
            <a:off x="7402665" y="2237637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Head</a:t>
            </a:r>
            <a:endParaRPr lang="zh-CN" altLang="en-US" sz="2400" b="1" dirty="0"/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B74C299-A385-46FB-8DCC-4A98FED938CB}"/>
              </a:ext>
            </a:extLst>
          </p:cNvPr>
          <p:cNvSpPr/>
          <p:nvPr/>
        </p:nvSpPr>
        <p:spPr>
          <a:xfrm>
            <a:off x="5271796" y="2919992"/>
            <a:ext cx="1303310" cy="755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/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/>
                  <a:t>Pop</a:t>
                </a:r>
                <a:r>
                  <a:rPr lang="en-US" altLang="zh-CN" sz="1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E016C-35AE-4F85-9D9D-6F1C165EE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017" y="3052331"/>
                <a:ext cx="1644542" cy="369332"/>
              </a:xfrm>
              <a:prstGeom prst="rect">
                <a:avLst/>
              </a:prstGeom>
              <a:blipFill>
                <a:blip r:embed="rId9"/>
                <a:stretch>
                  <a:fillRect l="-296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右大括号 23">
            <a:extLst>
              <a:ext uri="{FF2B5EF4-FFF2-40B4-BE49-F238E27FC236}">
                <a16:creationId xmlns:a16="http://schemas.microsoft.com/office/drawing/2014/main" id="{E6A24C54-C8C6-462F-AB7D-43F6EF9F680C}"/>
              </a:ext>
            </a:extLst>
          </p:cNvPr>
          <p:cNvSpPr/>
          <p:nvPr/>
        </p:nvSpPr>
        <p:spPr>
          <a:xfrm rot="10800000">
            <a:off x="2471220" y="2437930"/>
            <a:ext cx="400111" cy="1719813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34FDD5-48CB-48B1-B786-F28795F40ED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006" y="2633786"/>
            <a:ext cx="1090244" cy="10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5" grpId="0" animBg="1"/>
      <p:bldP spid="66" grpId="0"/>
      <p:bldP spid="5" grpId="0" animBg="1"/>
      <p:bldP spid="23" grpId="0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Imperative Style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internal store is </a:t>
            </a:r>
            <a:r>
              <a:rPr lang="en-US" altLang="zh-CN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visible</a:t>
            </a:r>
            <a:r>
              <a:rPr lang="en-US" altLang="zh-CN" dirty="0"/>
              <a:t> outside</a:t>
            </a:r>
          </a:p>
          <a:p>
            <a:r>
              <a:rPr lang="en-US" altLang="zh-CN" dirty="0"/>
              <a:t>Operations provide </a:t>
            </a:r>
            <a:r>
              <a:rPr lang="en-US" altLang="zh-CN" dirty="0">
                <a:solidFill>
                  <a:srgbClr val="FF0000"/>
                </a:solidFill>
              </a:rPr>
              <a:t>the only way </a:t>
            </a:r>
            <a:r>
              <a:rPr lang="en-US" altLang="zh-CN" dirty="0"/>
              <a:t>to read or write the store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Operations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91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Input Streams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Represented as an ADT/class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in the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US" altLang="zh-CN" dirty="0">
                <a:latin typeface="+mj-lt"/>
              </a:rPr>
              <a:t>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>
                <a:latin typeface="+mj-lt"/>
              </a:rPr>
              <a:t> object is an input stream of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characters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cin</a:t>
            </a:r>
            <a:r>
              <a:rPr lang="en-US" altLang="zh-CN" dirty="0"/>
              <a:t> is an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object</a:t>
            </a:r>
          </a:p>
          <a:p>
            <a:pPr lvl="1"/>
            <a:r>
              <a:rPr lang="en-US" altLang="zh-CN" dirty="0"/>
              <a:t>Method for </a:t>
            </a:r>
            <a:r>
              <a:rPr lang="en-US" altLang="zh-CN" dirty="0" err="1"/>
              <a:t>poping</a:t>
            </a:r>
            <a:r>
              <a:rPr lang="en-US" altLang="zh-CN" dirty="0"/>
              <a:t> a value for </a:t>
            </a:r>
            <a:r>
              <a:rPr lang="en-US" altLang="zh-CN" dirty="0" err="1"/>
              <a:t>istream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052047-F5C6-49F4-85C7-D7DF3CDC7BF9}"/>
              </a:ext>
            </a:extLst>
          </p:cNvPr>
          <p:cNvSpPr txBox="1"/>
          <p:nvPr/>
        </p:nvSpPr>
        <p:spPr>
          <a:xfrm>
            <a:off x="3686080" y="2679815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</a:t>
            </a:r>
            <a:r>
              <a:rPr lang="en-US" altLang="zh-CN" i="1" dirty="0">
                <a:solidFill>
                  <a:srgbClr val="00B050"/>
                </a:solidFill>
                <a:latin typeface="Consolas" panose="020B0609020204030204" pitchFamily="49" charset="0"/>
              </a:rPr>
              <a:t>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store it in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ch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048663" y="4288840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 and print 10 characters from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cin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10</a:t>
            </a:r>
            <a:r>
              <a:rPr lang="zh-CN" altLang="en-US" dirty="0">
                <a:latin typeface="Consolas" panose="020B0609020204030204" pitchFamily="49" charset="0"/>
              </a:rPr>
              <a:t>; i++) </a:t>
            </a: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cin.get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737E7-5869-4C35-B81C-9300EC01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Extraction (&gt;&gt;) Operator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A47CE4-A877-4895-9494-24879387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Overloaded for reading different kinds of values from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latin typeface="+mj-lt"/>
              </a:rPr>
              <a:t>Convert sequences of characters to values before popping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A672BE-3057-43BE-BC82-236C2A06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121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6F41252-AC65-4E85-935B-DD1EC4E2DEE8}"/>
              </a:ext>
            </a:extLst>
          </p:cNvPr>
          <p:cNvSpPr txBox="1"/>
          <p:nvPr/>
        </p:nvSpPr>
        <p:spPr>
          <a:xfrm>
            <a:off x="3413763" y="3641943"/>
            <a:ext cx="37113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ch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   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double d;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>
                <a:latin typeface="Consolas" panose="020B0609020204030204" pitchFamily="49" charset="0"/>
              </a:rPr>
              <a:t> d;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……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F0FF8AE9-9E81-43C6-BDB7-FEF2130C9429}"/>
              </a:ext>
            </a:extLst>
          </p:cNvPr>
          <p:cNvGrpSpPr/>
          <p:nvPr/>
        </p:nvGrpSpPr>
        <p:grpSpPr>
          <a:xfrm>
            <a:off x="3704320" y="2512451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C38C748-5E81-408F-B666-7E43CB176F0C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C1E4358B-E7E1-499D-9915-CD15578585DA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C9D9FBA5-1CFD-44BC-A054-7A80E56D2BC0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5F94A7C-514F-4503-B476-CE7B6167C57D}"/>
              </a:ext>
            </a:extLst>
          </p:cNvPr>
          <p:cNvSpPr txBox="1"/>
          <p:nvPr/>
        </p:nvSpPr>
        <p:spPr>
          <a:xfrm>
            <a:off x="1997520" y="2679444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F50C18E5-2832-4BC0-A0EB-2A9C255B29BD}"/>
              </a:ext>
            </a:extLst>
          </p:cNvPr>
          <p:cNvSpPr/>
          <p:nvPr/>
        </p:nvSpPr>
        <p:spPr>
          <a:xfrm rot="16200000">
            <a:off x="5683083" y="2382420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8A43C48-F655-49E8-84B3-6479CB0849BF}"/>
              </a:ext>
            </a:extLst>
          </p:cNvPr>
          <p:cNvSpPr txBox="1"/>
          <p:nvPr/>
        </p:nvSpPr>
        <p:spPr>
          <a:xfrm>
            <a:off x="6247753" y="2602500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</a:t>
            </a:r>
            <a:endParaRPr lang="zh-CN" altLang="en-US" sz="24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CF61FFF-B3E2-4205-8641-4211FA85BFE7}"/>
              </a:ext>
            </a:extLst>
          </p:cNvPr>
          <p:cNvSpPr txBox="1"/>
          <p:nvPr/>
        </p:nvSpPr>
        <p:spPr>
          <a:xfrm>
            <a:off x="5470057" y="2349719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pop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507169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A64029-C240-41C5-9E3D-920655EC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(1)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E79EF-910E-4D12-9BAC-A5944E922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Get character method returns the stream itself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dirty="0"/>
              <a:t> if get succeeds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/>
              <a:t> interpreted as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r>
              <a:rPr lang="en-US" altLang="zh-CN" dirty="0"/>
              <a:t> it get fails </a:t>
            </a:r>
          </a:p>
          <a:p>
            <a:r>
              <a:rPr lang="en-US" altLang="zh-CN" dirty="0"/>
              <a:t>Read from the input stream character-by-character until the end: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B47143-0322-42F3-BACC-2EC8A41F4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8C3EA4-1D61-4DE4-8B85-33D590D58582}"/>
              </a:ext>
            </a:extLst>
          </p:cNvPr>
          <p:cNvSpPr txBox="1"/>
          <p:nvPr/>
        </p:nvSpPr>
        <p:spPr>
          <a:xfrm>
            <a:off x="3304417" y="1590487"/>
            <a:ext cx="45832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5DF76E-EEEC-46EF-B262-03C64EA67C29}"/>
              </a:ext>
            </a:extLst>
          </p:cNvPr>
          <p:cNvSpPr txBox="1"/>
          <p:nvPr/>
        </p:nvSpPr>
        <p:spPr>
          <a:xfrm>
            <a:off x="2824701" y="3771027"/>
            <a:ext cx="60946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 all characters in the input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Loop ends if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is.get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fails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(is.get(ch)) {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有东西为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没得可读为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703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C68F2-0E3B-4EE0-A534-BED470F5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(2)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EC39FF-2897-4241-81E0-09052012C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Another way to pop a character from input streams:</a:t>
            </a:r>
          </a:p>
          <a:p>
            <a:endParaRPr lang="en-US" altLang="zh-CN" dirty="0"/>
          </a:p>
          <a:p>
            <a:endParaRPr lang="en-US" altLang="zh-CN" dirty="0"/>
          </a:p>
          <a:p>
            <a:pPr lvl="1"/>
            <a:r>
              <a:rPr lang="en-US" altLang="zh-CN" dirty="0"/>
              <a:t>Why integer? Because it may return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EOF</a:t>
            </a:r>
            <a:r>
              <a:rPr lang="en-US" altLang="zh-CN" dirty="0"/>
              <a:t>, a value marking the end of input</a:t>
            </a:r>
          </a:p>
          <a:p>
            <a:r>
              <a:rPr lang="en-US" altLang="zh-CN" dirty="0"/>
              <a:t>Read character-by-character until the end: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3C481E-2405-4546-A414-6892D209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DBEDB7-327B-4CBA-9D5D-5BC59B8DA406}"/>
              </a:ext>
            </a:extLst>
          </p:cNvPr>
          <p:cNvSpPr txBox="1"/>
          <p:nvPr/>
        </p:nvSpPr>
        <p:spPr>
          <a:xfrm>
            <a:off x="3304417" y="1590487"/>
            <a:ext cx="5195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Popping a character from is (if any)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returns an integer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.get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7F7E1DB-B841-48AC-898D-6C1BD7BB5492}"/>
              </a:ext>
            </a:extLst>
          </p:cNvPr>
          <p:cNvSpPr txBox="1"/>
          <p:nvPr/>
        </p:nvSpPr>
        <p:spPr>
          <a:xfrm>
            <a:off x="1461385" y="3497351"/>
            <a:ext cx="4021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1: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while</a:t>
            </a:r>
            <a:r>
              <a:rPr lang="zh-CN" altLang="en-US" dirty="0">
                <a:latin typeface="Consolas" panose="020B0609020204030204" pitchFamily="49" charset="0"/>
              </a:rPr>
              <a:t> (true)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is.get()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(ch == EOF)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break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3D60278-EB89-4E17-835B-877665F2D9F2}"/>
              </a:ext>
            </a:extLst>
          </p:cNvPr>
          <p:cNvSpPr txBox="1"/>
          <p:nvPr/>
        </p:nvSpPr>
        <p:spPr>
          <a:xfrm>
            <a:off x="5751105" y="3497351"/>
            <a:ext cx="470486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Method 2: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ch;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((ch = is.get()) !=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EOF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(ch);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05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504EB-6071-4F54-AFE8-4CD42A893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Traversing Input Stream (3)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C5A31-AD85-409B-93BC-CFB269EDF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the method for getting a line of strings from input stream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</a:t>
            </a:r>
            <a:r>
              <a:rPr lang="en-US" altLang="zh-CN" dirty="0">
                <a:solidFill>
                  <a:srgbClr val="FF0000"/>
                </a:solidFill>
              </a:rPr>
              <a:t>line-by-line</a:t>
            </a:r>
            <a:r>
              <a:rPr lang="en-US" altLang="zh-CN" dirty="0"/>
              <a:t> until the end: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26A8DD-E887-4FDD-9122-ECE030ED7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124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8E3C00-8080-4FE9-A8E2-453B1BBE2E7A}"/>
              </a:ext>
            </a:extLst>
          </p:cNvPr>
          <p:cNvSpPr txBox="1"/>
          <p:nvPr/>
        </p:nvSpPr>
        <p:spPr>
          <a:xfrm>
            <a:off x="3773544" y="1797220"/>
            <a:ext cx="37801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Reading a line from is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and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return </a:t>
            </a:r>
            <a:r>
              <a:rPr lang="en-US" altLang="zh-CN" i="1" dirty="0">
                <a:solidFill>
                  <a:srgbClr val="FF000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itself</a:t>
            </a:r>
          </a:p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line) 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F9DFD2-263C-44F1-B01B-78B333F3C197}"/>
              </a:ext>
            </a:extLst>
          </p:cNvPr>
          <p:cNvSpPr txBox="1"/>
          <p:nvPr/>
        </p:nvSpPr>
        <p:spPr>
          <a:xfrm>
            <a:off x="2784945" y="3557634"/>
            <a:ext cx="75358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"Line " &lt;&lt; count &lt;&lt; ": " &lt;&lt; line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823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756A6F-C794-4B56-8A7A-00D842285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3004A4-7F57-49D4-8A00-3FDA95BF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use input and output file streams classes 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Defined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fstream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</a:p>
          <a:p>
            <a:pPr lvl="1"/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ifstream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ofstream</a:t>
            </a:r>
            <a:r>
              <a:rPr lang="en-US" altLang="zh-CN" dirty="0"/>
              <a:t> behaves like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istream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ostream</a:t>
            </a:r>
            <a:r>
              <a:rPr lang="en-US" altLang="zh-CN" dirty="0"/>
              <a:t>, respectively</a:t>
            </a:r>
          </a:p>
          <a:p>
            <a:r>
              <a:rPr lang="en-US" altLang="zh-CN" dirty="0"/>
              <a:t>How to use file streams to read and write files?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Declare a file stream variable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Open the file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021C6E-8789-4691-9E7E-5265B6D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01FDD07-3DB0-4F89-92C7-4B29C29EA09B}"/>
              </a:ext>
            </a:extLst>
          </p:cNvPr>
          <p:cNvSpPr txBox="1"/>
          <p:nvPr/>
        </p:nvSpPr>
        <p:spPr>
          <a:xfrm>
            <a:off x="3638372" y="3071192"/>
            <a:ext cx="43447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Declare file stream variables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ofstream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outfile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EB877E-17E5-4FB8-A14A-293D91617AED}"/>
              </a:ext>
            </a:extLst>
          </p:cNvPr>
          <p:cNvSpPr txBox="1"/>
          <p:nvPr/>
        </p:nvSpPr>
        <p:spPr>
          <a:xfrm>
            <a:off x="3638372" y="4487082"/>
            <a:ext cx="44454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literal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(“filename”)</a:t>
            </a: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File name is a string object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filename = “abc.txt”;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infile.open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filename.c_str</a:t>
            </a:r>
            <a:r>
              <a:rPr lang="en-US" altLang="zh-CN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78320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3A499-3006-495F-90D3-F606BBC6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File 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298840-2D0A-4480-9935-5B9A6F40A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Check if the file has been opened successfully</a:t>
            </a:r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endParaRPr lang="en-US" altLang="zh-CN" dirty="0"/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Read or write the file stream </a:t>
            </a:r>
            <a:r>
              <a:rPr lang="en-US" altLang="zh-CN" dirty="0">
                <a:solidFill>
                  <a:srgbClr val="FF0000"/>
                </a:solidFill>
              </a:rPr>
              <a:t>like they are regular input/output streams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US" altLang="zh-CN" dirty="0"/>
              <a:t>Close the stream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close step may be omitted because file stream finalizers will take care of the job.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610D2A-21AE-4306-9D67-9953E8330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F9C8FF-51A9-4EC1-9754-4C583E6F2774}"/>
              </a:ext>
            </a:extLst>
          </p:cNvPr>
          <p:cNvSpPr txBox="1"/>
          <p:nvPr/>
        </p:nvSpPr>
        <p:spPr>
          <a:xfrm>
            <a:off x="3048663" y="4422140"/>
            <a:ext cx="5134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Close the file related to the stream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infile.close</a:t>
            </a:r>
            <a:r>
              <a:rPr lang="en-US" altLang="zh-CN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21B8D0-693A-49E6-83E3-F2DB40CF5F88}"/>
              </a:ext>
            </a:extLst>
          </p:cNvPr>
          <p:cNvSpPr txBox="1"/>
          <p:nvPr/>
        </p:nvSpPr>
        <p:spPr>
          <a:xfrm>
            <a:off x="2961199" y="1558697"/>
            <a:ext cx="60946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ifstream </a:t>
            </a:r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latin typeface="Consolas" panose="020B0609020204030204" pitchFamily="49" charset="0"/>
              </a:rPr>
              <a:t>.open("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.</a:t>
            </a:r>
            <a:r>
              <a:rPr lang="zh-CN" altLang="en-US" dirty="0">
                <a:latin typeface="Consolas" panose="020B0609020204030204" pitchFamily="49" charset="0"/>
              </a:rPr>
              <a:t>txt");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if (!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infile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"Failed to open the file"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return -1;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008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E07DF-463E-4C32-8E95-1CB19F919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Reading Input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32A79D-C207-4F23-94E8-7587434F0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files character-by-character or line-by-line as usual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read and print lines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56EB20-9530-4B4A-B570-AB2D1E932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4E8065-DFDB-4AA8-99EF-6EE619ACD518}"/>
              </a:ext>
            </a:extLst>
          </p:cNvPr>
          <p:cNvSpPr txBox="1"/>
          <p:nvPr/>
        </p:nvSpPr>
        <p:spPr>
          <a:xfrm>
            <a:off x="5639464" y="2201366"/>
            <a:ext cx="519286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filename;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cin &gt;&gt; filename;</a:t>
            </a:r>
          </a:p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    // Open file stream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infile.open(filename.c_str());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if</a:t>
            </a:r>
            <a:r>
              <a:rPr lang="zh-CN" altLang="en-US" sz="1600" dirty="0">
                <a:latin typeface="Consolas" panose="020B0609020204030204" pitchFamily="49" charset="0"/>
              </a:rPr>
              <a:t> (!infile)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"Failed to open the file"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-1;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read_input(infile);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</a:t>
            </a:r>
            <a:r>
              <a:rPr lang="en-US" altLang="zh-CN" sz="1600" dirty="0" err="1">
                <a:latin typeface="Consolas" panose="020B0609020204030204" pitchFamily="49" charset="0"/>
              </a:rPr>
              <a:t>infile.close</a:t>
            </a:r>
            <a:r>
              <a:rPr lang="en-US" altLang="zh-CN" sz="1600" dirty="0">
                <a:latin typeface="Consolas" panose="020B0609020204030204" pitchFamily="49" charset="0"/>
              </a:rPr>
              <a:t>(); </a:t>
            </a:r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Close file</a:t>
            </a:r>
            <a:endParaRPr lang="zh-CN" alt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return</a:t>
            </a:r>
            <a:r>
              <a:rPr lang="zh-CN" altLang="en-US" sz="16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716F139-0C8C-4852-8A1F-45271EC4B58F}"/>
              </a:ext>
            </a:extLst>
          </p:cNvPr>
          <p:cNvSpPr txBox="1"/>
          <p:nvPr/>
        </p:nvSpPr>
        <p:spPr>
          <a:xfrm>
            <a:off x="978012" y="2661956"/>
            <a:ext cx="434141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input stream line-by-line</a:t>
            </a: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read_input(istream&amp; is)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getline(is, line)</a:t>
            </a:r>
            <a:r>
              <a:rPr lang="zh-CN" alt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cout &lt;&lt; "Line " &lt;&lt; count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</a:t>
            </a:r>
            <a:r>
              <a:rPr lang="zh-CN" altLang="en-US" sz="1600" dirty="0">
                <a:latin typeface="Consolas" panose="020B0609020204030204" pitchFamily="49" charset="0"/>
              </a:rPr>
              <a:t>&lt;&lt; </a:t>
            </a:r>
            <a:r>
              <a:rPr lang="en-US" altLang="zh-CN" sz="1600" dirty="0">
                <a:latin typeface="Consolas" panose="020B0609020204030204" pitchFamily="49" charset="0"/>
              </a:rPr>
              <a:t> </a:t>
            </a:r>
            <a:r>
              <a:rPr lang="zh-CN" altLang="en-US" sz="1600" dirty="0">
                <a:latin typeface="Consolas" panose="020B0609020204030204" pitchFamily="49" charset="0"/>
              </a:rPr>
              <a:t>": " &lt;&lt; line &lt;&lt; endl;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392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56EEF-6149-4570-BAA1-EF7E89E1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to Output Files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8B605-1E7D-4E4E-BDB5-47895A850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to output files using insertion (&lt;&lt;) operator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D247C2-0BD9-4717-9F62-1DF5C485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BDB12B-C4F8-410A-B9E9-02E16DC51097}"/>
              </a:ext>
            </a:extLst>
          </p:cNvPr>
          <p:cNvSpPr txBox="1"/>
          <p:nvPr/>
        </p:nvSpPr>
        <p:spPr>
          <a:xfrm>
            <a:off x="1139025" y="2269524"/>
            <a:ext cx="456206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B050"/>
                </a:solidFill>
                <a:latin typeface="Consolas" panose="020B0609020204030204" pitchFamily="49" charset="0"/>
              </a:rPr>
              <a:t>// Read from is and write to </a:t>
            </a:r>
            <a:r>
              <a:rPr lang="en-US" altLang="zh-CN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os</a:t>
            </a:r>
            <a:endParaRPr lang="en-US" altLang="zh-CN" sz="16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600" b="1" dirty="0">
                <a:latin typeface="Consolas" panose="020B0609020204030204" pitchFamily="49" charset="0"/>
              </a:rPr>
              <a:t>void</a:t>
            </a:r>
            <a:r>
              <a:rPr lang="zh-CN" altLang="en-US" sz="1600" dirty="0">
                <a:latin typeface="Consolas" panose="020B0609020204030204" pitchFamily="49" charset="0"/>
              </a:rPr>
              <a:t> from_input_to_output(istream&amp; is, </a:t>
            </a:r>
            <a:endParaRPr lang="en-US" altLang="zh-CN" sz="1600" dirty="0">
              <a:latin typeface="Consolas" panose="020B0609020204030204" pitchFamily="49" charset="0"/>
            </a:endParaRPr>
          </a:p>
          <a:p>
            <a:r>
              <a:rPr lang="en-US" altLang="zh-CN" sz="1600" dirty="0">
                <a:latin typeface="Consolas" panose="020B0609020204030204" pitchFamily="49" charset="0"/>
              </a:rPr>
              <a:t>                          </a:t>
            </a:r>
            <a:r>
              <a:rPr lang="zh-CN" altLang="en-US" sz="1600" dirty="0">
                <a:latin typeface="Consolas" panose="020B0609020204030204" pitchFamily="49" charset="0"/>
              </a:rPr>
              <a:t>ostream&amp; os)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string line;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int</a:t>
            </a:r>
            <a:r>
              <a:rPr lang="zh-CN" altLang="en-US" sz="1600" dirty="0">
                <a:latin typeface="Consolas" panose="020B0609020204030204" pitchFamily="49" charset="0"/>
              </a:rPr>
              <a:t> count = 0;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</a:t>
            </a:r>
            <a:r>
              <a:rPr lang="zh-CN" altLang="en-US" sz="1600" b="1" dirty="0">
                <a:latin typeface="Consolas" panose="020B0609020204030204" pitchFamily="49" charset="0"/>
              </a:rPr>
              <a:t>while</a:t>
            </a:r>
            <a:r>
              <a:rPr lang="zh-CN" altLang="en-US" sz="1600" dirty="0">
                <a:latin typeface="Consolas" panose="020B0609020204030204" pitchFamily="49" charset="0"/>
              </a:rPr>
              <a:t> (getline(is, line)) {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count++;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os &lt;&lt; "Line " &lt;&lt; count </a:t>
            </a:r>
            <a:endParaRPr lang="en-US" altLang="zh-CN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nsolas" panose="020B0609020204030204" pitchFamily="49" charset="0"/>
              </a:rPr>
              <a:t>          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&lt;&lt; ": " &lt;&lt; line &lt;&lt; endl</a:t>
            </a:r>
            <a:r>
              <a:rPr lang="zh-CN" alt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9E0A50-7E7E-4299-81EB-865B717160A5}"/>
              </a:ext>
            </a:extLst>
          </p:cNvPr>
          <p:cNvSpPr txBox="1"/>
          <p:nvPr/>
        </p:nvSpPr>
        <p:spPr>
          <a:xfrm>
            <a:off x="6001910" y="1843287"/>
            <a:ext cx="47654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Consolas" panose="020B0609020204030204" pitchFamily="49" charset="0"/>
              </a:rPr>
              <a:t>int</a:t>
            </a:r>
            <a:r>
              <a:rPr lang="zh-CN" altLang="en-US" sz="1400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string infilename, outfilename;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input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infilename;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cout &lt;&lt; "Enter the output file: ";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cin &gt;&gt; outfilename;</a:t>
            </a: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ifstream infile;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infile.open(infilename.c_str());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(!infile)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  <a:endParaRPr lang="en-US" altLang="zh-CN" sz="1400" dirty="0">
              <a:latin typeface="Consolas" panose="020B0609020204030204" pitchFamily="49" charset="0"/>
            </a:endParaRPr>
          </a:p>
          <a:p>
            <a:endParaRPr lang="zh-CN" altLang="en-US" sz="1400" dirty="0">
              <a:latin typeface="Consolas" panose="020B0609020204030204" pitchFamily="49" charset="0"/>
            </a:endParaRPr>
          </a:p>
          <a:p>
            <a:r>
              <a:rPr lang="zh-CN" altLang="en-US" sz="1400" dirty="0">
                <a:latin typeface="Consolas" panose="020B0609020204030204" pitchFamily="49" charset="0"/>
              </a:rPr>
              <a:t>    ofstream outfile;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outfile.open(outfilename.c_str());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if</a:t>
            </a:r>
            <a:r>
              <a:rPr lang="zh-CN" altLang="en-US" sz="1400" dirty="0">
                <a:latin typeface="Consolas" panose="020B0609020204030204" pitchFamily="49" charset="0"/>
              </a:rPr>
              <a:t> (!outfile) {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-1; }</a:t>
            </a:r>
          </a:p>
          <a:p>
            <a:r>
              <a:rPr lang="zh-CN" alt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dirty="0">
                <a:solidFill>
                  <a:srgbClr val="00B050"/>
                </a:solidFill>
                <a:latin typeface="Consolas" panose="020B0609020204030204" pitchFamily="49" charset="0"/>
              </a:rPr>
              <a:t>// Invoke the output function</a:t>
            </a:r>
            <a:endParaRPr lang="zh-CN" alt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   from_input_to_output(infile, outfile);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infile.close(); outfile.close();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    </a:t>
            </a:r>
            <a:r>
              <a:rPr lang="zh-CN" altLang="en-US" sz="1400" b="1" dirty="0">
                <a:latin typeface="Consolas" panose="020B0609020204030204" pitchFamily="49" charset="0"/>
              </a:rPr>
              <a:t>return</a:t>
            </a:r>
            <a:r>
              <a:rPr lang="zh-CN" altLang="en-US" sz="1400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25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3DAC2-2E95-4953-8A04-F514F4D5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Recommended Practices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8D67F-99FB-4EF1-840D-2D953CE5C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best to use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operators?</a:t>
            </a:r>
          </a:p>
          <a:p>
            <a:pPr lvl="1"/>
            <a:r>
              <a:rPr lang="en-US" altLang="zh-CN" dirty="0"/>
              <a:t>Use to read data with </a:t>
            </a:r>
            <a:r>
              <a:rPr lang="en-US" altLang="zh-CN" dirty="0">
                <a:solidFill>
                  <a:srgbClr val="FF0000"/>
                </a:solidFill>
              </a:rPr>
              <a:t>a uniform type </a:t>
            </a:r>
            <a:r>
              <a:rPr lang="en-US" altLang="zh-CN" dirty="0"/>
              <a:t>and with </a:t>
            </a:r>
            <a:r>
              <a:rPr lang="en-US" altLang="zh-CN" dirty="0">
                <a:solidFill>
                  <a:srgbClr val="FF0000"/>
                </a:solidFill>
              </a:rPr>
              <a:t>clear separation between data entries</a:t>
            </a:r>
          </a:p>
          <a:p>
            <a:pPr lvl="2"/>
            <a:r>
              <a:rPr lang="en-US" altLang="zh-CN" dirty="0"/>
              <a:t>E.g., a list of integers (floating points, strings, </a:t>
            </a:r>
            <a:r>
              <a:rPr lang="en-US" altLang="zh-CN" dirty="0" err="1"/>
              <a:t>etc</a:t>
            </a:r>
            <a:r>
              <a:rPr lang="en-US" altLang="zh-CN" dirty="0"/>
              <a:t>) separated by spaces</a:t>
            </a:r>
          </a:p>
          <a:p>
            <a:r>
              <a:rPr lang="en-US" altLang="zh-CN" dirty="0"/>
              <a:t>Be careful when using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for reading data with complex formats</a:t>
            </a:r>
          </a:p>
          <a:p>
            <a:pPr lvl="1"/>
            <a:r>
              <a:rPr lang="en-US" altLang="zh-CN" dirty="0"/>
              <a:t>E.g. (mixes of strings, integers, characters, floating points…)</a:t>
            </a:r>
          </a:p>
          <a:p>
            <a:pPr lvl="1"/>
            <a:r>
              <a:rPr lang="en-US" altLang="zh-CN" dirty="0"/>
              <a:t>Easy to get erroneous results because of </a:t>
            </a:r>
            <a:r>
              <a:rPr lang="en-US" altLang="zh-CN" dirty="0">
                <a:solidFill>
                  <a:srgbClr val="FF0000"/>
                </a:solidFill>
              </a:rPr>
              <a:t>mismatching of data types</a:t>
            </a:r>
          </a:p>
          <a:p>
            <a:endParaRPr lang="en-US" altLang="zh-CN" dirty="0"/>
          </a:p>
          <a:p>
            <a:r>
              <a:rPr lang="en-US" altLang="zh-CN" dirty="0"/>
              <a:t>A common practice for processing complex data formats?</a:t>
            </a:r>
          </a:p>
          <a:p>
            <a:pPr lvl="1"/>
            <a:r>
              <a:rPr lang="en-US" altLang="zh-CN" dirty="0"/>
              <a:t>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altLang="zh-CN" dirty="0"/>
              <a:t> method to read data into strings</a:t>
            </a:r>
          </a:p>
          <a:p>
            <a:pPr lvl="1"/>
            <a:r>
              <a:rPr lang="en-US" altLang="zh-CN" dirty="0"/>
              <a:t>Extract information from strings using functions/libraries for analyzing the formats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D28E9-412E-4999-B281-493B1E597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129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962863B-865F-47DC-85D7-7ECD205E7217}"/>
              </a:ext>
            </a:extLst>
          </p:cNvPr>
          <p:cNvGrpSpPr/>
          <p:nvPr/>
        </p:nvGrpSpPr>
        <p:grpSpPr>
          <a:xfrm>
            <a:off x="2774017" y="5395616"/>
            <a:ext cx="1765737" cy="517634"/>
            <a:chOff x="2906742" y="2911366"/>
            <a:chExt cx="1765737" cy="51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D2D06E3-F009-4FA7-BE10-26FC1D0BCFB9}"/>
                    </a:ext>
                  </a:extLst>
                </p:cNvPr>
                <p:cNvSpPr/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686166FC-78C0-4D51-80C9-088A52BB13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742" y="2911366"/>
                  <a:ext cx="588579" cy="51763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B6FC0141-754B-4E1F-8EA8-9968FD0262FD}"/>
                    </a:ext>
                  </a:extLst>
                </p:cNvPr>
                <p:cNvSpPr/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F25681C4-644B-41A7-84CA-7A549B905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321" y="2911366"/>
                  <a:ext cx="588579" cy="51763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FC006633-8046-4C41-91F8-3B07FBCE1A1F}"/>
                    </a:ext>
                  </a:extLst>
                </p:cNvPr>
                <p:cNvSpPr/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EF68F1B-4AF5-4EF2-8B18-434432279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3900" y="2911366"/>
                  <a:ext cx="588579" cy="51763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1B54836D-0ED7-47C1-B543-8D364A6D937F}"/>
              </a:ext>
            </a:extLst>
          </p:cNvPr>
          <p:cNvSpPr txBox="1"/>
          <p:nvPr/>
        </p:nvSpPr>
        <p:spPr>
          <a:xfrm>
            <a:off x="1067217" y="5562609"/>
            <a:ext cx="19261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● ● ● ● ● ● ● ● ●  </a:t>
            </a:r>
            <a:endParaRPr lang="zh-CN" altLang="en-US" sz="1100" dirty="0"/>
          </a:p>
        </p:txBody>
      </p:sp>
      <p:sp>
        <p:nvSpPr>
          <p:cNvPr id="10" name="箭头: 下 9">
            <a:extLst>
              <a:ext uri="{FF2B5EF4-FFF2-40B4-BE49-F238E27FC236}">
                <a16:creationId xmlns:a16="http://schemas.microsoft.com/office/drawing/2014/main" id="{DB3109FE-86AE-4C4C-A420-8C45B980A047}"/>
              </a:ext>
            </a:extLst>
          </p:cNvPr>
          <p:cNvSpPr/>
          <p:nvPr/>
        </p:nvSpPr>
        <p:spPr>
          <a:xfrm rot="16200000">
            <a:off x="4752780" y="5265585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886DA46-FBB3-4B75-87F2-9E482C3C84C9}"/>
              </a:ext>
            </a:extLst>
          </p:cNvPr>
          <p:cNvSpPr txBox="1"/>
          <p:nvPr/>
        </p:nvSpPr>
        <p:spPr>
          <a:xfrm>
            <a:off x="5317450" y="5485665"/>
            <a:ext cx="10515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Strings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B118DB-F2B0-4313-9FC8-D817E5757B73}"/>
              </a:ext>
            </a:extLst>
          </p:cNvPr>
          <p:cNvSpPr txBox="1"/>
          <p:nvPr/>
        </p:nvSpPr>
        <p:spPr>
          <a:xfrm>
            <a:off x="4539754" y="5232884"/>
            <a:ext cx="877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1" dirty="0"/>
              <a:t>read</a:t>
            </a:r>
            <a:endParaRPr lang="zh-CN" altLang="en-US" sz="2400" i="1" dirty="0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8D84AA55-FF57-465C-9E55-352AC64FFB82}"/>
              </a:ext>
            </a:extLst>
          </p:cNvPr>
          <p:cNvSpPr/>
          <p:nvPr/>
        </p:nvSpPr>
        <p:spPr>
          <a:xfrm rot="16200000">
            <a:off x="6418425" y="5265584"/>
            <a:ext cx="351644" cy="77769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CE75F3D-48BC-4255-BD33-FB5A3A652496}"/>
              </a:ext>
            </a:extLst>
          </p:cNvPr>
          <p:cNvSpPr/>
          <p:nvPr/>
        </p:nvSpPr>
        <p:spPr>
          <a:xfrm>
            <a:off x="7072469" y="5320476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Format Analysis</a:t>
            </a:r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7C34ABF5-2739-4431-A4C0-CE48304FDE38}"/>
              </a:ext>
            </a:extLst>
          </p:cNvPr>
          <p:cNvSpPr/>
          <p:nvPr/>
        </p:nvSpPr>
        <p:spPr>
          <a:xfrm rot="16200000">
            <a:off x="8999204" y="5272639"/>
            <a:ext cx="351644" cy="77769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3C57ABB-1960-407F-A8AC-4C520F639C76}"/>
              </a:ext>
            </a:extLst>
          </p:cNvPr>
          <p:cNvSpPr txBox="1"/>
          <p:nvPr/>
        </p:nvSpPr>
        <p:spPr>
          <a:xfrm>
            <a:off x="2314279" y="4968031"/>
            <a:ext cx="1437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Input Stream</a:t>
            </a:r>
            <a:endParaRPr lang="zh-CN" altLang="en-US" sz="24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9CD4FB-3804-40CB-952D-398DE67777D5}"/>
              </a:ext>
            </a:extLst>
          </p:cNvPr>
          <p:cNvSpPr txBox="1"/>
          <p:nvPr/>
        </p:nvSpPr>
        <p:spPr>
          <a:xfrm>
            <a:off x="9578616" y="5478609"/>
            <a:ext cx="855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Values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464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  <p:bldP spid="12" grpId="0"/>
      <p:bldP spid="13" grpId="0" animBg="1"/>
      <p:bldP spid="14" grpId="0" animBg="1"/>
      <p:bldP spid="15" grpId="0" animBg="1"/>
      <p:bldP spid="16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Counters are objects with the following operations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j-lt"/>
              </a:rPr>
              <a:t>Although we do not know the internal representation by looking at the ADT, we know it </a:t>
            </a:r>
            <a:r>
              <a:rPr lang="en-US" altLang="zh-CN" dirty="0">
                <a:solidFill>
                  <a:srgbClr val="FF0000"/>
                </a:solidFill>
                <a:latin typeface="+mj-lt"/>
              </a:rPr>
              <a:t>behaves like a counter</a:t>
            </a:r>
            <a:r>
              <a:rPr lang="en-US" altLang="zh-CN" dirty="0">
                <a:latin typeface="+mj-lt"/>
              </a:rPr>
              <a:t>!</a:t>
            </a:r>
            <a:endParaRPr lang="zh-CN" altLang="en-US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3425952" y="2069669"/>
            <a:ext cx="5047488" cy="2308324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</p:txBody>
      </p:sp>
    </p:spTree>
    <p:extLst>
      <p:ext uri="{BB962C8B-B14F-4D97-AF65-F5344CB8AC3E}">
        <p14:creationId xmlns:p14="http://schemas.microsoft.com/office/powerpoint/2010/main" val="99632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CFD90-CA10-4860-8595-B1788EE8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Hierarchy of Stream ADTs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8E5E3-08E1-472D-B653-BE678BEBC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the following diagram, the children of every node are its subclasses</a:t>
            </a:r>
          </a:p>
          <a:p>
            <a:pPr lvl="1"/>
            <a:r>
              <a:rPr lang="en-US" altLang="zh-CN" dirty="0"/>
              <a:t>A subclass behaves like its parent class</a:t>
            </a:r>
          </a:p>
          <a:p>
            <a:pPr lvl="1"/>
            <a:r>
              <a:rPr lang="en-US" altLang="zh-CN" dirty="0"/>
              <a:t>A subclass may have more operations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We shall have a more in-depth discussion about subclasses later.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0CD31B-09BC-4646-BE20-60B21B7B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130</a:t>
            </a:fld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43D474C-6C9D-40BC-B5D0-5C1231B78DEE}"/>
              </a:ext>
            </a:extLst>
          </p:cNvPr>
          <p:cNvSpPr/>
          <p:nvPr/>
        </p:nvSpPr>
        <p:spPr>
          <a:xfrm>
            <a:off x="5184251" y="2377441"/>
            <a:ext cx="1041620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ios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B37C96-33AA-46F5-9B40-DBAA6FCC96C5}"/>
              </a:ext>
            </a:extLst>
          </p:cNvPr>
          <p:cNvSpPr/>
          <p:nvPr/>
        </p:nvSpPr>
        <p:spPr>
          <a:xfrm>
            <a:off x="3275939" y="3390075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istream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94D692-541A-4388-B27B-3D272670B9EE}"/>
              </a:ext>
            </a:extLst>
          </p:cNvPr>
          <p:cNvSpPr/>
          <p:nvPr/>
        </p:nvSpPr>
        <p:spPr>
          <a:xfrm>
            <a:off x="6546573" y="3390074"/>
            <a:ext cx="1606161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ostream</a:t>
            </a:r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6B5633F4-4A70-4A48-9548-D32E70B418CC}"/>
              </a:ext>
            </a:extLst>
          </p:cNvPr>
          <p:cNvSpPr/>
          <p:nvPr/>
        </p:nvSpPr>
        <p:spPr>
          <a:xfrm>
            <a:off x="3275938" y="4817283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ifstream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5D87B68F-D5A8-47BE-8CBC-F9954736AFFC}"/>
              </a:ext>
            </a:extLst>
          </p:cNvPr>
          <p:cNvSpPr/>
          <p:nvPr/>
        </p:nvSpPr>
        <p:spPr>
          <a:xfrm>
            <a:off x="6546574" y="4817282"/>
            <a:ext cx="1606162" cy="6679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ofstream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B4CAA0E-8660-40CF-AEB9-4F48A239AEF6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79020" y="2695492"/>
            <a:ext cx="1105231" cy="6945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973A614-AE59-45BA-8B99-28455007A42F}"/>
              </a:ext>
            </a:extLst>
          </p:cNvPr>
          <p:cNvCxnSpPr>
            <a:cxnSpLocks/>
            <a:stCxn id="7" idx="0"/>
            <a:endCxn id="5" idx="6"/>
          </p:cNvCxnSpPr>
          <p:nvPr/>
        </p:nvCxnSpPr>
        <p:spPr>
          <a:xfrm flipH="1" flipV="1">
            <a:off x="6225871" y="2711396"/>
            <a:ext cx="1123783" cy="6786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920EDB0-D864-4DCB-8C92-9B3F2F75FD69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079020" y="4057984"/>
            <a:ext cx="0" cy="9910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B1B79C-7940-4BC5-B42E-AD87D544FB8F}"/>
              </a:ext>
            </a:extLst>
          </p:cNvPr>
          <p:cNvCxnSpPr>
            <a:cxnSpLocks/>
            <a:stCxn id="9" idx="0"/>
            <a:endCxn id="7" idx="4"/>
          </p:cNvCxnSpPr>
          <p:nvPr/>
        </p:nvCxnSpPr>
        <p:spPr>
          <a:xfrm flipH="1" flipV="1">
            <a:off x="7349654" y="4057983"/>
            <a:ext cx="1" cy="7592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248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0B23BD-EC68-4769-83B1-5BED1D6AF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E061F1-772F-43D9-9AD1-EF7C04ED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will discuss</a:t>
            </a:r>
          </a:p>
          <a:p>
            <a:pPr lvl="1"/>
            <a:r>
              <a:rPr lang="en-US" altLang="zh-CN" dirty="0"/>
              <a:t>Parametric Polymorphism (C++ Templates)</a:t>
            </a:r>
          </a:p>
          <a:p>
            <a:pPr lvl="1"/>
            <a:r>
              <a:rPr lang="en-US" altLang="zh-CN" dirty="0"/>
              <a:t>Polymorphic Abstract Data Types</a:t>
            </a:r>
          </a:p>
          <a:p>
            <a:pPr lvl="1"/>
            <a:r>
              <a:rPr lang="en-US" altLang="zh-CN" dirty="0"/>
              <a:t>Computation with Polymorphic ADTs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You should read Chapter 5 the text book</a:t>
            </a:r>
          </a:p>
          <a:p>
            <a:pPr lvl="1"/>
            <a:r>
              <a:rPr lang="en-US" altLang="zh-CN" dirty="0"/>
              <a:t>We will make use of a simplified version of Stanford’s Library for Polymorphic ADTs instead of C++ standard library</a:t>
            </a:r>
          </a:p>
          <a:p>
            <a:pPr lvl="1"/>
            <a:r>
              <a:rPr lang="en-US" altLang="zh-CN" dirty="0"/>
              <a:t>Stanford’s library is lightweight and easy to understand</a:t>
            </a:r>
          </a:p>
          <a:p>
            <a:pPr lvl="1"/>
            <a:r>
              <a:rPr lang="en-US" altLang="zh-CN" dirty="0"/>
              <a:t>The standard library is more heavy weighted and less friendly to beginners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B1A4B6-3AB7-4864-9F32-0C2627812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986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Implementation of counter as a library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48512" y="1814361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81030" y="1812509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56104" y="5782827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68184" y="5776623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37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Regular operations have both inputs and outputs</a:t>
            </a:r>
          </a:p>
          <a:p>
            <a:r>
              <a:rPr lang="en-US" altLang="zh-CN" dirty="0"/>
              <a:t>Some operations may have no input or no output (or none of either)</a:t>
            </a:r>
          </a:p>
          <a:p>
            <a:r>
              <a:rPr lang="en-US" altLang="zh-CN" dirty="0"/>
              <a:t>We discuss common classes of operations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F0A28E8-620B-48EB-8CC8-40C6B49956C4}"/>
              </a:ext>
            </a:extLst>
          </p:cNvPr>
          <p:cNvGrpSpPr/>
          <p:nvPr/>
        </p:nvGrpSpPr>
        <p:grpSpPr>
          <a:xfrm>
            <a:off x="2292228" y="2888912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789A0A-6B37-4707-97CC-E4AF60E508D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740B96F-8B80-460A-81A6-2CECF103F984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1DE53E9-6382-4A60-82C7-B8F98B1B5609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DC61014F-FC56-4DAE-A5DC-D0147651485A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1D4DC645-C0A8-4D7B-AF44-6CA27423B15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D000DD-570B-4AB5-BBC4-2B17D27BD11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2755207F-397C-467A-9666-8F64BBB4018F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Operations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6EE4F68-99C8-475E-AB0F-7BE972B2ACDD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ED86265-CD1D-45C2-951D-FBBEE60D6459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059D967-BF2D-4546-859C-46D3C86F1C1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4184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56E2B-2C5D-4C32-AC5B-C60BE267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BDB98F-25DA-4D9F-B739-B376964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</a:t>
            </a:r>
            <a:r>
              <a:rPr lang="en-US" altLang="zh-CN" dirty="0">
                <a:solidFill>
                  <a:srgbClr val="FF0000"/>
                </a:solidFill>
              </a:rPr>
              <a:t>reading the internal store</a:t>
            </a:r>
          </a:p>
          <a:p>
            <a:pPr lvl="1"/>
            <a:r>
              <a:rPr lang="en-US" altLang="zh-CN" dirty="0"/>
              <a:t>Read some part of the internal store</a:t>
            </a:r>
          </a:p>
          <a:p>
            <a:pPr lvl="1"/>
            <a:r>
              <a:rPr lang="en-US" altLang="zh-CN" dirty="0"/>
              <a:t>Outputs may be represented differently from the store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inspect the internal representation by looking at the outputs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C85817-EE1D-4C50-939C-27348F9B0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DF2A9EA-1F43-480B-9844-5EA4810A41CE}"/>
              </a:ext>
            </a:extLst>
          </p:cNvPr>
          <p:cNvGrpSpPr/>
          <p:nvPr/>
        </p:nvGrpSpPr>
        <p:grpSpPr>
          <a:xfrm>
            <a:off x="2116184" y="2888912"/>
            <a:ext cx="7238023" cy="3411509"/>
            <a:chOff x="2147715" y="2780978"/>
            <a:chExt cx="7238023" cy="3411509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D0D262A-8829-4C2F-83F5-4BB730173366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F22659C-216A-41BD-8D80-E29340D14810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27117B2-8EF8-4AD4-AC82-A39EB9784836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AE3A65D6-7A3E-4B9E-820D-16BD0AEDFA54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3787F101-5BCE-410E-9BC6-49A3D367C389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CC8F07A-34AA-4DE3-9159-4DDBCA4A41A8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908E1EA-065D-42B5-A639-96828DD88CCB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Getters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03CE15B-AEFF-4037-BFB9-3451699A2194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(Maybe)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D4EB3FF-1E80-4714-AD93-D1F2B1F0813D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D5CD690D-4F4C-4BE1-B359-3FC6969DBB6F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04900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Consolas" panose="020B0609020204030204" pitchFamily="49" charset="0"/>
              </a:rPr>
              <a:t>get_counter </a:t>
            </a:r>
            <a:r>
              <a:rPr lang="en-US" altLang="zh-CN" dirty="0">
                <a:latin typeface="+mj-lt"/>
              </a:rPr>
              <a:t>is a getter for counter objects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5128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1780A-2BD4-48DE-A330-5214EC02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950213-D952-4ACE-9C49-0EEDC3AE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Operations for writing </a:t>
            </a:r>
            <a:r>
              <a:rPr lang="en-US" altLang="zh-CN" dirty="0">
                <a:solidFill>
                  <a:srgbClr val="FF0000"/>
                </a:solidFill>
              </a:rPr>
              <a:t>the internal store</a:t>
            </a:r>
          </a:p>
          <a:p>
            <a:pPr lvl="1"/>
            <a:r>
              <a:rPr lang="en-US" altLang="zh-CN" dirty="0"/>
              <a:t>Write some part of the store</a:t>
            </a:r>
          </a:p>
          <a:p>
            <a:pPr lvl="1"/>
            <a:r>
              <a:rPr lang="en-US" altLang="zh-CN" dirty="0"/>
              <a:t>Inputs may be represented differently from the store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No way </a:t>
            </a:r>
            <a:r>
              <a:rPr lang="en-US" altLang="zh-CN" dirty="0"/>
              <a:t>to know how inputs are concretely converted to internal forms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BFD40D-2EC1-41B9-8A2F-44F83914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5B90CF-C3BB-4649-AB5F-AA1E8F2F475F}"/>
              </a:ext>
            </a:extLst>
          </p:cNvPr>
          <p:cNvGrpSpPr/>
          <p:nvPr/>
        </p:nvGrpSpPr>
        <p:grpSpPr>
          <a:xfrm>
            <a:off x="2116184" y="2888912"/>
            <a:ext cx="7238023" cy="3411509"/>
            <a:chOff x="2147715" y="2780978"/>
            <a:chExt cx="7238023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5DB839-6EA7-45D1-BDEE-66F595F1FD4F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AE99B70-131D-493D-9475-A838E9453DA8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0D12CC4-9774-4B17-BCB3-75AD0E18968D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03AD25D3-79B7-4B06-993B-EC72118A712C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4631D2B-1DDC-40E4-BB03-91685342809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ED1200B-0780-486C-80EF-59BA4F595EA0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A671DF8-09DD-42FD-A565-B0CCCA888755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Setter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663F650-13F8-4E78-8B4D-765041583ACB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F89B23A-661F-489C-90AF-D579D1A26854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</a:p>
            <a:p>
              <a:r>
                <a:rPr lang="en-US" altLang="zh-CN" sz="2000" dirty="0">
                  <a:solidFill>
                    <a:srgbClr val="FF0000"/>
                  </a:solidFill>
                </a:rPr>
                <a:t>(Maybe)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B32F1D7-1244-47E0-BCAB-68E1B12E7593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0177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209775-D81F-41EE-8AB0-93EB8AAD1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162FFB-57FB-454D-82C3-62CBB1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A8D5172-FB08-486B-AEAD-078E9D01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reset</a:t>
            </a:r>
            <a:r>
              <a:rPr lang="zh-CN" altLang="en-US" dirty="0">
                <a:latin typeface="Consolas" panose="020B0609020204030204" pitchFamily="49" charset="0"/>
              </a:rPr>
              <a:t>_counter </a:t>
            </a:r>
            <a:r>
              <a:rPr lang="en-US" altLang="zh-CN" dirty="0">
                <a:latin typeface="+mj-lt"/>
              </a:rPr>
              <a:t>and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incr_counter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+mj-lt"/>
              </a:rPr>
              <a:t>are setters for counter objects</a:t>
            </a:r>
            <a:endParaRPr lang="zh-CN" altLang="en-US" dirty="0">
              <a:latin typeface="+mj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A7D18C-7491-4DC9-992F-8E77F6B06542}"/>
              </a:ext>
            </a:extLst>
          </p:cNvPr>
          <p:cNvSpPr txBox="1"/>
          <p:nvPr/>
        </p:nvSpPr>
        <p:spPr>
          <a:xfrm>
            <a:off x="1023230" y="2126274"/>
            <a:ext cx="5047488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Interface of the counter library */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#ifndef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#define </a:t>
            </a:r>
            <a:r>
              <a:rPr lang="zh-CN" altLang="en-US" dirty="0">
                <a:latin typeface="Consolas" panose="020B0609020204030204" pitchFamily="49" charset="0"/>
              </a:rPr>
              <a:t>COUNTER_H_INCLUDED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reset_counter();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void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incr_counter();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#endif 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COUNTER_H_INCLUDED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FAD1E3-5A81-4C6F-9830-1B4799520F10}"/>
              </a:ext>
            </a:extLst>
          </p:cNvPr>
          <p:cNvSpPr txBox="1"/>
          <p:nvPr/>
        </p:nvSpPr>
        <p:spPr>
          <a:xfrm>
            <a:off x="6255748" y="2124422"/>
            <a:ext cx="5619260" cy="3970318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/* Implementation of the counter library */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static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counter;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counter’s value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Reset the counter to 0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reset_counter()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 = 0;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Get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get_counter()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counter; }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 of the counter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incr_counter()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 counter++; }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79B93-0216-4967-AE67-A2CEC5AF3D26}"/>
              </a:ext>
            </a:extLst>
          </p:cNvPr>
          <p:cNvSpPr txBox="1"/>
          <p:nvPr/>
        </p:nvSpPr>
        <p:spPr>
          <a:xfrm>
            <a:off x="2330822" y="6094740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 err="1">
                <a:latin typeface="Consolas" panose="020B0609020204030204" pitchFamily="49" charset="0"/>
              </a:rPr>
              <a:t>counter.h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D17631-E784-4F12-95C1-75DF5E2664A6}"/>
              </a:ext>
            </a:extLst>
          </p:cNvPr>
          <p:cNvSpPr txBox="1"/>
          <p:nvPr/>
        </p:nvSpPr>
        <p:spPr>
          <a:xfrm>
            <a:off x="7542902" y="6088536"/>
            <a:ext cx="23182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Consolas" panose="020B0609020204030204" pitchFamily="49" charset="0"/>
              </a:rPr>
              <a:t>counter.cpp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22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DE77E93-E65D-4275-B013-EBE2D6985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 Map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25A5087-0670-4741-B46E-34521F6DC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Basics of Imperative Programming (C++)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Programming with Abstractions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b="1" dirty="0"/>
              <a:t>Implementing Abstractions</a:t>
            </a:r>
          </a:p>
          <a:p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C9D6884-3C02-4205-A68F-A5204A471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83AA28A-BC1A-4D83-8D13-641B00520E28}"/>
              </a:ext>
            </a:extLst>
          </p:cNvPr>
          <p:cNvSpPr/>
          <p:nvPr/>
        </p:nvSpPr>
        <p:spPr>
          <a:xfrm>
            <a:off x="7557297" y="2920925"/>
            <a:ext cx="18774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Here!</a:t>
            </a:r>
            <a:endParaRPr lang="zh-CN" alt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43DB14FE-1742-4827-8FCC-507AF2FD061F}"/>
              </a:ext>
            </a:extLst>
          </p:cNvPr>
          <p:cNvSpPr/>
          <p:nvPr/>
        </p:nvSpPr>
        <p:spPr>
          <a:xfrm rot="7202627">
            <a:off x="6593791" y="197778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32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1E817D-AA3F-412E-BD1D-98E44EF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ADT in C++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650509-75F9-48F0-90B8-D607A8FC6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Libraries are not the best for implementing objects with </a:t>
            </a:r>
            <a:r>
              <a:rPr lang="en-US" altLang="zh-CN" dirty="0">
                <a:solidFill>
                  <a:srgbClr val="FF0000"/>
                </a:solidFill>
              </a:rPr>
              <a:t>dynamic lifetime</a:t>
            </a:r>
          </a:p>
          <a:p>
            <a:r>
              <a:rPr lang="en-US" altLang="zh-CN" dirty="0"/>
              <a:t>C++ provides a built-in device for this purpose: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12BCDE-4DF4-4D34-9A15-4498C57D5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95B48F-C47E-4BA1-9A06-225EF9C077B6}"/>
              </a:ext>
            </a:extLst>
          </p:cNvPr>
          <p:cNvSpPr txBox="1"/>
          <p:nvPr/>
        </p:nvSpPr>
        <p:spPr>
          <a:xfrm>
            <a:off x="4513056" y="3429000"/>
            <a:ext cx="31658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4400" b="1" dirty="0"/>
              <a:t>Classes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966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170A7-C739-4EA5-8FD4-053FCE7B2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 and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2216C7-3DC1-497D-A1C9-ECE04A9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Classes</a:t>
            </a:r>
            <a:r>
              <a:rPr lang="en-US" altLang="zh-CN" dirty="0"/>
              <a:t>: User-defined ADTs in C++</a:t>
            </a:r>
          </a:p>
          <a:p>
            <a:r>
              <a:rPr lang="en-US" altLang="zh-CN" dirty="0"/>
              <a:t>A class defines:</a:t>
            </a:r>
          </a:p>
          <a:p>
            <a:pPr lvl="1"/>
            <a:r>
              <a:rPr lang="en-US" altLang="zh-CN" dirty="0"/>
              <a:t>The representation of internal stores (called </a:t>
            </a:r>
            <a:r>
              <a:rPr lang="en-US" altLang="zh-CN" b="1" dirty="0"/>
              <a:t>member data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The operations for manipulating the store (called </a:t>
            </a:r>
            <a:r>
              <a:rPr lang="en-US" altLang="zh-CN" b="1" dirty="0"/>
              <a:t>member functions </a:t>
            </a:r>
            <a:r>
              <a:rPr lang="en-US" altLang="zh-CN" dirty="0"/>
              <a:t>or </a:t>
            </a:r>
            <a:r>
              <a:rPr lang="en-US" altLang="zh-CN" b="1" dirty="0"/>
              <a:t>methods</a:t>
            </a:r>
            <a:r>
              <a:rPr lang="en-US" altLang="zh-CN" dirty="0"/>
              <a:t>)</a:t>
            </a:r>
          </a:p>
          <a:p>
            <a:r>
              <a:rPr lang="en-US" altLang="zh-CN" b="1" dirty="0"/>
              <a:t>Objects</a:t>
            </a:r>
            <a:r>
              <a:rPr lang="en-US" altLang="zh-CN" dirty="0"/>
              <a:t>: values of classes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C0FA77-8F67-4231-BDAE-39FBDD358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E3BE1C1-F90A-42F1-B534-A45D15C3A324}"/>
              </a:ext>
            </a:extLst>
          </p:cNvPr>
          <p:cNvGrpSpPr/>
          <p:nvPr/>
        </p:nvGrpSpPr>
        <p:grpSpPr>
          <a:xfrm>
            <a:off x="2357543" y="3127403"/>
            <a:ext cx="7061979" cy="3411509"/>
            <a:chOff x="2323759" y="2780978"/>
            <a:chExt cx="7061979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BA199B1-8E11-4691-8E57-B5A313DC5326}"/>
                </a:ext>
              </a:extLst>
            </p:cNvPr>
            <p:cNvSpPr/>
            <p:nvPr/>
          </p:nvSpPr>
          <p:spPr>
            <a:xfrm>
              <a:off x="4988112" y="3131655"/>
              <a:ext cx="1506240" cy="6678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Member Data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F35A2B0-1A1F-4228-A76F-8FBF5C391637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F40A2B8-6EFE-4394-96C2-7AF1C7C74EE3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6E87F0B3-54C0-46D5-8162-44BA0B655C6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6548924" y="4861234"/>
              <a:ext cx="150624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73E340B0-6298-4956-AC66-7C7C0E44B62E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6D953CF-7B2E-437B-96D0-EE5408AC5E2D}"/>
                </a:ext>
              </a:extLst>
            </p:cNvPr>
            <p:cNvSpPr txBox="1"/>
            <p:nvPr/>
          </p:nvSpPr>
          <p:spPr>
            <a:xfrm>
              <a:off x="4933542" y="5730822"/>
              <a:ext cx="19951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C++ 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083B5DD7-22C0-4BA4-8AD6-8B0FA95FB4CC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Member Functions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4CCF1228-7AA6-4342-911D-CFE1AC48F394}"/>
                </a:ext>
              </a:extLst>
            </p:cNvPr>
            <p:cNvSpPr txBox="1"/>
            <p:nvPr/>
          </p:nvSpPr>
          <p:spPr>
            <a:xfrm>
              <a:off x="2323759" y="4638719"/>
              <a:ext cx="98129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Inputs</a:t>
              </a:r>
              <a:endParaRPr lang="zh-CN" altLang="en-US" sz="16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65CDADD-0141-4D42-A8B4-4AE78BF3D0C7}"/>
                </a:ext>
              </a:extLst>
            </p:cNvPr>
            <p:cNvSpPr txBox="1"/>
            <p:nvPr/>
          </p:nvSpPr>
          <p:spPr>
            <a:xfrm>
              <a:off x="8180004" y="4638719"/>
              <a:ext cx="120573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/>
                <a:t>Outputs</a:t>
              </a:r>
              <a:endParaRPr lang="zh-CN" altLang="en-US" sz="1600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A4188FC-54CA-44C0-895F-62A25212B535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read/write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2879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833552" y="2815561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We introduce a first ADT defined in C++</a:t>
            </a:r>
          </a:p>
        </p:txBody>
      </p:sp>
    </p:spTree>
    <p:extLst>
      <p:ext uri="{BB962C8B-B14F-4D97-AF65-F5344CB8AC3E}">
        <p14:creationId xmlns:p14="http://schemas.microsoft.com/office/powerpoint/2010/main" val="31572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341753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762B5E-4C88-48AE-B9A3-282DBA10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0CD30-A03F-4D22-A2FF-CD4751716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 need an ADT for representing </a:t>
            </a:r>
            <a:r>
              <a:rPr lang="en-US" altLang="zh-CN" dirty="0">
                <a:solidFill>
                  <a:srgbClr val="FF0000"/>
                </a:solidFill>
              </a:rPr>
              <a:t>sequences of characters</a:t>
            </a: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a sequence of 13 characters: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What the ADT should provide?</a:t>
            </a:r>
          </a:p>
          <a:p>
            <a:r>
              <a:rPr lang="en-US" altLang="zh-CN" b="1" dirty="0"/>
              <a:t>A:</a:t>
            </a:r>
          </a:p>
          <a:p>
            <a:pPr lvl="1"/>
            <a:r>
              <a:rPr lang="en-US" altLang="zh-CN" dirty="0"/>
              <a:t>An internal representation for sequences of characters</a:t>
            </a:r>
          </a:p>
          <a:p>
            <a:pPr lvl="1"/>
            <a:r>
              <a:rPr lang="en-US" altLang="zh-CN" dirty="0"/>
              <a:t>A set of operations for manipulating the store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Users do not care or need to worry about the internals of the ADT</a:t>
            </a:r>
          </a:p>
          <a:p>
            <a:pPr lvl="1"/>
            <a:r>
              <a:rPr lang="en-US" altLang="zh-CN" dirty="0"/>
              <a:t>The ADT only need to </a:t>
            </a:r>
            <a:r>
              <a:rPr lang="en-US" altLang="zh-CN" dirty="0">
                <a:solidFill>
                  <a:srgbClr val="FF0000"/>
                </a:solidFill>
              </a:rPr>
              <a:t>behave like a sequence of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FDA518-16F5-4670-A41F-2AE22C87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4752624-C00A-4254-AEE0-0B8D604F5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5157" y="2336277"/>
            <a:ext cx="199860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4205020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F2932-F203-40A9-8711-B5F5F667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742FD-D262-4787-A256-AB6A4FEA0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: a C++ class (ADT) for representing sequences of characters</a:t>
            </a:r>
          </a:p>
          <a:p>
            <a:pPr lvl="1"/>
            <a:r>
              <a:rPr lang="en-US" altLang="zh-CN" dirty="0"/>
              <a:t>Provides operations for manipulating strings</a:t>
            </a:r>
          </a:p>
          <a:p>
            <a:pPr lvl="2"/>
            <a:r>
              <a:rPr lang="en-US" altLang="zh-CN" dirty="0"/>
              <a:t>Getter (read a character)</a:t>
            </a:r>
          </a:p>
          <a:p>
            <a:pPr lvl="2"/>
            <a:r>
              <a:rPr lang="en-US" altLang="zh-CN" dirty="0"/>
              <a:t>Setter (set a character)</a:t>
            </a:r>
          </a:p>
          <a:p>
            <a:pPr lvl="2"/>
            <a:r>
              <a:rPr lang="en-US" altLang="zh-CN" dirty="0"/>
              <a:t>Compare the strings</a:t>
            </a:r>
          </a:p>
          <a:p>
            <a:pPr lvl="2"/>
            <a:r>
              <a:rPr lang="en-US" altLang="zh-CN" dirty="0"/>
              <a:t>Search the strings</a:t>
            </a:r>
          </a:p>
          <a:p>
            <a:pPr lvl="2"/>
            <a:r>
              <a:rPr lang="en-US" altLang="zh-CN" dirty="0"/>
              <a:t>Concatenate strings</a:t>
            </a:r>
          </a:p>
          <a:p>
            <a:pPr lvl="2"/>
            <a:r>
              <a:rPr lang="en-US" altLang="zh-CN" dirty="0"/>
              <a:t>Erase, insert and replace characters</a:t>
            </a:r>
          </a:p>
          <a:p>
            <a:pPr lvl="2"/>
            <a:r>
              <a:rPr lang="en-US" altLang="zh-CN" dirty="0"/>
              <a:t>…</a:t>
            </a:r>
          </a:p>
          <a:p>
            <a:pPr lvl="1"/>
            <a:r>
              <a:rPr lang="en-US" altLang="zh-CN" dirty="0"/>
              <a:t>See Table 3-1 (Page 130) in the textbook for a complete list 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Defined in the C++ standard library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&lt;string&gt;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EE511A-F7A0-421C-A858-3098C0931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903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5A9CCF-D32A-427D-8C82-29E200FB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50439D-651F-49B4-91DD-BED5C1C8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 and print names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B27A5D-A0FA-4BDF-AA72-CA664702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8721D7-9045-485C-B068-8195D0FEEB4C}"/>
              </a:ext>
            </a:extLst>
          </p:cNvPr>
          <p:cNvSpPr txBox="1"/>
          <p:nvPr/>
        </p:nvSpPr>
        <p:spPr>
          <a:xfrm>
            <a:off x="2811778" y="1691560"/>
            <a:ext cx="75731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Include the string library to use the string class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string class is in the std namespace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   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"Enter your name: 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cin &gt;&gt;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the string variable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dirty="0">
                <a:latin typeface="Consolas" panose="020B0609020204030204" pitchFamily="49" charset="0"/>
              </a:rPr>
              <a:t>cout &lt;&lt; "Welcome, " &lt;&lt; name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705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95AF7-3435-470E-8F5D-F725B3C7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Read Lines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70A8B-7F2E-4C78-9DD2-20B7B4C64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operation cannot read whitespaces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Fix</a:t>
            </a:r>
            <a:r>
              <a:rPr lang="en-US" altLang="zh-CN" dirty="0"/>
              <a:t>: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getline</a:t>
            </a:r>
            <a:r>
              <a:rPr lang="en-US" altLang="zh-CN" dirty="0"/>
              <a:t> method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C3928D-CA92-4E3A-9545-34D2E561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4570C9-A171-49CF-B161-EBA3457F8973}"/>
              </a:ext>
            </a:extLst>
          </p:cNvPr>
          <p:cNvSpPr txBox="1"/>
          <p:nvPr/>
        </p:nvSpPr>
        <p:spPr>
          <a:xfrm>
            <a:off x="1795054" y="1802061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cin &gt;&gt; name;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069ED9E-8E42-46A6-880B-D13DCA9D15CE}"/>
              </a:ext>
            </a:extLst>
          </p:cNvPr>
          <p:cNvSpPr txBox="1"/>
          <p:nvPr/>
        </p:nvSpPr>
        <p:spPr>
          <a:xfrm>
            <a:off x="7362009" y="1906341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“Yuting”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1EA2BC-E9A7-4634-9D95-45CBEB89C818}"/>
              </a:ext>
            </a:extLst>
          </p:cNvPr>
          <p:cNvSpPr txBox="1"/>
          <p:nvPr/>
        </p:nvSpPr>
        <p:spPr>
          <a:xfrm>
            <a:off x="1699260" y="4317274"/>
            <a:ext cx="48016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Define a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name;  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Write to the string variable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name);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6CC241-90B9-4D82-9A5E-630AFC0702BF}"/>
              </a:ext>
            </a:extLst>
          </p:cNvPr>
          <p:cNvSpPr txBox="1"/>
          <p:nvPr/>
        </p:nvSpPr>
        <p:spPr>
          <a:xfrm>
            <a:off x="7362009" y="4455773"/>
            <a:ext cx="34159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“Yuting Wang”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“Yuting Wang”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92111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8F506F-7BD7-4FB4-ABF6-8EC9FD97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Initializing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C72B86-6D27-4408-A63A-F20D2A1A2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default, a string variable contains an empty string</a:t>
            </a:r>
          </a:p>
          <a:p>
            <a:r>
              <a:rPr lang="en-US" altLang="zh-CN" dirty="0"/>
              <a:t>We can initialize the string with </a:t>
            </a:r>
            <a:r>
              <a:rPr lang="en-US" altLang="zh-CN" i="1" dirty="0"/>
              <a:t>string literals</a:t>
            </a:r>
            <a:endParaRPr lang="zh-CN" altLang="en-US" i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923156-81BE-404E-AC4A-5B82E8FBD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2EF52F-7BE9-4359-AB09-7D1048E850BF}"/>
              </a:ext>
            </a:extLst>
          </p:cNvPr>
          <p:cNvSpPr txBox="1"/>
          <p:nvPr/>
        </p:nvSpPr>
        <p:spPr>
          <a:xfrm>
            <a:off x="3211068" y="2732314"/>
            <a:ext cx="5737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Examples: Initializing strings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= “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”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sentence = “I am feeling good!\n”</a:t>
            </a:r>
            <a:r>
              <a:rPr lang="zh-CN" altLang="en-US" dirty="0">
                <a:latin typeface="Consolas" panose="020B0609020204030204" pitchFamily="49" charset="0"/>
              </a:rPr>
              <a:t>  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abc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sentence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6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4A8D5-1A7A-4B0D-8CC6-350489E01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 Variables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6E81CE-C774-41A7-839E-DCBA0230D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object variable</a:t>
            </a:r>
          </a:p>
          <a:p>
            <a:pPr lvl="1"/>
            <a:r>
              <a:rPr lang="en-US" altLang="zh-CN" dirty="0"/>
              <a:t>refers to an object of a particular class</a:t>
            </a:r>
          </a:p>
          <a:p>
            <a:pPr lvl="1"/>
            <a:r>
              <a:rPr lang="en-US" altLang="zh-CN" dirty="0"/>
              <a:t>holds </a:t>
            </a:r>
            <a:r>
              <a:rPr lang="en-US" altLang="zh-CN" dirty="0">
                <a:solidFill>
                  <a:srgbClr val="FF0000"/>
                </a:solidFill>
              </a:rPr>
              <a:t>the internal store </a:t>
            </a:r>
            <a:r>
              <a:rPr lang="en-US" altLang="zh-CN" dirty="0"/>
              <a:t>of that object</a:t>
            </a:r>
          </a:p>
          <a:p>
            <a:r>
              <a:rPr lang="en-US" altLang="zh-CN" dirty="0"/>
              <a:t>Definition of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Three component of an object variable:</a:t>
            </a:r>
          </a:p>
          <a:p>
            <a:pPr lvl="1"/>
            <a:r>
              <a:rPr lang="en-US" altLang="zh-CN" b="1" dirty="0"/>
              <a:t>Name</a:t>
            </a:r>
            <a:r>
              <a:rPr lang="en-US" altLang="zh-CN" dirty="0"/>
              <a:t>: a reference to the object</a:t>
            </a:r>
            <a:endParaRPr lang="en-US" altLang="zh-CN" b="1" dirty="0"/>
          </a:p>
          <a:p>
            <a:pPr lvl="1"/>
            <a:r>
              <a:rPr lang="en-US" altLang="zh-CN" b="1" dirty="0"/>
              <a:t>Memory location</a:t>
            </a:r>
            <a:r>
              <a:rPr lang="en-US" altLang="zh-CN" dirty="0"/>
              <a:t>: the place internal store is located</a:t>
            </a:r>
          </a:p>
          <a:p>
            <a:pPr lvl="1"/>
            <a:r>
              <a:rPr lang="en-US" altLang="zh-CN" b="1" dirty="0"/>
              <a:t>Type</a:t>
            </a:r>
            <a:r>
              <a:rPr lang="en-US" altLang="zh-CN" dirty="0"/>
              <a:t>: the ADT/class of the object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5E8252-78B8-4095-A933-9C2DD244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4B5BBCA-0C7D-4B0F-82EC-9103A4E07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2822585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classname</a:t>
            </a: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&gt; &lt;name1&gt;, &lt;name2&gt;, …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F6E45CF4-9476-449E-92F0-1954B088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54" y="3520441"/>
            <a:ext cx="364392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// Examples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string s1, s2, s3;</a:t>
            </a:r>
          </a:p>
        </p:txBody>
      </p:sp>
    </p:spTree>
    <p:extLst>
      <p:ext uri="{BB962C8B-B14F-4D97-AF65-F5344CB8AC3E}">
        <p14:creationId xmlns:p14="http://schemas.microsoft.com/office/powerpoint/2010/main" val="28302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672101-7168-47D3-AB75-F9BE3288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Last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6CB25-4347-4EA2-B851-F70314F8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 of Functions</a:t>
            </a:r>
          </a:p>
          <a:p>
            <a:r>
              <a:rPr lang="en-US" altLang="zh-CN" dirty="0"/>
              <a:t>Mechanics of Function Calls</a:t>
            </a:r>
          </a:p>
          <a:p>
            <a:r>
              <a:rPr lang="en-US" altLang="zh-CN" dirty="0"/>
              <a:t>Variable Scope</a:t>
            </a:r>
          </a:p>
          <a:p>
            <a:r>
              <a:rPr lang="en-US" altLang="zh-CN" dirty="0"/>
              <a:t>Basics of Recursion</a:t>
            </a:r>
          </a:p>
          <a:p>
            <a:r>
              <a:rPr lang="en-US" altLang="zh-CN" dirty="0"/>
              <a:t>Libraries &amp; Interfaces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DCFD9B-FCA4-4362-954D-AB951FE7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30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34F9F-22CA-4315-95A9-AAE356D8B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E661A1-8046-45E7-AF93-646A4C4E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 variables have the same lifetime as ordinary variables</a:t>
            </a:r>
          </a:p>
          <a:p>
            <a:r>
              <a:rPr lang="en-US" altLang="zh-CN" dirty="0"/>
              <a:t>A object</a:t>
            </a:r>
          </a:p>
          <a:p>
            <a:pPr lvl="1"/>
            <a:r>
              <a:rPr lang="en-US" altLang="zh-CN" dirty="0"/>
              <a:t>Begins to live when its internal store is allocated</a:t>
            </a:r>
          </a:p>
          <a:p>
            <a:pPr lvl="1"/>
            <a:r>
              <a:rPr lang="en-US" altLang="zh-CN" dirty="0"/>
              <a:t>Dies when its internal store is destroyed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6557AD-A563-4DC6-BC8C-E37D17CAC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12949E6B-0CC7-45A2-A73D-8EB65AD9AA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993353"/>
              </p:ext>
            </p:extLst>
          </p:nvPr>
        </p:nvGraphicFramePr>
        <p:xfrm>
          <a:off x="1567544" y="3167770"/>
          <a:ext cx="85810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340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60340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Global Object Variables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Local Object Variables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Begin to live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Starts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Calls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Die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Program Ends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Function Returns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63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Global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82981" y="1435969"/>
            <a:ext cx="582276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Constant and non-constant global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#</a:t>
            </a:r>
            <a:r>
              <a:rPr lang="zh-CN" altLang="en-US" b="1" dirty="0">
                <a:latin typeface="Consolas" panose="020B0609020204030204" pitchFamily="49" charset="0"/>
              </a:rPr>
              <a:t>include</a:t>
            </a:r>
            <a:r>
              <a:rPr lang="zh-CN" altLang="en-US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using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namespace</a:t>
            </a:r>
            <a:r>
              <a:rPr lang="zh-CN" altLang="en-US" dirty="0">
                <a:latin typeface="Consolas" panose="020B0609020204030204" pitchFamily="49" charset="0"/>
              </a:rPr>
              <a:t> std;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=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dirty="0">
                <a:latin typeface="Consolas" panose="020B0609020204030204" pitchFamily="49" charset="0"/>
              </a:rPr>
              <a:t>"ABCDEFGHIJKLMNOPQRSTUVWXYZ";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= "Tiktok";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r>
              <a:rPr lang="zh-CN" altLang="en-US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54C80D1-6118-4A8F-95C1-6AEEF9613EA9}"/>
              </a:ext>
            </a:extLst>
          </p:cNvPr>
          <p:cNvSpPr/>
          <p:nvPr/>
        </p:nvSpPr>
        <p:spPr>
          <a:xfrm>
            <a:off x="7212780" y="1991662"/>
            <a:ext cx="4141020" cy="323348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91EFBCA-CABC-478B-AA6D-37B6FB1D2F22}"/>
              </a:ext>
            </a:extLst>
          </p:cNvPr>
          <p:cNvSpPr/>
          <p:nvPr/>
        </p:nvSpPr>
        <p:spPr>
          <a:xfrm>
            <a:off x="7880114" y="276110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03BB516-5578-43D7-97CB-58EBC4E50BF5}"/>
              </a:ext>
            </a:extLst>
          </p:cNvPr>
          <p:cNvSpPr/>
          <p:nvPr/>
        </p:nvSpPr>
        <p:spPr>
          <a:xfrm>
            <a:off x="7880112" y="3557955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C7DE6E-BE28-4AD9-BDD8-33AD08124E36}"/>
              </a:ext>
            </a:extLst>
          </p:cNvPr>
          <p:cNvSpPr/>
          <p:nvPr/>
        </p:nvSpPr>
        <p:spPr>
          <a:xfrm>
            <a:off x="9491322" y="2758635"/>
            <a:ext cx="1075850" cy="1314034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08FB55F-5C6F-46BA-85DC-707144A38B04}"/>
              </a:ext>
            </a:extLst>
          </p:cNvPr>
          <p:cNvSpPr txBox="1"/>
          <p:nvPr/>
        </p:nvSpPr>
        <p:spPr>
          <a:xfrm>
            <a:off x="9301054" y="2005403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D8D3CD5-B322-4928-9B61-E28C43313BF3}"/>
              </a:ext>
            </a:extLst>
          </p:cNvPr>
          <p:cNvSpPr txBox="1"/>
          <p:nvPr/>
        </p:nvSpPr>
        <p:spPr>
          <a:xfrm>
            <a:off x="7463105" y="201446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4B09EAD8-C33F-4F51-A4B9-2943C31E873A}"/>
              </a:ext>
            </a:extLst>
          </p:cNvPr>
          <p:cNvSpPr/>
          <p:nvPr/>
        </p:nvSpPr>
        <p:spPr>
          <a:xfrm>
            <a:off x="7684947" y="2691193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24380" y="5849880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64642E6-5940-48E9-9E98-A83BAB923E85}"/>
              </a:ext>
            </a:extLst>
          </p:cNvPr>
          <p:cNvCxnSpPr>
            <a:cxnSpLocks/>
          </p:cNvCxnSpPr>
          <p:nvPr/>
        </p:nvCxnSpPr>
        <p:spPr>
          <a:xfrm>
            <a:off x="6704333" y="2758635"/>
            <a:ext cx="1175779" cy="29267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966E8E6-BB3E-43EA-A257-B056DCEE5E66}"/>
              </a:ext>
            </a:extLst>
          </p:cNvPr>
          <p:cNvSpPr txBox="1"/>
          <p:nvPr/>
        </p:nvSpPr>
        <p:spPr>
          <a:xfrm>
            <a:off x="5760933" y="2407927"/>
            <a:ext cx="14875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ALPHABET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F42713-7897-4D81-A146-A975BC3531CF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860634" y="3823928"/>
            <a:ext cx="1019478" cy="22116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05E8CF54-F03F-4FD0-846F-F9BE6D57DFF9}"/>
              </a:ext>
            </a:extLst>
          </p:cNvPr>
          <p:cNvSpPr txBox="1"/>
          <p:nvPr/>
        </p:nvSpPr>
        <p:spPr>
          <a:xfrm>
            <a:off x="6457769" y="3866420"/>
            <a:ext cx="671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tk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8CBB6D4-5A71-49B6-8009-BFE0003A4A9B}"/>
              </a:ext>
            </a:extLst>
          </p:cNvPr>
          <p:cNvSpPr txBox="1"/>
          <p:nvPr/>
        </p:nvSpPr>
        <p:spPr>
          <a:xfrm rot="5400000">
            <a:off x="7817515" y="4515587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5885619-967A-4A8E-A37D-A610A176C825}"/>
              </a:ext>
            </a:extLst>
          </p:cNvPr>
          <p:cNvSpPr txBox="1"/>
          <p:nvPr/>
        </p:nvSpPr>
        <p:spPr>
          <a:xfrm>
            <a:off x="10601789" y="2758635"/>
            <a:ext cx="832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main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FAFBFFBA-6B9F-4FBB-94C3-E12D402B331A}"/>
              </a:ext>
            </a:extLst>
          </p:cNvPr>
          <p:cNvGrpSpPr/>
          <p:nvPr/>
        </p:nvGrpSpPr>
        <p:grpSpPr>
          <a:xfrm>
            <a:off x="350500" y="4423254"/>
            <a:ext cx="1155192" cy="400110"/>
            <a:chOff x="2822448" y="3339786"/>
            <a:chExt cx="1155192" cy="400110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B6826F95-9543-4460-BCF0-8D78F0603799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11E2B9A-A58F-4026-9DFB-46074AD2CCAC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62565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30" grpId="0" animBg="1"/>
      <p:bldP spid="33" grpId="0"/>
      <p:bldP spid="37" grpId="0"/>
      <p:bldP spid="40" grpId="0"/>
      <p:bldP spid="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D7767-79F2-4A8A-87CC-A6C72B7A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7915A3E-CA6B-465C-A815-43F773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Local String Variables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FB5D0B-D4FE-4141-B13D-F54ACBC85D83}"/>
              </a:ext>
            </a:extLst>
          </p:cNvPr>
          <p:cNvSpPr txBox="1"/>
          <p:nvPr/>
        </p:nvSpPr>
        <p:spPr>
          <a:xfrm>
            <a:off x="970878" y="1256852"/>
            <a:ext cx="5822768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&lt;iostream&gt;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#</a:t>
            </a:r>
            <a:r>
              <a:rPr lang="en-US" altLang="zh-CN" b="1" dirty="0">
                <a:latin typeface="Consolas" panose="020B0609020204030204" pitchFamily="49" charset="0"/>
              </a:rPr>
              <a:t>include</a:t>
            </a:r>
            <a:r>
              <a:rPr lang="en-US" altLang="zh-CN" dirty="0">
                <a:latin typeface="Consolas" panose="020B0609020204030204" pitchFamily="49" charset="0"/>
              </a:rPr>
              <a:t> &lt;string&gt;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using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namespace</a:t>
            </a:r>
            <a:r>
              <a:rPr lang="en-US" altLang="zh-CN" dirty="0">
                <a:latin typeface="Consolas" panose="020B0609020204030204" pitchFamily="49" charset="0"/>
              </a:rPr>
              <a:t> std;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latin typeface="Consolas" panose="020B0609020204030204" pitchFamily="49" charset="0"/>
              </a:rPr>
              <a:t> s)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for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str &gt;&gt; n;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print_nlines</a:t>
            </a:r>
            <a:r>
              <a:rPr lang="en-US" altLang="zh-CN" dirty="0">
                <a:latin typeface="Consolas" panose="020B0609020204030204" pitchFamily="49" charset="0"/>
              </a:rPr>
              <a:t>(n, str);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6B75638-D63B-4111-8E7A-0F5483FFDB81}"/>
              </a:ext>
            </a:extLst>
          </p:cNvPr>
          <p:cNvSpPr txBox="1"/>
          <p:nvPr/>
        </p:nvSpPr>
        <p:spPr>
          <a:xfrm>
            <a:off x="7618967" y="6068213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9515833-2F8A-42F0-8294-11630A37D960}"/>
              </a:ext>
            </a:extLst>
          </p:cNvPr>
          <p:cNvSpPr/>
          <p:nvPr/>
        </p:nvSpPr>
        <p:spPr>
          <a:xfrm>
            <a:off x="7052806" y="1134123"/>
            <a:ext cx="3842567" cy="489411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D6C10A4-8EAD-4157-A701-CC3C73C9180E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D4E69F38-1C10-47C0-8DA0-38DE6185E704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C61CC44-9F0D-4603-BA04-725767075865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A0D9826-3E12-4FF4-A6DA-296B385E5921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47" name="矩形: 圆角 46">
              <a:extLst>
                <a:ext uri="{FF2B5EF4-FFF2-40B4-BE49-F238E27FC236}">
                  <a16:creationId xmlns:a16="http://schemas.microsoft.com/office/drawing/2014/main" id="{7CBCC581-D10A-4A8A-BC1A-62EEE3648D04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1EB5CD0-C921-4D62-92B3-514747B26A36}"/>
              </a:ext>
            </a:extLst>
          </p:cNvPr>
          <p:cNvGrpSpPr/>
          <p:nvPr/>
        </p:nvGrpSpPr>
        <p:grpSpPr>
          <a:xfrm>
            <a:off x="9131101" y="1873668"/>
            <a:ext cx="1234317" cy="1462041"/>
            <a:chOff x="9131101" y="1873668"/>
            <a:chExt cx="1234317" cy="146204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11F4EF3-075C-4DE8-80ED-428542FB0732}"/>
                </a:ext>
              </a:extLst>
            </p:cNvPr>
            <p:cNvSpPr/>
            <p:nvPr/>
          </p:nvSpPr>
          <p:spPr>
            <a:xfrm>
              <a:off x="9343432" y="1969052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str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36EA9A35-0744-4FAF-A012-A560471E8233}"/>
                </a:ext>
              </a:extLst>
            </p:cNvPr>
            <p:cNvSpPr/>
            <p:nvPr/>
          </p:nvSpPr>
          <p:spPr>
            <a:xfrm>
              <a:off x="9131101" y="1873668"/>
              <a:ext cx="123431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4F10FF51-3AFA-40D5-BD14-7F4849A60AB6}"/>
                </a:ext>
              </a:extLst>
            </p:cNvPr>
            <p:cNvSpPr/>
            <p:nvPr/>
          </p:nvSpPr>
          <p:spPr>
            <a:xfrm>
              <a:off x="9343432" y="265386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1ADC1B-38C1-4318-B0C5-1D3CCDE8D29E}"/>
              </a:ext>
            </a:extLst>
          </p:cNvPr>
          <p:cNvGrpSpPr/>
          <p:nvPr/>
        </p:nvGrpSpPr>
        <p:grpSpPr>
          <a:xfrm>
            <a:off x="9131101" y="3335709"/>
            <a:ext cx="1234317" cy="2505586"/>
            <a:chOff x="9131101" y="3335709"/>
            <a:chExt cx="1234317" cy="2505586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65FE415-B7FE-4012-82A3-3C6E14A9359F}"/>
                </a:ext>
              </a:extLst>
            </p:cNvPr>
            <p:cNvCxnSpPr>
              <a:cxnSpLocks/>
              <a:stCxn id="27" idx="2"/>
              <a:endCxn id="50" idx="0"/>
            </p:cNvCxnSpPr>
            <p:nvPr/>
          </p:nvCxnSpPr>
          <p:spPr>
            <a:xfrm>
              <a:off x="9748260" y="3335709"/>
              <a:ext cx="0" cy="4401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ED87EA9D-1399-44BE-BCAA-BC4D5FC3ADC3}"/>
                </a:ext>
              </a:extLst>
            </p:cNvPr>
            <p:cNvSpPr/>
            <p:nvPr/>
          </p:nvSpPr>
          <p:spPr>
            <a:xfrm>
              <a:off x="9343432" y="3871193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n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9FC49821-3AAC-4F0A-8C6D-C1D89B84577F}"/>
                </a:ext>
              </a:extLst>
            </p:cNvPr>
            <p:cNvSpPr/>
            <p:nvPr/>
          </p:nvSpPr>
          <p:spPr>
            <a:xfrm>
              <a:off x="9131101" y="3775809"/>
              <a:ext cx="1234317" cy="2065486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C7B2826-75F9-4B23-ABE8-388BCAC53231}"/>
                </a:ext>
              </a:extLst>
            </p:cNvPr>
            <p:cNvSpPr/>
            <p:nvPr/>
          </p:nvSpPr>
          <p:spPr>
            <a:xfrm>
              <a:off x="9343432" y="4556009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AAA5EAF2-8ADB-4959-B4FA-9C9B1E1B82F9}"/>
                </a:ext>
              </a:extLst>
            </p:cNvPr>
            <p:cNvSpPr/>
            <p:nvPr/>
          </p:nvSpPr>
          <p:spPr>
            <a:xfrm>
              <a:off x="9339636" y="5217418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i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4EE22EC3-A1F1-49B0-91CA-6B097EDB8A84}"/>
              </a:ext>
            </a:extLst>
          </p:cNvPr>
          <p:cNvGrpSpPr/>
          <p:nvPr/>
        </p:nvGrpSpPr>
        <p:grpSpPr>
          <a:xfrm>
            <a:off x="287117" y="4527826"/>
            <a:ext cx="1155192" cy="400110"/>
            <a:chOff x="2822448" y="3339786"/>
            <a:chExt cx="1155192" cy="400110"/>
          </a:xfrm>
        </p:grpSpPr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478997BF-6CDE-46FD-82C5-3FE0D0C4210C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5354661B-3B65-4FF2-AAFA-58CB01FADBFA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97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-0.00104 0.1625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8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1625 L -0.00104 -0.23935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00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23935 L -0.00221 -0.1583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-0.15833 L -0.00104 0.2023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803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Operations of Strings</a:t>
            </a:r>
          </a:p>
        </p:txBody>
      </p:sp>
    </p:spTree>
    <p:extLst>
      <p:ext uri="{BB962C8B-B14F-4D97-AF65-F5344CB8AC3E}">
        <p14:creationId xmlns:p14="http://schemas.microsoft.com/office/powerpoint/2010/main" val="105038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39644-E76B-48E6-8E17-3C6721D1F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Method Calls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6A2487-2AFA-4226-89CB-6BBEBA827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Recall operations of classes are also called </a:t>
            </a:r>
            <a:r>
              <a:rPr lang="en-US" altLang="zh-CN" dirty="0">
                <a:solidFill>
                  <a:srgbClr val="FF0000"/>
                </a:solidFill>
              </a:rPr>
              <a:t>member functions </a:t>
            </a:r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methods</a:t>
            </a:r>
          </a:p>
          <a:p>
            <a:r>
              <a:rPr lang="en-US" altLang="zh-CN" dirty="0"/>
              <a:t>Invocation of class operations are known as </a:t>
            </a:r>
            <a:r>
              <a:rPr lang="en-US" altLang="zh-CN" b="1" dirty="0"/>
              <a:t>method calls</a:t>
            </a:r>
          </a:p>
          <a:p>
            <a:r>
              <a:rPr lang="en-US" altLang="zh-CN" b="1" dirty="0"/>
              <a:t>Syntax</a:t>
            </a:r>
            <a:r>
              <a:rPr lang="en-US" altLang="zh-CN" dirty="0"/>
              <a:t>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</a:t>
            </a:r>
            <a:r>
              <a:rPr lang="en-US" altLang="zh-CN" dirty="0"/>
              <a:t>: object variable of a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  <a:r>
              <a:rPr lang="en-US" altLang="zh-CN" dirty="0"/>
              <a:t>: operation provided by the class C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</a:t>
            </a:r>
            <a:r>
              <a:rPr lang="en-US" altLang="zh-CN" dirty="0"/>
              <a:t>: a list of input arguments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&lt;method&gt;</a:t>
            </a:r>
          </a:p>
          <a:p>
            <a:endParaRPr lang="en-US" altLang="zh-CN" dirty="0"/>
          </a:p>
          <a:p>
            <a:r>
              <a:rPr lang="en-US" altLang="zh-CN" dirty="0"/>
              <a:t>A method call is an expression</a:t>
            </a:r>
          </a:p>
          <a:p>
            <a:pPr lvl="1"/>
            <a:r>
              <a:rPr lang="en-US" altLang="zh-CN" dirty="0"/>
              <a:t>Its value is its output, type its output type</a:t>
            </a:r>
          </a:p>
          <a:p>
            <a:endParaRPr lang="en-US" altLang="zh-CN" dirty="0"/>
          </a:p>
          <a:p>
            <a:r>
              <a:rPr lang="en-US" altLang="zh-CN" dirty="0"/>
              <a:t>Like functions, methods have their own prototypes.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75ADA1-39B4-456E-85D3-6E069B03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34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DFA4D75-7347-4145-8023-4EF30ECA9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8683" y="2430698"/>
            <a:ext cx="52319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&lt;variable&gt;.&lt;method&gt;(&lt;arguments&gt;)</a:t>
            </a:r>
          </a:p>
        </p:txBody>
      </p:sp>
    </p:spTree>
    <p:extLst>
      <p:ext uri="{BB962C8B-B14F-4D97-AF65-F5344CB8AC3E}">
        <p14:creationId xmlns:p14="http://schemas.microsoft.com/office/powerpoint/2010/main" val="267620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D1C17-4D30-4951-890E-C81E690C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Length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E964E-C8C9-4FA7-9E49-F6950BEC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length</a:t>
            </a:r>
            <a:r>
              <a:rPr lang="en-US" altLang="zh-CN" dirty="0"/>
              <a:t>: method for getting the length of a string object: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324923-B1C0-49AE-8EBE-A2E6CE55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35</a:t>
            </a:fld>
            <a:endParaRPr lang="zh-CN" alt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DECF7C26-EA76-4595-84F5-2EB292711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8237" y="1699178"/>
            <a:ext cx="523191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dirty="0">
                <a:solidFill>
                  <a:srgbClr val="00B05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// Get the length of </a:t>
            </a:r>
            <a:r>
              <a:rPr kumimoji="1" lang="en-US" altLang="zh-CN" sz="2000" i="1" dirty="0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</a:p>
          <a:p>
            <a:pPr eaLnBrk="1" hangingPunct="1">
              <a:spcBef>
                <a:spcPct val="10000"/>
              </a:spcBef>
              <a:buClrTx/>
              <a:buSzTx/>
              <a:buFontTx/>
              <a:buNone/>
            </a:pPr>
            <a:r>
              <a:rPr kumimoji="1" lang="en-US" altLang="zh-CN" sz="2000" i="1" dirty="0" err="1">
                <a:latin typeface="Consolas" panose="020B0609020204030204" pitchFamily="49" charset="0"/>
                <a:ea typeface="黑体" panose="02010609060101010101" pitchFamily="49" charset="-122"/>
              </a:rPr>
              <a:t>str</a:t>
            </a:r>
            <a:r>
              <a:rPr kumimoji="1" lang="en-US" altLang="zh-CN" sz="2000" dirty="0" err="1">
                <a:latin typeface="Consolas" panose="020B0609020204030204" pitchFamily="49" charset="0"/>
                <a:ea typeface="黑体" panose="02010609060101010101" pitchFamily="49" charset="-122"/>
              </a:rPr>
              <a:t>.</a:t>
            </a:r>
            <a:r>
              <a:rPr kumimoji="1"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  <a:ea typeface="黑体" panose="02010609060101010101" pitchFamily="49" charset="-122"/>
              </a:rPr>
              <a:t>length</a:t>
            </a:r>
            <a:r>
              <a:rPr kumimoji="1" lang="en-US" altLang="zh-CN" sz="2000" dirty="0">
                <a:latin typeface="Consolas" panose="020B0609020204030204" pitchFamily="49" charset="0"/>
                <a:ea typeface="黑体" panose="02010609060101010101" pitchFamily="49" charset="-122"/>
              </a:rPr>
              <a:t>()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9F959E5-132F-448F-8075-0DFD7D588D4E}"/>
              </a:ext>
            </a:extLst>
          </p:cNvPr>
          <p:cNvSpPr txBox="1"/>
          <p:nvPr/>
        </p:nvSpPr>
        <p:spPr>
          <a:xfrm>
            <a:off x="2542659" y="3217029"/>
            <a:ext cx="816888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Print lengths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const</a:t>
            </a:r>
            <a:r>
              <a:rPr lang="zh-CN" altLang="en-US" dirty="0">
                <a:latin typeface="Consolas" panose="020B0609020204030204" pitchFamily="49" charset="0"/>
              </a:rPr>
              <a:t> string ALPHABET = "ABCDEFGHIJKLMNOPQRSTUVWXYZ";</a:t>
            </a:r>
          </a:p>
          <a:p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main()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alphabet: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ALPHABET.length()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name;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getline(cin, name);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cout &lt;&lt; "Length of name: " &lt;&lt;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name.length() </a:t>
            </a:r>
            <a:r>
              <a:rPr lang="zh-CN" altLang="en-US" dirty="0">
                <a:latin typeface="Consolas" panose="020B0609020204030204" pitchFamily="49" charset="0"/>
              </a:rPr>
              <a:t>&lt;&lt; endl;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0;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462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CEDE9-2868-4A78-B12E-28BC00EE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475A4F-7D31-47BA-ABDB-DE31811B0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4684"/>
            <a:ext cx="10515600" cy="5040923"/>
          </a:xfrm>
        </p:spPr>
        <p:txBody>
          <a:bodyPr/>
          <a:lstStyle/>
          <a:p>
            <a:r>
              <a:rPr lang="en-US" altLang="zh-CN" b="1" dirty="0"/>
              <a:t>Key idea</a:t>
            </a:r>
            <a:r>
              <a:rPr lang="en-US" altLang="zh-CN" dirty="0"/>
              <a:t>: the same operator have different meanings</a:t>
            </a:r>
          </a:p>
          <a:p>
            <a:r>
              <a:rPr lang="en-US" altLang="zh-CN" b="1" dirty="0"/>
              <a:t>Examples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&lt;&lt;</a:t>
            </a:r>
            <a:r>
              <a:rPr lang="en-US" altLang="zh-CN" dirty="0"/>
              <a:t> operator: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</a:t>
            </a:r>
            <a:r>
              <a:rPr lang="en-US" altLang="zh-CN" dirty="0"/>
              <a:t> operator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(and many others)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EF4B7-081E-4744-A6A4-FC68BD52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3A685D4-0176-477B-82A2-6711FB675E54}"/>
              </a:ext>
            </a:extLst>
          </p:cNvPr>
          <p:cNvSpPr txBox="1"/>
          <p:nvPr/>
        </p:nvSpPr>
        <p:spPr>
          <a:xfrm>
            <a:off x="3379722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int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F6AB3AA-3F9D-4326-9D82-D06F086A0080}"/>
              </a:ext>
            </a:extLst>
          </p:cNvPr>
          <p:cNvSpPr txBox="1"/>
          <p:nvPr/>
        </p:nvSpPr>
        <p:spPr>
          <a:xfrm>
            <a:off x="6547945" y="2056032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Addition of doubles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double</a:t>
            </a:r>
            <a:r>
              <a:rPr lang="en-US" altLang="zh-CN" dirty="0">
                <a:latin typeface="Consolas" panose="020B0609020204030204" pitchFamily="49" charset="0"/>
              </a:rPr>
              <a:t> a, b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a + b;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F06B4C-4228-49F5-8F4E-010FA3E99675}"/>
              </a:ext>
            </a:extLst>
          </p:cNvPr>
          <p:cNvSpPr txBox="1"/>
          <p:nvPr/>
        </p:nvSpPr>
        <p:spPr>
          <a:xfrm>
            <a:off x="3379721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93A9B6-1D10-4A0D-83E2-D9DC42F924CE}"/>
              </a:ext>
            </a:extLst>
          </p:cNvPr>
          <p:cNvSpPr txBox="1"/>
          <p:nvPr/>
        </p:nvSpPr>
        <p:spPr>
          <a:xfrm>
            <a:off x="6547944" y="3416974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Output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970A22-B4AD-4054-8052-CD313AB801E6}"/>
              </a:ext>
            </a:extLst>
          </p:cNvPr>
          <p:cNvSpPr txBox="1"/>
          <p:nvPr/>
        </p:nvSpPr>
        <p:spPr>
          <a:xfrm>
            <a:off x="3379720" y="4735695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integers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a;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9EB06A-C47F-4394-A81E-125188CD9823}"/>
              </a:ext>
            </a:extLst>
          </p:cNvPr>
          <p:cNvSpPr txBox="1"/>
          <p:nvPr/>
        </p:nvSpPr>
        <p:spPr>
          <a:xfrm>
            <a:off x="6547943" y="4737737"/>
            <a:ext cx="31682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s;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16B51-0501-4DE1-9522-3A8E11DE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Operators are Methods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175FE-A6C0-49DE-91FE-DC22955EA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Operators become </a:t>
            </a:r>
            <a:r>
              <a:rPr lang="en-US" altLang="zh-CN" dirty="0">
                <a:solidFill>
                  <a:srgbClr val="FF0000"/>
                </a:solidFill>
              </a:rPr>
              <a:t>methods of classes </a:t>
            </a:r>
            <a:r>
              <a:rPr lang="en-US" altLang="zh-CN" dirty="0"/>
              <a:t>via overloading</a:t>
            </a:r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has the following operators as methods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</a:rPr>
              <a:t>+,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+=</a:t>
            </a:r>
            <a:r>
              <a:rPr lang="en-US" altLang="zh-CN" dirty="0"/>
              <a:t>: concatenation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>
                <a:latin typeface="+mj-lt"/>
              </a:rPr>
              <a:t>: comparison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&gt;&gt;, &lt;&lt;</a:t>
            </a:r>
            <a:r>
              <a:rPr lang="en-US" altLang="zh-CN" dirty="0">
                <a:latin typeface="+mj-lt"/>
              </a:rPr>
              <a:t>: input and output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 ]</a:t>
            </a:r>
            <a:r>
              <a:rPr lang="en-US" altLang="zh-CN" dirty="0">
                <a:latin typeface="+mj-lt"/>
              </a:rPr>
              <a:t>: getter &amp; setter</a:t>
            </a:r>
          </a:p>
          <a:p>
            <a:pPr lvl="1"/>
            <a:r>
              <a:rPr lang="en-US" altLang="zh-CN" dirty="0"/>
              <a:t>… (many others)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27EE94-3DA3-4473-AFBB-A584AC4B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4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Concatenation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+, +=</a:t>
            </a:r>
            <a:r>
              <a:rPr lang="en-US" altLang="zh-CN" dirty="0"/>
              <a:t>: String concatenation operator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Concatenation also works for characters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CC9EA8-F946-48C9-AFE6-D78AEA8D4ACE}"/>
              </a:ext>
            </a:extLst>
          </p:cNvPr>
          <p:cNvSpPr txBox="1"/>
          <p:nvPr/>
        </p:nvSpPr>
        <p:spPr>
          <a:xfrm>
            <a:off x="1575304" y="1652077"/>
            <a:ext cx="41671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 line2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2F69EF-862E-44AF-8923-0EE55B9DC329}"/>
              </a:ext>
            </a:extLst>
          </p:cNvPr>
          <p:cNvSpPr txBox="1"/>
          <p:nvPr/>
        </p:nvSpPr>
        <p:spPr>
          <a:xfrm>
            <a:off x="6336280" y="1652077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concatenation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line1 +=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line1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B592FAF-2B1F-46AE-9682-15DBA21A2734}"/>
              </a:ext>
            </a:extLst>
          </p:cNvPr>
          <p:cNvSpPr txBox="1"/>
          <p:nvPr/>
        </p:nvSpPr>
        <p:spPr>
          <a:xfrm>
            <a:off x="1575304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 c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727B84-B741-4AFD-9330-D23E75E76272}"/>
              </a:ext>
            </a:extLst>
          </p:cNvPr>
          <p:cNvSpPr txBox="1"/>
          <p:nvPr/>
        </p:nvSpPr>
        <p:spPr>
          <a:xfrm>
            <a:off x="6336280" y="3900105"/>
            <a:ext cx="41671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Concatenating characters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char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str); 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str +=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550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548D7-E352-46B2-92F2-83CFB59B2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Compare Operators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75C69-0908-470D-AEF3-F0DDDAFC3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==, !=, &lt;, &gt;, &lt;=, &gt;=</a:t>
            </a:r>
            <a:r>
              <a:rPr lang="en-US" altLang="zh-CN" dirty="0"/>
              <a:t>: Comparison using </a:t>
            </a:r>
            <a:r>
              <a:rPr lang="en-US" altLang="zh-CN" b="1" dirty="0"/>
              <a:t>lexicographic order</a:t>
            </a:r>
          </a:p>
          <a:p>
            <a:endParaRPr lang="zh-CN" altLang="en-US" b="1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14076F-C2B3-414B-81BE-9C1068DE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39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FEDEA23-CCC2-40F5-9390-3AE1598038EC}"/>
              </a:ext>
            </a:extLst>
          </p:cNvPr>
          <p:cNvSpPr txBox="1"/>
          <p:nvPr/>
        </p:nvSpPr>
        <p:spPr>
          <a:xfrm>
            <a:off x="1945787" y="2191314"/>
            <a:ext cx="849098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String comparison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line1, line2;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line1);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getline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, line2);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==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“Not equal: “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!= line2)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"Less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&lt;=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"Greater than or equal: "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(line1 &gt;= line2)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995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78434-9D4A-4407-B84D-FEA6468BB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This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E21E84-713A-4A6F-9799-314311985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</a:p>
          <a:p>
            <a:r>
              <a:rPr lang="en-US" altLang="zh-CN" dirty="0"/>
              <a:t>Strings</a:t>
            </a:r>
          </a:p>
          <a:p>
            <a:r>
              <a:rPr lang="en-US" altLang="zh-CN" dirty="0"/>
              <a:t>Aliasing of Variables</a:t>
            </a:r>
          </a:p>
          <a:p>
            <a:r>
              <a:rPr lang="en-US" altLang="zh-CN" dirty="0"/>
              <a:t>Streams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Read Chapters 3 and 4 of the textbook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7A4321-3297-4A1B-9C9A-ECD0734E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9131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(Getter)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[&lt;index&gt;]</a:t>
            </a:r>
            <a:r>
              <a:rPr lang="en-US" altLang="zh-CN" dirty="0"/>
              <a:t>: Select the character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&lt;index&gt; </a:t>
            </a:r>
            <a:r>
              <a:rPr lang="en-US" altLang="zh-CN" dirty="0"/>
              <a:t>in a string</a:t>
            </a:r>
          </a:p>
          <a:p>
            <a:r>
              <a:rPr lang="en-US" altLang="zh-CN" dirty="0"/>
              <a:t>The index starts from </a:t>
            </a:r>
            <a:r>
              <a:rPr lang="en-US" altLang="zh-CN" dirty="0">
                <a:solidFill>
                  <a:srgbClr val="FF0000"/>
                </a:solidFill>
              </a:rPr>
              <a:t>0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40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8" y="4259634"/>
            <a:ext cx="68920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int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" &lt;&lt;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&lt;&lt; "-</a:t>
            </a:r>
            <a:r>
              <a:rPr lang="en-US" altLang="zh-CN" dirty="0" err="1">
                <a:latin typeface="Consolas" panose="020B0609020204030204" pitchFamily="49" charset="0"/>
              </a:rPr>
              <a:t>th</a:t>
            </a:r>
            <a:r>
              <a:rPr lang="en-US" altLang="zh-CN" dirty="0">
                <a:latin typeface="Consolas" panose="020B0609020204030204" pitchFamily="49" charset="0"/>
              </a:rPr>
              <a:t> character of \"" &lt;&lt; s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&lt;&lt; "\" is: `" &lt;&lt; s[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&lt;&lt; "`"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E5282510-305D-4FF5-9685-53F1F9E8EA2F}"/>
              </a:ext>
            </a:extLst>
          </p:cNvPr>
          <p:cNvGrpSpPr/>
          <p:nvPr/>
        </p:nvGrpSpPr>
        <p:grpSpPr>
          <a:xfrm>
            <a:off x="1729584" y="2911366"/>
            <a:ext cx="7019647" cy="884895"/>
            <a:chOff x="1729584" y="2911366"/>
            <a:chExt cx="7019647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6065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4447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(Setter)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Assignment to the selected character:</a:t>
            </a:r>
          </a:p>
          <a:p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41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54907" y="4259634"/>
            <a:ext cx="7382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F68AA-DBA3-4B14-B436-E4F54C523CF5}"/>
              </a:ext>
            </a:extLst>
          </p:cNvPr>
          <p:cNvGrpSpPr/>
          <p:nvPr/>
        </p:nvGrpSpPr>
        <p:grpSpPr>
          <a:xfrm>
            <a:off x="2208423" y="3129390"/>
            <a:ext cx="7015021" cy="884895"/>
            <a:chOff x="1729584" y="2911366"/>
            <a:chExt cx="7015021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56026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735D6-0AA8-4622-9D9E-E4029E267A6E}"/>
              </a:ext>
            </a:extLst>
          </p:cNvPr>
          <p:cNvSpPr txBox="1"/>
          <p:nvPr/>
        </p:nvSpPr>
        <p:spPr>
          <a:xfrm>
            <a:off x="3574758" y="1838820"/>
            <a:ext cx="428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&lt;variable&gt;[&lt;index&gt;] = &lt;expr&gt;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033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79D23-569A-40F6-9980-31DB3933A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Select Characters with Range-Checking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F2CC2-00CC-4272-9588-32D9D3A7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Character selection with range-checking</a:t>
            </a: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pPr marL="0" indent="0">
              <a:buNone/>
            </a:pPr>
            <a:endParaRPr lang="en-US" altLang="zh-CN" dirty="0">
              <a:latin typeface="+mj-lt"/>
            </a:endParaRPr>
          </a:p>
          <a:p>
            <a:r>
              <a:rPr lang="en-US" altLang="zh-CN" b="1" dirty="0">
                <a:latin typeface="+mj-lt"/>
              </a:rPr>
              <a:t>Example</a:t>
            </a:r>
            <a:r>
              <a:rPr lang="en-US" altLang="zh-CN" dirty="0">
                <a:latin typeface="+mj-lt"/>
              </a:rPr>
              <a:t>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128D7B-F7CA-45C6-B8D2-91BEED6DE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42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B1A76C-C9F6-4EC0-8724-A31DA9D29AB9}"/>
              </a:ext>
            </a:extLst>
          </p:cNvPr>
          <p:cNvSpPr txBox="1"/>
          <p:nvPr/>
        </p:nvSpPr>
        <p:spPr>
          <a:xfrm>
            <a:off x="2472430" y="4213167"/>
            <a:ext cx="73827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s.at(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)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9CF68AA-DBA3-4B14-B436-E4F54C523CF5}"/>
              </a:ext>
            </a:extLst>
          </p:cNvPr>
          <p:cNvGrpSpPr/>
          <p:nvPr/>
        </p:nvGrpSpPr>
        <p:grpSpPr>
          <a:xfrm>
            <a:off x="2208423" y="3129390"/>
            <a:ext cx="7019647" cy="884895"/>
            <a:chOff x="1729584" y="2911366"/>
            <a:chExt cx="7019647" cy="8848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660E002-6D87-4DE6-843A-7E7807C9167D}"/>
                </a:ext>
              </a:extLst>
            </p:cNvPr>
            <p:cNvSpPr/>
            <p:nvPr/>
          </p:nvSpPr>
          <p:spPr>
            <a:xfrm>
              <a:off x="1729584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h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31111AE-D644-4124-9CD1-67696AB5A56C}"/>
                </a:ext>
              </a:extLst>
            </p:cNvPr>
            <p:cNvSpPr/>
            <p:nvPr/>
          </p:nvSpPr>
          <p:spPr>
            <a:xfrm>
              <a:off x="2318163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e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64C396-E26E-4A8E-841F-C1F27064A90F}"/>
                </a:ext>
              </a:extLst>
            </p:cNvPr>
            <p:cNvSpPr/>
            <p:nvPr/>
          </p:nvSpPr>
          <p:spPr>
            <a:xfrm>
              <a:off x="290674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8488F3E-FF26-47B2-B753-DFDAADDEC5DD}"/>
                </a:ext>
              </a:extLst>
            </p:cNvPr>
            <p:cNvSpPr/>
            <p:nvPr/>
          </p:nvSpPr>
          <p:spPr>
            <a:xfrm>
              <a:off x="349532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3EF3118-8224-4466-93AE-D0127C94081C}"/>
                </a:ext>
              </a:extLst>
            </p:cNvPr>
            <p:cNvSpPr/>
            <p:nvPr/>
          </p:nvSpPr>
          <p:spPr>
            <a:xfrm>
              <a:off x="408390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8B15534-A585-4FB8-9EBB-78219070E1A0}"/>
                </a:ext>
              </a:extLst>
            </p:cNvPr>
            <p:cNvSpPr/>
            <p:nvPr/>
          </p:nvSpPr>
          <p:spPr>
            <a:xfrm>
              <a:off x="467247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,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9E49515-2103-4E13-8C98-2DFC2F9C9331}"/>
                </a:ext>
              </a:extLst>
            </p:cNvPr>
            <p:cNvSpPr/>
            <p:nvPr/>
          </p:nvSpPr>
          <p:spPr>
            <a:xfrm>
              <a:off x="5213131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A4E06302-6941-47F9-9EC9-4840D99218B7}"/>
                </a:ext>
              </a:extLst>
            </p:cNvPr>
            <p:cNvSpPr/>
            <p:nvPr/>
          </p:nvSpPr>
          <p:spPr>
            <a:xfrm>
              <a:off x="5801710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w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B3CC183F-E1A3-4ED9-92D3-85EA8CC6A33B}"/>
                </a:ext>
              </a:extLst>
            </p:cNvPr>
            <p:cNvSpPr/>
            <p:nvPr/>
          </p:nvSpPr>
          <p:spPr>
            <a:xfrm>
              <a:off x="6390289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B74B7C89-4B70-40E4-B35F-E00B5C543A37}"/>
                </a:ext>
              </a:extLst>
            </p:cNvPr>
            <p:cNvSpPr/>
            <p:nvPr/>
          </p:nvSpPr>
          <p:spPr>
            <a:xfrm>
              <a:off x="6978868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F2EF359-325B-4406-ACFB-FD1C78F7ACCA}"/>
                </a:ext>
              </a:extLst>
            </p:cNvPr>
            <p:cNvSpPr/>
            <p:nvPr/>
          </p:nvSpPr>
          <p:spPr>
            <a:xfrm>
              <a:off x="7567447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l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6ABD24A-400B-43BB-8E35-9010D9E019DD}"/>
                </a:ext>
              </a:extLst>
            </p:cNvPr>
            <p:cNvSpPr/>
            <p:nvPr/>
          </p:nvSpPr>
          <p:spPr>
            <a:xfrm>
              <a:off x="8160652" y="2911366"/>
              <a:ext cx="588579" cy="5176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d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712BDE6-29B2-4079-9235-F5B9033F651D}"/>
                </a:ext>
              </a:extLst>
            </p:cNvPr>
            <p:cNvSpPr txBox="1"/>
            <p:nvPr/>
          </p:nvSpPr>
          <p:spPr>
            <a:xfrm>
              <a:off x="1842885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F26DF2-8153-4215-AF65-D8883709F347}"/>
                </a:ext>
              </a:extLst>
            </p:cNvPr>
            <p:cNvSpPr txBox="1"/>
            <p:nvPr/>
          </p:nvSpPr>
          <p:spPr>
            <a:xfrm>
              <a:off x="2410554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2BBB417-C77E-4DD6-A475-E3E7B1692358}"/>
                </a:ext>
              </a:extLst>
            </p:cNvPr>
            <p:cNvSpPr txBox="1"/>
            <p:nvPr/>
          </p:nvSpPr>
          <p:spPr>
            <a:xfrm>
              <a:off x="3016770" y="3456048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4D76657-E833-4A09-9E17-77B690584524}"/>
                </a:ext>
              </a:extLst>
            </p:cNvPr>
            <p:cNvSpPr txBox="1"/>
            <p:nvPr/>
          </p:nvSpPr>
          <p:spPr>
            <a:xfrm>
              <a:off x="3633644" y="3454532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3</a:t>
              </a:r>
              <a:endParaRPr lang="zh-CN" altLang="en-US" dirty="0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EA10E74-B09F-4509-839E-97853E3962D3}"/>
                </a:ext>
              </a:extLst>
            </p:cNvPr>
            <p:cNvSpPr txBox="1"/>
            <p:nvPr/>
          </p:nvSpPr>
          <p:spPr>
            <a:xfrm>
              <a:off x="4214229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4</a:t>
              </a:r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A99893BB-C7C4-41D1-BE36-95759D238208}"/>
                </a:ext>
              </a:extLst>
            </p:cNvPr>
            <p:cNvSpPr txBox="1"/>
            <p:nvPr/>
          </p:nvSpPr>
          <p:spPr>
            <a:xfrm>
              <a:off x="4835703" y="3448335"/>
              <a:ext cx="3150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B5F69CE-FA25-4ED2-9BE5-10417C60054E}"/>
                </a:ext>
              </a:extLst>
            </p:cNvPr>
            <p:cNvSpPr txBox="1"/>
            <p:nvPr/>
          </p:nvSpPr>
          <p:spPr>
            <a:xfrm>
              <a:off x="5357448" y="3448335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6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B74433F-1755-453C-85AB-9F323633FD01}"/>
                </a:ext>
              </a:extLst>
            </p:cNvPr>
            <p:cNvSpPr txBox="1"/>
            <p:nvPr/>
          </p:nvSpPr>
          <p:spPr>
            <a:xfrm>
              <a:off x="5940449" y="344927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7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B08A09C-3C1C-42DA-A5E5-FEDAD5AE64ED}"/>
                </a:ext>
              </a:extLst>
            </p:cNvPr>
            <p:cNvSpPr txBox="1"/>
            <p:nvPr/>
          </p:nvSpPr>
          <p:spPr>
            <a:xfrm>
              <a:off x="6506591" y="3455106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8</a:t>
              </a:r>
              <a:endParaRPr lang="zh-CN" altLang="en-US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60B26D3-C9A6-4535-B69C-71E666DBF41E}"/>
                </a:ext>
              </a:extLst>
            </p:cNvPr>
            <p:cNvSpPr txBox="1"/>
            <p:nvPr/>
          </p:nvSpPr>
          <p:spPr>
            <a:xfrm>
              <a:off x="8224453" y="3455106"/>
              <a:ext cx="40767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11</a:t>
              </a:r>
              <a:endParaRPr lang="zh-CN" altLang="en-US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46A7947-AC55-4BBB-90E1-7333D79F9851}"/>
                </a:ext>
              </a:extLst>
            </p:cNvPr>
            <p:cNvSpPr txBox="1"/>
            <p:nvPr/>
          </p:nvSpPr>
          <p:spPr>
            <a:xfrm>
              <a:off x="7615799" y="3455106"/>
              <a:ext cx="4501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10</a:t>
              </a:r>
              <a:endParaRPr lang="zh-CN" altLang="en-US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D104101-4B8A-4BF0-9237-06CA489012E1}"/>
                </a:ext>
              </a:extLst>
            </p:cNvPr>
            <p:cNvSpPr txBox="1"/>
            <p:nvPr/>
          </p:nvSpPr>
          <p:spPr>
            <a:xfrm>
              <a:off x="7092169" y="3457707"/>
              <a:ext cx="3619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/>
                <a:t>9</a:t>
              </a:r>
              <a:endParaRPr lang="zh-CN" altLang="en-US" dirty="0"/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FE9735D6-0AA8-4622-9D9E-E4029E267A6E}"/>
              </a:ext>
            </a:extLst>
          </p:cNvPr>
          <p:cNvSpPr txBox="1"/>
          <p:nvPr/>
        </p:nvSpPr>
        <p:spPr>
          <a:xfrm>
            <a:off x="3759308" y="1768995"/>
            <a:ext cx="4286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&lt;variable&gt;.at(&lt;index&gt;)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5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1F1AF-1DE9-419F-9370-2EB528ED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Assignments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B974EB-1548-4D7D-8B1C-3CCDECA61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Overwrite the internal store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str2</a:t>
            </a:r>
            <a:r>
              <a:rPr lang="en-US" altLang="zh-CN" dirty="0"/>
              <a:t> remain independent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How to exchange the contents in two string objects? </a:t>
            </a:r>
            <a:endParaRPr lang="zh-CN" altLang="en-US" sz="2400" dirty="0">
              <a:solidFill>
                <a:schemeClr val="tx1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ED1EB8-94CA-4730-A4AD-51FAFF800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43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4001FAA0-1BF0-4C4E-9D27-30049BF7170C}"/>
              </a:ext>
            </a:extLst>
          </p:cNvPr>
          <p:cNvGrpSpPr/>
          <p:nvPr/>
        </p:nvGrpSpPr>
        <p:grpSpPr>
          <a:xfrm>
            <a:off x="1966568" y="1788283"/>
            <a:ext cx="2114797" cy="1462041"/>
            <a:chOff x="1966568" y="1788283"/>
            <a:chExt cx="2114797" cy="146204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67F2421-7B69-4045-83BA-0362C4CDFE9F}"/>
                </a:ext>
              </a:extLst>
            </p:cNvPr>
            <p:cNvSpPr/>
            <p:nvPr/>
          </p:nvSpPr>
          <p:spPr>
            <a:xfrm>
              <a:off x="3059379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xxx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DB59A619-FFC6-46A4-9424-4CCFC2F3B88C}"/>
                </a:ext>
              </a:extLst>
            </p:cNvPr>
            <p:cNvSpPr/>
            <p:nvPr/>
          </p:nvSpPr>
          <p:spPr>
            <a:xfrm>
              <a:off x="1966568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EDE9A6C-F655-459B-A102-4A87C9FA53F3}"/>
                </a:ext>
              </a:extLst>
            </p:cNvPr>
            <p:cNvSpPr/>
            <p:nvPr/>
          </p:nvSpPr>
          <p:spPr>
            <a:xfrm>
              <a:off x="3059379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DB153D0-5C77-45DD-A187-A9CD9C6DF751}"/>
                </a:ext>
              </a:extLst>
            </p:cNvPr>
            <p:cNvSpPr txBox="1"/>
            <p:nvPr/>
          </p:nvSpPr>
          <p:spPr>
            <a:xfrm>
              <a:off x="2205221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FC88AEC-69A1-4F6B-99FE-A6E93C03D167}"/>
                </a:ext>
              </a:extLst>
            </p:cNvPr>
            <p:cNvSpPr txBox="1"/>
            <p:nvPr/>
          </p:nvSpPr>
          <p:spPr>
            <a:xfrm>
              <a:off x="2194639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6357B867-D7AB-4237-8774-88818808D09B}"/>
              </a:ext>
            </a:extLst>
          </p:cNvPr>
          <p:cNvGrpSpPr/>
          <p:nvPr/>
        </p:nvGrpSpPr>
        <p:grpSpPr>
          <a:xfrm>
            <a:off x="7553201" y="1788283"/>
            <a:ext cx="2114797" cy="1462041"/>
            <a:chOff x="7553201" y="1788283"/>
            <a:chExt cx="2114797" cy="1462041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E834005-66FC-4A4C-9889-8886BB6258D0}"/>
                </a:ext>
              </a:extLst>
            </p:cNvPr>
            <p:cNvSpPr/>
            <p:nvPr/>
          </p:nvSpPr>
          <p:spPr>
            <a:xfrm>
              <a:off x="8646012" y="1883667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C9889079-23A5-480C-80E8-735EFC44A41F}"/>
                </a:ext>
              </a:extLst>
            </p:cNvPr>
            <p:cNvSpPr/>
            <p:nvPr/>
          </p:nvSpPr>
          <p:spPr>
            <a:xfrm>
              <a:off x="7553201" y="1788283"/>
              <a:ext cx="2114797" cy="1462041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D7BEE5A-A982-4509-809A-FCDE0D994684}"/>
                </a:ext>
              </a:extLst>
            </p:cNvPr>
            <p:cNvSpPr/>
            <p:nvPr/>
          </p:nvSpPr>
          <p:spPr>
            <a:xfrm>
              <a:off x="8646012" y="2568483"/>
              <a:ext cx="802064" cy="531946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 err="1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yyy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C1CB9B0-41B7-46F4-8E9B-85439B153178}"/>
                </a:ext>
              </a:extLst>
            </p:cNvPr>
            <p:cNvSpPr txBox="1"/>
            <p:nvPr/>
          </p:nvSpPr>
          <p:spPr>
            <a:xfrm>
              <a:off x="7791854" y="1964974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tr1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8A0EDA4-8590-47A2-8E05-A9A4116DD318}"/>
                </a:ext>
              </a:extLst>
            </p:cNvPr>
            <p:cNvSpPr txBox="1"/>
            <p:nvPr/>
          </p:nvSpPr>
          <p:spPr>
            <a:xfrm>
              <a:off x="7781272" y="2606847"/>
              <a:ext cx="69669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s</a:t>
              </a:r>
              <a:r>
                <a:rPr lang="en-US" altLang="zh-CN" sz="1800" dirty="0">
                  <a:solidFill>
                    <a:srgbClr val="0070C0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tr2</a:t>
              </a:r>
              <a:r>
                <a:rPr lang="en-US" altLang="zh-CN" sz="18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:</a:t>
              </a:r>
              <a:endParaRPr lang="zh-CN" altLang="en-US" sz="18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AE75D364-DDA3-4B9B-AB1D-9C27606B8ED9}"/>
              </a:ext>
            </a:extLst>
          </p:cNvPr>
          <p:cNvGrpSpPr/>
          <p:nvPr/>
        </p:nvGrpSpPr>
        <p:grpSpPr>
          <a:xfrm>
            <a:off x="4089514" y="2061594"/>
            <a:ext cx="3463687" cy="653832"/>
            <a:chOff x="4089514" y="2061594"/>
            <a:chExt cx="3463687" cy="653832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F1A37814-3894-40B6-B124-C65ACA1C110E}"/>
                </a:ext>
              </a:extLst>
            </p:cNvPr>
            <p:cNvSpPr txBox="1"/>
            <p:nvPr/>
          </p:nvSpPr>
          <p:spPr>
            <a:xfrm>
              <a:off x="5322055" y="2061594"/>
              <a:ext cx="192339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dirty="0">
                  <a:solidFill>
                    <a:srgbClr val="0070C0"/>
                  </a:solidFill>
                  <a:latin typeface="Consolas" panose="020B0609020204030204" pitchFamily="49" charset="0"/>
                </a:rPr>
                <a:t>str1 = str2</a:t>
              </a:r>
              <a:endParaRPr lang="zh-CN" altLang="en-US" dirty="0"/>
            </a:p>
          </p:txBody>
        </p:sp>
        <p:sp>
          <p:nvSpPr>
            <p:cNvPr id="19" name="箭头: 右 18">
              <a:extLst>
                <a:ext uri="{FF2B5EF4-FFF2-40B4-BE49-F238E27FC236}">
                  <a16:creationId xmlns:a16="http://schemas.microsoft.com/office/drawing/2014/main" id="{DE791D12-9CF8-4279-AF41-8F3B4C4361C7}"/>
                </a:ext>
              </a:extLst>
            </p:cNvPr>
            <p:cNvSpPr/>
            <p:nvPr/>
          </p:nvSpPr>
          <p:spPr>
            <a:xfrm>
              <a:off x="4089514" y="2343951"/>
              <a:ext cx="3463687" cy="37147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FB1765CA-0933-4CF4-B160-26BD71C6EE9E}"/>
                </a:ext>
              </a:extLst>
            </p:cNvPr>
            <p:cNvSpPr txBox="1"/>
            <p:nvPr/>
          </p:nvSpPr>
          <p:spPr>
            <a:xfrm>
              <a:off x="4448962" y="2069226"/>
              <a:ext cx="14504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Execute:</a:t>
              </a:r>
              <a:endParaRPr lang="zh-CN" altLang="en-US" dirty="0"/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B217E072-AC4D-4C0E-8F63-53F8261ABAC6}"/>
              </a:ext>
            </a:extLst>
          </p:cNvPr>
          <p:cNvSpPr txBox="1"/>
          <p:nvPr/>
        </p:nvSpPr>
        <p:spPr>
          <a:xfrm>
            <a:off x="2404612" y="4039769"/>
            <a:ext cx="738277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world”, s2 = “alpha </a:t>
            </a:r>
            <a:r>
              <a:rPr lang="en-US" altLang="zh-CN" dirty="0" err="1">
                <a:latin typeface="Consolas" panose="020B0609020204030204" pitchFamily="49" charset="0"/>
              </a:rPr>
              <a:t>centauri</a:t>
            </a:r>
            <a:r>
              <a:rPr lang="en-US" altLang="zh-CN" dirty="0">
                <a:latin typeface="Consolas" panose="020B0609020204030204" pitchFamily="49" charset="0"/>
              </a:rPr>
              <a:t>”;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s2 = s1;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&lt;&lt; s2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2780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83BE6-A2FD-495B-BEAE-9D19F9AEA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Extracting Sub-Strings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C73AF-1869-480C-8AF9-29AE64B61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Create  a new string by extracting all of the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Creates a new string by extracting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starting from </a:t>
            </a:r>
            <a:r>
              <a:rPr lang="en-US" altLang="zh-CN" dirty="0">
                <a:solidFill>
                  <a:srgbClr val="0070C0"/>
                </a:solidFill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the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substr</a:t>
            </a:r>
            <a:r>
              <a:rPr lang="en-US" altLang="zh-CN" dirty="0"/>
              <a:t> method is </a:t>
            </a:r>
            <a:r>
              <a:rPr lang="en-US" altLang="zh-CN" dirty="0">
                <a:solidFill>
                  <a:srgbClr val="FF0000"/>
                </a:solidFill>
              </a:rPr>
              <a:t>overloaded.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58BD17-DC0A-41C1-8E82-449A691D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2F84876-D865-4029-8BDE-36147CE6F92F}"/>
              </a:ext>
            </a:extLst>
          </p:cNvPr>
          <p:cNvSpPr txBox="1"/>
          <p:nvPr/>
        </p:nvSpPr>
        <p:spPr>
          <a:xfrm>
            <a:off x="4266136" y="3910915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03E6876-2A87-4B77-ABEE-DBA5D7D838D2}"/>
              </a:ext>
            </a:extLst>
          </p:cNvPr>
          <p:cNvSpPr txBox="1"/>
          <p:nvPr/>
        </p:nvSpPr>
        <p:spPr>
          <a:xfrm>
            <a:off x="3040860" y="4377938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s1.substr(7, 5)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559777-29D9-4215-A716-6321F3ECB8D3}"/>
              </a:ext>
            </a:extLst>
          </p:cNvPr>
          <p:cNvSpPr txBox="1"/>
          <p:nvPr/>
        </p:nvSpPr>
        <p:spPr>
          <a:xfrm>
            <a:off x="2851674" y="2166474"/>
            <a:ext cx="73827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s1.substr(7) </a:t>
            </a:r>
            <a:r>
              <a:rPr lang="en-US" altLang="zh-CN" dirty="0">
                <a:latin typeface="Consolas" panose="020B0609020204030204" pitchFamily="49" charset="0"/>
              </a:rPr>
              <a:t>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7C0B1DF-02B7-4E2D-AE9A-1E532C141AF8}"/>
              </a:ext>
            </a:extLst>
          </p:cNvPr>
          <p:cNvSpPr txBox="1"/>
          <p:nvPr/>
        </p:nvSpPr>
        <p:spPr>
          <a:xfrm>
            <a:off x="4266136" y="1714483"/>
            <a:ext cx="2276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.substr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491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0CA34-E3D9-4A42-A855-02931CD7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Search in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AF83E-4E00-443D-BCB3-A27A2072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 the starting position a string or a character occurs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string::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npos</a:t>
            </a:r>
            <a:r>
              <a:rPr lang="en-US" altLang="zh-CN" dirty="0"/>
              <a:t> is returned if the search fails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Search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B71F81-6B0D-47B1-8946-6148AB2DB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3E3F99-1C9D-4E5F-8B6C-23B9412139AC}"/>
              </a:ext>
            </a:extLst>
          </p:cNvPr>
          <p:cNvSpPr txBox="1"/>
          <p:nvPr/>
        </p:nvSpPr>
        <p:spPr>
          <a:xfrm>
            <a:off x="2884557" y="2111273"/>
            <a:ext cx="64228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string str1 in str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a character c in str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058DDBC-BAB5-4109-93D3-13722A760817}"/>
              </a:ext>
            </a:extLst>
          </p:cNvPr>
          <p:cNvSpPr txBox="1"/>
          <p:nvPr/>
        </p:nvSpPr>
        <p:spPr>
          <a:xfrm>
            <a:off x="1481959" y="3400864"/>
            <a:ext cx="94698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string str1 starting at pos</a:t>
            </a:r>
          </a:p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c, 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Search for the character c starting at pos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16F4A2-CEF3-4B47-9EF8-F2494F507E76}"/>
              </a:ext>
            </a:extLst>
          </p:cNvPr>
          <p:cNvSpPr txBox="1"/>
          <p:nvPr/>
        </p:nvSpPr>
        <p:spPr>
          <a:xfrm>
            <a:off x="2599425" y="4325386"/>
            <a:ext cx="73827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 = “Hello, world!”;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s1.find(‘o’,5)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s1.find(‘x’)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s1.find(“wo”)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4164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EF2A9-60F8-49D0-BFF5-EBBD62874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Delete/Insert/Replace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99F448-16AA-4893-888A-2CA3C9FA9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Delete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Insert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into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Replace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starting at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/>
              <a:t> with a copy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109200-3D23-495F-ADBA-EB5B438B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FE1483-ACBF-4FF8-BB63-065E15235EFD}"/>
              </a:ext>
            </a:extLst>
          </p:cNvPr>
          <p:cNvSpPr txBox="1"/>
          <p:nvPr/>
        </p:nvSpPr>
        <p:spPr>
          <a:xfrm>
            <a:off x="1926802" y="1897647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.erase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8374A7-7C31-4599-8118-DAB546ED2107}"/>
              </a:ext>
            </a:extLst>
          </p:cNvPr>
          <p:cNvSpPr txBox="1"/>
          <p:nvPr/>
        </p:nvSpPr>
        <p:spPr>
          <a:xfrm>
            <a:off x="2200277" y="3710620"/>
            <a:ext cx="27078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.insert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81FCE9-9490-43B1-9ABB-7D1B7605C3E0}"/>
              </a:ext>
            </a:extLst>
          </p:cNvPr>
          <p:cNvSpPr txBox="1"/>
          <p:nvPr/>
        </p:nvSpPr>
        <p:spPr>
          <a:xfrm>
            <a:off x="2200277" y="5523593"/>
            <a:ext cx="3290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.replace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US" altLang="zh-CN" i="1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F47A4D1-D7A3-469D-8843-3168EC001D6E}"/>
              </a:ext>
            </a:extLst>
          </p:cNvPr>
          <p:cNvSpPr txBox="1"/>
          <p:nvPr/>
        </p:nvSpPr>
        <p:spPr>
          <a:xfrm>
            <a:off x="6270202" y="1630672"/>
            <a:ext cx="36595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Delete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s.erase(5, 2);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777EAB-B809-4366-BFDF-5B2881663113}"/>
              </a:ext>
            </a:extLst>
          </p:cNvPr>
          <p:cNvSpPr txBox="1"/>
          <p:nvPr/>
        </p:nvSpPr>
        <p:spPr>
          <a:xfrm>
            <a:off x="6270202" y="3479787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Insert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s.insert(6, "the beautiful");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5414741-96D0-44B3-BFD0-ADB8CC3FB7D0}"/>
              </a:ext>
            </a:extLst>
          </p:cNvPr>
          <p:cNvSpPr txBox="1"/>
          <p:nvPr/>
        </p:nvSpPr>
        <p:spPr>
          <a:xfrm>
            <a:off x="6270201" y="5277186"/>
            <a:ext cx="392746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Replace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s = "Hello, world!";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s.replace(7, 5, "friend");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cout &lt;&lt; s &lt;&lt; endl;</a:t>
            </a:r>
          </a:p>
        </p:txBody>
      </p:sp>
    </p:spTree>
    <p:extLst>
      <p:ext uri="{BB962C8B-B14F-4D97-AF65-F5344CB8AC3E}">
        <p14:creationId xmlns:p14="http://schemas.microsoft.com/office/powerpoint/2010/main" val="77649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Programming with Strings</a:t>
            </a:r>
          </a:p>
        </p:txBody>
      </p:sp>
    </p:spTree>
    <p:extLst>
      <p:ext uri="{BB962C8B-B14F-4D97-AF65-F5344CB8AC3E}">
        <p14:creationId xmlns:p14="http://schemas.microsoft.com/office/powerpoint/2010/main" val="2274266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C5FFFFE-5B25-41AE-9514-3052DC26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through Characters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C2DB06-9F67-41B5-9758-D79D8569F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Patterns</a:t>
            </a:r>
            <a:r>
              <a:rPr lang="en-US" altLang="zh-CN" dirty="0"/>
              <a:t> for iterating through the characters in a string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  <a:endParaRPr lang="zh-CN" altLang="en-US" b="1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7D265A-D248-4848-9FF2-8B22DA3A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50A8FA-D79B-4469-A5C6-76D331AEF07C}"/>
              </a:ext>
            </a:extLst>
          </p:cNvPr>
          <p:cNvSpPr txBox="1"/>
          <p:nvPr/>
        </p:nvSpPr>
        <p:spPr>
          <a:xfrm>
            <a:off x="2609975" y="1697951"/>
            <a:ext cx="66811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through characters in str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430915E-9B03-43BB-9626-2C9A3A930A90}"/>
              </a:ext>
            </a:extLst>
          </p:cNvPr>
          <p:cNvSpPr txBox="1"/>
          <p:nvPr/>
        </p:nvSpPr>
        <p:spPr>
          <a:xfrm>
            <a:off x="1074683" y="3576885"/>
            <a:ext cx="51001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.length(); i++){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1E7D67-D7D3-484A-B69E-E59DCAF7F91D}"/>
              </a:ext>
            </a:extLst>
          </p:cNvPr>
          <p:cNvSpPr txBox="1"/>
          <p:nvPr/>
        </p:nvSpPr>
        <p:spPr>
          <a:xfrm>
            <a:off x="6411310" y="3576885"/>
            <a:ext cx="522364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Count spaces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nSpaces = 0;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(int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== ' ') nSpaces++;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38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72E2F-5A1F-4612-A98B-7036FE0E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Iterating in a Different Order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DA750-B809-4305-B0C6-2C9A61C36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Iteration can go from another direction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C8AE3C-570B-4D62-970D-27F48D76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49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589382-7A48-41AB-9C75-406734BC0770}"/>
              </a:ext>
            </a:extLst>
          </p:cNvPr>
          <p:cNvSpPr txBox="1"/>
          <p:nvPr/>
        </p:nvSpPr>
        <p:spPr>
          <a:xfrm>
            <a:off x="2503167" y="1708462"/>
            <a:ext cx="71856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Pattern for iterating from the end of str to start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()-1;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&gt;= 0;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--)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i="1" dirty="0">
                <a:latin typeface="+mj-lt"/>
              </a:rPr>
              <a:t>body of the loop that manipulates</a:t>
            </a:r>
            <a:r>
              <a:rPr lang="en-US" altLang="zh-CN" dirty="0">
                <a:solidFill>
                  <a:srgbClr val="0070C0"/>
                </a:solidFill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7BFDC0-A0D7-4D6B-8AC8-C5B9575D8B2B}"/>
              </a:ext>
            </a:extLst>
          </p:cNvPr>
          <p:cNvSpPr txBox="1"/>
          <p:nvPr/>
        </p:nvSpPr>
        <p:spPr>
          <a:xfrm>
            <a:off x="3071648" y="3724030"/>
            <a:ext cx="5883166" cy="175432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and output string in reversed order</a:t>
            </a:r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en-US" altLang="zh-CN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"Hello world!";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()-1</a:t>
            </a:r>
            <a:r>
              <a:rPr lang="zh-CN" altLang="en-US" dirty="0">
                <a:latin typeface="Consolas" panose="020B0609020204030204" pitchFamily="49" charset="0"/>
              </a:rPr>
              <a:t>; i </a:t>
            </a:r>
            <a:r>
              <a:rPr lang="en-US" altLang="zh-CN" dirty="0">
                <a:latin typeface="Consolas" panose="020B0609020204030204" pitchFamily="49" charset="0"/>
              </a:rPr>
              <a:t>&gt;= 0</a:t>
            </a:r>
            <a:r>
              <a:rPr lang="zh-CN" altLang="en-US" dirty="0">
                <a:latin typeface="Consolas" panose="020B0609020204030204" pitchFamily="49" charset="0"/>
              </a:rPr>
              <a:t>; i</a:t>
            </a:r>
            <a:r>
              <a:rPr lang="en-US" altLang="zh-CN" dirty="0">
                <a:latin typeface="Consolas" panose="020B0609020204030204" pitchFamily="49" charset="0"/>
              </a:rPr>
              <a:t>--</a:t>
            </a:r>
            <a:r>
              <a:rPr lang="zh-CN" altLang="en-US" dirty="0">
                <a:latin typeface="Consolas" panose="020B0609020204030204" pitchFamily="49" charset="0"/>
              </a:rPr>
              <a:t>){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  char</a:t>
            </a:r>
            <a:r>
              <a:rPr lang="zh-CN" altLang="en-US" dirty="0">
                <a:latin typeface="Consolas" panose="020B0609020204030204" pitchFamily="49" charset="0"/>
              </a:rPr>
              <a:t> c =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[i] + 1;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0245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419845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5B77E-684D-40B2-AF6B-7A175C1F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Early Exit From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17EE9-6D2C-4E11-8F60-592842282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Sometime, an iteration may ends early by executing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break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Early Exit:</a:t>
            </a:r>
          </a:p>
          <a:p>
            <a:pPr lvl="1"/>
            <a:r>
              <a:rPr lang="en-US" altLang="zh-CN" dirty="0"/>
              <a:t>When a difference is found, the iteration ends immediately</a:t>
            </a:r>
          </a:p>
          <a:p>
            <a:pPr lvl="1"/>
            <a:r>
              <a:rPr lang="en-US" altLang="zh-CN" dirty="0"/>
              <a:t>We will see this pattern over and over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8EC38-4E45-4E53-A405-780875C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DD04642-539E-42B7-9151-6A0BB3191AC1}"/>
              </a:ext>
            </a:extLst>
          </p:cNvPr>
          <p:cNvSpPr txBox="1"/>
          <p:nvPr/>
        </p:nvSpPr>
        <p:spPr>
          <a:xfrm>
            <a:off x="2682766" y="1615736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find_char(string s,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result =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(s[i] == c)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result =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    </a:t>
            </a:r>
            <a:r>
              <a:rPr lang="zh-CN" altLang="en-US" b="1" dirty="0">
                <a:latin typeface="Consolas" panose="020B0609020204030204" pitchFamily="49" charset="0"/>
              </a:rPr>
              <a:t>break</a:t>
            </a:r>
            <a:r>
              <a:rPr lang="zh-CN" altLang="en-US" dirty="0">
                <a:latin typeface="Consolas" panose="020B0609020204030204" pitchFamily="49" charset="0"/>
              </a:rPr>
              <a:t>;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Exit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  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341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49DA8B-7749-40FF-88A8-3803733C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BC6A4E-153C-4E16-8B55-ACDE11BCC8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Sometimes, we only need to iterate through parts of strings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This example shows the usage of early return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How to check postfixes of strings?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5BF76F-3EFB-433E-AADC-2DE5EBDE5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51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908BBB-BA17-4032-852B-6B5F2429A794}"/>
              </a:ext>
            </a:extLst>
          </p:cNvPr>
          <p:cNvSpPr txBox="1"/>
          <p:nvPr/>
        </p:nvSpPr>
        <p:spPr>
          <a:xfrm>
            <a:off x="2661745" y="1859339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Check prefixes of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startsWith(string str, string prefix)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 prefix.length())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prefix.length();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(str[i] != prefix[i])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Early return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83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CB5AB-14CF-4DF7-A82E-4006FA7C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Reuse Iteration Patterns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4F7159-3B89-40F2-873C-330746561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Real-world programs are rarely written from scratch nowadays</a:t>
            </a:r>
          </a:p>
          <a:p>
            <a:pPr lvl="1"/>
            <a:r>
              <a:rPr lang="en-US" altLang="zh-CN" dirty="0"/>
              <a:t>Infrastructure has been built by experts</a:t>
            </a:r>
          </a:p>
          <a:p>
            <a:pPr lvl="1"/>
            <a:r>
              <a:rPr lang="en-US" altLang="zh-CN" dirty="0"/>
              <a:t>Reinvent the wheel is time consuming and may result in flawed programs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Always reuse </a:t>
            </a:r>
            <a:r>
              <a:rPr lang="en-US" altLang="zh-CN" dirty="0">
                <a:solidFill>
                  <a:srgbClr val="FF0000"/>
                </a:solidFill>
              </a:rPr>
              <a:t>tried-and-true patterns </a:t>
            </a:r>
            <a:r>
              <a:rPr lang="en-US" altLang="zh-CN" dirty="0"/>
              <a:t>for programming</a:t>
            </a:r>
          </a:p>
          <a:p>
            <a:pPr lvl="1"/>
            <a:r>
              <a:rPr lang="en-US" altLang="zh-CN" dirty="0"/>
              <a:t>Reduce your effort</a:t>
            </a:r>
          </a:p>
          <a:p>
            <a:pPr lvl="1"/>
            <a:r>
              <a:rPr lang="en-US" altLang="zh-CN" dirty="0"/>
              <a:t>Improve the reliability of programs</a:t>
            </a:r>
          </a:p>
          <a:p>
            <a:pPr lvl="1"/>
            <a:r>
              <a:rPr lang="en-US" altLang="zh-CN" dirty="0"/>
              <a:t>Better readability for others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742DA2-7F87-4AB6-AD9F-38673B3AE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A308B98-43A6-419C-95BD-BB0F4E68C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451" y="2365533"/>
            <a:ext cx="2640134" cy="21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68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1B3C713-D4A8-4BBE-A112-930DFACDC97E}"/>
              </a:ext>
            </a:extLst>
          </p:cNvPr>
          <p:cNvSpPr txBox="1"/>
          <p:nvPr/>
        </p:nvSpPr>
        <p:spPr>
          <a:xfrm>
            <a:off x="1049721" y="3567499"/>
            <a:ext cx="4624552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Characters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repeatChar(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ch)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ch;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9582FE-9DA9-4D1C-8A68-4AE60A1F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Iterative Concatenation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6CB7-9A80-4A69-9FA0-22D8E75C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Pattern for creating new strings through iterative concatenation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Examples: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D6CAB4-E5C6-4058-8792-9FF32026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EEB5CD-7AB6-417F-BEAC-26F07FD26004}"/>
              </a:ext>
            </a:extLst>
          </p:cNvPr>
          <p:cNvSpPr txBox="1"/>
          <p:nvPr/>
        </p:nvSpPr>
        <p:spPr>
          <a:xfrm>
            <a:off x="2503167" y="1708462"/>
            <a:ext cx="71856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en-US" altLang="zh-CN" i="1" dirty="0"/>
              <a:t>loop condition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str += </a:t>
            </a:r>
            <a:r>
              <a:rPr lang="en-US" altLang="zh-CN" i="1" dirty="0">
                <a:latin typeface="+mj-lt"/>
              </a:rPr>
              <a:t>the next substring or character 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449BB0-1670-4308-A53E-E15203D3D7B0}"/>
              </a:ext>
            </a:extLst>
          </p:cNvPr>
          <p:cNvSpPr txBox="1"/>
          <p:nvPr/>
        </p:nvSpPr>
        <p:spPr>
          <a:xfrm>
            <a:off x="5885793" y="3567499"/>
            <a:ext cx="4803228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repeatString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n, </a:t>
            </a:r>
            <a:r>
              <a:rPr lang="en-US" altLang="zh-CN" b="1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n;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 += </a:t>
            </a:r>
            <a:r>
              <a:rPr lang="en-US" altLang="zh-CN" dirty="0">
                <a:latin typeface="Consolas" panose="020B0609020204030204" pitchFamily="49" charset="0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str;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489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Strings provides operations for in-place modification: </a:t>
            </a:r>
            <a:r>
              <a:rPr lang="en-US" altLang="zh-CN" sz="2000" dirty="0" err="1">
                <a:solidFill>
                  <a:srgbClr val="0070C0"/>
                </a:solidFill>
                <a:latin typeface="Consolas" panose="020B0609020204030204" pitchFamily="49" charset="0"/>
              </a:rPr>
              <a:t>insert,erase</a:t>
            </a:r>
            <a:r>
              <a:rPr lang="en-US" altLang="zh-CN" sz="2000" dirty="0">
                <a:solidFill>
                  <a:srgbClr val="0070C0"/>
                </a:solidFill>
                <a:latin typeface="Consolas" panose="020B0609020204030204" pitchFamily="49" charset="0"/>
              </a:rPr>
              <a:t>,+=,…</a:t>
            </a:r>
          </a:p>
          <a:p>
            <a:r>
              <a:rPr lang="en-US" altLang="zh-CN" dirty="0"/>
              <a:t>To have modification across functions, return a transformed string.</a:t>
            </a:r>
          </a:p>
          <a:p>
            <a:endParaRPr lang="en-US" altLang="zh-CN" b="1" dirty="0"/>
          </a:p>
          <a:p>
            <a:r>
              <a:rPr lang="en-US" altLang="zh-CN" b="1" dirty="0"/>
              <a:t>Example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</a:t>
            </a:r>
            <a:r>
              <a:rPr lang="en-US" altLang="zh-CN" dirty="0"/>
              <a:t>: What is the loop invariant for reverse?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984938" y="2953494"/>
            <a:ext cx="65374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516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43B100-F834-41EF-9627-2EC878E4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DFC05-7056-4EA4-BC14-F2137627E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Example: </a:t>
            </a:r>
            <a:r>
              <a:rPr lang="en-US" altLang="zh-CN" dirty="0"/>
              <a:t>remove a word from a sentence</a:t>
            </a:r>
            <a:endParaRPr lang="en-US" altLang="zh-CN" b="1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Q: </a:t>
            </a:r>
            <a:r>
              <a:rPr lang="en-US" altLang="zh-CN" dirty="0"/>
              <a:t>Is the above solution good enough?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014BEB-249C-42DD-89BA-C0D49ED78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399043-2BCE-4CFF-96BF-61EF5FDD8684}"/>
              </a:ext>
            </a:extLst>
          </p:cNvPr>
          <p:cNvSpPr txBox="1"/>
          <p:nvPr/>
        </p:nvSpPr>
        <p:spPr>
          <a:xfrm>
            <a:off x="2485698" y="2632256"/>
            <a:ext cx="65374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A87104-72B7-476F-AB7E-3E6394E24DE1}"/>
              </a:ext>
            </a:extLst>
          </p:cNvPr>
          <p:cNvSpPr txBox="1"/>
          <p:nvPr/>
        </p:nvSpPr>
        <p:spPr>
          <a:xfrm>
            <a:off x="2485698" y="1634252"/>
            <a:ext cx="5533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Remove</a:t>
            </a:r>
            <a:r>
              <a:rPr lang="en-US" altLang="zh-CN" dirty="0">
                <a:latin typeface="Consolas" panose="020B0609020204030204" pitchFamily="49" charset="0"/>
              </a:rPr>
              <a:t>: “big”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“A dog is chasing a cat”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7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9348E-DC99-4564-A869-476B010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Exercise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3B60DC-B1B9-4408-96B6-7D52167B2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ever iteration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/>
              <a:t>restart search from the beginning. Build an alternative implementation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so that it searches only the part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/>
              <a:t> not yet visited.</a:t>
            </a:r>
          </a:p>
          <a:p>
            <a:endParaRPr lang="en-US" altLang="zh-CN" dirty="0"/>
          </a:p>
          <a:p>
            <a:r>
              <a:rPr lang="en-US" altLang="zh-CN" dirty="0"/>
              <a:t>Yet another solution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removeWord</a:t>
            </a:r>
            <a:r>
              <a:rPr lang="en-US" altLang="zh-CN" dirty="0"/>
              <a:t> is to copy the characters </a:t>
            </a:r>
            <a:r>
              <a:rPr lang="en-US" altLang="zh-CN" dirty="0">
                <a:solidFill>
                  <a:srgbClr val="FF0000"/>
                </a:solidFill>
              </a:rPr>
              <a:t>not removed</a:t>
            </a:r>
            <a:r>
              <a:rPr lang="en-US" altLang="zh-CN" dirty="0"/>
              <a:t> to a string variable. Realize this implementation.</a:t>
            </a:r>
          </a:p>
          <a:p>
            <a:endParaRPr lang="en-US" altLang="zh-CN" dirty="0"/>
          </a:p>
          <a:p>
            <a:r>
              <a:rPr lang="en-US" altLang="zh-CN" dirty="0"/>
              <a:t>Implement a function </a:t>
            </a:r>
            <a:r>
              <a:rPr lang="en-US" altLang="zh-CN" dirty="0" err="1"/>
              <a:t>reverseWord</a:t>
            </a:r>
            <a:r>
              <a:rPr lang="en-US" altLang="zh-CN" dirty="0"/>
              <a:t> for reversing the words in a sentence. An example run is shown below: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DCCBA5-33FE-4DD5-8C87-C5BB5CCE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5D7E0A-1891-45C8-B99F-79218FB14209}"/>
              </a:ext>
            </a:extLst>
          </p:cNvPr>
          <p:cNvSpPr txBox="1"/>
          <p:nvPr/>
        </p:nvSpPr>
        <p:spPr>
          <a:xfrm>
            <a:off x="3279228" y="4802491"/>
            <a:ext cx="4319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string reverse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Word</a:t>
            </a:r>
            <a:r>
              <a:rPr lang="zh-CN" altLang="en-US" dirty="0">
                <a:solidFill>
                  <a:srgbClr val="0070C0"/>
                </a:solidFill>
                <a:latin typeface="Consolas" panose="020B0609020204030204" pitchFamily="49" charset="0"/>
              </a:rPr>
              <a:t>(string str)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2EEC93-9471-4B17-B76A-32DC03C450F6}"/>
              </a:ext>
            </a:extLst>
          </p:cNvPr>
          <p:cNvSpPr txBox="1"/>
          <p:nvPr/>
        </p:nvSpPr>
        <p:spPr>
          <a:xfrm>
            <a:off x="2853560" y="5384992"/>
            <a:ext cx="5533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Input</a:t>
            </a:r>
            <a:r>
              <a:rPr lang="en-US" altLang="zh-CN" dirty="0">
                <a:latin typeface="Consolas" panose="020B0609020204030204" pitchFamily="49" charset="0"/>
              </a:rPr>
              <a:t>:  “A big dog is chasing a big cat”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Output</a:t>
            </a:r>
            <a:r>
              <a:rPr lang="en-US" altLang="zh-CN" dirty="0">
                <a:latin typeface="Consolas" panose="020B0609020204030204" pitchFamily="49" charset="0"/>
              </a:rPr>
              <a:t>: “cat big a chasing is dog big A”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1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6E440-C978-4147-86EE-09CFAFBA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Library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5A5F82-6E17-4BED-90FF-27C6D9D79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</a:t>
            </a:r>
            <a:r>
              <a:rPr lang="en-US" altLang="zh-CN" dirty="0"/>
              <a:t>contains a list of functions that work with characters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39BAC0-CAC6-460C-89DE-A7CA23707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2793FF-5C36-4409-8EEF-A850AA443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928" y="1818726"/>
            <a:ext cx="8531352" cy="4621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6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D3423C-5776-4139-BA42-056D65CA0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Checking with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D2A240-BA2E-4FBD-A4CD-9B9C03A3A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42DE11-FCF0-47F0-8188-8FA46CB4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58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ECFC59-603C-4B7D-B08A-CB045271C611}"/>
              </a:ext>
            </a:extLst>
          </p:cNvPr>
          <p:cNvSpPr txBox="1"/>
          <p:nvPr/>
        </p:nvSpPr>
        <p:spPr>
          <a:xfrm>
            <a:off x="2889504" y="112942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1: Checking Digit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isDigitString(string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(!isdigit(str[i]))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F9E4B49-8B37-46A9-87D3-9E733FD6A33C}"/>
              </a:ext>
            </a:extLst>
          </p:cNvPr>
          <p:cNvSpPr txBox="1"/>
          <p:nvPr/>
        </p:nvSpPr>
        <p:spPr>
          <a:xfrm>
            <a:off x="2889504" y="3724030"/>
            <a:ext cx="76078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2: Equality ignoring cases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equalsIgnoreCase(string s1, string s2)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(s1.length() != s2.length())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s1.length();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(tolower(s1[i]) != tolower(s2[i]))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zh-CN" altLang="en-US" b="1" dirty="0">
                <a:latin typeface="Consolas" panose="020B0609020204030204" pitchFamily="49" charset="0"/>
              </a:rPr>
              <a:t>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98389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2F957-3553-40EC-BC4C-13954F36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with </a:t>
            </a:r>
            <a:r>
              <a:rPr lang="en-US" altLang="zh-CN" dirty="0"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latin typeface="Consolas" panose="020B0609020204030204" pitchFamily="49" charset="0"/>
              </a:rPr>
              <a:t>cctype</a:t>
            </a:r>
            <a:r>
              <a:rPr lang="en-US" altLang="zh-CN" dirty="0">
                <a:latin typeface="Consolas" panose="020B0609020204030204" pitchFamily="49" charset="0"/>
              </a:rPr>
              <a:t>&gt;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C87863-536A-4A62-8C75-EEE22193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Exercise</a:t>
            </a:r>
            <a:r>
              <a:rPr lang="en-US" altLang="zh-CN" dirty="0"/>
              <a:t>: How to convert upper cases to lower cases, and vice versa?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8EACB4-8211-43E9-AD5E-35C4E151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59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E967CB-0836-4E49-900A-A5A03F1BF14D}"/>
              </a:ext>
            </a:extLst>
          </p:cNvPr>
          <p:cNvSpPr txBox="1"/>
          <p:nvPr/>
        </p:nvSpPr>
        <p:spPr>
          <a:xfrm>
            <a:off x="2889504" y="179935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B050"/>
                </a:solidFill>
                <a:latin typeface="Consolas" panose="020B0609020204030204" pitchFamily="49" charset="0"/>
              </a:rPr>
              <a:t>// Example 3: convert characters to upper cases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toUpperCase(string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string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0; i &lt; str.length(); i++)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result += toupper(str[i]);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result;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510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72CF0-1F4A-44C0-82A4-83C5BAF30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Abstractions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6CD3B6-19C5-4E12-BD61-BF9BB9091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have seen two ways of abstraction</a:t>
            </a:r>
          </a:p>
          <a:p>
            <a:pPr lvl="1"/>
            <a:r>
              <a:rPr lang="en-US" altLang="zh-CN" dirty="0"/>
              <a:t>Functions</a:t>
            </a:r>
          </a:p>
          <a:p>
            <a:pPr lvl="1"/>
            <a:r>
              <a:rPr lang="en-US" altLang="zh-CN" dirty="0"/>
              <a:t>Modules &amp; Interfaces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We are now going to investigated the third one: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Attention</a:t>
            </a:r>
            <a:r>
              <a:rPr lang="en-US" altLang="zh-CN" dirty="0"/>
              <a:t>: One of the most important idea in programming abstractions!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00BA03-1F7F-4513-93B2-F0FF0D88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3E7F1E-DA3B-4238-8194-E095132810FC}"/>
              </a:ext>
            </a:extLst>
          </p:cNvPr>
          <p:cNvSpPr txBox="1"/>
          <p:nvPr/>
        </p:nvSpPr>
        <p:spPr>
          <a:xfrm>
            <a:off x="2514600" y="342900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/>
              <a:t>Abstract Data Type</a:t>
            </a:r>
          </a:p>
          <a:p>
            <a:pPr algn="ctr">
              <a:spcBef>
                <a:spcPts val="1200"/>
              </a:spcBef>
              <a:spcAft>
                <a:spcPts val="1200"/>
              </a:spcAft>
            </a:pPr>
            <a:r>
              <a:rPr lang="en-US" altLang="zh-CN" sz="2000" dirty="0"/>
              <a:t>Or</a:t>
            </a:r>
            <a:r>
              <a:rPr lang="en-US" altLang="zh-CN" sz="2400" b="1" dirty="0"/>
              <a:t> </a:t>
            </a:r>
          </a:p>
          <a:p>
            <a:pPr algn="ctr"/>
            <a:r>
              <a:rPr lang="en-US" altLang="zh-CN" sz="2800" b="1" dirty="0"/>
              <a:t>ADT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278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818BE-84E6-4961-96F9-58A9815F1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 Style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0924B-FD52-4F83-92C4-C17B1BDD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928"/>
            <a:ext cx="10515600" cy="5040923"/>
          </a:xfrm>
        </p:spPr>
        <p:txBody>
          <a:bodyPr/>
          <a:lstStyle/>
          <a:p>
            <a:r>
              <a:rPr lang="en-US" altLang="zh-CN" dirty="0"/>
              <a:t>We have seen that strings can be instantiated with C style string literals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following method call converts strings to C-style strings:</a:t>
            </a:r>
          </a:p>
          <a:p>
            <a:pPr lvl="1"/>
            <a:r>
              <a:rPr lang="en-US" altLang="zh-CN" dirty="0"/>
              <a:t>Useful in cases where C style strings are expected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C style strings </a:t>
            </a:r>
            <a:r>
              <a:rPr lang="en-US" altLang="zh-CN" dirty="0">
                <a:solidFill>
                  <a:srgbClr val="FF0000"/>
                </a:solidFill>
              </a:rPr>
              <a:t>does not</a:t>
            </a:r>
            <a:r>
              <a:rPr lang="en-US" altLang="zh-CN" dirty="0"/>
              <a:t> support methods/operators for the string class:</a:t>
            </a:r>
          </a:p>
          <a:p>
            <a:pPr marL="0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87E11-62A5-4172-9B14-87E6483A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ED72A0F-1741-417C-97C1-BDCBFE6CA859}"/>
              </a:ext>
            </a:extLst>
          </p:cNvPr>
          <p:cNvSpPr txBox="1"/>
          <p:nvPr/>
        </p:nvSpPr>
        <p:spPr>
          <a:xfrm>
            <a:off x="3626069" y="1689565"/>
            <a:ext cx="3941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"Hello world!"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49CD69-53A6-4E3C-95E4-1D9368D37AAC}"/>
              </a:ext>
            </a:extLst>
          </p:cNvPr>
          <p:cNvSpPr txBox="1"/>
          <p:nvPr/>
        </p:nvSpPr>
        <p:spPr>
          <a:xfrm>
            <a:off x="4724400" y="3429000"/>
            <a:ext cx="19601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.c_str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5A5669-0433-4F5F-84F7-D31BD6AE5934}"/>
              </a:ext>
            </a:extLst>
          </p:cNvPr>
          <p:cNvSpPr txBox="1"/>
          <p:nvPr/>
        </p:nvSpPr>
        <p:spPr>
          <a:xfrm>
            <a:off x="2706412" y="4547647"/>
            <a:ext cx="83189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Error: + is not defined for C style strings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</a:t>
            </a:r>
            <a:r>
              <a:rPr lang="en-US" altLang="zh-CN" dirty="0">
                <a:latin typeface="Consolas" panose="020B0609020204030204" pitchFamily="49" charset="0"/>
              </a:rPr>
              <a:t>str</a:t>
            </a:r>
            <a:r>
              <a:rPr lang="zh-CN" altLang="en-US" dirty="0">
                <a:latin typeface="Consolas" panose="020B0609020204030204" pitchFamily="49" charset="0"/>
              </a:rPr>
              <a:t> = </a:t>
            </a:r>
            <a:r>
              <a:rPr lang="en-US" altLang="zh-CN" dirty="0">
                <a:latin typeface="Consolas" panose="020B0609020204030204" pitchFamily="49" charset="0"/>
              </a:rPr>
              <a:t>“</a:t>
            </a:r>
            <a:r>
              <a:rPr lang="zh-CN" altLang="en-US" dirty="0">
                <a:latin typeface="Consolas" panose="020B0609020204030204" pitchFamily="49" charset="0"/>
              </a:rPr>
              <a:t>Hello</a:t>
            </a:r>
            <a:r>
              <a:rPr lang="en-US" altLang="zh-CN" dirty="0">
                <a:latin typeface="Consolas" panose="020B0609020204030204" pitchFamily="49" charset="0"/>
              </a:rPr>
              <a:t>” + “</a:t>
            </a:r>
            <a:r>
              <a:rPr lang="zh-CN" altLang="en-US" dirty="0">
                <a:latin typeface="Consolas" panose="020B0609020204030204" pitchFamily="49" charset="0"/>
              </a:rPr>
              <a:t>world!”; 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+ is defined for adding string objects with C style strings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hel</a:t>
            </a:r>
            <a:r>
              <a:rPr lang="en-US" altLang="zh-CN" dirty="0">
                <a:latin typeface="Consolas" panose="020B0609020204030204" pitchFamily="49" charset="0"/>
              </a:rPr>
              <a:t> = “hello”;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str = </a:t>
            </a:r>
            <a:r>
              <a:rPr lang="en-US" altLang="zh-CN" dirty="0" err="1">
                <a:latin typeface="Consolas" panose="020B0609020204030204" pitchFamily="49" charset="0"/>
              </a:rPr>
              <a:t>hel</a:t>
            </a:r>
            <a:r>
              <a:rPr lang="en-US" altLang="zh-CN" dirty="0">
                <a:latin typeface="Consolas" panose="020B0609020204030204" pitchFamily="49" charset="0"/>
              </a:rPr>
              <a:t> + “world!”; 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36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61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Recursion over Strings</a:t>
            </a:r>
          </a:p>
        </p:txBody>
      </p:sp>
    </p:spTree>
    <p:extLst>
      <p:ext uri="{BB962C8B-B14F-4D97-AF65-F5344CB8AC3E}">
        <p14:creationId xmlns:p14="http://schemas.microsoft.com/office/powerpoint/2010/main" val="376138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1173D-75C2-4AA6-8FE6-79E16782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over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4B0F73-2302-429D-AD00-C79E46B57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Many problems of strings can be solved by recursion:</a:t>
            </a:r>
          </a:p>
          <a:p>
            <a:pPr lvl="1"/>
            <a:r>
              <a:rPr lang="en-US" altLang="zh-CN" dirty="0"/>
              <a:t>Divide the original problem into </a:t>
            </a:r>
            <a:r>
              <a:rPr lang="en-US" altLang="zh-CN" dirty="0">
                <a:solidFill>
                  <a:srgbClr val="FF0000"/>
                </a:solidFill>
              </a:rPr>
              <a:t>smaller</a:t>
            </a:r>
            <a:r>
              <a:rPr lang="en-US" altLang="zh-CN" dirty="0"/>
              <a:t> ones of </a:t>
            </a:r>
            <a:r>
              <a:rPr lang="en-US" altLang="zh-CN" dirty="0">
                <a:solidFill>
                  <a:srgbClr val="FF0000"/>
                </a:solidFill>
              </a:rPr>
              <a:t>the same form</a:t>
            </a:r>
          </a:p>
          <a:p>
            <a:pPr lvl="1"/>
            <a:r>
              <a:rPr lang="en-US" altLang="zh-CN" dirty="0"/>
              <a:t>Directly solve the base cases</a:t>
            </a:r>
          </a:p>
          <a:p>
            <a:pPr lvl="1"/>
            <a:r>
              <a:rPr lang="en-US" altLang="zh-CN" dirty="0"/>
              <a:t>Combine the results to form the final solution</a:t>
            </a: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0A17-60B7-43AB-A9D9-BB08D677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/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AC91C80-268A-49C8-962C-B09140694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8379" y="2998076"/>
                <a:ext cx="4931978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/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2EB0AA-A2BD-46A5-995F-4A0CAC5BA8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347" y="4078014"/>
                <a:ext cx="1334812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/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420E8D-5ACF-4A26-A085-9E1A8FAD26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954" y="4078014"/>
                <a:ext cx="1334812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/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FD5F901C-3A39-448E-9B1F-33EF5966A5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69" y="4078014"/>
                <a:ext cx="1334812" cy="4309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980BC2E-050C-4807-B5B5-06065F81494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174753" y="3429000"/>
            <a:ext cx="1329556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1D9307D-99C6-4635-9E83-ED69372FDEFC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6061360" y="3429000"/>
            <a:ext cx="304797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119FE28-B3A9-4D61-B9FF-4C1D0CD87098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8657415" y="3429000"/>
            <a:ext cx="1091760" cy="64901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2BF49061-5B94-4509-BCDB-9188EB71D8F6}"/>
              </a:ext>
            </a:extLst>
          </p:cNvPr>
          <p:cNvSpPr txBox="1"/>
          <p:nvPr/>
        </p:nvSpPr>
        <p:spPr>
          <a:xfrm>
            <a:off x="7511785" y="4162671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chemeClr val="accent1"/>
                </a:solidFill>
              </a:rPr>
              <a:t>● ● ● 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0BC1DB9E-880B-413D-93A1-EAE3730D06C8}"/>
              </a:ext>
            </a:extLst>
          </p:cNvPr>
          <p:cNvCxnSpPr>
            <a:cxnSpLocks/>
          </p:cNvCxnSpPr>
          <p:nvPr/>
        </p:nvCxnSpPr>
        <p:spPr>
          <a:xfrm flipH="1">
            <a:off x="3065906" y="4508938"/>
            <a:ext cx="788279" cy="90737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6F0ED3C-1385-4C39-B833-9CBC3A94429E}"/>
              </a:ext>
            </a:extLst>
          </p:cNvPr>
          <p:cNvCxnSpPr>
            <a:cxnSpLocks/>
          </p:cNvCxnSpPr>
          <p:nvPr/>
        </p:nvCxnSpPr>
        <p:spPr>
          <a:xfrm>
            <a:off x="10026385" y="4508938"/>
            <a:ext cx="708134" cy="987972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85198EFC-A840-44C1-8A27-F9A802D76423}"/>
              </a:ext>
            </a:extLst>
          </p:cNvPr>
          <p:cNvSpPr/>
          <p:nvPr/>
        </p:nvSpPr>
        <p:spPr>
          <a:xfrm>
            <a:off x="2988393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80BD2CF-AB42-40A5-9A69-DFA6A1D86F87}"/>
              </a:ext>
            </a:extLst>
          </p:cNvPr>
          <p:cNvSpPr/>
          <p:nvPr/>
        </p:nvSpPr>
        <p:spPr>
          <a:xfrm>
            <a:off x="408147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FE0F3BB-2E0B-4732-B85A-4713A518C76F}"/>
              </a:ext>
            </a:extLst>
          </p:cNvPr>
          <p:cNvSpPr/>
          <p:nvPr/>
        </p:nvSpPr>
        <p:spPr>
          <a:xfrm>
            <a:off x="517454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264653-C851-4F07-8008-9B0832D2A608}"/>
              </a:ext>
            </a:extLst>
          </p:cNvPr>
          <p:cNvSpPr/>
          <p:nvPr/>
        </p:nvSpPr>
        <p:spPr>
          <a:xfrm>
            <a:off x="6213756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3333033-D8C2-41D0-AF79-55874861915A}"/>
              </a:ext>
            </a:extLst>
          </p:cNvPr>
          <p:cNvSpPr/>
          <p:nvPr/>
        </p:nvSpPr>
        <p:spPr>
          <a:xfrm>
            <a:off x="10236590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E575E64-B700-4165-A032-19EB042DA903}"/>
              </a:ext>
            </a:extLst>
          </p:cNvPr>
          <p:cNvSpPr/>
          <p:nvPr/>
        </p:nvSpPr>
        <p:spPr>
          <a:xfrm>
            <a:off x="9219717" y="5528173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B2064A6-096A-460E-B086-5D5716A5390E}"/>
              </a:ext>
            </a:extLst>
          </p:cNvPr>
          <p:cNvSpPr txBox="1"/>
          <p:nvPr/>
        </p:nvSpPr>
        <p:spPr>
          <a:xfrm>
            <a:off x="7604663" y="5606846"/>
            <a:ext cx="7654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>
                <a:solidFill>
                  <a:srgbClr val="00B050"/>
                </a:solidFill>
              </a:rPr>
              <a:t>● ● ● 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ED469D6-667D-4630-95EA-8040350F3F99}"/>
              </a:ext>
            </a:extLst>
          </p:cNvPr>
          <p:cNvSpPr txBox="1"/>
          <p:nvPr/>
        </p:nvSpPr>
        <p:spPr>
          <a:xfrm>
            <a:off x="1189575" y="299805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A6561D5-11FF-4082-82F9-1711B27305B8}"/>
              </a:ext>
            </a:extLst>
          </p:cNvPr>
          <p:cNvSpPr txBox="1"/>
          <p:nvPr/>
        </p:nvSpPr>
        <p:spPr>
          <a:xfrm>
            <a:off x="1154344" y="4093422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Problems: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E30FE5-416B-4865-A4F2-99EE347798B9}"/>
              </a:ext>
            </a:extLst>
          </p:cNvPr>
          <p:cNvSpPr txBox="1"/>
          <p:nvPr/>
        </p:nvSpPr>
        <p:spPr>
          <a:xfrm>
            <a:off x="1189575" y="5528173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36972F5-CAE4-4AFF-B4A7-A5E9AD335DDD}"/>
              </a:ext>
            </a:extLst>
          </p:cNvPr>
          <p:cNvCxnSpPr>
            <a:cxnSpLocks/>
          </p:cNvCxnSpPr>
          <p:nvPr/>
        </p:nvCxnSpPr>
        <p:spPr>
          <a:xfrm flipV="1">
            <a:off x="3259032" y="4564867"/>
            <a:ext cx="768570" cy="851448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C6B3B36B-62D2-49F9-847C-F8ACF7F6B79F}"/>
              </a:ext>
            </a:extLst>
          </p:cNvPr>
          <p:cNvCxnSpPr>
            <a:cxnSpLocks/>
          </p:cNvCxnSpPr>
          <p:nvPr/>
        </p:nvCxnSpPr>
        <p:spPr>
          <a:xfrm flipH="1" flipV="1">
            <a:off x="9852968" y="4600534"/>
            <a:ext cx="654261" cy="794490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8033B5-758B-4229-9561-E7728350AD0F}"/>
              </a:ext>
            </a:extLst>
          </p:cNvPr>
          <p:cNvCxnSpPr>
            <a:cxnSpLocks/>
          </p:cNvCxnSpPr>
          <p:nvPr/>
        </p:nvCxnSpPr>
        <p:spPr>
          <a:xfrm flipH="1" flipV="1">
            <a:off x="8523131" y="3498986"/>
            <a:ext cx="859496" cy="487432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B54E23CD-97A7-40C9-BBB2-E3166D003E23}"/>
              </a:ext>
            </a:extLst>
          </p:cNvPr>
          <p:cNvCxnSpPr>
            <a:cxnSpLocks/>
          </p:cNvCxnSpPr>
          <p:nvPr/>
        </p:nvCxnSpPr>
        <p:spPr>
          <a:xfrm flipV="1">
            <a:off x="6312017" y="3437443"/>
            <a:ext cx="201807" cy="591677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E1E6BDA1-ABDB-4A17-95E2-B7221683730C}"/>
              </a:ext>
            </a:extLst>
          </p:cNvPr>
          <p:cNvCxnSpPr>
            <a:cxnSpLocks/>
          </p:cNvCxnSpPr>
          <p:nvPr/>
        </p:nvCxnSpPr>
        <p:spPr>
          <a:xfrm flipV="1">
            <a:off x="4588216" y="3477894"/>
            <a:ext cx="1121489" cy="551226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959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21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9" grpId="0"/>
      <p:bldP spid="40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63</a:t>
            </a:fld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06DCB-C960-4215-91CB-1A8661F7F556}"/>
              </a:ext>
            </a:extLst>
          </p:cNvPr>
          <p:cNvSpPr/>
          <p:nvPr/>
        </p:nvSpPr>
        <p:spPr>
          <a:xfrm>
            <a:off x="4900281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  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/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E1D5B39F-4DD9-4341-A1F6-6F25A7A15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436" y="2592474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78B647D6-3785-4909-A3AB-D41963A5E48B}"/>
              </a:ext>
            </a:extLst>
          </p:cNvPr>
          <p:cNvSpPr/>
          <p:nvPr/>
        </p:nvSpPr>
        <p:spPr>
          <a:xfrm>
            <a:off x="4359004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8673433F-9CE0-4265-BF61-BEA605C5C9D6}"/>
              </a:ext>
            </a:extLst>
          </p:cNvPr>
          <p:cNvSpPr/>
          <p:nvPr/>
        </p:nvSpPr>
        <p:spPr>
          <a:xfrm rot="16200000">
            <a:off x="5305414" y="200229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/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6FA7AB90-DFF9-4222-946A-45E208CD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098" y="3931756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右大括号 37">
            <a:extLst>
              <a:ext uri="{FF2B5EF4-FFF2-40B4-BE49-F238E27FC236}">
                <a16:creationId xmlns:a16="http://schemas.microsoft.com/office/drawing/2014/main" id="{6B6015DA-DBFA-4245-8862-9DBDE75D2174}"/>
              </a:ext>
            </a:extLst>
          </p:cNvPr>
          <p:cNvSpPr/>
          <p:nvPr/>
        </p:nvSpPr>
        <p:spPr>
          <a:xfrm rot="5400000">
            <a:off x="5658990" y="3021477"/>
            <a:ext cx="234233" cy="1751652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E2B3B7C-F685-4B3A-8027-A61F236B3C3F}"/>
              </a:ext>
            </a:extLst>
          </p:cNvPr>
          <p:cNvSpPr/>
          <p:nvPr/>
        </p:nvSpPr>
        <p:spPr>
          <a:xfrm rot="5400000">
            <a:off x="4525362" y="3639499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/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95C0E4A0-B3F6-4987-9FA5-EBE18B6C7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420" y="3916608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0803441F-DB23-4259-9F2C-586F8D22BA52}"/>
              </a:ext>
            </a:extLst>
          </p:cNvPr>
          <p:cNvSpPr txBox="1"/>
          <p:nvPr/>
        </p:nvSpPr>
        <p:spPr>
          <a:xfrm>
            <a:off x="1131726" y="333422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9191ECDE-8D46-4886-8A0C-45A1FB35644C}"/>
              </a:ext>
            </a:extLst>
          </p:cNvPr>
          <p:cNvSpPr txBox="1"/>
          <p:nvPr/>
        </p:nvSpPr>
        <p:spPr>
          <a:xfrm>
            <a:off x="1131726" y="493723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3894518-19DE-48F2-8E05-ED074FBA0ACF}"/>
              </a:ext>
            </a:extLst>
          </p:cNvPr>
          <p:cNvSpPr/>
          <p:nvPr/>
        </p:nvSpPr>
        <p:spPr>
          <a:xfrm>
            <a:off x="5320662" y="4937241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L    </a:t>
            </a:r>
            <a:r>
              <a:rPr lang="en-US" altLang="zh-CN" dirty="0" err="1"/>
              <a:t>L</a:t>
            </a:r>
            <a:r>
              <a:rPr lang="en-US" altLang="zh-CN" dirty="0"/>
              <a:t>    O</a:t>
            </a:r>
            <a:endParaRPr lang="zh-CN" altLang="en-US" dirty="0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1F778CE-159F-4836-ADF3-54F3221E3772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5762893" y="4393421"/>
            <a:ext cx="13213" cy="567794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1DFF48E-94A7-4F56-9833-107CB6647DE8}"/>
              </a:ext>
            </a:extLst>
          </p:cNvPr>
          <p:cNvSpPr/>
          <p:nvPr/>
        </p:nvSpPr>
        <p:spPr>
          <a:xfrm>
            <a:off x="4790796" y="4937238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A695D71-6341-4E39-A510-0C3ABC94BA92}"/>
              </a:ext>
            </a:extLst>
          </p:cNvPr>
          <p:cNvSpPr/>
          <p:nvPr/>
        </p:nvSpPr>
        <p:spPr>
          <a:xfrm>
            <a:off x="7874696" y="4917159"/>
            <a:ext cx="130168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O    L    </a:t>
            </a:r>
            <a:r>
              <a:rPr lang="en-US" altLang="zh-CN" dirty="0" err="1"/>
              <a:t>L</a:t>
            </a:r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B7124A3-535C-425C-9931-EF0F4E5CAFF0}"/>
              </a:ext>
            </a:extLst>
          </p:cNvPr>
          <p:cNvSpPr/>
          <p:nvPr/>
        </p:nvSpPr>
        <p:spPr>
          <a:xfrm>
            <a:off x="9176382" y="4917159"/>
            <a:ext cx="541279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21183AC3-F527-437E-A76E-3D3B9D2A3F80}"/>
              </a:ext>
            </a:extLst>
          </p:cNvPr>
          <p:cNvCxnSpPr>
            <a:cxnSpLocks/>
          </p:cNvCxnSpPr>
          <p:nvPr/>
        </p:nvCxnSpPr>
        <p:spPr>
          <a:xfrm flipV="1">
            <a:off x="8717280" y="4247121"/>
            <a:ext cx="0" cy="670038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>
            <a:extLst>
              <a:ext uri="{FF2B5EF4-FFF2-40B4-BE49-F238E27FC236}">
                <a16:creationId xmlns:a16="http://schemas.microsoft.com/office/drawing/2014/main" id="{F4B11F74-FD17-499B-8913-BF6F0D279FF4}"/>
              </a:ext>
            </a:extLst>
          </p:cNvPr>
          <p:cNvSpPr/>
          <p:nvPr/>
        </p:nvSpPr>
        <p:spPr>
          <a:xfrm>
            <a:off x="7874697" y="3318816"/>
            <a:ext cx="175165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    L    </a:t>
            </a:r>
            <a:r>
              <a:rPr lang="en-US" altLang="zh-CN" dirty="0" err="1"/>
              <a:t>L</a:t>
            </a:r>
            <a:r>
              <a:rPr lang="en-US" altLang="zh-CN" dirty="0"/>
              <a:t>    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B27B0EB-76EC-4DB6-99D5-F56902B9C2E8}"/>
              </a:ext>
            </a:extLst>
          </p:cNvPr>
          <p:cNvSpPr/>
          <p:nvPr/>
        </p:nvSpPr>
        <p:spPr>
          <a:xfrm>
            <a:off x="9589758" y="3318816"/>
            <a:ext cx="541279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63" name="箭头: 下弧形 62">
            <a:extLst>
              <a:ext uri="{FF2B5EF4-FFF2-40B4-BE49-F238E27FC236}">
                <a16:creationId xmlns:a16="http://schemas.microsoft.com/office/drawing/2014/main" id="{7B361055-076A-4A3C-9532-5181357018C5}"/>
              </a:ext>
            </a:extLst>
          </p:cNvPr>
          <p:cNvSpPr/>
          <p:nvPr/>
        </p:nvSpPr>
        <p:spPr>
          <a:xfrm>
            <a:off x="5606153" y="5426341"/>
            <a:ext cx="3595773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AF3D33F8-1A8A-4E7C-8A31-2DAF1C98E79F}"/>
              </a:ext>
            </a:extLst>
          </p:cNvPr>
          <p:cNvSpPr txBox="1"/>
          <p:nvPr/>
        </p:nvSpPr>
        <p:spPr>
          <a:xfrm>
            <a:off x="6423333" y="5691021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</a:t>
            </a:r>
            <a:endParaRPr lang="zh-CN" altLang="en-US" sz="2400" b="1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91E5A8-7E6B-4932-B599-253702B00A59}"/>
              </a:ext>
            </a:extLst>
          </p:cNvPr>
          <p:cNvSpPr txBox="1"/>
          <p:nvPr/>
        </p:nvSpPr>
        <p:spPr>
          <a:xfrm>
            <a:off x="4927457" y="4414860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76F793F-57A2-4FBC-9F33-43BF0E7B466D}"/>
              </a:ext>
            </a:extLst>
          </p:cNvPr>
          <p:cNvSpPr txBox="1"/>
          <p:nvPr/>
        </p:nvSpPr>
        <p:spPr>
          <a:xfrm>
            <a:off x="8717280" y="4412936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/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6220AE5-C929-4315-AD52-D05D56AB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312" y="3897303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右大括号 68">
            <a:extLst>
              <a:ext uri="{FF2B5EF4-FFF2-40B4-BE49-F238E27FC236}">
                <a16:creationId xmlns:a16="http://schemas.microsoft.com/office/drawing/2014/main" id="{C5662561-0FB8-4BDF-B431-C1CB0E2BC136}"/>
              </a:ext>
            </a:extLst>
          </p:cNvPr>
          <p:cNvSpPr/>
          <p:nvPr/>
        </p:nvSpPr>
        <p:spPr>
          <a:xfrm rot="5400000">
            <a:off x="8626322" y="3028562"/>
            <a:ext cx="211810" cy="171506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右大括号 69">
            <a:extLst>
              <a:ext uri="{FF2B5EF4-FFF2-40B4-BE49-F238E27FC236}">
                <a16:creationId xmlns:a16="http://schemas.microsoft.com/office/drawing/2014/main" id="{65B49589-6762-4D6D-83D3-685360AA78B5}"/>
              </a:ext>
            </a:extLst>
          </p:cNvPr>
          <p:cNvSpPr/>
          <p:nvPr/>
        </p:nvSpPr>
        <p:spPr>
          <a:xfrm rot="5400000">
            <a:off x="9760247" y="3586615"/>
            <a:ext cx="208556" cy="54128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/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A8746F8-D78B-427E-AE3C-D5D8A255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305" y="386372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/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46B629D1-095F-4CBD-A02A-64EA3546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41" y="2548741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右大括号 72">
            <a:extLst>
              <a:ext uri="{FF2B5EF4-FFF2-40B4-BE49-F238E27FC236}">
                <a16:creationId xmlns:a16="http://schemas.microsoft.com/office/drawing/2014/main" id="{C0CC12BF-4952-49B7-8588-290709F123F8}"/>
              </a:ext>
            </a:extLst>
          </p:cNvPr>
          <p:cNvSpPr/>
          <p:nvPr/>
        </p:nvSpPr>
        <p:spPr>
          <a:xfrm rot="16200000">
            <a:off x="8826219" y="1958557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01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8" grpId="0" animBg="1"/>
      <p:bldP spid="52" grpId="0" animBg="1"/>
      <p:bldP spid="54" grpId="0" animBg="1"/>
      <p:bldP spid="60" grpId="0" animBg="1"/>
      <p:bldP spid="61" grpId="0" animBg="1"/>
      <p:bldP spid="63" grpId="0" animBg="1"/>
      <p:bldP spid="64" grpId="0"/>
      <p:bldP spid="65" grpId="0"/>
      <p:bldP spid="66" grpId="0"/>
      <p:bldP spid="68" grpId="0"/>
      <p:bldP spid="69" grpId="0" animBg="1"/>
      <p:bldP spid="70" grpId="0" animBg="1"/>
      <p:bldP spid="71" grpId="0"/>
      <p:bldP spid="72" grpId="0"/>
      <p:bldP spid="7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629CE9-231B-4D87-A263-C99BDE34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Reverse Strings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b="1" dirty="0"/>
                  <a:t>Step 1</a:t>
                </a:r>
                <a:r>
                  <a:rPr lang="en-US" altLang="zh-CN" dirty="0"/>
                  <a:t>: Divide a non-empty string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 into a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and a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2</a:t>
                </a:r>
                <a:r>
                  <a:rPr lang="en-US" altLang="zh-CN" dirty="0"/>
                  <a:t>: Reverse the tail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dirty="0"/>
              </a:p>
              <a:p>
                <a:r>
                  <a:rPr lang="en-US" altLang="zh-CN" b="1" dirty="0"/>
                  <a:t>Step 3</a:t>
                </a:r>
                <a:r>
                  <a:rPr lang="en-US" altLang="zh-CN" dirty="0"/>
                  <a:t>: Append the head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altLang="zh-CN" dirty="0"/>
                  <a:t> to end of the reversed tail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025919-ECBF-4CDE-9A12-C3AB46DE77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A19313-97E1-40D1-B6E0-9B3398CB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64</a:t>
            </a:fld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BFA96D-699C-4DFE-BB0A-5599C73CF648}"/>
              </a:ext>
            </a:extLst>
          </p:cNvPr>
          <p:cNvSpPr txBox="1"/>
          <p:nvPr/>
        </p:nvSpPr>
        <p:spPr>
          <a:xfrm>
            <a:off x="2816352" y="2792109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// Reverse of strings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</a:t>
            </a:r>
            <a:r>
              <a:rPr lang="zh-CN" altLang="en-US" sz="2000" b="1" dirty="0">
                <a:latin typeface="Consolas" panose="020B0609020204030204" pitchFamily="49" charset="0"/>
              </a:rPr>
              <a:t>if</a:t>
            </a:r>
            <a:r>
              <a:rPr lang="zh-CN" altLang="en-US" sz="2000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 </a:t>
            </a:r>
            <a:r>
              <a:rPr lang="zh-CN" altLang="en-US" sz="2000" b="1" dirty="0">
                <a:latin typeface="Consolas" panose="020B0609020204030204" pitchFamily="49" charset="0"/>
              </a:rPr>
              <a:t>else</a:t>
            </a:r>
            <a:r>
              <a:rPr lang="zh-CN" altLang="en-US" sz="2000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    </a:t>
            </a:r>
            <a:r>
              <a:rPr lang="zh-CN" altLang="en-US" sz="2000" b="1" dirty="0">
                <a:latin typeface="Consolas" panose="020B0609020204030204" pitchFamily="49" charset="0"/>
              </a:rPr>
              <a:t>return</a:t>
            </a:r>
            <a:r>
              <a:rPr lang="zh-CN" altLang="en-US" sz="2000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316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E7208-1F4B-4357-BB26-373C064D8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F91D36-DEF1-44F6-81A4-E25663D46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Both implementations can be proven correct</a:t>
            </a:r>
          </a:p>
          <a:p>
            <a:pPr lvl="1"/>
            <a:r>
              <a:rPr lang="en-US" altLang="zh-CN" dirty="0"/>
              <a:t>Iteration is correct by loop invariant (what is it?)</a:t>
            </a:r>
          </a:p>
          <a:p>
            <a:pPr lvl="1"/>
            <a:r>
              <a:rPr lang="en-US" altLang="zh-CN" dirty="0"/>
              <a:t>Recursion is correct by induction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23C599-79BE-4817-8267-6307DA80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59F63E-C9E4-4786-B0DD-89F5ACC6A189}"/>
              </a:ext>
            </a:extLst>
          </p:cNvPr>
          <p:cNvSpPr txBox="1"/>
          <p:nvPr/>
        </p:nvSpPr>
        <p:spPr>
          <a:xfrm>
            <a:off x="5888735" y="279210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2748892-EF59-4E4D-9C0C-C2A482F2954F}"/>
              </a:ext>
            </a:extLst>
          </p:cNvPr>
          <p:cNvSpPr txBox="1"/>
          <p:nvPr/>
        </p:nvSpPr>
        <p:spPr>
          <a:xfrm>
            <a:off x="1137902" y="279210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18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8E8D3-92C7-4F62-A030-AB50B494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 vs. Iteration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C81BC3-B738-410E-8E56-8E9B1942E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Comparison of Efficiency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3C8C958-8609-43DE-B621-7149AA71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DF7F09B-713C-4C14-9E46-344DBD0030B6}"/>
              </a:ext>
            </a:extLst>
          </p:cNvPr>
          <p:cNvSpPr txBox="1"/>
          <p:nvPr/>
        </p:nvSpPr>
        <p:spPr>
          <a:xfrm>
            <a:off x="5825779" y="2914028"/>
            <a:ext cx="552802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Recursion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"";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string rt = reverse(str.substr(1));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rt + str[0];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46BECCE-5E12-4E29-AE80-36CF69559659}"/>
              </a:ext>
            </a:extLst>
          </p:cNvPr>
          <p:cNvSpPr txBox="1"/>
          <p:nvPr/>
        </p:nvSpPr>
        <p:spPr>
          <a:xfrm>
            <a:off x="1074946" y="2914028"/>
            <a:ext cx="4451131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Iteration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reverse(string str)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string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for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i = str.length() - 1; 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     </a:t>
            </a:r>
            <a:r>
              <a:rPr lang="zh-CN" altLang="en-US" dirty="0">
                <a:latin typeface="Consolas" panose="020B0609020204030204" pitchFamily="49" charset="0"/>
              </a:rPr>
              <a:t>i &gt;= 0; i--)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rev += str[i];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rev;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表格 5">
            <a:extLst>
              <a:ext uri="{FF2B5EF4-FFF2-40B4-BE49-F238E27FC236}">
                <a16:creationId xmlns:a16="http://schemas.microsoft.com/office/drawing/2014/main" id="{CFE354C7-FF06-4760-A17F-7B48F9104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922987"/>
              </p:ext>
            </p:extLst>
          </p:nvPr>
        </p:nvGraphicFramePr>
        <p:xfrm>
          <a:off x="1761779" y="1612627"/>
          <a:ext cx="867457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1524">
                  <a:extLst>
                    <a:ext uri="{9D8B030D-6E8A-4147-A177-3AD203B41FA5}">
                      <a16:colId xmlns:a16="http://schemas.microsoft.com/office/drawing/2014/main" val="8807073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3408331887"/>
                    </a:ext>
                  </a:extLst>
                </a:gridCol>
                <a:gridCol w="2891524">
                  <a:extLst>
                    <a:ext uri="{9D8B030D-6E8A-4147-A177-3AD203B41FA5}">
                      <a16:colId xmlns:a16="http://schemas.microsoft.com/office/drawing/2014/main" val="1826666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Iteration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Recursion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3611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Stack Consumption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Constant (1 frame)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frames)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607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Iteration Times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Linear to Length (n times)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014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94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1B08F7-330C-467A-A9ED-EC6BEDC3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Division of Problems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29871-0F4E-44B1-85E5-F4C010D80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There may be multiple ways to recursively divide a problem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reverse a string by recursively dividing it in half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0785CF-830C-4E3A-AE89-D80E24C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67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F2A9B1-E581-4586-AA13-8A557A0B8E17}"/>
              </a:ext>
            </a:extLst>
          </p:cNvPr>
          <p:cNvSpPr/>
          <p:nvPr/>
        </p:nvSpPr>
        <p:spPr>
          <a:xfrm>
            <a:off x="4749534" y="3123166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/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AF4D155-6556-47B8-A107-54BDB6CDA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9872" y="2377253"/>
                <a:ext cx="89001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DFF85877-E9CE-4AB9-9F56-4DAD6B7B3E69}"/>
              </a:ext>
            </a:extLst>
          </p:cNvPr>
          <p:cNvSpPr/>
          <p:nvPr/>
        </p:nvSpPr>
        <p:spPr>
          <a:xfrm>
            <a:off x="3752763" y="312062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0874CD7-5E53-4F64-9C27-B644E0AB0014}"/>
              </a:ext>
            </a:extLst>
          </p:cNvPr>
          <p:cNvSpPr/>
          <p:nvPr/>
        </p:nvSpPr>
        <p:spPr>
          <a:xfrm rot="16200000">
            <a:off x="4723850" y="1787069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/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57D738-35FA-4037-8D59-75734BED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230" y="3706497"/>
                <a:ext cx="89001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右大括号 9">
            <a:extLst>
              <a:ext uri="{FF2B5EF4-FFF2-40B4-BE49-F238E27FC236}">
                <a16:creationId xmlns:a16="http://schemas.microsoft.com/office/drawing/2014/main" id="{55C72EC4-922A-4B5A-AC3E-EE3C56DD339A}"/>
              </a:ext>
            </a:extLst>
          </p:cNvPr>
          <p:cNvSpPr/>
          <p:nvPr/>
        </p:nvSpPr>
        <p:spPr>
          <a:xfrm rot="5400000">
            <a:off x="5346120" y="3022066"/>
            <a:ext cx="181348" cy="1267149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右大括号 10">
            <a:extLst>
              <a:ext uri="{FF2B5EF4-FFF2-40B4-BE49-F238E27FC236}">
                <a16:creationId xmlns:a16="http://schemas.microsoft.com/office/drawing/2014/main" id="{3F3A22E3-6AB6-4D2A-8934-335AA998BD99}"/>
              </a:ext>
            </a:extLst>
          </p:cNvPr>
          <p:cNvSpPr/>
          <p:nvPr/>
        </p:nvSpPr>
        <p:spPr>
          <a:xfrm rot="5400000">
            <a:off x="4171261" y="3140693"/>
            <a:ext cx="242258" cy="1029911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/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8CA0736-E26B-4C74-9BE0-2071D08A1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676" y="3689259"/>
                <a:ext cx="89001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1C2B16A4-99C9-42DA-A064-19EDDEDE1127}"/>
              </a:ext>
            </a:extLst>
          </p:cNvPr>
          <p:cNvSpPr txBox="1"/>
          <p:nvPr/>
        </p:nvSpPr>
        <p:spPr>
          <a:xfrm>
            <a:off x="1070767" y="309038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09B9ED-842F-4E3F-9450-650D81C1DAEC}"/>
              </a:ext>
            </a:extLst>
          </p:cNvPr>
          <p:cNvSpPr txBox="1"/>
          <p:nvPr/>
        </p:nvSpPr>
        <p:spPr>
          <a:xfrm>
            <a:off x="1070767" y="4693398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EC31737-D932-42C0-A939-EC3C8A7B1939}"/>
              </a:ext>
            </a:extLst>
          </p:cNvPr>
          <p:cNvCxnSpPr>
            <a:cxnSpLocks/>
            <a:stCxn id="9" idx="2"/>
            <a:endCxn id="33" idx="0"/>
          </p:cNvCxnSpPr>
          <p:nvPr/>
        </p:nvCxnSpPr>
        <p:spPr>
          <a:xfrm>
            <a:off x="5438238" y="4168162"/>
            <a:ext cx="234361" cy="500176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4E35033F-1E16-4979-8883-6560DE8EA4C4}"/>
              </a:ext>
            </a:extLst>
          </p:cNvPr>
          <p:cNvCxnSpPr>
            <a:cxnSpLocks/>
            <a:stCxn id="40" idx="0"/>
            <a:endCxn id="27" idx="2"/>
          </p:cNvCxnSpPr>
          <p:nvPr/>
        </p:nvCxnSpPr>
        <p:spPr>
          <a:xfrm flipV="1">
            <a:off x="7603844" y="4130393"/>
            <a:ext cx="144997" cy="54351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弧形 22">
            <a:extLst>
              <a:ext uri="{FF2B5EF4-FFF2-40B4-BE49-F238E27FC236}">
                <a16:creationId xmlns:a16="http://schemas.microsoft.com/office/drawing/2014/main" id="{D13B98D1-DF89-4B3C-92F4-CBDEF26F650C}"/>
              </a:ext>
            </a:extLst>
          </p:cNvPr>
          <p:cNvSpPr/>
          <p:nvPr/>
        </p:nvSpPr>
        <p:spPr>
          <a:xfrm>
            <a:off x="5024589" y="5211120"/>
            <a:ext cx="3004447" cy="833374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0A2110-389E-4271-A5F4-1D4633D99F48}"/>
              </a:ext>
            </a:extLst>
          </p:cNvPr>
          <p:cNvSpPr txBox="1"/>
          <p:nvPr/>
        </p:nvSpPr>
        <p:spPr>
          <a:xfrm>
            <a:off x="5555418" y="5390306"/>
            <a:ext cx="2187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Recursive calls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4E15E07-7A91-4D10-96EF-9D652BFD1752}"/>
              </a:ext>
            </a:extLst>
          </p:cNvPr>
          <p:cNvSpPr txBox="1"/>
          <p:nvPr/>
        </p:nvSpPr>
        <p:spPr>
          <a:xfrm>
            <a:off x="4345893" y="4199639"/>
            <a:ext cx="1044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divide</a:t>
            </a:r>
            <a:endParaRPr lang="zh-CN" altLang="en-US" sz="2400" i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547D6F4-0B2C-473B-94F9-592784ABE3CA}"/>
              </a:ext>
            </a:extLst>
          </p:cNvPr>
          <p:cNvSpPr txBox="1"/>
          <p:nvPr/>
        </p:nvSpPr>
        <p:spPr>
          <a:xfrm>
            <a:off x="7796735" y="4198429"/>
            <a:ext cx="13522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1" dirty="0"/>
              <a:t>compose</a:t>
            </a:r>
            <a:endParaRPr lang="zh-CN" alt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/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76E69B93-967D-4F39-9232-E36CAE006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3833" y="3668728"/>
                <a:ext cx="89001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大括号 27">
            <a:extLst>
              <a:ext uri="{FF2B5EF4-FFF2-40B4-BE49-F238E27FC236}">
                <a16:creationId xmlns:a16="http://schemas.microsoft.com/office/drawing/2014/main" id="{4E741B90-BC05-4481-A478-DB194B822097}"/>
              </a:ext>
            </a:extLst>
          </p:cNvPr>
          <p:cNvSpPr/>
          <p:nvPr/>
        </p:nvSpPr>
        <p:spPr>
          <a:xfrm rot="5400000">
            <a:off x="7589974" y="3023963"/>
            <a:ext cx="275042" cy="123058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80D31812-F7D5-4B27-9B3A-ED859D18D15C}"/>
              </a:ext>
            </a:extLst>
          </p:cNvPr>
          <p:cNvSpPr/>
          <p:nvPr/>
        </p:nvSpPr>
        <p:spPr>
          <a:xfrm rot="5400000">
            <a:off x="8803070" y="3123702"/>
            <a:ext cx="194765" cy="1050456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/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35EEE26-1631-495A-914B-9B63D10F3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2860" y="3683064"/>
                <a:ext cx="8900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/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F2A7B958-05D6-4D4E-AD92-C8066D85A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780" y="2331665"/>
                <a:ext cx="890016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右大括号 31">
            <a:extLst>
              <a:ext uri="{FF2B5EF4-FFF2-40B4-BE49-F238E27FC236}">
                <a16:creationId xmlns:a16="http://schemas.microsoft.com/office/drawing/2014/main" id="{97A60106-9598-4B8E-BBCD-E7E81C58056C}"/>
              </a:ext>
            </a:extLst>
          </p:cNvPr>
          <p:cNvSpPr/>
          <p:nvPr/>
        </p:nvSpPr>
        <p:spPr>
          <a:xfrm rot="16200000">
            <a:off x="8058612" y="1756220"/>
            <a:ext cx="400111" cy="2292930"/>
          </a:xfrm>
          <a:prstGeom prst="rightBrace">
            <a:avLst>
              <a:gd name="adj1" fmla="val 9543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E9640D7-4E07-49DF-96C1-175820513A29}"/>
              </a:ext>
            </a:extLst>
          </p:cNvPr>
          <p:cNvSpPr/>
          <p:nvPr/>
        </p:nvSpPr>
        <p:spPr>
          <a:xfrm>
            <a:off x="5004157" y="4668338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b="0" i="0" dirty="0">
                <a:effectLst/>
                <a:latin typeface="+mj-lt"/>
              </a:rPr>
              <a:t>D W A V E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89DCDBD-18AF-4585-939E-447113FA52C0}"/>
              </a:ext>
            </a:extLst>
          </p:cNvPr>
          <p:cNvSpPr/>
          <p:nvPr/>
        </p:nvSpPr>
        <p:spPr>
          <a:xfrm>
            <a:off x="3581591" y="4691203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 O U N</a:t>
            </a:r>
            <a:endParaRPr lang="zh-CN" altLang="en-US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C9C7482-8A37-4B84-AA63-E45DDC3F22AC}"/>
              </a:ext>
            </a:extLst>
          </p:cNvPr>
          <p:cNvCxnSpPr>
            <a:cxnSpLocks/>
            <a:stCxn id="12" idx="2"/>
            <a:endCxn id="34" idx="0"/>
          </p:cNvCxnSpPr>
          <p:nvPr/>
        </p:nvCxnSpPr>
        <p:spPr>
          <a:xfrm flipH="1">
            <a:off x="4106820" y="4150924"/>
            <a:ext cx="170864" cy="540279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C9668ADE-97EB-4EBF-80B7-A72F6AFEDE9E}"/>
              </a:ext>
            </a:extLst>
          </p:cNvPr>
          <p:cNvSpPr/>
          <p:nvPr/>
        </p:nvSpPr>
        <p:spPr>
          <a:xfrm>
            <a:off x="6935402" y="4673912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CC04FE9-D817-4334-8EC9-0515D59363C7}"/>
              </a:ext>
            </a:extLst>
          </p:cNvPr>
          <p:cNvSpPr/>
          <p:nvPr/>
        </p:nvSpPr>
        <p:spPr>
          <a:xfrm>
            <a:off x="8838797" y="4673912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75AE3E8-0C54-4D95-89BE-40E42C9B2CA8}"/>
              </a:ext>
            </a:extLst>
          </p:cNvPr>
          <p:cNvSpPr/>
          <p:nvPr/>
        </p:nvSpPr>
        <p:spPr>
          <a:xfrm>
            <a:off x="7112202" y="3105527"/>
            <a:ext cx="1336883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zh-CN" dirty="0">
                <a:latin typeface="+mj-lt"/>
              </a:rPr>
              <a:t>E</a:t>
            </a:r>
            <a:r>
              <a:rPr lang="en-US" altLang="zh-CN" b="0" i="0" dirty="0">
                <a:effectLst/>
                <a:latin typeface="+mj-lt"/>
              </a:rPr>
              <a:t> </a:t>
            </a:r>
            <a:r>
              <a:rPr lang="en-US" altLang="zh-CN" dirty="0">
                <a:latin typeface="+mj-lt"/>
              </a:rPr>
              <a:t>V</a:t>
            </a:r>
            <a:r>
              <a:rPr lang="en-US" altLang="zh-CN" b="0" i="0" dirty="0">
                <a:effectLst/>
                <a:latin typeface="+mj-lt"/>
              </a:rPr>
              <a:t> A W </a:t>
            </a:r>
            <a:r>
              <a:rPr lang="en-US" altLang="zh-CN" dirty="0">
                <a:latin typeface="+mj-lt"/>
              </a:rPr>
              <a:t>D</a:t>
            </a:r>
            <a:endParaRPr lang="en-US" altLang="zh-CN" b="0" i="0" dirty="0">
              <a:effectLst/>
              <a:latin typeface="+mj-lt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C23DF379-80D3-465D-8BAB-59F0773846D0}"/>
              </a:ext>
            </a:extLst>
          </p:cNvPr>
          <p:cNvSpPr/>
          <p:nvPr/>
        </p:nvSpPr>
        <p:spPr>
          <a:xfrm>
            <a:off x="8342788" y="3105527"/>
            <a:ext cx="1050457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 U O S</a:t>
            </a:r>
            <a:endParaRPr lang="zh-CN" altLang="en-US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D5E1179-F2BA-4F09-9734-D15F482D749B}"/>
              </a:ext>
            </a:extLst>
          </p:cNvPr>
          <p:cNvCxnSpPr>
            <a:cxnSpLocks/>
            <a:stCxn id="41" idx="0"/>
            <a:endCxn id="30" idx="2"/>
          </p:cNvCxnSpPr>
          <p:nvPr/>
        </p:nvCxnSpPr>
        <p:spPr>
          <a:xfrm flipH="1" flipV="1">
            <a:off x="8917868" y="4144729"/>
            <a:ext cx="446158" cy="5291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箭头: 下弧形 49">
            <a:extLst>
              <a:ext uri="{FF2B5EF4-FFF2-40B4-BE49-F238E27FC236}">
                <a16:creationId xmlns:a16="http://schemas.microsoft.com/office/drawing/2014/main" id="{B329FA17-942D-4A4B-B4A7-46C61E9D207D}"/>
              </a:ext>
            </a:extLst>
          </p:cNvPr>
          <p:cNvSpPr/>
          <p:nvPr/>
        </p:nvSpPr>
        <p:spPr>
          <a:xfrm>
            <a:off x="3934570" y="5216650"/>
            <a:ext cx="5676377" cy="102784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45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 animBg="1"/>
      <p:bldP spid="9" grpId="0"/>
      <p:bldP spid="10" grpId="0" animBg="1"/>
      <p:bldP spid="11" grpId="0" animBg="1"/>
      <p:bldP spid="12" grpId="0"/>
      <p:bldP spid="13" grpId="0"/>
      <p:bldP spid="14" grpId="0"/>
      <p:bldP spid="23" grpId="0" animBg="1"/>
      <p:bldP spid="24" grpId="0"/>
      <p:bldP spid="25" grpId="0"/>
      <p:bldP spid="26" grpId="0"/>
      <p:bldP spid="27" grpId="0"/>
      <p:bldP spid="28" grpId="0" animBg="1"/>
      <p:bldP spid="29" grpId="0" animBg="1"/>
      <p:bldP spid="30" grpId="0"/>
      <p:bldP spid="31" grpId="0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5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96DD8-866C-412C-902F-088C1E78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Tail Recursion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6A657A-E56F-4B95-9744-03B82FCBE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Recall</a:t>
            </a:r>
            <a:r>
              <a:rPr lang="en-US" altLang="zh-CN" dirty="0"/>
              <a:t>: a tail recursion </a:t>
            </a:r>
            <a:r>
              <a:rPr lang="en-US" altLang="zh-CN" dirty="0">
                <a:solidFill>
                  <a:srgbClr val="FF0000"/>
                </a:solidFill>
              </a:rPr>
              <a:t>immediately returns </a:t>
            </a:r>
            <a:r>
              <a:rPr lang="en-US" altLang="zh-CN" dirty="0"/>
              <a:t>from </a:t>
            </a:r>
            <a:r>
              <a:rPr lang="en-US" altLang="zh-CN" dirty="0">
                <a:solidFill>
                  <a:srgbClr val="FF0000"/>
                </a:solidFill>
              </a:rPr>
              <a:t>the only recursive call</a:t>
            </a:r>
          </a:p>
          <a:p>
            <a:r>
              <a:rPr lang="en-US" altLang="zh-CN" dirty="0"/>
              <a:t>Tail recursions do not have a composing phase</a:t>
            </a:r>
          </a:p>
          <a:p>
            <a:pPr lvl="1"/>
            <a:r>
              <a:rPr lang="en-US" altLang="zh-CN" dirty="0"/>
              <a:t>In essence, they behave like iteration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65218A-0526-4BB3-BC25-5638410B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/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7C6219B-D315-4B7D-BC41-46EC3F18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301" y="3020707"/>
                <a:ext cx="1955445" cy="4309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/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C398DF7-2EDE-40DF-BC1B-2D6B0B550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718" y="3973936"/>
                <a:ext cx="1597823" cy="4309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89DE32B-8344-4B3F-97FE-69868C46A51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864630" y="3451631"/>
            <a:ext cx="5394" cy="52230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6F24CF5-CAF8-4C71-BD16-B929E4D34763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4864499" y="4404860"/>
            <a:ext cx="131" cy="818647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/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FE3DDE09-D2CA-458E-AB3A-197D006E9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859" y="5223507"/>
                <a:ext cx="541279" cy="4309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C9B78D8A-DEB0-4469-B483-F865CFFFF9AD}"/>
              </a:ext>
            </a:extLst>
          </p:cNvPr>
          <p:cNvSpPr txBox="1"/>
          <p:nvPr/>
        </p:nvSpPr>
        <p:spPr>
          <a:xfrm>
            <a:off x="1227691" y="3020707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Problem:</a:t>
            </a:r>
            <a:endParaRPr lang="zh-CN" altLang="en-US" sz="2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70C8775-0ED5-420F-ABC6-73FB35970537}"/>
              </a:ext>
            </a:extLst>
          </p:cNvPr>
          <p:cNvSpPr txBox="1"/>
          <p:nvPr/>
        </p:nvSpPr>
        <p:spPr>
          <a:xfrm>
            <a:off x="1699848" y="3989343"/>
            <a:ext cx="2230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Problem:</a:t>
            </a:r>
            <a:endParaRPr lang="zh-CN" altLang="en-US" sz="2400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0484DCA-F49E-4EAF-9D6B-21999658ED3A}"/>
              </a:ext>
            </a:extLst>
          </p:cNvPr>
          <p:cNvSpPr txBox="1"/>
          <p:nvPr/>
        </p:nvSpPr>
        <p:spPr>
          <a:xfrm>
            <a:off x="1804829" y="525432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Cases:</a:t>
            </a:r>
            <a:endParaRPr lang="zh-CN" altLang="en-US" sz="2400" b="1" dirty="0"/>
          </a:p>
        </p:txBody>
      </p:sp>
      <p:sp>
        <p:nvSpPr>
          <p:cNvPr id="44" name="任意多边形: 形状 43">
            <a:extLst>
              <a:ext uri="{FF2B5EF4-FFF2-40B4-BE49-F238E27FC236}">
                <a16:creationId xmlns:a16="http://schemas.microsoft.com/office/drawing/2014/main" id="{7C1C22BD-FA56-491A-B7F7-3175970B30C5}"/>
              </a:ext>
            </a:extLst>
          </p:cNvPr>
          <p:cNvSpPr/>
          <p:nvPr/>
        </p:nvSpPr>
        <p:spPr>
          <a:xfrm>
            <a:off x="5135138" y="3289689"/>
            <a:ext cx="1170851" cy="2261138"/>
          </a:xfrm>
          <a:custGeom>
            <a:avLst/>
            <a:gdLst>
              <a:gd name="connsiteX0" fmla="*/ 0 w 1036320"/>
              <a:gd name="connsiteY0" fmla="*/ 2170176 h 2170176"/>
              <a:gd name="connsiteX1" fmla="*/ 1036320 w 1036320"/>
              <a:gd name="connsiteY1" fmla="*/ 1170432 h 2170176"/>
              <a:gd name="connsiteX2" fmla="*/ 719328 w 1036320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  <a:gd name="connsiteX0" fmla="*/ 0 w 1113564"/>
              <a:gd name="connsiteY0" fmla="*/ 2170176 h 2170176"/>
              <a:gd name="connsiteX1" fmla="*/ 1036320 w 1113564"/>
              <a:gd name="connsiteY1" fmla="*/ 1170432 h 2170176"/>
              <a:gd name="connsiteX2" fmla="*/ 719328 w 1113564"/>
              <a:gd name="connsiteY2" fmla="*/ 0 h 2170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3564" h="2170176">
                <a:moveTo>
                  <a:pt x="0" y="2170176"/>
                </a:moveTo>
                <a:cubicBezTo>
                  <a:pt x="345440" y="1836928"/>
                  <a:pt x="690880" y="2076704"/>
                  <a:pt x="1036320" y="1170432"/>
                </a:cubicBezTo>
                <a:cubicBezTo>
                  <a:pt x="1296416" y="390144"/>
                  <a:pt x="824992" y="390144"/>
                  <a:pt x="719328" y="0"/>
                </a:cubicBezTo>
              </a:path>
            </a:pathLst>
          </a:custGeom>
          <a:noFill/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0B59729-7EF3-469F-BA78-FE62D12AD63C}"/>
              </a:ext>
            </a:extLst>
          </p:cNvPr>
          <p:cNvSpPr txBox="1"/>
          <p:nvPr/>
        </p:nvSpPr>
        <p:spPr>
          <a:xfrm>
            <a:off x="7222718" y="2992676"/>
            <a:ext cx="471650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</a:t>
            </a:r>
            <a:r>
              <a:rPr lang="zh-CN" altLang="en-US" i="1" dirty="0">
                <a:latin typeface="+mj-lt"/>
              </a:rPr>
              <a:t>test for </a:t>
            </a:r>
            <a:r>
              <a:rPr lang="en-US" altLang="zh-CN" i="1" dirty="0">
                <a:latin typeface="+mj-lt"/>
              </a:rPr>
              <a:t>base</a:t>
            </a:r>
            <a:r>
              <a:rPr lang="zh-CN" altLang="en-US" i="1" dirty="0">
                <a:latin typeface="+mj-lt"/>
              </a:rPr>
              <a:t> case</a:t>
            </a:r>
            <a:r>
              <a:rPr lang="en-US" altLang="zh-CN" i="1" dirty="0">
                <a:latin typeface="+mj-lt"/>
              </a:rPr>
              <a:t>s</a:t>
            </a:r>
            <a:r>
              <a:rPr lang="zh-CN" altLang="en-US" dirty="0">
                <a:latin typeface="Consolas" panose="020B0609020204030204" pitchFamily="49" charset="0"/>
              </a:rPr>
              <a:t>)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Returns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 the accumulated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i="1" dirty="0">
                <a:solidFill>
                  <a:srgbClr val="FF0000"/>
                </a:solidFill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1. Break down to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one</a:t>
            </a:r>
            <a:r>
              <a:rPr lang="en-US" altLang="zh-CN" i="1" dirty="0">
                <a:latin typeface="+mj-lt"/>
              </a:rPr>
              <a:t> </a:t>
            </a:r>
            <a:r>
              <a:rPr lang="zh-CN" altLang="en-US" i="1" dirty="0">
                <a:latin typeface="+mj-lt"/>
              </a:rPr>
              <a:t>subproblem</a:t>
            </a:r>
          </a:p>
          <a:p>
            <a:r>
              <a:rPr lang="zh-CN" altLang="en-US" i="1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2. </a:t>
            </a:r>
            <a:r>
              <a:rPr lang="zh-CN" altLang="en-US" i="1" dirty="0">
                <a:latin typeface="+mj-lt"/>
              </a:rPr>
              <a:t>Solve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this </a:t>
            </a:r>
            <a:r>
              <a:rPr lang="zh-CN" altLang="en-US" i="1" dirty="0">
                <a:solidFill>
                  <a:srgbClr val="FF0000"/>
                </a:solidFill>
                <a:latin typeface="+mj-lt"/>
              </a:rPr>
              <a:t>subproblem</a:t>
            </a:r>
            <a:r>
              <a:rPr lang="zh-CN" altLang="en-US" i="1" dirty="0">
                <a:latin typeface="+mj-lt"/>
              </a:rPr>
              <a:t> by </a:t>
            </a:r>
            <a:r>
              <a:rPr lang="en-US" altLang="zh-CN" i="1" dirty="0">
                <a:latin typeface="+mj-lt"/>
              </a:rPr>
              <a:t>recursion</a:t>
            </a:r>
          </a:p>
          <a:p>
            <a:r>
              <a:rPr lang="en-US" altLang="zh-CN" i="1" dirty="0">
                <a:latin typeface="+mj-lt"/>
              </a:rPr>
              <a:t>  3.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Immediately return the result</a:t>
            </a:r>
            <a:endParaRPr lang="zh-CN" altLang="en-US" i="1" dirty="0">
              <a:solidFill>
                <a:srgbClr val="FF0000"/>
              </a:solidFill>
              <a:latin typeface="+mj-lt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0F0DBCC9-D746-430B-88D1-5C153520C7D0}"/>
              </a:ext>
            </a:extLst>
          </p:cNvPr>
          <p:cNvSpPr txBox="1"/>
          <p:nvPr/>
        </p:nvSpPr>
        <p:spPr>
          <a:xfrm>
            <a:off x="8137131" y="5174032"/>
            <a:ext cx="22999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Function Body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198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7" grpId="0" animBg="1"/>
      <p:bldP spid="23" grpId="0"/>
      <p:bldP spid="24" grpId="0"/>
      <p:bldP spid="25" grpId="0"/>
      <p:bldP spid="44" grpId="0" animBg="1"/>
      <p:bldP spid="45" grpId="0"/>
      <p:bldP spid="4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1B7D1F-F4A1-4811-AA5A-8F61206D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0304D1-8F93-41BF-86E5-426450FEF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</a:t>
            </a:r>
            <a:r>
              <a:rPr lang="en-US" altLang="zh-CN" b="1" dirty="0"/>
              <a:t>palindrome</a:t>
            </a:r>
            <a:r>
              <a:rPr lang="en-US" altLang="zh-CN" dirty="0"/>
              <a:t> is a word that </a:t>
            </a:r>
            <a:r>
              <a:rPr lang="en-US" altLang="zh-CN" dirty="0">
                <a:solidFill>
                  <a:srgbClr val="FF0000"/>
                </a:solidFill>
              </a:rPr>
              <a:t>reads identically forward and backward</a:t>
            </a:r>
          </a:p>
          <a:p>
            <a:pPr lvl="1"/>
            <a:r>
              <a:rPr lang="en-US" altLang="zh-CN" b="1" dirty="0"/>
              <a:t>Examples</a:t>
            </a:r>
            <a:r>
              <a:rPr lang="en-US" altLang="zh-CN" dirty="0"/>
              <a:t>: </a:t>
            </a:r>
            <a:r>
              <a:rPr lang="en-US" altLang="zh-CN" i="1" dirty="0"/>
              <a:t>mom, noon, level, racecar</a:t>
            </a:r>
          </a:p>
          <a:p>
            <a:r>
              <a:rPr lang="en-US" altLang="zh-CN" dirty="0"/>
              <a:t>Recursive solution to recognize a palindrome:</a:t>
            </a:r>
          </a:p>
          <a:p>
            <a:pPr lvl="1"/>
            <a:r>
              <a:rPr lang="en-US" altLang="zh-CN" b="1" dirty="0"/>
              <a:t>Step 1</a:t>
            </a:r>
            <a:r>
              <a:rPr lang="en-US" altLang="zh-CN" dirty="0"/>
              <a:t>: Check if the head and tail characters are the same</a:t>
            </a:r>
          </a:p>
          <a:p>
            <a:pPr lvl="1"/>
            <a:r>
              <a:rPr lang="en-US" altLang="zh-CN" b="1" dirty="0"/>
              <a:t>Step 2</a:t>
            </a:r>
            <a:r>
              <a:rPr lang="en-US" altLang="zh-CN" dirty="0"/>
              <a:t>: If not, the string is not a palindrome</a:t>
            </a:r>
          </a:p>
          <a:p>
            <a:pPr lvl="1"/>
            <a:r>
              <a:rPr lang="en-US" altLang="zh-CN" b="1" dirty="0"/>
              <a:t>Step 3</a:t>
            </a:r>
            <a:r>
              <a:rPr lang="en-US" altLang="zh-CN" dirty="0"/>
              <a:t>: If so, recursively check the remaining string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8A2B51-D150-415C-9D6D-8293A761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69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8A3F969-6D28-43F6-83B6-C0ECB1AF02EE}"/>
              </a:ext>
            </a:extLst>
          </p:cNvPr>
          <p:cNvSpPr/>
          <p:nvPr/>
        </p:nvSpPr>
        <p:spPr>
          <a:xfrm>
            <a:off x="5042207" y="3740509"/>
            <a:ext cx="2370346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  C  E  C  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5334B7-8A5E-44D6-B21B-6EF68D7DA563}"/>
              </a:ext>
            </a:extLst>
          </p:cNvPr>
          <p:cNvSpPr/>
          <p:nvPr/>
        </p:nvSpPr>
        <p:spPr>
          <a:xfrm>
            <a:off x="5307725" y="4743973"/>
            <a:ext cx="1839310" cy="430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  E  C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55E91E4-2C0A-4237-A01A-6440338AA8E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6227380" y="4171433"/>
            <a:ext cx="0" cy="57254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5F7FEC2C-5465-4F4C-ACBB-85079E161887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227380" y="5174897"/>
            <a:ext cx="0" cy="834054"/>
          </a:xfrm>
          <a:prstGeom prst="straightConnector1">
            <a:avLst/>
          </a:prstGeom>
          <a:ln w="31750">
            <a:solidFill>
              <a:srgbClr val="374A92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3C4915DD-DB18-4EB8-BB46-3DE0CF3F1A13}"/>
              </a:ext>
            </a:extLst>
          </p:cNvPr>
          <p:cNvSpPr/>
          <p:nvPr/>
        </p:nvSpPr>
        <p:spPr>
          <a:xfrm>
            <a:off x="5956740" y="6008951"/>
            <a:ext cx="541279" cy="43092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570668-B7C8-433F-BB9B-2B778C75A035}"/>
              </a:ext>
            </a:extLst>
          </p:cNvPr>
          <p:cNvSpPr txBox="1"/>
          <p:nvPr/>
        </p:nvSpPr>
        <p:spPr>
          <a:xfrm>
            <a:off x="2796902" y="3761293"/>
            <a:ext cx="2510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Original String: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1DCCE88-9594-4A8A-86D8-A0B5F5C31734}"/>
              </a:ext>
            </a:extLst>
          </p:cNvPr>
          <p:cNvSpPr txBox="1"/>
          <p:nvPr/>
        </p:nvSpPr>
        <p:spPr>
          <a:xfrm>
            <a:off x="3304686" y="4805606"/>
            <a:ext cx="16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Sub String:</a:t>
            </a:r>
            <a:endParaRPr lang="zh-CN" altLang="en-US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7A40265-089C-4710-9152-1D738B478ED7}"/>
              </a:ext>
            </a:extLst>
          </p:cNvPr>
          <p:cNvSpPr txBox="1"/>
          <p:nvPr/>
        </p:nvSpPr>
        <p:spPr>
          <a:xfrm>
            <a:off x="3304686" y="6008951"/>
            <a:ext cx="17691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Base Case:</a:t>
            </a:r>
            <a:endParaRPr lang="zh-CN" altLang="en-US" sz="24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20A6414-C3A2-4666-841D-C401DE8F9A15}"/>
              </a:ext>
            </a:extLst>
          </p:cNvPr>
          <p:cNvSpPr/>
          <p:nvPr/>
        </p:nvSpPr>
        <p:spPr>
          <a:xfrm>
            <a:off x="5035638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18936287-A17B-4C22-8870-FD8BBCFEB118}"/>
              </a:ext>
            </a:extLst>
          </p:cNvPr>
          <p:cNvSpPr/>
          <p:nvPr/>
        </p:nvSpPr>
        <p:spPr>
          <a:xfrm>
            <a:off x="6941892" y="3740509"/>
            <a:ext cx="478275" cy="43092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</a:t>
            </a:r>
            <a:endParaRPr lang="zh-CN" altLang="en-US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542BB77-C6CD-4B41-B5CA-17B31E277983}"/>
              </a:ext>
            </a:extLst>
          </p:cNvPr>
          <p:cNvSpPr/>
          <p:nvPr/>
        </p:nvSpPr>
        <p:spPr>
          <a:xfrm>
            <a:off x="5307725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A33ECD8-7DA0-4B0C-BDBB-21163EAFCCAA}"/>
              </a:ext>
            </a:extLst>
          </p:cNvPr>
          <p:cNvSpPr/>
          <p:nvPr/>
        </p:nvSpPr>
        <p:spPr>
          <a:xfrm>
            <a:off x="6676902" y="4743973"/>
            <a:ext cx="478275" cy="43092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D19AC1FB-9B5A-47A6-BF37-DD4C68A8B7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138" y="3456682"/>
            <a:ext cx="772600" cy="692438"/>
          </a:xfrm>
          <a:prstGeom prst="rect">
            <a:avLst/>
          </a:prstGeom>
        </p:spPr>
      </p:pic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1260EBF2-3021-4F0C-BE09-5AC90186E95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6498019" y="4086162"/>
            <a:ext cx="1936044" cy="2138251"/>
          </a:xfrm>
          <a:prstGeom prst="straightConnector1">
            <a:avLst/>
          </a:prstGeom>
          <a:ln w="31750">
            <a:solidFill>
              <a:srgbClr val="FF00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/>
      <p:bldP spid="12" grpId="0"/>
      <p:bldP spid="17" grpId="0" animBg="1"/>
      <p:bldP spid="23" grpId="0" animBg="1"/>
      <p:bldP spid="36" grpId="0" animBg="1"/>
      <p:bldP spid="3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6A8228-580A-4B9E-AE8B-15F427705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Types Revisited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B9F0E-EB57-46C2-A3CF-8721ED8CF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data type defines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belonging to the type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a set of operations defining the behavior of values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we have seen are </a:t>
            </a:r>
            <a:r>
              <a:rPr lang="en-US" altLang="zh-CN" dirty="0">
                <a:solidFill>
                  <a:srgbClr val="FF0000"/>
                </a:solidFill>
              </a:rPr>
              <a:t>concrete data types (CDT)</a:t>
            </a:r>
          </a:p>
          <a:p>
            <a:pPr lvl="1"/>
            <a:r>
              <a:rPr lang="en-US" altLang="zh-CN" dirty="0"/>
              <a:t>We know the physical representation of their values</a:t>
            </a:r>
          </a:p>
          <a:p>
            <a:pPr lvl="1"/>
            <a:r>
              <a:rPr lang="en-US" altLang="zh-CN" dirty="0"/>
              <a:t>We know the exact sizes of values in memory</a:t>
            </a:r>
          </a:p>
          <a:p>
            <a:pPr lvl="1"/>
            <a:r>
              <a:rPr lang="en-US" altLang="zh-CN" dirty="0"/>
              <a:t>We know other properties about execution such as alignment, etc.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Example: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 type</a:t>
            </a: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32-bit or 64-bit integers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</a:t>
            </a:r>
          </a:p>
          <a:p>
            <a:pPr lvl="2"/>
            <a:r>
              <a:rPr lang="en-US" altLang="zh-CN" dirty="0"/>
              <a:t>Arithmetic (+, - , * , /) </a:t>
            </a:r>
          </a:p>
          <a:p>
            <a:pPr lvl="2"/>
            <a:r>
              <a:rPr lang="en-US" altLang="zh-CN" dirty="0"/>
              <a:t>Inspecting the exact bits of integers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7443A1-BFDD-47D1-8850-AAEBAB3D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B8915F-F423-4D98-A7F1-5ABF2CC3D826}"/>
              </a:ext>
            </a:extLst>
          </p:cNvPr>
          <p:cNvSpPr txBox="1"/>
          <p:nvPr/>
        </p:nvSpPr>
        <p:spPr>
          <a:xfrm>
            <a:off x="7859111" y="4414345"/>
            <a:ext cx="27983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70C0"/>
                </a:solidFill>
                <a:latin typeface="Consolas" panose="020B0609020204030204" pitchFamily="49" charset="0"/>
              </a:rPr>
              <a:t>01000101000…</a:t>
            </a:r>
            <a:endParaRPr lang="zh-CN" altLang="en-US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左大括号 9">
            <a:extLst>
              <a:ext uri="{FF2B5EF4-FFF2-40B4-BE49-F238E27FC236}">
                <a16:creationId xmlns:a16="http://schemas.microsoft.com/office/drawing/2014/main" id="{BE20C717-C536-404B-BB4F-1BA4203B2D25}"/>
              </a:ext>
            </a:extLst>
          </p:cNvPr>
          <p:cNvSpPr/>
          <p:nvPr/>
        </p:nvSpPr>
        <p:spPr>
          <a:xfrm rot="16200000">
            <a:off x="8980747" y="3961966"/>
            <a:ext cx="301751" cy="2252948"/>
          </a:xfrm>
          <a:prstGeom prst="leftBrace">
            <a:avLst>
              <a:gd name="adj1" fmla="val 3421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D152AFA-34F4-4236-A63C-567842A9597D}"/>
              </a:ext>
            </a:extLst>
          </p:cNvPr>
          <p:cNvSpPr txBox="1"/>
          <p:nvPr/>
        </p:nvSpPr>
        <p:spPr>
          <a:xfrm>
            <a:off x="8204845" y="5234644"/>
            <a:ext cx="2252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Consolas" panose="020B0609020204030204" pitchFamily="49" charset="0"/>
              </a:rPr>
              <a:t>32- or 64-bits</a:t>
            </a:r>
            <a:endParaRPr lang="zh-CN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1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F991D2-C99E-4FA8-AD90-5D81336D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2597A8-F0EB-4B2F-8071-B0DD65231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function recognize palindromes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A0561-896C-4611-875C-3651DC9E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F786CD-DE3B-4D64-B1FC-7735476B653E}"/>
              </a:ext>
            </a:extLst>
          </p:cNvPr>
          <p:cNvSpPr txBox="1"/>
          <p:nvPr/>
        </p:nvSpPr>
        <p:spPr>
          <a:xfrm>
            <a:off x="2102068" y="184018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8CA2946B-1B84-4D2F-82F4-C1F8F47C7E69}"/>
              </a:ext>
            </a:extLst>
          </p:cNvPr>
          <p:cNvSpPr/>
          <p:nvPr/>
        </p:nvSpPr>
        <p:spPr>
          <a:xfrm rot="7202627">
            <a:off x="5358990" y="4046176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E9E3E1-6206-41A3-88C5-1452085EAA47}"/>
              </a:ext>
            </a:extLst>
          </p:cNvPr>
          <p:cNvSpPr txBox="1"/>
          <p:nvPr/>
        </p:nvSpPr>
        <p:spPr>
          <a:xfrm>
            <a:off x="5699354" y="5250925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739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53141-93C6-4123-A162-EB13F4408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Palindrome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4436C-87BA-41F2-8AFD-F38F12345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isPalindrome</a:t>
            </a:r>
            <a:r>
              <a:rPr lang="en-US" altLang="zh-CN" dirty="0"/>
              <a:t> can be translated into an iteration</a:t>
            </a:r>
          </a:p>
          <a:p>
            <a:pPr lvl="1"/>
            <a:r>
              <a:rPr lang="en-US" altLang="zh-CN" dirty="0"/>
              <a:t>At beginning of every loop, the remaining computation of the loop corresponds to a tail recursive call</a:t>
            </a:r>
          </a:p>
          <a:p>
            <a:pPr lvl="1"/>
            <a:r>
              <a:rPr lang="en-US" altLang="zh-CN" dirty="0"/>
              <a:t>return statements corresponds to base cases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089B7-0434-4498-A843-229BDA95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A6E094-6673-4F27-A007-3F88C22DA3A3}"/>
              </a:ext>
            </a:extLst>
          </p:cNvPr>
          <p:cNvSpPr txBox="1"/>
          <p:nvPr/>
        </p:nvSpPr>
        <p:spPr>
          <a:xfrm>
            <a:off x="3054569" y="2874139"/>
            <a:ext cx="52512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n = </a:t>
            </a:r>
            <a:r>
              <a:rPr lang="en-US" altLang="zh-CN" dirty="0" err="1">
                <a:latin typeface="Consolas" panose="020B0609020204030204" pitchFamily="49" charset="0"/>
              </a:rPr>
              <a:t>str.length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for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= 0;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&lt; n/2;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++)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(str[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] != str[n-i-1])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 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 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30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FBF3-8CC3-4277-8B0A-DE3C991B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Encode Strings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B322F-CF91-4652-85F2-5A18BB56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 strings by adding </a:t>
            </a:r>
            <a:r>
              <a:rPr lang="en-US" altLang="zh-CN" dirty="0" err="1"/>
              <a:t>offests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01A32-DEF0-436B-8831-BDD30886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5E17AA9-56E9-4767-A427-9752D0881527}"/>
              </a:ext>
            </a:extLst>
          </p:cNvPr>
          <p:cNvSpPr txBox="1"/>
          <p:nvPr/>
        </p:nvSpPr>
        <p:spPr>
          <a:xfrm>
            <a:off x="2196661" y="2012095"/>
            <a:ext cx="74308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Encode a string by adding an offset to its characters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encode_string(string str,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ofs)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== 0)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  <a:r>
              <a:rPr lang="zh-CN" altLang="en-US" dirty="0">
                <a:latin typeface="Consolas" panose="020B0609020204030204" pitchFamily="49" charset="0"/>
              </a:rPr>
              <a:t> 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</a:rPr>
              <a:t> c = str[0] + ofs;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cout &lt;&lt; c;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encode_string(str.substr(1), ofs);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}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579BA6DB-12A6-4FE6-8CCB-9BDEB1CA8735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DA60FA-1C63-4DD4-B28F-D1562EB3391F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78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028B6-23AD-4EAC-BDD7-9ACB11438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Examples: Find Characters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E4935-DDDA-4AB7-9A41-63AC8E7AA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solution to find a character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DC3AEA-A489-4C78-A591-7A3EDE73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73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9EB50E-158D-43C0-A0D9-A8E353083B72}"/>
              </a:ext>
            </a:extLst>
          </p:cNvPr>
          <p:cNvSpPr txBox="1"/>
          <p:nvPr/>
        </p:nvSpPr>
        <p:spPr>
          <a:xfrm>
            <a:off x="2653863" y="1720840"/>
            <a:ext cx="62615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Find the character c in the string 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bool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latin typeface="Consolas" panose="020B0609020204030204" pitchFamily="49" charset="0"/>
              </a:rPr>
              <a:t>(string s, </a:t>
            </a:r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</a:t>
            </a:r>
            <a:r>
              <a:rPr lang="en-US" altLang="zh-CN" dirty="0" err="1">
                <a:latin typeface="Consolas" panose="020B0609020204030204" pitchFamily="49" charset="0"/>
              </a:rPr>
              <a:t>s.length</a:t>
            </a:r>
            <a:r>
              <a:rPr lang="en-US" altLang="zh-CN" dirty="0">
                <a:latin typeface="Consolas" panose="020B0609020204030204" pitchFamily="49" charset="0"/>
              </a:rPr>
              <a:t>() == 0)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false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  <a:r>
              <a:rPr lang="en-US" altLang="zh-CN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if</a:t>
            </a:r>
            <a:r>
              <a:rPr lang="en-US" altLang="zh-CN" dirty="0">
                <a:latin typeface="Consolas" panose="020B0609020204030204" pitchFamily="49" charset="0"/>
              </a:rPr>
              <a:t> (s[0] == c)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latin typeface="Consolas" panose="020B0609020204030204" pitchFamily="49" charset="0"/>
              </a:rPr>
              <a:t>true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zh-CN" b="1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find_char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s.substr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(1), c);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972AED51-9BC6-44E8-898C-90AD3A234FCF}"/>
              </a:ext>
            </a:extLst>
          </p:cNvPr>
          <p:cNvSpPr/>
          <p:nvPr/>
        </p:nvSpPr>
        <p:spPr>
          <a:xfrm rot="7202627">
            <a:off x="7688722" y="4261182"/>
            <a:ext cx="351644" cy="1520324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599F1B-452C-4A1A-A29C-C11884B09A2C}"/>
              </a:ext>
            </a:extLst>
          </p:cNvPr>
          <p:cNvSpPr txBox="1"/>
          <p:nvPr/>
        </p:nvSpPr>
        <p:spPr>
          <a:xfrm>
            <a:off x="8029086" y="5465931"/>
            <a:ext cx="23722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Tail recursive call 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36510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74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Aliases &amp; References</a:t>
            </a:r>
          </a:p>
        </p:txBody>
      </p:sp>
    </p:spTree>
    <p:extLst>
      <p:ext uri="{BB962C8B-B14F-4D97-AF65-F5344CB8AC3E}">
        <p14:creationId xmlns:p14="http://schemas.microsoft.com/office/powerpoint/2010/main" val="357130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256F387-95D9-4383-9B29-8FF6AC5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Aliases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037367-5FA9-4692-B301-0E5D454B7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 essence, a variable consists of two parts:</a:t>
            </a:r>
          </a:p>
          <a:p>
            <a:pPr lvl="1"/>
            <a:r>
              <a:rPr lang="en-US" altLang="zh-CN" dirty="0"/>
              <a:t>The store (object) holding its value</a:t>
            </a:r>
          </a:p>
          <a:p>
            <a:pPr lvl="1"/>
            <a:r>
              <a:rPr lang="en-US" altLang="zh-CN" dirty="0"/>
              <a:t>A name that points to this store</a:t>
            </a:r>
          </a:p>
          <a:p>
            <a:r>
              <a:rPr lang="en-US" altLang="zh-CN" dirty="0"/>
              <a:t>At some point of execution:</a:t>
            </a:r>
          </a:p>
          <a:p>
            <a:pPr lvl="1"/>
            <a:r>
              <a:rPr lang="en-US" altLang="zh-CN" dirty="0"/>
              <a:t>Multiple names may refer to the same store (object) in the memory</a:t>
            </a:r>
          </a:p>
          <a:p>
            <a:pPr lvl="1"/>
            <a:r>
              <a:rPr lang="en-US" altLang="zh-CN" dirty="0"/>
              <a:t>They are called </a:t>
            </a:r>
            <a:r>
              <a:rPr lang="en-US" altLang="zh-CN" b="1" dirty="0"/>
              <a:t>aliases</a:t>
            </a:r>
            <a:r>
              <a:rPr lang="en-US" altLang="zh-CN" dirty="0"/>
              <a:t> of the store (object)</a:t>
            </a:r>
          </a:p>
          <a:p>
            <a:pPr lvl="1"/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name and id are aliases of the same string object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4ABBD15-C27F-440D-B384-0E6B84B7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BC8BB2-972A-4520-AA53-4AED1852E928}"/>
              </a:ext>
            </a:extLst>
          </p:cNvPr>
          <p:cNvSpPr/>
          <p:nvPr/>
        </p:nvSpPr>
        <p:spPr>
          <a:xfrm>
            <a:off x="9406764" y="3318328"/>
            <a:ext cx="528283" cy="53194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412508-00AF-4E62-BBFD-A740E7145B13}"/>
              </a:ext>
            </a:extLst>
          </p:cNvPr>
          <p:cNvSpPr/>
          <p:nvPr/>
        </p:nvSpPr>
        <p:spPr>
          <a:xfrm>
            <a:off x="9406762" y="4115178"/>
            <a:ext cx="528283" cy="53194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2878A37-B8A6-489A-9468-9B7EB5079964}"/>
              </a:ext>
            </a:extLst>
          </p:cNvPr>
          <p:cNvSpPr txBox="1"/>
          <p:nvPr/>
        </p:nvSpPr>
        <p:spPr>
          <a:xfrm>
            <a:off x="9045731" y="5731989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</a:t>
            </a:r>
          </a:p>
          <a:p>
            <a:pPr algn="ctr"/>
            <a:r>
              <a:rPr lang="en-US" altLang="zh-CN" sz="2000" b="1" dirty="0"/>
              <a:t>State</a:t>
            </a:r>
            <a:endParaRPr lang="zh-CN" altLang="en-US" sz="2400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7DE4FED-7FB1-4865-BE1E-68DF3BAFB485}"/>
              </a:ext>
            </a:extLst>
          </p:cNvPr>
          <p:cNvSpPr/>
          <p:nvPr/>
        </p:nvSpPr>
        <p:spPr>
          <a:xfrm>
            <a:off x="9211597" y="3248416"/>
            <a:ext cx="939608" cy="2298817"/>
          </a:xfrm>
          <a:prstGeom prst="roundRect">
            <a:avLst>
              <a:gd name="adj" fmla="val 9123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4ECC2F1-F3C1-4749-BA70-36EEF6F00868}"/>
              </a:ext>
            </a:extLst>
          </p:cNvPr>
          <p:cNvCxnSpPr>
            <a:cxnSpLocks/>
          </p:cNvCxnSpPr>
          <p:nvPr/>
        </p:nvCxnSpPr>
        <p:spPr>
          <a:xfrm>
            <a:off x="8230983" y="4121599"/>
            <a:ext cx="1175779" cy="143751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8C5BD8E-C903-490C-B6A2-2B1FAE53EBA7}"/>
              </a:ext>
            </a:extLst>
          </p:cNvPr>
          <p:cNvSpPr txBox="1"/>
          <p:nvPr/>
        </p:nvSpPr>
        <p:spPr>
          <a:xfrm>
            <a:off x="7530221" y="3876638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7F74ED0-8422-40DE-8A5B-ECADEB7F37B9}"/>
              </a:ext>
            </a:extLst>
          </p:cNvPr>
          <p:cNvSpPr txBox="1"/>
          <p:nvPr/>
        </p:nvSpPr>
        <p:spPr>
          <a:xfrm rot="5400000">
            <a:off x="9344165" y="5072810"/>
            <a:ext cx="765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● ● ● </a:t>
            </a:r>
            <a:endParaRPr lang="zh-CN" altLang="en-US" sz="1100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A766DFC-F36A-46DA-8AF1-7221D7A48257}"/>
              </a:ext>
            </a:extLst>
          </p:cNvPr>
          <p:cNvCxnSpPr>
            <a:cxnSpLocks/>
          </p:cNvCxnSpPr>
          <p:nvPr/>
        </p:nvCxnSpPr>
        <p:spPr>
          <a:xfrm flipV="1">
            <a:off x="8217094" y="4425650"/>
            <a:ext cx="1189668" cy="218125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D7FAE1CB-2715-44E0-838F-665A941D6D42}"/>
              </a:ext>
            </a:extLst>
          </p:cNvPr>
          <p:cNvSpPr txBox="1"/>
          <p:nvPr/>
        </p:nvSpPr>
        <p:spPr>
          <a:xfrm>
            <a:off x="7640483" y="4441353"/>
            <a:ext cx="742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10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  <p:bldP spid="10" grpId="0"/>
      <p:bldP spid="13" grpId="0"/>
      <p:bldP spid="18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E00508-A4B4-4709-93C5-231BEE17B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BD2A7-A238-4A31-ABCB-52CCEA7C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Aliases in C++ are called </a:t>
            </a:r>
            <a:r>
              <a:rPr lang="en-US" altLang="zh-CN" b="1" dirty="0"/>
              <a:t>references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Notes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 </a:t>
            </a:r>
            <a:r>
              <a:rPr lang="en-US" altLang="zh-CN" dirty="0">
                <a:solidFill>
                  <a:srgbClr val="FF0000"/>
                </a:solidFill>
              </a:rPr>
              <a:t>MUST</a:t>
            </a:r>
            <a:r>
              <a:rPr lang="en-US" altLang="zh-CN" dirty="0"/>
              <a:t> evaluate to a value in memory (e.g., variables or other references)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a new name bound to the store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 </a:t>
            </a:r>
            <a:r>
              <a:rPr lang="en-US" altLang="zh-CN" dirty="0">
                <a:latin typeface="+mj-lt"/>
              </a:rPr>
              <a:t>must match with the type of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&lt;exp&gt;</a:t>
            </a:r>
          </a:p>
          <a:p>
            <a:pPr lvl="1"/>
            <a:r>
              <a:rPr lang="en-US" altLang="zh-CN" dirty="0"/>
              <a:t>After the binding,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behaves like a regular variable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070C0"/>
                </a:solidFill>
              </a:rPr>
              <a:t>const</a:t>
            </a:r>
            <a:r>
              <a:rPr lang="en-US" altLang="zh-CN" dirty="0"/>
              <a:t> keyword is used if modification through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/>
              <a:t>is prohibited </a:t>
            </a:r>
          </a:p>
          <a:p>
            <a:pPr lvl="1"/>
            <a:r>
              <a:rPr lang="en-US" altLang="zh-CN" dirty="0"/>
              <a:t>Scopes of references are resolved like variables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F17B5A-63E6-44A3-9A6C-54F03823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76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093A24-8382-4804-95D9-E3671A54E318}"/>
              </a:ext>
            </a:extLst>
          </p:cNvPr>
          <p:cNvSpPr txBox="1"/>
          <p:nvPr/>
        </p:nvSpPr>
        <p:spPr>
          <a:xfrm>
            <a:off x="1887902" y="1951866"/>
            <a:ext cx="42080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&lt;name&gt; = &lt;exp&gt;;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79012D7-215D-49AE-8CC1-ABDCAFBBFA09}"/>
              </a:ext>
            </a:extLst>
          </p:cNvPr>
          <p:cNvSpPr txBox="1"/>
          <p:nvPr/>
        </p:nvSpPr>
        <p:spPr>
          <a:xfrm>
            <a:off x="6986345" y="1866458"/>
            <a:ext cx="37638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name = “Yuting Wang”;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id  = name;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id.erase</a:t>
            </a:r>
            <a:r>
              <a:rPr lang="en-US" altLang="zh-CN" dirty="0">
                <a:latin typeface="Consolas" panose="020B0609020204030204" pitchFamily="49" charset="0"/>
              </a:rPr>
              <a:t>(0, 7);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name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61540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8D5457-CC15-4C8E-AC0A-AA369A94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EF1A50-F52F-4246-A08D-EB6B2500B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By declaring a function parameter as a reference:</a:t>
            </a:r>
          </a:p>
          <a:p>
            <a:pPr lvl="1"/>
            <a:r>
              <a:rPr lang="en-US" altLang="zh-CN" dirty="0"/>
              <a:t>A new name is bound to the argument upon function call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This way of passing arguments is known as </a:t>
            </a:r>
            <a:r>
              <a:rPr lang="en-US" altLang="zh-CN" b="1" dirty="0"/>
              <a:t>Call-By-Name, </a:t>
            </a:r>
            <a:r>
              <a:rPr lang="en-US" altLang="zh-CN" dirty="0"/>
              <a:t>with which</a:t>
            </a:r>
          </a:p>
          <a:p>
            <a:pPr lvl="1"/>
            <a:r>
              <a:rPr lang="en-US" altLang="zh-CN" dirty="0"/>
              <a:t>No copying of values happen</a:t>
            </a:r>
          </a:p>
          <a:p>
            <a:pPr lvl="1"/>
            <a:r>
              <a:rPr lang="en-US" altLang="zh-CN" dirty="0"/>
              <a:t>The argument and parameter points to </a:t>
            </a:r>
            <a:r>
              <a:rPr lang="en-US" altLang="zh-CN" dirty="0">
                <a:solidFill>
                  <a:srgbClr val="FF0000"/>
                </a:solidFill>
              </a:rPr>
              <a:t>the same object</a:t>
            </a:r>
          </a:p>
          <a:p>
            <a:pPr lvl="1"/>
            <a:r>
              <a:rPr lang="en-US" altLang="zh-CN" dirty="0"/>
              <a:t>Modification to the parameter applies directly to the argument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1520E1-BCBE-4000-9AE9-B2918154D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77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F30147-ADD8-430C-8834-0A5651C4D667}"/>
              </a:ext>
            </a:extLst>
          </p:cNvPr>
          <p:cNvSpPr txBox="1"/>
          <p:nvPr/>
        </p:nvSpPr>
        <p:spPr>
          <a:xfrm>
            <a:off x="1125303" y="2160487"/>
            <a:ext cx="4480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read or write</a:t>
            </a:r>
            <a:r>
              <a:rPr lang="en-US" altLang="zh-CN" i="1" dirty="0">
                <a:latin typeface="+mj-lt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3888DA0-D255-4F01-BFC7-33C94703F5AD}"/>
              </a:ext>
            </a:extLst>
          </p:cNvPr>
          <p:cNvSpPr txBox="1"/>
          <p:nvPr/>
        </p:nvSpPr>
        <p:spPr>
          <a:xfrm>
            <a:off x="5984018" y="2160487"/>
            <a:ext cx="5253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 references as parameters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 &lt;name&gt;(…, </a:t>
            </a:r>
            <a:r>
              <a:rPr lang="en-US" altLang="zh-CN" sz="1800" dirty="0">
                <a:solidFill>
                  <a:srgbClr val="FF0000"/>
                </a:solidFill>
                <a:latin typeface="Consolas" panose="020B0609020204030204" pitchFamily="49" charset="0"/>
              </a:rPr>
              <a:t>const &lt;type&gt;&amp; id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, …) {</a:t>
            </a:r>
          </a:p>
          <a:p>
            <a:pPr>
              <a:defRPr/>
            </a:pPr>
            <a:r>
              <a:rPr lang="en-US" altLang="zh-CN" dirty="0">
                <a:latin typeface="+mj-lt"/>
              </a:rPr>
              <a:t>   </a:t>
            </a:r>
            <a:r>
              <a:rPr lang="en-US" altLang="zh-CN" i="1" dirty="0">
                <a:latin typeface="+mj-lt"/>
              </a:rPr>
              <a:t>the function body may </a:t>
            </a:r>
            <a:r>
              <a:rPr lang="en-US" altLang="zh-CN" i="1" dirty="0">
                <a:solidFill>
                  <a:srgbClr val="FF0000"/>
                </a:solidFill>
                <a:latin typeface="+mj-lt"/>
              </a:rPr>
              <a:t>only read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id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89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B789C-11F5-4FFF-A056-0E297EB2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7FBD17-7F61-4691-B17D-D7298122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</a:p>
          <a:p>
            <a:pPr lvl="1"/>
            <a:r>
              <a:rPr lang="en-US" altLang="zh-CN" dirty="0"/>
              <a:t>The stack frame for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incr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empty</a:t>
            </a:r>
            <a:r>
              <a:rPr lang="en-US" altLang="zh-CN" dirty="0"/>
              <a:t>!</a:t>
            </a:r>
          </a:p>
          <a:p>
            <a:pPr lvl="1"/>
            <a:r>
              <a:rPr lang="en-US" altLang="zh-CN" dirty="0"/>
              <a:t>The mapping from names to stores is called a </a:t>
            </a:r>
            <a:r>
              <a:rPr lang="en-US" altLang="zh-CN" b="1" dirty="0"/>
              <a:t>symbol table </a:t>
            </a:r>
            <a:r>
              <a:rPr lang="en-US" altLang="zh-CN" dirty="0"/>
              <a:t>or an </a:t>
            </a:r>
            <a:r>
              <a:rPr lang="en-US" altLang="zh-CN" b="1" dirty="0"/>
              <a:t>environment</a:t>
            </a:r>
          </a:p>
          <a:p>
            <a:r>
              <a:rPr lang="en-US" altLang="zh-CN" b="1" dirty="0"/>
              <a:t>Take away: </a:t>
            </a:r>
            <a:r>
              <a:rPr lang="en-US" altLang="zh-CN" dirty="0"/>
              <a:t>the symbol table is part of the program state during execution!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E8534-D88A-42CD-904F-216473240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78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F0A337-36E2-4AC9-98C6-5BD26881D78D}"/>
              </a:ext>
            </a:extLst>
          </p:cNvPr>
          <p:cNvSpPr txBox="1"/>
          <p:nvPr/>
        </p:nvSpPr>
        <p:spPr>
          <a:xfrm>
            <a:off x="7691604" y="3925399"/>
            <a:ext cx="2878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Memory State</a:t>
            </a:r>
            <a:endParaRPr lang="zh-CN" altLang="en-US" sz="24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5B6E29-0B8C-473A-B242-0E0CFFD66389}"/>
              </a:ext>
            </a:extLst>
          </p:cNvPr>
          <p:cNvSpPr/>
          <p:nvPr/>
        </p:nvSpPr>
        <p:spPr>
          <a:xfrm>
            <a:off x="7052806" y="1134123"/>
            <a:ext cx="4076592" cy="265864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C4F635-383B-4C3D-9F6A-CB532045598B}"/>
              </a:ext>
            </a:extLst>
          </p:cNvPr>
          <p:cNvSpPr txBox="1"/>
          <p:nvPr/>
        </p:nvSpPr>
        <p:spPr>
          <a:xfrm>
            <a:off x="9003126" y="1147864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Stack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70D8230-881D-4E22-9F16-5B140E5284C2}"/>
              </a:ext>
            </a:extLst>
          </p:cNvPr>
          <p:cNvSpPr txBox="1"/>
          <p:nvPr/>
        </p:nvSpPr>
        <p:spPr>
          <a:xfrm>
            <a:off x="7303131" y="1156930"/>
            <a:ext cx="1362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Global</a:t>
            </a:r>
          </a:p>
          <a:p>
            <a:pPr algn="ctr"/>
            <a:r>
              <a:rPr lang="en-US" altLang="zh-CN" sz="2000" b="1" dirty="0"/>
              <a:t>Memory</a:t>
            </a:r>
            <a:endParaRPr lang="zh-CN" altLang="en-US" sz="2400" b="1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C403952-28E5-4471-BECA-1DDAA9DAB347}"/>
              </a:ext>
            </a:extLst>
          </p:cNvPr>
          <p:cNvGrpSpPr/>
          <p:nvPr/>
        </p:nvGrpSpPr>
        <p:grpSpPr>
          <a:xfrm>
            <a:off x="7514473" y="1907353"/>
            <a:ext cx="939608" cy="1314034"/>
            <a:chOff x="7524973" y="1833655"/>
            <a:chExt cx="939608" cy="1314034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DA0A0A0-5615-4C78-AC7D-B91A3BF884BC}"/>
                </a:ext>
              </a:extLst>
            </p:cNvPr>
            <p:cNvSpPr txBox="1"/>
            <p:nvPr/>
          </p:nvSpPr>
          <p:spPr>
            <a:xfrm rot="5400000">
              <a:off x="7612064" y="2366829"/>
              <a:ext cx="7654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● ● ● 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0A5FB26-4B56-464B-8192-165A94761E37}"/>
                </a:ext>
              </a:extLst>
            </p:cNvPr>
            <p:cNvSpPr/>
            <p:nvPr/>
          </p:nvSpPr>
          <p:spPr>
            <a:xfrm>
              <a:off x="7524973" y="1833655"/>
              <a:ext cx="939608" cy="131403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5033D85F-5163-411F-8256-6B9C528ADF09}"/>
              </a:ext>
            </a:extLst>
          </p:cNvPr>
          <p:cNvGrpSpPr/>
          <p:nvPr/>
        </p:nvGrpSpPr>
        <p:grpSpPr>
          <a:xfrm>
            <a:off x="9131101" y="1873668"/>
            <a:ext cx="1234317" cy="853629"/>
            <a:chOff x="9131101" y="1873668"/>
            <a:chExt cx="1234317" cy="853629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8E1D7CCA-5FFE-40C5-A07B-4D1B905039CB}"/>
                </a:ext>
              </a:extLst>
            </p:cNvPr>
            <p:cNvSpPr/>
            <p:nvPr/>
          </p:nvSpPr>
          <p:spPr>
            <a:xfrm>
              <a:off x="9131101" y="1873668"/>
              <a:ext cx="1234317" cy="85362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A2C378A-CBC1-4E1E-B318-FF4137165DFE}"/>
                </a:ext>
              </a:extLst>
            </p:cNvPr>
            <p:cNvSpPr/>
            <p:nvPr/>
          </p:nvSpPr>
          <p:spPr>
            <a:xfrm>
              <a:off x="9365126" y="201786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10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CC9377B-B2F9-4917-A5FA-A94866144254}"/>
              </a:ext>
            </a:extLst>
          </p:cNvPr>
          <p:cNvGrpSpPr/>
          <p:nvPr/>
        </p:nvGrpSpPr>
        <p:grpSpPr>
          <a:xfrm>
            <a:off x="9131100" y="2727297"/>
            <a:ext cx="1234317" cy="853629"/>
            <a:chOff x="9131100" y="2727297"/>
            <a:chExt cx="1234317" cy="714957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DB74F74-7BAD-41E3-9C48-EE9D39789B71}"/>
                </a:ext>
              </a:extLst>
            </p:cNvPr>
            <p:cNvCxnSpPr>
              <a:cxnSpLocks/>
              <a:stCxn id="14" idx="2"/>
              <a:endCxn id="19" idx="0"/>
            </p:cNvCxnSpPr>
            <p:nvPr/>
          </p:nvCxnSpPr>
          <p:spPr>
            <a:xfrm flipH="1">
              <a:off x="9748259" y="2727297"/>
              <a:ext cx="1" cy="32125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B80E63FF-9358-4F9F-B765-86D3190D303E}"/>
                </a:ext>
              </a:extLst>
            </p:cNvPr>
            <p:cNvSpPr/>
            <p:nvPr/>
          </p:nvSpPr>
          <p:spPr>
            <a:xfrm>
              <a:off x="9131100" y="3048556"/>
              <a:ext cx="1234317" cy="393698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CFD671C1-DD2F-4273-A5A1-8CB5A8713454}"/>
              </a:ext>
            </a:extLst>
          </p:cNvPr>
          <p:cNvSpPr txBox="1"/>
          <p:nvPr/>
        </p:nvSpPr>
        <p:spPr>
          <a:xfrm>
            <a:off x="1745867" y="1114260"/>
            <a:ext cx="45143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Example: increment of values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void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v)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v++; 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10;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(a);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3F6CEFA9-8704-49FC-B023-4E601515C938}"/>
              </a:ext>
            </a:extLst>
          </p:cNvPr>
          <p:cNvGrpSpPr/>
          <p:nvPr/>
        </p:nvGrpSpPr>
        <p:grpSpPr>
          <a:xfrm>
            <a:off x="981886" y="3580926"/>
            <a:ext cx="1155192" cy="400110"/>
            <a:chOff x="2822448" y="3339786"/>
            <a:chExt cx="1155192" cy="400110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5A95001-F09A-4855-9891-55BA372B51FD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087F4B84-BB11-47E5-914F-06185D687F81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D9A1B0EC-580B-468C-A7D5-CA92FBB47BF5}"/>
              </a:ext>
            </a:extLst>
          </p:cNvPr>
          <p:cNvSpPr txBox="1"/>
          <p:nvPr/>
        </p:nvSpPr>
        <p:spPr>
          <a:xfrm>
            <a:off x="10383964" y="2099167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main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C29113A-9FA7-48C4-8570-4F3467035F67}"/>
              </a:ext>
            </a:extLst>
          </p:cNvPr>
          <p:cNvSpPr txBox="1"/>
          <p:nvPr/>
        </p:nvSpPr>
        <p:spPr>
          <a:xfrm>
            <a:off x="10374690" y="3161230"/>
            <a:ext cx="74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incr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E4E3CD2-B544-4AA9-A3D2-8FACE28D8A40}"/>
              </a:ext>
            </a:extLst>
          </p:cNvPr>
          <p:cNvCxnSpPr>
            <a:cxnSpLocks/>
          </p:cNvCxnSpPr>
          <p:nvPr/>
        </p:nvCxnSpPr>
        <p:spPr>
          <a:xfrm>
            <a:off x="9003126" y="2266122"/>
            <a:ext cx="362000" cy="0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D81C3892-441F-4C9D-86DF-CF72C1F57F91}"/>
              </a:ext>
            </a:extLst>
          </p:cNvPr>
          <p:cNvSpPr txBox="1"/>
          <p:nvPr/>
        </p:nvSpPr>
        <p:spPr>
          <a:xfrm>
            <a:off x="8679876" y="2081456"/>
            <a:ext cx="323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4AF8C31-62C3-421C-A489-E8286DE20D5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8906698" y="2387647"/>
            <a:ext cx="458428" cy="773583"/>
          </a:xfrm>
          <a:prstGeom prst="straightConnector1">
            <a:avLst/>
          </a:prstGeom>
          <a:ln w="31750">
            <a:solidFill>
              <a:srgbClr val="374A92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1934DBF-D03A-4C43-BA62-A4B5A429DE14}"/>
              </a:ext>
            </a:extLst>
          </p:cNvPr>
          <p:cNvSpPr txBox="1"/>
          <p:nvPr/>
        </p:nvSpPr>
        <p:spPr>
          <a:xfrm>
            <a:off x="8711531" y="3161230"/>
            <a:ext cx="390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v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85A3E37-75CF-4CF8-99DF-ED1478D351A8}"/>
              </a:ext>
            </a:extLst>
          </p:cNvPr>
          <p:cNvSpPr txBox="1"/>
          <p:nvPr/>
        </p:nvSpPr>
        <p:spPr>
          <a:xfrm>
            <a:off x="9516662" y="2049094"/>
            <a:ext cx="558125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11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77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1.11111E-6 L -4.58333E-6 -0.23843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921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0.23843 L -0.00091 -0.20324 " pathEditMode="relative" rAng="0" ptsTypes="AA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759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0324 L -0.00091 0.03889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106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/>
      <p:bldP spid="28" grpId="0"/>
      <p:bldP spid="29" grpId="0"/>
      <p:bldP spid="29" grpId="1"/>
      <p:bldP spid="34" grpId="0"/>
      <p:bldP spid="36" grpId="0"/>
      <p:bldP spid="36" grpId="1"/>
      <p:bldP spid="30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Q</a:t>
            </a:r>
            <a:r>
              <a:rPr lang="en-US" altLang="zh-CN" dirty="0"/>
              <a:t>: How to define a function that swaps the value of two variables?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79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4979483-0783-45D6-AA67-B3465C60B490}"/>
              </a:ext>
            </a:extLst>
          </p:cNvPr>
          <p:cNvSpPr txBox="1"/>
          <p:nvPr/>
        </p:nvSpPr>
        <p:spPr>
          <a:xfrm>
            <a:off x="1315237" y="2024771"/>
            <a:ext cx="355224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integers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int</a:t>
            </a:r>
            <a:r>
              <a:rPr lang="es-ES" altLang="zh-CN" dirty="0">
                <a:latin typeface="Consolas" panose="020B0609020204030204" pitchFamily="49" charset="0"/>
              </a:rPr>
              <a:t> x = 3, y = 5;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swap(x, y);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    </a:t>
            </a:r>
            <a:r>
              <a:rPr lang="es-ES" altLang="zh-CN" b="1" dirty="0">
                <a:latin typeface="Consolas" panose="020B0609020204030204" pitchFamily="49" charset="0"/>
              </a:rPr>
              <a:t>return</a:t>
            </a:r>
            <a:r>
              <a:rPr lang="es-E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s-E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A19EEC59-FAF4-4228-9FD3-035E10520E6A}"/>
              </a:ext>
            </a:extLst>
          </p:cNvPr>
          <p:cNvGrpSpPr/>
          <p:nvPr/>
        </p:nvGrpSpPr>
        <p:grpSpPr>
          <a:xfrm>
            <a:off x="6795088" y="1732468"/>
            <a:ext cx="2560946" cy="2271198"/>
            <a:chOff x="6795088" y="1732468"/>
            <a:chExt cx="2560946" cy="2271198"/>
          </a:xfrm>
        </p:grpSpPr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8EBE133-88C9-425D-B80A-3B145C71458D}"/>
                </a:ext>
              </a:extLst>
            </p:cNvPr>
            <p:cNvSpPr txBox="1"/>
            <p:nvPr/>
          </p:nvSpPr>
          <p:spPr>
            <a:xfrm>
              <a:off x="7248308" y="1732468"/>
              <a:ext cx="136229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/>
                <a:t>Stack</a:t>
              </a:r>
            </a:p>
            <a:p>
              <a:pPr algn="ctr"/>
              <a:r>
                <a:rPr lang="en-US" altLang="zh-CN" sz="2000" b="1" dirty="0"/>
                <a:t>Memory</a:t>
              </a:r>
              <a:endParaRPr lang="zh-CN" altLang="en-US" sz="2400" b="1" dirty="0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8628D764-9846-4761-8E00-D3BB80307186}"/>
                </a:ext>
              </a:extLst>
            </p:cNvPr>
            <p:cNvSpPr/>
            <p:nvPr/>
          </p:nvSpPr>
          <p:spPr>
            <a:xfrm>
              <a:off x="7376283" y="2458272"/>
              <a:ext cx="1234317" cy="1545394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471371D-B1EA-41A7-A5DD-30B22BAEF939}"/>
                </a:ext>
              </a:extLst>
            </p:cNvPr>
            <p:cNvSpPr/>
            <p:nvPr/>
          </p:nvSpPr>
          <p:spPr>
            <a:xfrm>
              <a:off x="7610308" y="2602464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3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33F72E6-F928-4D90-A651-66D44755677C}"/>
                </a:ext>
              </a:extLst>
            </p:cNvPr>
            <p:cNvSpPr txBox="1"/>
            <p:nvPr/>
          </p:nvSpPr>
          <p:spPr>
            <a:xfrm>
              <a:off x="8610600" y="2500365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main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B11C261-BD7C-4C09-879C-28F4EE34BD9C}"/>
                </a:ext>
              </a:extLst>
            </p:cNvPr>
            <p:cNvCxnSpPr>
              <a:cxnSpLocks/>
            </p:cNvCxnSpPr>
            <p:nvPr/>
          </p:nvCxnSpPr>
          <p:spPr>
            <a:xfrm>
              <a:off x="7118338" y="2850726"/>
              <a:ext cx="491970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852DFF4-7239-4C2D-9E64-9C5C2FD8816B}"/>
                </a:ext>
              </a:extLst>
            </p:cNvPr>
            <p:cNvSpPr txBox="1"/>
            <p:nvPr/>
          </p:nvSpPr>
          <p:spPr>
            <a:xfrm>
              <a:off x="6795088" y="2666060"/>
              <a:ext cx="3232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x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D256AD76-5472-4E41-A7F9-20A2C3F14DC4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7151880" y="3561204"/>
              <a:ext cx="458428" cy="0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6BBE997-8DE9-45B3-A751-09EA536B9C65}"/>
                </a:ext>
              </a:extLst>
            </p:cNvPr>
            <p:cNvSpPr txBox="1"/>
            <p:nvPr/>
          </p:nvSpPr>
          <p:spPr>
            <a:xfrm>
              <a:off x="6832676" y="3365875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y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A6C5030-9948-420E-A5DF-ABDD08133075}"/>
                </a:ext>
              </a:extLst>
            </p:cNvPr>
            <p:cNvSpPr/>
            <p:nvPr/>
          </p:nvSpPr>
          <p:spPr>
            <a:xfrm>
              <a:off x="7610308" y="3295231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5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306BFF3-0DA3-4EEC-A9F1-964146898C65}"/>
              </a:ext>
            </a:extLst>
          </p:cNvPr>
          <p:cNvGrpSpPr/>
          <p:nvPr/>
        </p:nvGrpSpPr>
        <p:grpSpPr>
          <a:xfrm>
            <a:off x="6545943" y="4003666"/>
            <a:ext cx="2810091" cy="1990749"/>
            <a:chOff x="6545943" y="4003666"/>
            <a:chExt cx="2810091" cy="1990749"/>
          </a:xfrm>
        </p:grpSpPr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8DCCA2C2-9852-42E9-850E-44FDC124D28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7993442" y="4003666"/>
              <a:ext cx="15253" cy="10676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250EDF7D-42CF-4D30-9891-1AC03030024B}"/>
                </a:ext>
              </a:extLst>
            </p:cNvPr>
            <p:cNvSpPr/>
            <p:nvPr/>
          </p:nvSpPr>
          <p:spPr>
            <a:xfrm>
              <a:off x="7376283" y="5071293"/>
              <a:ext cx="1264823" cy="765169"/>
            </a:xfrm>
            <a:prstGeom prst="roundRect">
              <a:avLst>
                <a:gd name="adj" fmla="val 9123"/>
              </a:avLst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70919818-4EE1-4D4A-ABCC-D88A5A44CD66}"/>
                </a:ext>
              </a:extLst>
            </p:cNvPr>
            <p:cNvSpPr txBox="1"/>
            <p:nvPr/>
          </p:nvSpPr>
          <p:spPr>
            <a:xfrm>
              <a:off x="8610600" y="5115796"/>
              <a:ext cx="7454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  <a:cs typeface="Times New Roman" panose="02020603050405020304" pitchFamily="18" charset="0"/>
                </a:rPr>
                <a:t>swap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A26BEBE-81FA-40C0-8C54-2E282581737F}"/>
                </a:ext>
              </a:extLst>
            </p:cNvPr>
            <p:cNvSpPr/>
            <p:nvPr/>
          </p:nvSpPr>
          <p:spPr>
            <a:xfrm>
              <a:off x="7604369" y="5191900"/>
              <a:ext cx="802064" cy="53194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?</a:t>
              </a:r>
              <a:endParaRPr lang="zh-CN" altLang="en-US" sz="2400" dirty="0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36F435A-1697-4313-90D8-92D5D299EA96}"/>
                </a:ext>
              </a:extLst>
            </p:cNvPr>
            <p:cNvSpPr txBox="1"/>
            <p:nvPr/>
          </p:nvSpPr>
          <p:spPr>
            <a:xfrm>
              <a:off x="6545943" y="5625083"/>
              <a:ext cx="7023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temp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10FBA0A4-229B-4C7B-B805-C787E0A101B7}"/>
                </a:ext>
              </a:extLst>
            </p:cNvPr>
            <p:cNvCxnSpPr>
              <a:cxnSpLocks/>
              <a:stCxn id="28" idx="3"/>
              <a:endCxn id="27" idx="1"/>
            </p:cNvCxnSpPr>
            <p:nvPr/>
          </p:nvCxnSpPr>
          <p:spPr>
            <a:xfrm flipV="1">
              <a:off x="7248308" y="5457873"/>
              <a:ext cx="356061" cy="351876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787E873B-D0AC-40BD-9914-5C842ACE5D89}"/>
                </a:ext>
              </a:extLst>
            </p:cNvPr>
            <p:cNvSpPr txBox="1"/>
            <p:nvPr/>
          </p:nvSpPr>
          <p:spPr>
            <a:xfrm>
              <a:off x="6687967" y="4867862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a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6FF7B29-C02E-45CA-9BDC-2F9C7291150A}"/>
                </a:ext>
              </a:extLst>
            </p:cNvPr>
            <p:cNvSpPr txBox="1"/>
            <p:nvPr/>
          </p:nvSpPr>
          <p:spPr>
            <a:xfrm>
              <a:off x="6680647" y="5273207"/>
              <a:ext cx="39033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Consolas" panose="020B0609020204030204" pitchFamily="49" charset="0"/>
                </a:rPr>
                <a:t>b</a:t>
              </a:r>
              <a:endParaRPr lang="zh-CN" altLang="en-US" dirty="0">
                <a:solidFill>
                  <a:srgbClr val="FF0000"/>
                </a:solidFill>
                <a:latin typeface="Consolas" panose="020B0609020204030204" pitchFamily="49" charset="0"/>
              </a:endParaRPr>
            </a:p>
          </p:txBody>
        </p:sp>
      </p:grp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881AF2EF-3216-4FC5-8CFA-29F62E50044E}"/>
              </a:ext>
            </a:extLst>
          </p:cNvPr>
          <p:cNvCxnSpPr>
            <a:cxnSpLocks/>
          </p:cNvCxnSpPr>
          <p:nvPr/>
        </p:nvCxnSpPr>
        <p:spPr>
          <a:xfrm flipV="1">
            <a:off x="6930477" y="3796392"/>
            <a:ext cx="901476" cy="1648579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90AFCDA0-865A-49B6-8F7C-26B5284AB935}"/>
              </a:ext>
            </a:extLst>
          </p:cNvPr>
          <p:cNvSpPr/>
          <p:nvPr/>
        </p:nvSpPr>
        <p:spPr>
          <a:xfrm>
            <a:off x="6261650" y="2993850"/>
            <a:ext cx="1342217" cy="2044170"/>
          </a:xfrm>
          <a:custGeom>
            <a:avLst/>
            <a:gdLst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21419 w 1288111"/>
              <a:gd name="connsiteY0" fmla="*/ 1876508 h 1876508"/>
              <a:gd name="connsiteX1" fmla="*/ 0 w 1288111"/>
              <a:gd name="connsiteY1" fmla="*/ 779228 h 1876508"/>
              <a:gd name="connsiteX2" fmla="*/ 1288111 w 1288111"/>
              <a:gd name="connsiteY2" fmla="*/ 0 h 1876508"/>
              <a:gd name="connsiteX0" fmla="*/ 475525 w 1342217"/>
              <a:gd name="connsiteY0" fmla="*/ 1876508 h 1876508"/>
              <a:gd name="connsiteX1" fmla="*/ 54106 w 1342217"/>
              <a:gd name="connsiteY1" fmla="*/ 779228 h 1876508"/>
              <a:gd name="connsiteX2" fmla="*/ 1342217 w 1342217"/>
              <a:gd name="connsiteY2" fmla="*/ 0 h 1876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217" h="1876508">
                <a:moveTo>
                  <a:pt x="475525" y="1876508"/>
                </a:moveTo>
                <a:cubicBezTo>
                  <a:pt x="335052" y="1510748"/>
                  <a:pt x="-163229" y="1081378"/>
                  <a:pt x="54106" y="779228"/>
                </a:cubicBezTo>
                <a:cubicBezTo>
                  <a:pt x="666356" y="2650"/>
                  <a:pt x="912847" y="259743"/>
                  <a:pt x="1342217" y="0"/>
                </a:cubicBezTo>
              </a:path>
            </a:pathLst>
          </a:custGeom>
          <a:noFill/>
          <a:ln w="28575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BFBD2951-30A8-4A13-9163-CDB9E9A3D466}"/>
              </a:ext>
            </a:extLst>
          </p:cNvPr>
          <p:cNvGrpSpPr/>
          <p:nvPr/>
        </p:nvGrpSpPr>
        <p:grpSpPr>
          <a:xfrm>
            <a:off x="713332" y="5053767"/>
            <a:ext cx="1155192" cy="400110"/>
            <a:chOff x="2822448" y="3339786"/>
            <a:chExt cx="1155192" cy="400110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FA376D1-143F-44E4-AFAB-9AFC64F7D050}"/>
                </a:ext>
              </a:extLst>
            </p:cNvPr>
            <p:cNvSpPr txBox="1"/>
            <p:nvPr/>
          </p:nvSpPr>
          <p:spPr>
            <a:xfrm>
              <a:off x="2822448" y="3339786"/>
              <a:ext cx="6065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PC</a:t>
              </a:r>
              <a:endParaRPr lang="zh-CN" altLang="en-US" sz="2400" dirty="0"/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DB6580B8-7421-4980-95E6-4141F1C0840B}"/>
                </a:ext>
              </a:extLst>
            </p:cNvPr>
            <p:cNvCxnSpPr>
              <a:cxnSpLocks/>
            </p:cNvCxnSpPr>
            <p:nvPr/>
          </p:nvCxnSpPr>
          <p:spPr>
            <a:xfrm>
              <a:off x="3387852" y="3540916"/>
              <a:ext cx="589788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文本框 54">
            <a:extLst>
              <a:ext uri="{FF2B5EF4-FFF2-40B4-BE49-F238E27FC236}">
                <a16:creationId xmlns:a16="http://schemas.microsoft.com/office/drawing/2014/main" id="{A0197C68-D1D1-4A58-88F4-F353D3483C3E}"/>
              </a:ext>
            </a:extLst>
          </p:cNvPr>
          <p:cNvSpPr txBox="1"/>
          <p:nvPr/>
        </p:nvSpPr>
        <p:spPr>
          <a:xfrm>
            <a:off x="7792773" y="5238477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8496A0D-5174-4C64-AF90-5F099C1AE826}"/>
              </a:ext>
            </a:extLst>
          </p:cNvPr>
          <p:cNvSpPr txBox="1"/>
          <p:nvPr/>
        </p:nvSpPr>
        <p:spPr>
          <a:xfrm>
            <a:off x="7808536" y="2645928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5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E102155-8659-4962-82E2-BF62EA880D91}"/>
              </a:ext>
            </a:extLst>
          </p:cNvPr>
          <p:cNvSpPr txBox="1"/>
          <p:nvPr/>
        </p:nvSpPr>
        <p:spPr>
          <a:xfrm>
            <a:off x="7808536" y="3339132"/>
            <a:ext cx="454418" cy="46166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zh-CN" altLang="en-US" sz="1800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1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2.22222E-6 L -0.00091 -0.32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61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32338 L -0.00091 -0.28541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8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8541 L -0.00091 -0.24676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24676 L -0.00208 -0.19861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2407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-0.19861 L -0.00091 0.04005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921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5" grpId="0" animBg="1"/>
      <p:bldP spid="45" grpId="1" animBg="1"/>
      <p:bldP spid="55" grpId="0" animBg="1"/>
      <p:bldP spid="55" grpId="1" animBg="1"/>
      <p:bldP spid="56" grpId="0" animBg="1"/>
      <p:bldP spid="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BF6732-D487-4043-9D11-B1BEF5C3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 Data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43229-BE80-44C8-B3F8-34F8A882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</a:t>
            </a:r>
            <a:r>
              <a:rPr lang="en-US" altLang="zh-CN" b="1" dirty="0"/>
              <a:t>abstract data type </a:t>
            </a:r>
            <a:r>
              <a:rPr lang="en-US" altLang="zh-CN" dirty="0"/>
              <a:t>is a data type with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b="1" dirty="0"/>
              <a:t>Domain</a:t>
            </a:r>
            <a:r>
              <a:rPr lang="en-US" altLang="zh-CN" dirty="0"/>
              <a:t>: a set of values with an </a:t>
            </a:r>
            <a:r>
              <a:rPr lang="en-US" altLang="zh-CN" dirty="0">
                <a:solidFill>
                  <a:srgbClr val="FF0000"/>
                </a:solidFill>
              </a:rPr>
              <a:t>abstract representation</a:t>
            </a:r>
          </a:p>
          <a:p>
            <a:pPr lvl="2"/>
            <a:r>
              <a:rPr lang="en-US" altLang="zh-CN" dirty="0"/>
              <a:t>The physical representation is not exposed</a:t>
            </a:r>
          </a:p>
          <a:p>
            <a:pPr lvl="1"/>
            <a:r>
              <a:rPr lang="en-US" altLang="zh-CN" b="1" dirty="0"/>
              <a:t>Operations</a:t>
            </a:r>
            <a:r>
              <a:rPr lang="en-US" altLang="zh-CN" dirty="0"/>
              <a:t>: the </a:t>
            </a:r>
            <a:r>
              <a:rPr lang="en-US" altLang="zh-CN" dirty="0">
                <a:solidFill>
                  <a:srgbClr val="FF0000"/>
                </a:solidFill>
              </a:rPr>
              <a:t>only ways </a:t>
            </a:r>
            <a:r>
              <a:rPr lang="en-US" altLang="zh-CN" dirty="0"/>
              <a:t>to access the abstract values</a:t>
            </a:r>
          </a:p>
          <a:p>
            <a:pPr lvl="2"/>
            <a:r>
              <a:rPr lang="en-US" altLang="zh-CN" dirty="0"/>
              <a:t>No way to directly inspect the physical values of an ADT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An ADT is like a fortified castle:</a:t>
            </a:r>
          </a:p>
          <a:p>
            <a:pPr lvl="1"/>
            <a:r>
              <a:rPr lang="en-US" altLang="zh-CN" dirty="0"/>
              <a:t>Cannot see what (</a:t>
            </a:r>
            <a:r>
              <a:rPr lang="en-US" altLang="zh-CN" dirty="0">
                <a:solidFill>
                  <a:srgbClr val="FF0000"/>
                </a:solidFill>
              </a:rPr>
              <a:t>values</a:t>
            </a:r>
            <a:r>
              <a:rPr lang="en-US" altLang="zh-CN" dirty="0"/>
              <a:t>) are behind its door </a:t>
            </a:r>
          </a:p>
          <a:p>
            <a:pPr lvl="1"/>
            <a:r>
              <a:rPr lang="en-US" altLang="zh-CN" dirty="0"/>
              <a:t>Only limited ways (</a:t>
            </a:r>
            <a:r>
              <a:rPr lang="en-US" altLang="zh-CN" dirty="0">
                <a:solidFill>
                  <a:srgbClr val="FF0000"/>
                </a:solidFill>
              </a:rPr>
              <a:t>operations</a:t>
            </a:r>
            <a:r>
              <a:rPr lang="en-US" altLang="zh-CN" dirty="0"/>
              <a:t>) to access it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3C0604-52EC-4ED2-B702-953E08B4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5ECD3A0C-8D22-4846-B771-5C5FB7AF7C15}"/>
              </a:ext>
            </a:extLst>
          </p:cNvPr>
          <p:cNvGrpSpPr/>
          <p:nvPr/>
        </p:nvGrpSpPr>
        <p:grpSpPr>
          <a:xfrm>
            <a:off x="6407684" y="3201901"/>
            <a:ext cx="4641665" cy="3237974"/>
            <a:chOff x="6407684" y="3201901"/>
            <a:chExt cx="4641665" cy="3237974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9DEE5D2-E9B6-43EC-A31B-03FABE41C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751" y="3201901"/>
              <a:ext cx="1587697" cy="1720539"/>
            </a:xfrm>
            <a:prstGeom prst="rect">
              <a:avLst/>
            </a:prstGeom>
          </p:spPr>
        </p:pic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B2798B1C-2E5B-4D17-8CB9-5008E1398A25}"/>
                </a:ext>
              </a:extLst>
            </p:cNvPr>
            <p:cNvSpPr/>
            <p:nvPr/>
          </p:nvSpPr>
          <p:spPr>
            <a:xfrm>
              <a:off x="7201532" y="4249778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28575"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0A25C6E-723A-4A23-B8FE-D6D6E3591C42}"/>
                </a:ext>
              </a:extLst>
            </p:cNvPr>
            <p:cNvSpPr/>
            <p:nvPr/>
          </p:nvSpPr>
          <p:spPr>
            <a:xfrm flipH="1">
              <a:off x="9323490" y="4270454"/>
              <a:ext cx="750358" cy="1345324"/>
            </a:xfrm>
            <a:custGeom>
              <a:avLst/>
              <a:gdLst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0 w 735724"/>
                <a:gd name="connsiteY0" fmla="*/ 1345324 h 1345324"/>
                <a:gd name="connsiteX1" fmla="*/ 21021 w 735724"/>
                <a:gd name="connsiteY1" fmla="*/ 546538 h 1345324"/>
                <a:gd name="connsiteX2" fmla="*/ 735724 w 735724"/>
                <a:gd name="connsiteY2" fmla="*/ 0 h 1345324"/>
                <a:gd name="connsiteX0" fmla="*/ 14634 w 750358"/>
                <a:gd name="connsiteY0" fmla="*/ 1345324 h 1345324"/>
                <a:gd name="connsiteX1" fmla="*/ 35655 w 750358"/>
                <a:gd name="connsiteY1" fmla="*/ 546538 h 1345324"/>
                <a:gd name="connsiteX2" fmla="*/ 750358 w 750358"/>
                <a:gd name="connsiteY2" fmla="*/ 0 h 1345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0358" h="1345324">
                  <a:moveTo>
                    <a:pt x="14634" y="1345324"/>
                  </a:moveTo>
                  <a:cubicBezTo>
                    <a:pt x="21641" y="1079062"/>
                    <a:pt x="-34414" y="1411889"/>
                    <a:pt x="35655" y="546538"/>
                  </a:cubicBezTo>
                  <a:cubicBezTo>
                    <a:pt x="252868" y="-24524"/>
                    <a:pt x="512124" y="182179"/>
                    <a:pt x="750358" y="0"/>
                  </a:cubicBezTo>
                </a:path>
              </a:pathLst>
            </a:custGeom>
            <a:noFill/>
            <a:ln w="31750">
              <a:solidFill>
                <a:srgbClr val="374A92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3572168B-3071-48E6-954D-8A0DBFE206A5}"/>
                </a:ext>
              </a:extLst>
            </p:cNvPr>
            <p:cNvCxnSpPr/>
            <p:nvPr/>
          </p:nvCxnSpPr>
          <p:spPr>
            <a:xfrm flipV="1">
              <a:off x="8610599" y="4943116"/>
              <a:ext cx="0" cy="1144711"/>
            </a:xfrm>
            <a:prstGeom prst="straightConnector1">
              <a:avLst/>
            </a:prstGeom>
            <a:ln w="31750">
              <a:solidFill>
                <a:srgbClr val="374A92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C4C58833-49B2-42DF-AC8F-8B3E122CC0D9}"/>
                </a:ext>
              </a:extLst>
            </p:cNvPr>
            <p:cNvSpPr txBox="1"/>
            <p:nvPr/>
          </p:nvSpPr>
          <p:spPr>
            <a:xfrm>
              <a:off x="6407684" y="5677464"/>
              <a:ext cx="1587695" cy="3824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1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4E2B216-2339-45EE-A5CA-C6A41287E1C3}"/>
                </a:ext>
              </a:extLst>
            </p:cNvPr>
            <p:cNvSpPr txBox="1"/>
            <p:nvPr/>
          </p:nvSpPr>
          <p:spPr>
            <a:xfrm>
              <a:off x="7873959" y="6070543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2</a:t>
              </a:r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40EFE2B0-F48B-473D-8927-7BC65D7C8730}"/>
                </a:ext>
              </a:extLst>
            </p:cNvPr>
            <p:cNvSpPr txBox="1"/>
            <p:nvPr/>
          </p:nvSpPr>
          <p:spPr>
            <a:xfrm>
              <a:off x="9461654" y="5658494"/>
              <a:ext cx="158769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/>
                <a:t>Operation 3</a:t>
              </a:r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2946155B-95FE-49FD-8159-562FE1D9C826}"/>
                </a:ext>
              </a:extLst>
            </p:cNvPr>
            <p:cNvSpPr txBox="1"/>
            <p:nvPr/>
          </p:nvSpPr>
          <p:spPr>
            <a:xfrm>
              <a:off x="7706299" y="3263921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ADT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76150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3664-3916-4FBF-8444-2147B676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Multiple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E56613-840F-4DB3-9410-67CB5CF8A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Swapping object variables: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FCF9B0-CC14-45DD-A211-CC2D5AE2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80</a:t>
            </a:fld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06860D7-EFD5-48F9-A308-E5789830C395}"/>
              </a:ext>
            </a:extLst>
          </p:cNvPr>
          <p:cNvSpPr txBox="1"/>
          <p:nvPr/>
        </p:nvSpPr>
        <p:spPr>
          <a:xfrm>
            <a:off x="3709946" y="2127764"/>
            <a:ext cx="40929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Swap two strings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swap(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a,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string</a:t>
            </a:r>
            <a:r>
              <a:rPr lang="zh-CN" altLang="en-US" dirty="0">
                <a:latin typeface="Consolas" panose="020B0609020204030204" pitchFamily="49" charset="0"/>
              </a:rPr>
              <a:t> temp = a;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a = b;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b = temp;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173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E7660-5265-405C-BD5A-BBB9D2B0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Multiple Values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81908-6101-4636-8E8F-9C90AE07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 parameters provide a way to return multiple values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E2D16A-33E7-46B2-8D40-C1828B6B5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F3A1A7-5A0E-48FA-8DF1-390B341036AA}"/>
              </a:ext>
            </a:extLst>
          </p:cNvPr>
          <p:cNvSpPr txBox="1"/>
          <p:nvPr/>
        </p:nvSpPr>
        <p:spPr>
          <a:xfrm>
            <a:off x="3103455" y="1720177"/>
            <a:ext cx="70202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Add and Subtract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void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zh-CN" altLang="en-US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b,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av,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zh-CN" altLang="en-US" dirty="0">
                <a:latin typeface="Consolas" panose="020B0609020204030204" pitchFamily="49" charset="0"/>
              </a:rPr>
              <a:t>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en-US" altLang="zh-CN" dirty="0">
                <a:latin typeface="Consolas" panose="020B0609020204030204" pitchFamily="49" charset="0"/>
              </a:rPr>
              <a:t>av = a + b;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= a – b;</a:t>
            </a:r>
            <a:endParaRPr lang="zh-CN" altLang="en-US" dirty="0">
              <a:latin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  <a:endParaRPr lang="en-US" altLang="zh-CN" dirty="0">
              <a:latin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 = 3, b = 5;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add_and_sub</a:t>
            </a:r>
            <a:r>
              <a:rPr lang="en-US" altLang="zh-CN" dirty="0">
                <a:latin typeface="Consolas" panose="020B0609020204030204" pitchFamily="49" charset="0"/>
              </a:rPr>
              <a:t>(a, b, av,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+ ” &lt;&lt; b &lt;&lt; “ = ” &lt;&lt; av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a &lt;&lt; “ – ” &lt;&lt; b &lt;&lt; “ = ” &lt;&lt; </a:t>
            </a:r>
            <a:r>
              <a:rPr lang="en-US" altLang="zh-CN" dirty="0" err="1">
                <a:latin typeface="Consolas" panose="020B0609020204030204" pitchFamily="49" charset="0"/>
              </a:rPr>
              <a:t>sv</a:t>
            </a:r>
            <a:r>
              <a:rPr lang="en-US" altLang="zh-CN" dirty="0">
                <a:latin typeface="Consolas" panose="020B0609020204030204" pitchFamily="49" charset="0"/>
              </a:rPr>
              <a:t>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28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0E70D-8A65-4CA4-A7C6-C92BE9F0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of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8EF57-DF31-4EAF-8AEB-A7B694560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References are useful for modification of objects across function calls</a:t>
            </a:r>
          </a:p>
          <a:p>
            <a:r>
              <a:rPr lang="en-US" altLang="zh-CN" dirty="0"/>
              <a:t>Recall the example of removing words: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191915-D0D8-41E0-8C29-3703349CD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82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2481B07-884C-4B8A-9A20-2EAC22C0CCFD}"/>
              </a:ext>
            </a:extLst>
          </p:cNvPr>
          <p:cNvSpPr txBox="1"/>
          <p:nvPr/>
        </p:nvSpPr>
        <p:spPr>
          <a:xfrm>
            <a:off x="6269856" y="2346836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CCAD587-89F7-464D-BD76-EECF12DCAE0F}"/>
              </a:ext>
            </a:extLst>
          </p:cNvPr>
          <p:cNvSpPr txBox="1"/>
          <p:nvPr/>
        </p:nvSpPr>
        <p:spPr>
          <a:xfrm>
            <a:off x="1012056" y="2346836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2CC5B21-4D47-4C96-908B-BCFCB5194325}"/>
              </a:ext>
            </a:extLst>
          </p:cNvPr>
          <p:cNvSpPr txBox="1"/>
          <p:nvPr/>
        </p:nvSpPr>
        <p:spPr>
          <a:xfrm>
            <a:off x="1696320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Return the modified string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4EB56D-C7CB-4C06-B83B-304959299E03}"/>
              </a:ext>
            </a:extLst>
          </p:cNvPr>
          <p:cNvSpPr txBox="1"/>
          <p:nvPr/>
        </p:nvSpPr>
        <p:spPr>
          <a:xfrm>
            <a:off x="7032082" y="5665269"/>
            <a:ext cx="35594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/>
              <a:t>Modify a reference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499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DB2BF-FE54-49D0-8741-8F7D51810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Efficiency of Call-By-Name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4F2AF7-B13F-4C96-BBC1-9F4D25DAB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CBN is more efficient for passing large objects than Call-By-Value:</a:t>
            </a:r>
          </a:p>
          <a:p>
            <a:r>
              <a:rPr lang="en-US" altLang="zh-CN" dirty="0"/>
              <a:t>Comparison:</a:t>
            </a:r>
          </a:p>
          <a:p>
            <a:pPr lvl="1"/>
            <a:r>
              <a:rPr lang="en-US" altLang="zh-CN" dirty="0"/>
              <a:t>The right function is </a:t>
            </a:r>
            <a:r>
              <a:rPr lang="en-US" altLang="zh-CN" dirty="0">
                <a:solidFill>
                  <a:srgbClr val="FF0000"/>
                </a:solidFill>
              </a:rPr>
              <a:t>more efficient</a:t>
            </a:r>
            <a:r>
              <a:rPr lang="en-US" altLang="zh-CN" dirty="0"/>
              <a:t> than the left</a:t>
            </a:r>
          </a:p>
          <a:p>
            <a:pPr lvl="1"/>
            <a:r>
              <a:rPr lang="en-US" altLang="zh-CN" dirty="0"/>
              <a:t>The left function is </a:t>
            </a:r>
            <a:r>
              <a:rPr lang="en-US" altLang="zh-CN" dirty="0">
                <a:solidFill>
                  <a:srgbClr val="FF0000"/>
                </a:solidFill>
              </a:rPr>
              <a:t>safer</a:t>
            </a:r>
            <a:r>
              <a:rPr lang="en-US" altLang="zh-CN" dirty="0"/>
              <a:t> than the right (why?)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3A965D-38AE-400C-BF79-BB01F5EC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F70F97-9ED3-40FE-AE2C-B5AD8B851BA6}"/>
              </a:ext>
            </a:extLst>
          </p:cNvPr>
          <p:cNvSpPr txBox="1"/>
          <p:nvPr/>
        </p:nvSpPr>
        <p:spPr>
          <a:xfrm>
            <a:off x="6096000" y="2919330"/>
            <a:ext cx="5083944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void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(string&amp;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F2C88B-F8EB-4290-8FFD-FAE4C55EFE6E}"/>
              </a:ext>
            </a:extLst>
          </p:cNvPr>
          <p:cNvSpPr txBox="1"/>
          <p:nvPr/>
        </p:nvSpPr>
        <p:spPr>
          <a:xfrm>
            <a:off x="838200" y="2919330"/>
            <a:ext cx="50839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Remove all occurrence of r from str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</a:t>
            </a:r>
            <a:r>
              <a:rPr lang="en-US" altLang="zh-CN" dirty="0" err="1">
                <a:latin typeface="Consolas" panose="020B0609020204030204" pitchFamily="49" charset="0"/>
              </a:rPr>
              <a:t>removeWord</a:t>
            </a:r>
            <a:r>
              <a:rPr lang="en-US" altLang="zh-CN" dirty="0">
                <a:latin typeface="Consolas" panose="020B0609020204030204" pitchFamily="49" charset="0"/>
              </a:rPr>
              <a:t>(string str, string r)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l = </a:t>
            </a:r>
            <a:r>
              <a:rPr lang="en-US" altLang="zh-CN" dirty="0" err="1">
                <a:latin typeface="Consolas" panose="020B0609020204030204" pitchFamily="49" charset="0"/>
              </a:rPr>
              <a:t>r.length</a:t>
            </a:r>
            <a:r>
              <a:rPr lang="en-US" altLang="zh-CN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 err="1">
                <a:latin typeface="Consolas" panose="020B0609020204030204" pitchFamily="49" charset="0"/>
              </a:rPr>
              <a:t>size_t</a:t>
            </a:r>
            <a:r>
              <a:rPr lang="en-US" altLang="zh-CN" b="1" dirty="0">
                <a:latin typeface="Consolas" panose="020B0609020204030204" pitchFamily="49" charset="0"/>
              </a:rPr>
              <a:t> </a:t>
            </a:r>
            <a:r>
              <a:rPr lang="en-US" altLang="zh-CN" dirty="0">
                <a:latin typeface="Consolas" panose="020B0609020204030204" pitchFamily="49" charset="0"/>
              </a:rPr>
              <a:t>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while</a:t>
            </a:r>
            <a:r>
              <a:rPr lang="en-US" altLang="zh-CN" dirty="0">
                <a:latin typeface="Consolas" panose="020B0609020204030204" pitchFamily="49" charset="0"/>
              </a:rPr>
              <a:t> (n != string::</a:t>
            </a:r>
            <a:r>
              <a:rPr lang="en-US" altLang="zh-CN" dirty="0" err="1">
                <a:latin typeface="Consolas" panose="020B0609020204030204" pitchFamily="49" charset="0"/>
              </a:rPr>
              <a:t>npos</a:t>
            </a:r>
            <a:r>
              <a:rPr lang="en-US" altLang="zh-CN" dirty="0">
                <a:latin typeface="Consolas" panose="020B0609020204030204" pitchFamily="49" charset="0"/>
              </a:rPr>
              <a:t>) {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</a:t>
            </a:r>
            <a:r>
              <a:rPr lang="en-US" altLang="zh-CN" dirty="0" err="1">
                <a:latin typeface="Consolas" panose="020B0609020204030204" pitchFamily="49" charset="0"/>
              </a:rPr>
              <a:t>str.erase</a:t>
            </a:r>
            <a:r>
              <a:rPr lang="en-US" altLang="zh-CN" dirty="0">
                <a:latin typeface="Consolas" panose="020B0609020204030204" pitchFamily="49" charset="0"/>
              </a:rPr>
              <a:t>(n, l);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    n = </a:t>
            </a:r>
            <a:r>
              <a:rPr lang="en-US" altLang="zh-CN" dirty="0" err="1">
                <a:latin typeface="Consolas" panose="020B0609020204030204" pitchFamily="49" charset="0"/>
              </a:rPr>
              <a:t>str.find</a:t>
            </a:r>
            <a:r>
              <a:rPr lang="en-US" altLang="zh-CN" dirty="0">
                <a:latin typeface="Consolas" panose="020B0609020204030204" pitchFamily="49" charset="0"/>
              </a:rPr>
              <a:t>(r);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}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 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str;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42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C215BE-7463-4D87-B9E6-7E389EB63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Constant Reference Parameters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93D06-6B53-4BAD-BD51-6C985169A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Use constant reference parameters when the function does not modify the arguments</a:t>
            </a:r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Benefit</a:t>
            </a:r>
            <a:r>
              <a:rPr lang="en-US" altLang="zh-CN" dirty="0"/>
              <a:t>: save the cost of copying values (objects)</a:t>
            </a:r>
          </a:p>
          <a:p>
            <a:r>
              <a:rPr lang="en-US" altLang="zh-CN" dirty="0"/>
              <a:t>We will see constant reference parameters </a:t>
            </a:r>
            <a:r>
              <a:rPr lang="en-US" altLang="zh-CN" dirty="0">
                <a:solidFill>
                  <a:srgbClr val="FF0000"/>
                </a:solidFill>
              </a:rPr>
              <a:t>A LOT</a:t>
            </a:r>
            <a:r>
              <a:rPr lang="en-US" altLang="zh-CN" dirty="0"/>
              <a:t>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DAE4C0-A2D4-4DBF-958B-9F2DF46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E5C10-9E12-47B3-ADDB-4119F5BAB156}"/>
              </a:ext>
            </a:extLst>
          </p:cNvPr>
          <p:cNvSpPr txBox="1"/>
          <p:nvPr/>
        </p:nvSpPr>
        <p:spPr>
          <a:xfrm>
            <a:off x="2102068" y="2090914"/>
            <a:ext cx="798786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Recognize if str is a palindrome</a:t>
            </a:r>
          </a:p>
          <a:p>
            <a:r>
              <a:rPr lang="zh-CN" altLang="en-US" b="1" dirty="0">
                <a:latin typeface="Consolas" panose="020B0609020204030204" pitchFamily="49" charset="0"/>
              </a:rPr>
              <a:t>bool</a:t>
            </a:r>
            <a:r>
              <a:rPr lang="zh-CN" altLang="en-US" dirty="0">
                <a:latin typeface="Consolas" panose="020B0609020204030204" pitchFamily="49" charset="0"/>
              </a:rPr>
              <a:t> isPalindrome(string str)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{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if</a:t>
            </a:r>
            <a:r>
              <a:rPr lang="zh-CN" altLang="en-US" dirty="0">
                <a:latin typeface="Consolas" panose="020B0609020204030204" pitchFamily="49" charset="0"/>
              </a:rPr>
              <a:t> (str.length() &lt;= 1)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true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 if</a:t>
            </a:r>
            <a:r>
              <a:rPr lang="zh-CN" altLang="en-US" dirty="0">
                <a:latin typeface="Consolas" panose="020B0609020204030204" pitchFamily="49" charset="0"/>
              </a:rPr>
              <a:t> (str[0] != str[str.length()-1])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 false</a:t>
            </a:r>
            <a:r>
              <a:rPr lang="zh-CN" altLang="en-US" dirty="0">
                <a:latin typeface="Consolas" panose="020B0609020204030204" pitchFamily="49" charset="0"/>
              </a:rPr>
              <a:t>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</a:t>
            </a:r>
            <a:r>
              <a:rPr lang="zh-CN" altLang="en-US" b="1" dirty="0">
                <a:latin typeface="Consolas" panose="020B0609020204030204" pitchFamily="49" charset="0"/>
              </a:rPr>
              <a:t>else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        </a:t>
            </a:r>
            <a:r>
              <a:rPr lang="zh-CN" altLang="en-US" b="1" dirty="0">
                <a:latin typeface="Consolas" panose="020B0609020204030204" pitchFamily="49" charset="0"/>
              </a:rPr>
              <a:t>return</a:t>
            </a:r>
            <a:r>
              <a:rPr lang="zh-CN" altLang="en-US" dirty="0">
                <a:latin typeface="Consolas" panose="020B0609020204030204" pitchFamily="49" charset="0"/>
              </a:rPr>
              <a:t> isPalindrome(str.substr(1, str.length()-2));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63225E0-5DBD-4ECC-893C-8A9F8C34F2FA}"/>
              </a:ext>
            </a:extLst>
          </p:cNvPr>
          <p:cNvSpPr txBox="1"/>
          <p:nvPr/>
        </p:nvSpPr>
        <p:spPr>
          <a:xfrm>
            <a:off x="4347099" y="2352697"/>
            <a:ext cx="250267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const 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&amp;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str)</a:t>
            </a:r>
          </a:p>
        </p:txBody>
      </p:sp>
    </p:spTree>
    <p:extLst>
      <p:ext uri="{BB962C8B-B14F-4D97-AF65-F5344CB8AC3E}">
        <p14:creationId xmlns:p14="http://schemas.microsoft.com/office/powerpoint/2010/main" val="5458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749421-4C54-4019-ADAC-42EB1BFFD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Return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7499B-7C52-4B98-862E-5F34C6A87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function may also have a reference return type: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D90074-FF19-4168-BA88-D8DF7103A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85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A5B78A-707B-4ED5-99C3-9A9730A31C57}"/>
              </a:ext>
            </a:extLst>
          </p:cNvPr>
          <p:cNvSpPr txBox="1"/>
          <p:nvPr/>
        </p:nvSpPr>
        <p:spPr>
          <a:xfrm>
            <a:off x="1300232" y="1682693"/>
            <a:ext cx="44803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Reference as return type</a:t>
            </a:r>
          </a:p>
          <a:p>
            <a:pPr>
              <a:defRPr/>
            </a:pP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&lt;type&gt;&amp;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952F8-2ED4-4004-8D95-79984A90DA4E}"/>
              </a:ext>
            </a:extLst>
          </p:cNvPr>
          <p:cNvSpPr txBox="1"/>
          <p:nvPr/>
        </p:nvSpPr>
        <p:spPr>
          <a:xfrm>
            <a:off x="5984018" y="1698865"/>
            <a:ext cx="52531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nsolas" panose="020B0609020204030204" pitchFamily="49" charset="0"/>
              </a:rPr>
              <a:t>// Constant reference as return type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800" dirty="0">
                <a:solidFill>
                  <a:srgbClr val="0070C0"/>
                </a:solidFill>
                <a:latin typeface="Consolas" panose="020B0609020204030204" pitchFamily="49" charset="0"/>
              </a:rPr>
              <a:t>onst &lt;type&gt;&amp; &lt;name&gt;(&lt;parameters&gt;) {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 &lt;body&gt;</a:t>
            </a:r>
          </a:p>
          <a:p>
            <a:pPr>
              <a:defRPr/>
            </a:pP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FE8D2C-7838-48D1-9AF8-89AA6A7F815C}"/>
              </a:ext>
            </a:extLst>
          </p:cNvPr>
          <p:cNvSpPr txBox="1"/>
          <p:nvPr/>
        </p:nvSpPr>
        <p:spPr>
          <a:xfrm>
            <a:off x="3680714" y="3105171"/>
            <a:ext cx="31028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</a:t>
            </a: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x)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++x; } </a:t>
            </a:r>
          </a:p>
          <a:p>
            <a:pPr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4;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(y) = 10;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1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15DE2-7D6F-4724-A505-32FED2620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When to Use Return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4DD56-07AA-4E2D-92C3-FDEFA849B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Expose an alias for setting and getting internal states</a:t>
            </a:r>
          </a:p>
          <a:p>
            <a:r>
              <a:rPr lang="en-US" altLang="zh-CN" b="1" dirty="0"/>
              <a:t>Example</a:t>
            </a:r>
            <a:r>
              <a:rPr lang="en-US" altLang="zh-CN" dirty="0"/>
              <a:t>: indexing operator for strings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AD553-C3E2-4F50-9041-7D9410555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86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6CA280-CFDF-4BD6-B89D-DA619D384DB4}"/>
              </a:ext>
            </a:extLst>
          </p:cNvPr>
          <p:cNvSpPr txBox="1"/>
          <p:nvPr/>
        </p:nvSpPr>
        <p:spPr>
          <a:xfrm>
            <a:off x="2627244" y="3387313"/>
            <a:ext cx="60946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Character selection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 = "hello, world";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b="1" dirty="0">
                <a:latin typeface="Consolas" panose="020B0609020204030204" pitchFamily="49" charset="0"/>
              </a:rPr>
              <a:t>char</a:t>
            </a:r>
            <a:r>
              <a:rPr lang="en-US" altLang="zh-CN" dirty="0">
                <a:latin typeface="Consolas" panose="020B0609020204030204" pitchFamily="49" charset="0"/>
              </a:rPr>
              <a:t>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cin</a:t>
            </a:r>
            <a:r>
              <a:rPr lang="en-US" altLang="zh-CN" dirty="0">
                <a:latin typeface="Consolas" panose="020B0609020204030204" pitchFamily="49" charset="0"/>
              </a:rPr>
              <a:t> &gt;&gt; </a:t>
            </a:r>
            <a:r>
              <a:rPr lang="en-US" altLang="zh-CN" dirty="0" err="1">
                <a:latin typeface="Consolas" panose="020B0609020204030204" pitchFamily="49" charset="0"/>
              </a:rPr>
              <a:t>i</a:t>
            </a:r>
            <a:r>
              <a:rPr lang="en-US" altLang="zh-CN" dirty="0">
                <a:latin typeface="Consolas" panose="020B0609020204030204" pitchFamily="49" charset="0"/>
              </a:rPr>
              <a:t> &gt;&gt; c;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s[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 = c;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"The new string is \"" &lt;&lt; s &lt;&lt; "\""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47D78B1-3D96-4AE7-A791-6CBB644A8037}"/>
              </a:ext>
            </a:extLst>
          </p:cNvPr>
          <p:cNvSpPr txBox="1"/>
          <p:nvPr/>
        </p:nvSpPr>
        <p:spPr>
          <a:xfrm>
            <a:off x="2627244" y="2192128"/>
            <a:ext cx="7114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Returns a reference to the 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i-th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 character in str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str[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7888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66B6F-08AA-44B2-A901-893B077E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Danger of Returning References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EFE5E-DD88-4F8E-8321-88E6854A7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A reference may refer to a dead object</a:t>
            </a:r>
          </a:p>
          <a:p>
            <a:r>
              <a:rPr lang="en-US" altLang="zh-CN" b="1" dirty="0"/>
              <a:t>Q</a:t>
            </a:r>
            <a:r>
              <a:rPr lang="en-US" altLang="zh-CN" dirty="0"/>
              <a:t>: What is wrong with the following code?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b="1" dirty="0"/>
              <a:t>A</a:t>
            </a:r>
            <a:r>
              <a:rPr lang="en-US" altLang="zh-CN" dirty="0"/>
              <a:t>: Writing to a dead variable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z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B12A3B-4D1F-40DF-A18F-041320E67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87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E6F12E0-818B-4090-A40D-37EBE35040AA}"/>
              </a:ext>
            </a:extLst>
          </p:cNvPr>
          <p:cNvSpPr txBox="1"/>
          <p:nvPr/>
        </p:nvSpPr>
        <p:spPr>
          <a:xfrm>
            <a:off x="3916575" y="1908494"/>
            <a:ext cx="31028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increase the value</a:t>
            </a: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&amp; x)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z = x;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++z;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 </a:t>
            </a:r>
          </a:p>
          <a:p>
            <a:pPr>
              <a:defRPr/>
            </a:pPr>
            <a:endParaRPr lang="en-US" altLang="zh-CN" dirty="0"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main()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int</a:t>
            </a:r>
            <a:r>
              <a:rPr lang="en-US" altLang="zh-CN" dirty="0">
                <a:latin typeface="Consolas" panose="020B0609020204030204" pitchFamily="49" charset="0"/>
              </a:rPr>
              <a:t> y = 4;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incr</a:t>
            </a:r>
            <a:r>
              <a:rPr lang="en-US" altLang="zh-CN" dirty="0">
                <a:latin typeface="Consolas" panose="020B0609020204030204" pitchFamily="49" charset="0"/>
              </a:rPr>
              <a:t>(y) = 10;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y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   </a:t>
            </a:r>
            <a:r>
              <a:rPr lang="en-US" altLang="zh-CN" b="1" dirty="0">
                <a:latin typeface="Consolas" panose="020B0609020204030204" pitchFamily="49" charset="0"/>
              </a:rPr>
              <a:t>return</a:t>
            </a:r>
            <a:r>
              <a:rPr lang="en-US" altLang="zh-CN" dirty="0">
                <a:latin typeface="Consolas" panose="020B0609020204030204" pitchFamily="49" charset="0"/>
              </a:rPr>
              <a:t> 0;</a:t>
            </a:r>
          </a:p>
          <a:p>
            <a:pPr>
              <a:defRPr/>
            </a:pPr>
            <a:r>
              <a:rPr lang="en-US" altLang="zh-CN" dirty="0">
                <a:latin typeface="Consolas" panose="020B0609020204030204" pitchFamily="49" charset="0"/>
              </a:rPr>
              <a:t>}</a:t>
            </a:r>
            <a:endParaRPr lang="zh-CN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68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88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Initializers &amp; Finalizers</a:t>
            </a:r>
          </a:p>
        </p:txBody>
      </p:sp>
    </p:spTree>
    <p:extLst>
      <p:ext uri="{BB962C8B-B14F-4D97-AF65-F5344CB8AC3E}">
        <p14:creationId xmlns:p14="http://schemas.microsoft.com/office/powerpoint/2010/main" val="339239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83A5F42-7319-460A-BB5C-7C3D383C3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Initializers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3D8A61-B9CF-45BC-9C8E-E09405F76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Initializer</a:t>
            </a:r>
            <a:r>
              <a:rPr lang="en-US" altLang="zh-CN" dirty="0"/>
              <a:t>: a setter for initializing the store of an object upon its creation</a:t>
            </a:r>
          </a:p>
          <a:p>
            <a:pPr lvl="1"/>
            <a:r>
              <a:rPr lang="en-US" altLang="zh-CN" dirty="0"/>
              <a:t>No output</a:t>
            </a:r>
          </a:p>
          <a:p>
            <a:pPr lvl="1"/>
            <a:r>
              <a:rPr lang="en-US" altLang="zh-CN" dirty="0"/>
              <a:t>Automatically invoked when the object is created</a:t>
            </a:r>
          </a:p>
          <a:p>
            <a:pPr lvl="1"/>
            <a:r>
              <a:rPr lang="en-US" altLang="zh-CN" dirty="0"/>
              <a:t>May be overloaded</a:t>
            </a: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504C35-9640-41E1-9C20-65A2B10B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89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1EBBBC4-DB93-44A7-AE45-05E502D1B28D}"/>
              </a:ext>
            </a:extLst>
          </p:cNvPr>
          <p:cNvGrpSpPr/>
          <p:nvPr/>
        </p:nvGrpSpPr>
        <p:grpSpPr>
          <a:xfrm>
            <a:off x="2108233" y="2759757"/>
            <a:ext cx="5056558" cy="3411509"/>
            <a:chOff x="2147715" y="2780978"/>
            <a:chExt cx="5056558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78E5694-BDF2-41C6-B844-3A7E458882CD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70EF038-1C7D-4398-B6EE-29CD34BC21A9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F7F2E83-5E64-46B7-A947-DAF1D34E658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3232470" y="4861234"/>
              <a:ext cx="170107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FCB9928-9C47-4607-866F-B1689838BE14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A0EF4B8-D205-4F31-9CE6-11B95C8CDE34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4B65E272-8921-4417-9B77-4729CBA7E894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89DF8B9-3BBE-4EB0-9C56-9F83F483EEA8}"/>
                </a:ext>
              </a:extLst>
            </p:cNvPr>
            <p:cNvSpPr txBox="1"/>
            <p:nvPr/>
          </p:nvSpPr>
          <p:spPr>
            <a:xfrm>
              <a:off x="2147715" y="4638719"/>
              <a:ext cx="11573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/>
                <a:t>Inputs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4E6F246-3758-42C4-8636-D0E33FCDBDC8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3411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1A3DB-C7EA-4FC3-805B-23B67684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Natural Numbers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102554-81D6-4C1F-B4C6-51A0746F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Represent arbitrarily natural numbers as an ADT (</a:t>
            </a:r>
            <a:r>
              <a:rPr lang="en-US" altLang="zh-CN" dirty="0">
                <a:solidFill>
                  <a:srgbClr val="FF0000"/>
                </a:solidFill>
              </a:rPr>
              <a:t>pseudo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code</a:t>
            </a:r>
            <a:r>
              <a:rPr lang="en-US" altLang="zh-CN" dirty="0"/>
              <a:t>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Observation:</a:t>
            </a:r>
          </a:p>
          <a:p>
            <a:pPr lvl="1"/>
            <a:r>
              <a:rPr lang="en-US" altLang="zh-CN" dirty="0"/>
              <a:t>The concrete definition of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is hidden from the user</a:t>
            </a:r>
          </a:p>
          <a:p>
            <a:pPr lvl="1"/>
            <a:r>
              <a:rPr lang="en-US" altLang="zh-CN" dirty="0"/>
              <a:t>The above functions are the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en-US" altLang="zh-CN" dirty="0"/>
              <a:t> operations for manipulating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A3A8-58B9-4B54-A698-DFFB29B49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29655B-7463-4C3A-93DD-FDC17463CC53}"/>
              </a:ext>
            </a:extLst>
          </p:cNvPr>
          <p:cNvSpPr txBox="1"/>
          <p:nvPr/>
        </p:nvSpPr>
        <p:spPr>
          <a:xfrm>
            <a:off x="2319501" y="1694760"/>
            <a:ext cx="93154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/* An ADT for natural numbers */</a:t>
            </a: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Declare an abstract type called </a:t>
            </a:r>
            <a:r>
              <a:rPr lang="en-US" altLang="zh-CN" sz="2000" dirty="0" err="1">
                <a:solidFill>
                  <a:srgbClr val="00B050"/>
                </a:solidFill>
                <a:latin typeface="Consolas" panose="020B0609020204030204" pitchFamily="49" charset="0"/>
              </a:rPr>
              <a:t>nat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latin typeface="Consolas" panose="020B0609020204030204" pitchFamily="49" charset="0"/>
              </a:rPr>
              <a:t>type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;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Operations for natural numbers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the natural numbers</a:t>
            </a:r>
          </a:p>
        </p:txBody>
      </p:sp>
    </p:spTree>
    <p:extLst>
      <p:ext uri="{BB962C8B-B14F-4D97-AF65-F5344CB8AC3E}">
        <p14:creationId xmlns:p14="http://schemas.microsoft.com/office/powerpoint/2010/main" val="260886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Constructors</a:t>
            </a:r>
            <a:r>
              <a:rPr lang="en-US" altLang="zh-CN" dirty="0"/>
              <a:t>: Initializers for C++ objects</a:t>
            </a:r>
          </a:p>
          <a:p>
            <a:r>
              <a:rPr lang="en-US" altLang="zh-CN" dirty="0"/>
              <a:t>Calls to constructors may appear when object variables are defined: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&lt;arguments&gt; </a:t>
            </a:r>
            <a:r>
              <a:rPr lang="en-US" altLang="zh-CN" dirty="0"/>
              <a:t>are inputs to the constructor of the class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altLang="zh-CN" dirty="0"/>
              <a:t>When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(&lt;arguments&gt;) </a:t>
            </a:r>
            <a:r>
              <a:rPr lang="en-US" altLang="zh-CN" dirty="0">
                <a:latin typeface="+mj-lt"/>
              </a:rPr>
              <a:t>does not appear, the default constructor is called</a:t>
            </a: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Initialization with a value is equivalent to calling the constructor with one argument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90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531A8D-19E3-4531-B362-ACF28479E988}"/>
              </a:ext>
            </a:extLst>
          </p:cNvPr>
          <p:cNvSpPr txBox="1"/>
          <p:nvPr/>
        </p:nvSpPr>
        <p:spPr>
          <a:xfrm>
            <a:off x="3112405" y="2539424"/>
            <a:ext cx="49502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Syntax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3177FDD-2A20-4DA6-81F1-10C74F8AC8B3}"/>
              </a:ext>
            </a:extLst>
          </p:cNvPr>
          <p:cNvSpPr txBox="1"/>
          <p:nvPr/>
        </p:nvSpPr>
        <p:spPr>
          <a:xfrm>
            <a:off x="3112405" y="5185635"/>
            <a:ext cx="46813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 = &lt;exp&gt;;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&gt;(&lt;exp&gt;);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10B169C-B6F5-49E6-B257-AC1036A09B5D}"/>
              </a:ext>
            </a:extLst>
          </p:cNvPr>
          <p:cNvSpPr txBox="1"/>
          <p:nvPr/>
        </p:nvSpPr>
        <p:spPr>
          <a:xfrm>
            <a:off x="3177340" y="3724030"/>
            <a:ext cx="709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The following are equivalent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&gt;;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varname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&gt;();</a:t>
            </a:r>
          </a:p>
        </p:txBody>
      </p:sp>
    </p:spTree>
    <p:extLst>
      <p:ext uri="{BB962C8B-B14F-4D97-AF65-F5344CB8AC3E}">
        <p14:creationId xmlns:p14="http://schemas.microsoft.com/office/powerpoint/2010/main" val="2095776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38C8E-C257-4BDB-91D3-0834CD13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String Constructors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0E25F-622F-4A64-8D45-692F68EBD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string class has the following constructors (not a complete list):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);</a:t>
            </a:r>
            <a:r>
              <a:rPr lang="en-US" altLang="zh-CN" dirty="0"/>
              <a:t> create a string from a C-style string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endParaRPr lang="en-US" altLang="zh-CN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altLang="zh-CN" dirty="0">
                <a:latin typeface="+mj-lt"/>
              </a:rPr>
              <a:t>Equivalent to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 =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cstr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str(n, c);</a:t>
            </a:r>
            <a:r>
              <a:rPr lang="en-US" altLang="zh-CN" dirty="0"/>
              <a:t> create a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times repetition of character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c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pos);</a:t>
            </a:r>
            <a:r>
              <a:rPr lang="en-US" altLang="zh-CN" dirty="0"/>
              <a:t> create a substring by taking the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 str(str1, pos, n);</a:t>
            </a:r>
            <a:r>
              <a:rPr lang="en-US" altLang="zh-CN" dirty="0"/>
              <a:t> create a substring by taking the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n</a:t>
            </a:r>
            <a:r>
              <a:rPr lang="en-US" altLang="zh-CN" dirty="0"/>
              <a:t> characters in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str1</a:t>
            </a:r>
            <a:r>
              <a:rPr lang="en-US" altLang="zh-CN" dirty="0"/>
              <a:t> starting from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pos</a:t>
            </a: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74D3BE-41C3-4DC1-A10F-57435F52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91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639DCC4-D064-4057-8132-32F00BF482E8}"/>
              </a:ext>
            </a:extLst>
          </p:cNvPr>
          <p:cNvSpPr txBox="1"/>
          <p:nvPr/>
        </p:nvSpPr>
        <p:spPr>
          <a:xfrm>
            <a:off x="3798735" y="3813937"/>
            <a:ext cx="4594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C-style string</a:t>
            </a:r>
          </a:p>
          <a:p>
            <a:r>
              <a:rPr lang="zh-CN" altLang="en-US" dirty="0">
                <a:latin typeface="Consolas" panose="020B0609020204030204" pitchFamily="49" charset="0"/>
              </a:rPr>
              <a:t>string s("Hello, world!");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 = </a:t>
            </a:r>
            <a:r>
              <a:rPr lang="zh-CN" altLang="en-US" dirty="0">
                <a:latin typeface="Consolas" panose="020B0609020204030204" pitchFamily="49" charset="0"/>
              </a:rPr>
              <a:t>"Hello, world!"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Repeat ‘x’ 10 times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s1(10, ‘x’);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Input: substring</a:t>
            </a:r>
            <a:endParaRPr lang="zh-CN" alt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string s2(s, 7);   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“world!”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 s3(s, 7, 5); 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“world”</a:t>
            </a:r>
          </a:p>
        </p:txBody>
      </p:sp>
    </p:spTree>
    <p:extLst>
      <p:ext uri="{BB962C8B-B14F-4D97-AF65-F5344CB8AC3E}">
        <p14:creationId xmlns:p14="http://schemas.microsoft.com/office/powerpoint/2010/main" val="24823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98B2D4-C999-48B5-9B26-2AA21A72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Temporary Objects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ED4D5-DEDD-44B5-A4E4-EF8671F3C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Constructors may be used to create </a:t>
            </a:r>
            <a:r>
              <a:rPr lang="en-US" altLang="zh-CN" b="1" dirty="0"/>
              <a:t>temporary objects</a:t>
            </a:r>
            <a:r>
              <a:rPr lang="en-US" altLang="zh-CN" dirty="0"/>
              <a:t>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Example</a:t>
            </a:r>
            <a:r>
              <a:rPr lang="en-US" altLang="zh-CN" dirty="0"/>
              <a:t>: String objects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Temporary objects are not stored in memory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56FCB1-FDFA-4CEF-AD1B-15E2CC18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92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1B4F12-F5B8-416B-8716-CDE63DC21F62}"/>
              </a:ext>
            </a:extLst>
          </p:cNvPr>
          <p:cNvSpPr txBox="1"/>
          <p:nvPr/>
        </p:nvSpPr>
        <p:spPr>
          <a:xfrm>
            <a:off x="2555813" y="1796708"/>
            <a:ext cx="64053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A temporary object of type &lt;</a:t>
            </a:r>
            <a:r>
              <a:rPr lang="en-US" altLang="zh-CN" dirty="0" err="1">
                <a:solidFill>
                  <a:srgbClr val="00B05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&lt;arguments&gt; are the inputs to the constructor</a:t>
            </a:r>
          </a:p>
          <a:p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classname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&gt;(&lt;arguments&gt;)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5F4C48E-96B4-49A9-ADCF-66817F7D94F4}"/>
              </a:ext>
            </a:extLst>
          </p:cNvPr>
          <p:cNvSpPr txBox="1"/>
          <p:nvPr/>
        </p:nvSpPr>
        <p:spPr>
          <a:xfrm>
            <a:off x="3111476" y="3429000"/>
            <a:ext cx="5730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Examples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 world!”)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zh-CN" dirty="0" err="1">
                <a:latin typeface="Consolas" panose="020B0609020204030204" pitchFamily="49" charset="0"/>
              </a:rPr>
              <a:t>cout</a:t>
            </a:r>
            <a:r>
              <a:rPr lang="en-US" altLang="zh-CN" dirty="0">
                <a:latin typeface="Consolas" panose="020B0609020204030204" pitchFamily="49" charset="0"/>
              </a:rPr>
              <a:t> &lt;&lt; string(“Hello,”) + “ world!” &lt;&lt; </a:t>
            </a:r>
            <a:r>
              <a:rPr lang="en-US" altLang="zh-CN" dirty="0" err="1">
                <a:latin typeface="Consolas" panose="020B0609020204030204" pitchFamily="49" charset="0"/>
              </a:rPr>
              <a:t>endl</a:t>
            </a:r>
            <a:r>
              <a:rPr lang="en-US" altLang="zh-CN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48C00F-FE47-4625-8F81-FCEDB7A367B8}"/>
              </a:ext>
            </a:extLst>
          </p:cNvPr>
          <p:cNvSpPr txBox="1"/>
          <p:nvPr/>
        </p:nvSpPr>
        <p:spPr>
          <a:xfrm>
            <a:off x="3055817" y="5061292"/>
            <a:ext cx="63108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Error: reference to objects not in memory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string&amp; s = string(“Hello, world!”);</a:t>
            </a:r>
          </a:p>
        </p:txBody>
      </p:sp>
    </p:spTree>
    <p:extLst>
      <p:ext uri="{BB962C8B-B14F-4D97-AF65-F5344CB8AC3E}">
        <p14:creationId xmlns:p14="http://schemas.microsoft.com/office/powerpoint/2010/main" val="875781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C48F2D-538E-471C-8C95-75AAAFEC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Finalizers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9D5BA5-CAF0-4E48-93B0-651D9A58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Finalizer</a:t>
            </a:r>
            <a:r>
              <a:rPr lang="en-US" altLang="zh-CN" dirty="0"/>
              <a:t>: setter for cleaning up the store of an object upon its destruction</a:t>
            </a:r>
          </a:p>
          <a:p>
            <a:pPr lvl="1"/>
            <a:r>
              <a:rPr lang="en-US" altLang="zh-CN" dirty="0"/>
              <a:t>No input and output</a:t>
            </a:r>
          </a:p>
          <a:p>
            <a:pPr lvl="1"/>
            <a:r>
              <a:rPr lang="en-US" altLang="zh-CN" dirty="0"/>
              <a:t>Automatically invoked when the object is destroyed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NEVER</a:t>
            </a:r>
            <a:r>
              <a:rPr lang="en-US" altLang="zh-CN" dirty="0"/>
              <a:t> overloaded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FD789C-6345-454F-80DE-4FD26FDE8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93</a:t>
            </a:fld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4C7769E-62D1-40CC-A36D-92E2015E3243}"/>
              </a:ext>
            </a:extLst>
          </p:cNvPr>
          <p:cNvGrpSpPr/>
          <p:nvPr/>
        </p:nvGrpSpPr>
        <p:grpSpPr>
          <a:xfrm>
            <a:off x="4238711" y="2759757"/>
            <a:ext cx="2926080" cy="3411509"/>
            <a:chOff x="4278193" y="2780978"/>
            <a:chExt cx="2926080" cy="341150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57E0D3F-9E78-452F-89E3-3C5BEC2EEC3E}"/>
                </a:ext>
              </a:extLst>
            </p:cNvPr>
            <p:cNvSpPr/>
            <p:nvPr/>
          </p:nvSpPr>
          <p:spPr>
            <a:xfrm>
              <a:off x="4988112" y="3343867"/>
              <a:ext cx="1506240" cy="45568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Store</a:t>
              </a:r>
              <a:endParaRPr lang="zh-CN" altLang="en-US" sz="2400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DE193BE-5FA1-40FE-9E2A-A0164EC06253}"/>
                </a:ext>
              </a:extLst>
            </p:cNvPr>
            <p:cNvSpPr/>
            <p:nvPr/>
          </p:nvSpPr>
          <p:spPr>
            <a:xfrm>
              <a:off x="4278193" y="2780978"/>
              <a:ext cx="2926080" cy="28734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A9FE1739-0495-446F-9CE2-F996DD60369A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>
              <a:off x="5741232" y="3799548"/>
              <a:ext cx="1" cy="66859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4C49438-1252-4208-912A-4034BC844FC9}"/>
                </a:ext>
              </a:extLst>
            </p:cNvPr>
            <p:cNvSpPr txBox="1"/>
            <p:nvPr/>
          </p:nvSpPr>
          <p:spPr>
            <a:xfrm>
              <a:off x="5225873" y="5730822"/>
              <a:ext cx="118971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Object</a:t>
              </a:r>
              <a:endParaRPr lang="zh-CN" altLang="en-US" dirty="0"/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3A489B7-2615-4761-8B32-EB8D55661EF6}"/>
                </a:ext>
              </a:extLst>
            </p:cNvPr>
            <p:cNvSpPr/>
            <p:nvPr/>
          </p:nvSpPr>
          <p:spPr>
            <a:xfrm>
              <a:off x="4933541" y="4468147"/>
              <a:ext cx="1615383" cy="786174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811D308-8724-4082-9FEF-44DFC7ECD399}"/>
                </a:ext>
              </a:extLst>
            </p:cNvPr>
            <p:cNvSpPr txBox="1"/>
            <p:nvPr/>
          </p:nvSpPr>
          <p:spPr>
            <a:xfrm>
              <a:off x="5712777" y="3992580"/>
              <a:ext cx="149149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600" dirty="0"/>
                <a:t>write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7761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5CDA2F-4E62-41B9-BEE6-4908093A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ACFF8F-9839-4AD8-9CAD-C26F2CFC1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Destructors</a:t>
            </a:r>
            <a:r>
              <a:rPr lang="en-US" altLang="zh-CN" dirty="0"/>
              <a:t>: Finalizers for C++ objects</a:t>
            </a:r>
          </a:p>
          <a:p>
            <a:r>
              <a:rPr lang="en-US" altLang="zh-CN" dirty="0"/>
              <a:t>We will discuss them later in the class!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01E3DA5-E7C9-42B5-B596-6ABD7F48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772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3B546-C9A3-4A44-B152-566135F6C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Lifetime of an Object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8AC80-50F3-470D-A2D1-B84C44F39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95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7946F5-71F0-4B6D-9C0F-4759D5BE2B15}"/>
              </a:ext>
            </a:extLst>
          </p:cNvPr>
          <p:cNvSpPr/>
          <p:nvPr/>
        </p:nvSpPr>
        <p:spPr>
          <a:xfrm>
            <a:off x="2050120" y="1926493"/>
            <a:ext cx="1070506" cy="289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Store</a:t>
            </a:r>
            <a:endParaRPr lang="zh-CN" altLang="en-US" sz="2400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B850EE7-D584-42FC-893B-0BB5E2972167}"/>
              </a:ext>
            </a:extLst>
          </p:cNvPr>
          <p:cNvSpPr/>
          <p:nvPr/>
        </p:nvSpPr>
        <p:spPr>
          <a:xfrm>
            <a:off x="1794552" y="1602142"/>
            <a:ext cx="1581642" cy="15601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382E708-DDDD-4C59-807E-7DF35F5CE296}"/>
              </a:ext>
            </a:extLst>
          </p:cNvPr>
          <p:cNvSpPr txBox="1"/>
          <p:nvPr/>
        </p:nvSpPr>
        <p:spPr>
          <a:xfrm>
            <a:off x="2176215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7F75010-1808-4AFA-B5FE-8D255E170217}"/>
              </a:ext>
            </a:extLst>
          </p:cNvPr>
          <p:cNvSpPr txBox="1"/>
          <p:nvPr/>
        </p:nvSpPr>
        <p:spPr>
          <a:xfrm>
            <a:off x="1572478" y="1135119"/>
            <a:ext cx="20257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1. Allocate Store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E9B7BB-FAA9-42BB-A6D5-22FBA232085E}"/>
              </a:ext>
            </a:extLst>
          </p:cNvPr>
          <p:cNvSpPr txBox="1"/>
          <p:nvPr/>
        </p:nvSpPr>
        <p:spPr>
          <a:xfrm>
            <a:off x="5061517" y="317301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9C87902-7C97-4047-8755-BA680275D935}"/>
              </a:ext>
            </a:extLst>
          </p:cNvPr>
          <p:cNvSpPr txBox="1"/>
          <p:nvPr/>
        </p:nvSpPr>
        <p:spPr>
          <a:xfrm>
            <a:off x="4759648" y="1135119"/>
            <a:ext cx="162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2. Initialize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2C40DB-4885-4922-A0F7-869B942BE35E}"/>
              </a:ext>
            </a:extLst>
          </p:cNvPr>
          <p:cNvSpPr txBox="1"/>
          <p:nvPr/>
        </p:nvSpPr>
        <p:spPr>
          <a:xfrm>
            <a:off x="7767611" y="3269753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DED1385-2688-4FD7-9757-FD1512C92BB7}"/>
              </a:ext>
            </a:extLst>
          </p:cNvPr>
          <p:cNvSpPr txBox="1"/>
          <p:nvPr/>
        </p:nvSpPr>
        <p:spPr>
          <a:xfrm>
            <a:off x="7465742" y="1134168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3. Operations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30CE8F3-E658-4E7D-AD7B-DCD03264188B}"/>
              </a:ext>
            </a:extLst>
          </p:cNvPr>
          <p:cNvSpPr txBox="1"/>
          <p:nvPr/>
        </p:nvSpPr>
        <p:spPr>
          <a:xfrm>
            <a:off x="7774716" y="609406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8BC1946-93DD-4784-911B-5A49AF3966B6}"/>
              </a:ext>
            </a:extLst>
          </p:cNvPr>
          <p:cNvSpPr txBox="1"/>
          <p:nvPr/>
        </p:nvSpPr>
        <p:spPr>
          <a:xfrm>
            <a:off x="7641516" y="4067734"/>
            <a:ext cx="1935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4. Finalize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606E4B6-12CB-4C12-8EA3-A6BFDFC8BE8B}"/>
              </a:ext>
            </a:extLst>
          </p:cNvPr>
          <p:cNvSpPr txBox="1"/>
          <p:nvPr/>
        </p:nvSpPr>
        <p:spPr>
          <a:xfrm>
            <a:off x="4988828" y="6123542"/>
            <a:ext cx="101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Object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A6AF3CF-627E-489D-B347-B5458AAF56E1}"/>
              </a:ext>
            </a:extLst>
          </p:cNvPr>
          <p:cNvSpPr txBox="1"/>
          <p:nvPr/>
        </p:nvSpPr>
        <p:spPr>
          <a:xfrm>
            <a:off x="4333462" y="4097214"/>
            <a:ext cx="24573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5. Deallocate Store</a:t>
            </a:r>
            <a:endParaRPr lang="zh-CN" altLang="en-US" dirty="0"/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A4A98ECC-4FC2-4A9A-B7D4-61E11DFD2A87}"/>
              </a:ext>
            </a:extLst>
          </p:cNvPr>
          <p:cNvSpPr/>
          <p:nvPr/>
        </p:nvSpPr>
        <p:spPr>
          <a:xfrm rot="16200000">
            <a:off x="3836196" y="196477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AA847A2E-57D8-4676-A102-471E9D24CBC8}"/>
              </a:ext>
            </a:extLst>
          </p:cNvPr>
          <p:cNvSpPr/>
          <p:nvPr/>
        </p:nvSpPr>
        <p:spPr>
          <a:xfrm rot="16200000">
            <a:off x="6687796" y="1964776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644E0A0-5E18-4151-A54D-B81F3D6C2879}"/>
              </a:ext>
            </a:extLst>
          </p:cNvPr>
          <p:cNvSpPr/>
          <p:nvPr/>
        </p:nvSpPr>
        <p:spPr>
          <a:xfrm>
            <a:off x="8080741" y="3632231"/>
            <a:ext cx="351644" cy="475516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48E29642-7D5B-4B10-A620-BD02A4E1594D}"/>
              </a:ext>
            </a:extLst>
          </p:cNvPr>
          <p:cNvSpPr/>
          <p:nvPr/>
        </p:nvSpPr>
        <p:spPr>
          <a:xfrm rot="5400000">
            <a:off x="6687796" y="4819487"/>
            <a:ext cx="351644" cy="91323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C161EB5C-CD45-448F-8A5B-D8A08AC71FA7}"/>
              </a:ext>
            </a:extLst>
          </p:cNvPr>
          <p:cNvGrpSpPr/>
          <p:nvPr/>
        </p:nvGrpSpPr>
        <p:grpSpPr>
          <a:xfrm>
            <a:off x="7465742" y="4466546"/>
            <a:ext cx="1581642" cy="1560153"/>
            <a:chOff x="7465742" y="4466546"/>
            <a:chExt cx="1581642" cy="1560153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2E353B-CBB7-4E47-B70D-D4B849402470}"/>
                </a:ext>
              </a:extLst>
            </p:cNvPr>
            <p:cNvSpPr/>
            <p:nvPr/>
          </p:nvSpPr>
          <p:spPr>
            <a:xfrm>
              <a:off x="7721310" y="479089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7FAAEF45-10C4-4531-B015-26303105FBF9}"/>
                </a:ext>
              </a:extLst>
            </p:cNvPr>
            <p:cNvSpPr/>
            <p:nvPr/>
          </p:nvSpPr>
          <p:spPr>
            <a:xfrm>
              <a:off x="7465742" y="446654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68B318E6-FD3E-4716-A7F7-ACD92390D8B6}"/>
                </a:ext>
              </a:extLst>
            </p:cNvPr>
            <p:cNvCxnSpPr>
              <a:cxnSpLocks/>
              <a:endCxn id="48" idx="0"/>
            </p:cNvCxnSpPr>
            <p:nvPr/>
          </p:nvCxnSpPr>
          <p:spPr>
            <a:xfrm flipH="1">
              <a:off x="8276162" y="5082179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2B7B90EB-C150-401F-ADDF-372566CDC7C3}"/>
                </a:ext>
              </a:extLst>
            </p:cNvPr>
            <p:cNvSpPr/>
            <p:nvPr/>
          </p:nvSpPr>
          <p:spPr>
            <a:xfrm>
              <a:off x="7767611" y="5436181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Finalizer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878E022-87E9-4ADD-B10A-15DB80E4958C}"/>
                </a:ext>
              </a:extLst>
            </p:cNvPr>
            <p:cNvSpPr txBox="1"/>
            <p:nvPr/>
          </p:nvSpPr>
          <p:spPr>
            <a:xfrm>
              <a:off x="8215399" y="5109975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E3EC3CB1-63AA-4204-9A22-D5B3019F25EA}"/>
              </a:ext>
            </a:extLst>
          </p:cNvPr>
          <p:cNvGrpSpPr/>
          <p:nvPr/>
        </p:nvGrpSpPr>
        <p:grpSpPr>
          <a:xfrm>
            <a:off x="3942786" y="1602142"/>
            <a:ext cx="2318710" cy="1560153"/>
            <a:chOff x="3942786" y="1602142"/>
            <a:chExt cx="2318710" cy="156015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29A08B7-D1B9-481B-8D23-8C59AA6E3168}"/>
                </a:ext>
              </a:extLst>
            </p:cNvPr>
            <p:cNvSpPr/>
            <p:nvPr/>
          </p:nvSpPr>
          <p:spPr>
            <a:xfrm>
              <a:off x="4935422" y="192649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B6ED186-AF19-4BBC-8A50-F699251080A1}"/>
                </a:ext>
              </a:extLst>
            </p:cNvPr>
            <p:cNvSpPr/>
            <p:nvPr/>
          </p:nvSpPr>
          <p:spPr>
            <a:xfrm>
              <a:off x="4679854" y="1602142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1146860E-CCC8-4579-8028-BBC4BEA7406C}"/>
                </a:ext>
              </a:extLst>
            </p:cNvPr>
            <p:cNvCxnSpPr>
              <a:cxnSpLocks/>
              <a:endCxn id="35" idx="1"/>
            </p:cNvCxnSpPr>
            <p:nvPr/>
          </p:nvCxnSpPr>
          <p:spPr>
            <a:xfrm>
              <a:off x="4579951" y="2723982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F15D05F0-0518-4172-A39C-3AFA123F4694}"/>
                </a:ext>
              </a:extLst>
            </p:cNvPr>
            <p:cNvCxnSpPr>
              <a:cxnSpLocks/>
              <a:stCxn id="13" idx="2"/>
              <a:endCxn id="35" idx="0"/>
            </p:cNvCxnSpPr>
            <p:nvPr/>
          </p:nvCxnSpPr>
          <p:spPr>
            <a:xfrm flipH="1">
              <a:off x="5464636" y="2216091"/>
              <a:ext cx="6039" cy="354002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27894A3F-5976-4863-BB73-72C1C1F89B14}"/>
                </a:ext>
              </a:extLst>
            </p:cNvPr>
            <p:cNvSpPr/>
            <p:nvPr/>
          </p:nvSpPr>
          <p:spPr>
            <a:xfrm>
              <a:off x="4956085" y="2570093"/>
              <a:ext cx="1017101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rgbClr val="FF0000"/>
                  </a:solidFill>
                </a:rPr>
                <a:t>Initializer</a:t>
              </a:r>
              <a:endParaRPr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5C761F-5674-4EA2-878A-F553B7A04AEE}"/>
                </a:ext>
              </a:extLst>
            </p:cNvPr>
            <p:cNvSpPr txBox="1"/>
            <p:nvPr/>
          </p:nvSpPr>
          <p:spPr>
            <a:xfrm>
              <a:off x="5443825" y="2243887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write</a:t>
              </a:r>
              <a:endParaRPr lang="zh-CN" altLang="en-US" sz="12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1711D3EB-C366-4B30-B334-489D9D6A4C11}"/>
                </a:ext>
              </a:extLst>
            </p:cNvPr>
            <p:cNvSpPr txBox="1"/>
            <p:nvPr/>
          </p:nvSpPr>
          <p:spPr>
            <a:xfrm>
              <a:off x="3942786" y="2606304"/>
              <a:ext cx="6569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/>
                <a:t>inputs</a:t>
              </a:r>
              <a:endParaRPr lang="zh-CN" altLang="en-US" sz="1200" dirty="0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AF72163C-8736-4070-A01F-6B7A55268410}"/>
              </a:ext>
            </a:extLst>
          </p:cNvPr>
          <p:cNvGrpSpPr/>
          <p:nvPr/>
        </p:nvGrpSpPr>
        <p:grpSpPr>
          <a:xfrm>
            <a:off x="6713597" y="1698883"/>
            <a:ext cx="3123340" cy="1560153"/>
            <a:chOff x="6713597" y="1698883"/>
            <a:chExt cx="3123340" cy="1560153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E8E226FF-2AE7-47FF-A57B-4E5B2021F9F4}"/>
                </a:ext>
              </a:extLst>
            </p:cNvPr>
            <p:cNvSpPr/>
            <p:nvPr/>
          </p:nvSpPr>
          <p:spPr>
            <a:xfrm>
              <a:off x="7641515" y="2048403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35497DED-82D3-44E2-8729-0EF90AC67555}"/>
                </a:ext>
              </a:extLst>
            </p:cNvPr>
            <p:cNvSpPr/>
            <p:nvPr/>
          </p:nvSpPr>
          <p:spPr>
            <a:xfrm>
              <a:off x="7385948" y="1698883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91D6AA29-9E3C-4DE2-A6F3-F569D8253D50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7268032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0733322E-B760-4842-858D-3C94BFDC1206}"/>
                </a:ext>
              </a:extLst>
            </p:cNvPr>
            <p:cNvCxnSpPr>
              <a:cxnSpLocks/>
              <a:stCxn id="17" idx="2"/>
              <a:endCxn id="52" idx="0"/>
            </p:cNvCxnSpPr>
            <p:nvPr/>
          </p:nvCxnSpPr>
          <p:spPr>
            <a:xfrm>
              <a:off x="8176768" y="2338001"/>
              <a:ext cx="1326" cy="337309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4383179-C4C6-4A99-8294-408161A679A1}"/>
                </a:ext>
              </a:extLst>
            </p:cNvPr>
            <p:cNvSpPr/>
            <p:nvPr/>
          </p:nvSpPr>
          <p:spPr>
            <a:xfrm>
              <a:off x="7644166" y="2675310"/>
              <a:ext cx="1067855" cy="307777"/>
            </a:xfrm>
            <a:prstGeom prst="roundRect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 dirty="0">
                  <a:solidFill>
                    <a:srgbClr val="FF0000"/>
                  </a:solidFill>
                </a:rPr>
                <a:t>Operations</a:t>
              </a:r>
              <a:endParaRPr lang="zh-CN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94CE7619-C400-4308-AA86-EFCF3A43C1AE}"/>
                </a:ext>
              </a:extLst>
            </p:cNvPr>
            <p:cNvSpPr txBox="1"/>
            <p:nvPr/>
          </p:nvSpPr>
          <p:spPr>
            <a:xfrm>
              <a:off x="8155618" y="2357894"/>
              <a:ext cx="106785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read/write</a:t>
              </a:r>
              <a:endParaRPr lang="zh-CN" altLang="en-US" sz="1100" dirty="0"/>
            </a:p>
          </p:txBody>
        </p: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01B43D80-D4D2-4E45-A20A-4E00036AE41A}"/>
                </a:ext>
              </a:extLst>
            </p:cNvPr>
            <p:cNvCxnSpPr>
              <a:cxnSpLocks/>
            </p:cNvCxnSpPr>
            <p:nvPr/>
          </p:nvCxnSpPr>
          <p:spPr>
            <a:xfrm>
              <a:off x="8712021" y="2829199"/>
              <a:ext cx="37613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4AD3170D-F88D-44E9-BD30-9C20E5451072}"/>
                </a:ext>
              </a:extLst>
            </p:cNvPr>
            <p:cNvSpPr txBox="1"/>
            <p:nvPr/>
          </p:nvSpPr>
          <p:spPr>
            <a:xfrm>
              <a:off x="6713597" y="2686633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inputs</a:t>
              </a:r>
              <a:endParaRPr lang="zh-CN" altLang="en-US" sz="11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8406031-97A9-4890-AD97-28BB7FF5645D}"/>
                </a:ext>
              </a:extLst>
            </p:cNvPr>
            <p:cNvSpPr txBox="1"/>
            <p:nvPr/>
          </p:nvSpPr>
          <p:spPr>
            <a:xfrm>
              <a:off x="9068856" y="2677729"/>
              <a:ext cx="76808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outputs</a:t>
              </a:r>
              <a:endParaRPr lang="zh-CN" altLang="en-US" sz="1100" dirty="0"/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EC3E87D5-3334-4548-9C3A-61060601878D}"/>
              </a:ext>
            </a:extLst>
          </p:cNvPr>
          <p:cNvGrpSpPr/>
          <p:nvPr/>
        </p:nvGrpSpPr>
        <p:grpSpPr>
          <a:xfrm>
            <a:off x="4506444" y="4496026"/>
            <a:ext cx="1907900" cy="1560153"/>
            <a:chOff x="4506444" y="4496026"/>
            <a:chExt cx="1907900" cy="1560153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5D17CE9-7C90-4665-B9DE-C8BB4B51E4BE}"/>
                </a:ext>
              </a:extLst>
            </p:cNvPr>
            <p:cNvSpPr/>
            <p:nvPr/>
          </p:nvSpPr>
          <p:spPr>
            <a:xfrm>
              <a:off x="4935422" y="4820377"/>
              <a:ext cx="1070506" cy="289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Store</a:t>
              </a:r>
              <a:endParaRPr lang="zh-CN" altLang="en-US" sz="2400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1A6FAD3D-D0A9-4FB4-893C-27D64B201477}"/>
                </a:ext>
              </a:extLst>
            </p:cNvPr>
            <p:cNvSpPr/>
            <p:nvPr/>
          </p:nvSpPr>
          <p:spPr>
            <a:xfrm>
              <a:off x="4679854" y="4496026"/>
              <a:ext cx="1581642" cy="15601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8D806938-A8F3-4C53-A84E-C888E0F60836}"/>
                </a:ext>
              </a:extLst>
            </p:cNvPr>
            <p:cNvCxnSpPr>
              <a:cxnSpLocks/>
            </p:cNvCxnSpPr>
            <p:nvPr/>
          </p:nvCxnSpPr>
          <p:spPr>
            <a:xfrm>
              <a:off x="4540635" y="4696538"/>
              <a:ext cx="1873709" cy="1214027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3FE8373B-45BA-45C0-8FB3-45A228B2B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444" y="4784305"/>
              <a:ext cx="1827051" cy="1157851"/>
            </a:xfrm>
            <a:prstGeom prst="straightConnector1">
              <a:avLst/>
            </a:prstGeom>
            <a:ln w="6985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017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3" grpId="0"/>
      <p:bldP spid="24" grpId="0"/>
      <p:bldP spid="27" grpId="0"/>
      <p:bldP spid="28" grpId="0"/>
      <p:bldP spid="29" grpId="0" animBg="1"/>
      <p:bldP spid="30" grpId="0" animBg="1"/>
      <p:bldP spid="31" grpId="0" animBg="1"/>
      <p:bldP spid="32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743EA0-C49D-4F28-B4D5-017ACAEC7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Notes on Constructors/Destructors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834D70-29B5-4125-AC64-515820981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name of constructors and destructors is confusing!</a:t>
            </a:r>
          </a:p>
          <a:p>
            <a:pPr lvl="1"/>
            <a:r>
              <a:rPr lang="en-US" altLang="zh-CN" dirty="0"/>
              <a:t>Constructors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actually allocate the store!</a:t>
            </a:r>
          </a:p>
          <a:p>
            <a:pPr lvl="1"/>
            <a:r>
              <a:rPr lang="en-US" altLang="zh-CN" dirty="0"/>
              <a:t>Destructors </a:t>
            </a:r>
            <a:r>
              <a:rPr lang="en-US" altLang="zh-CN" dirty="0">
                <a:solidFill>
                  <a:srgbClr val="FF0000"/>
                </a:solidFill>
              </a:rPr>
              <a:t>DO NOT </a:t>
            </a:r>
            <a:r>
              <a:rPr lang="en-US" altLang="zh-CN" dirty="0"/>
              <a:t>deallocate the store!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Construction of store is carried out either </a:t>
            </a:r>
            <a:r>
              <a:rPr lang="en-US" altLang="zh-CN" dirty="0">
                <a:solidFill>
                  <a:srgbClr val="FF0000"/>
                </a:solidFill>
              </a:rPr>
              <a:t>automatically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FF0000"/>
                </a:solidFill>
              </a:rPr>
              <a:t>manually</a:t>
            </a:r>
            <a:r>
              <a:rPr lang="en-US" altLang="zh-CN" dirty="0"/>
              <a:t>.</a:t>
            </a:r>
          </a:p>
          <a:p>
            <a:pPr lvl="1"/>
            <a:r>
              <a:rPr lang="en-US" altLang="zh-CN" b="1" dirty="0"/>
              <a:t>Automatic construction</a:t>
            </a:r>
            <a:r>
              <a:rPr lang="en-US" altLang="zh-CN" dirty="0"/>
              <a:t>: global objects and local objects</a:t>
            </a:r>
          </a:p>
          <a:p>
            <a:pPr lvl="1"/>
            <a:r>
              <a:rPr lang="en-US" altLang="zh-CN" b="1" dirty="0"/>
              <a:t>Manual construction</a:t>
            </a:r>
            <a:r>
              <a:rPr lang="en-US" altLang="zh-CN" dirty="0"/>
              <a:t>: dynamic memory allocator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Manual management of stores is a most important feature of C++!</a:t>
            </a:r>
          </a:p>
          <a:p>
            <a:pPr lvl="1"/>
            <a:r>
              <a:rPr lang="en-US" altLang="zh-CN" dirty="0"/>
              <a:t>Also a big source of errors and bugs (we shall see later!)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70BFB7-7947-4EF2-B56D-A7F22C88B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952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141C66-C0F5-4505-ABAC-7DB3CD87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97</a:t>
            </a:fld>
            <a:endParaRPr lang="zh-CN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BA83D93F-A793-4465-B314-EB291879E477}"/>
              </a:ext>
            </a:extLst>
          </p:cNvPr>
          <p:cNvSpPr txBox="1">
            <a:spLocks/>
          </p:cNvSpPr>
          <p:nvPr/>
        </p:nvSpPr>
        <p:spPr>
          <a:xfrm>
            <a:off x="2781300" y="3037630"/>
            <a:ext cx="6305550" cy="78273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spcBef>
                <a:spcPts val="2400"/>
              </a:spcBef>
              <a:spcAft>
                <a:spcPts val="2400"/>
              </a:spcAft>
            </a:pPr>
            <a:r>
              <a:rPr lang="en-US" altLang="zh-CN" sz="3200" b="1" dirty="0">
                <a:solidFill>
                  <a:schemeClr val="tx1"/>
                </a:solidFill>
              </a:rPr>
              <a:t>Bringing Everything Together </a:t>
            </a:r>
          </a:p>
        </p:txBody>
      </p:sp>
    </p:spTree>
    <p:extLst>
      <p:ext uri="{BB962C8B-B14F-4D97-AF65-F5344CB8AC3E}">
        <p14:creationId xmlns:p14="http://schemas.microsoft.com/office/powerpoint/2010/main" val="17075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51F2BCE-75E9-4607-B546-C6008FE83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D64D77-85DF-4775-9EB5-2B7045E3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Implement the natural number library using strings</a:t>
            </a:r>
          </a:p>
          <a:p>
            <a:r>
              <a:rPr lang="en-US" altLang="zh-CN" dirty="0"/>
              <a:t>The library contains the following methods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Converting an integer value to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Adding two natural numbers: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endParaRPr lang="en-US" altLang="zh-CN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/>
              <a:t>Print natural numbers: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B8A47C-8D9D-45F3-8CB3-8BEAA5BAE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3BB01-5265-4DD5-A781-FF47A736D092}" type="slidenum">
              <a:rPr lang="zh-CN" altLang="en-US" smtClean="0"/>
              <a:t>98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C2993-77A6-4895-A0E4-C41D47F3BFFE}"/>
              </a:ext>
            </a:extLst>
          </p:cNvPr>
          <p:cNvSpPr txBox="1"/>
          <p:nvPr/>
        </p:nvSpPr>
        <p:spPr>
          <a:xfrm>
            <a:off x="3434012" y="2524877"/>
            <a:ext cx="47474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Convert a to a natural number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from_int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latin typeface="Consolas" panose="020B0609020204030204" pitchFamily="49" charset="0"/>
              </a:rPr>
              <a:t>int</a:t>
            </a:r>
            <a:r>
              <a:rPr lang="en-US" altLang="zh-CN" sz="2000" dirty="0">
                <a:latin typeface="Consolas" panose="020B0609020204030204" pitchFamily="49" charset="0"/>
              </a:rPr>
              <a:t> a);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C50ED1-4DEF-4EA3-B6CF-85CB25485DEF}"/>
              </a:ext>
            </a:extLst>
          </p:cNvPr>
          <p:cNvSpPr txBox="1"/>
          <p:nvPr/>
        </p:nvSpPr>
        <p:spPr>
          <a:xfrm>
            <a:off x="3434012" y="3892098"/>
            <a:ext cx="37608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a + b </a:t>
            </a:r>
          </a:p>
          <a:p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add(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a, 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19AD9D-8ADB-4ED2-A847-36644080F7AC}"/>
              </a:ext>
            </a:extLst>
          </p:cNvPr>
          <p:cNvSpPr txBox="1"/>
          <p:nvPr/>
        </p:nvSpPr>
        <p:spPr>
          <a:xfrm>
            <a:off x="3434012" y="5259319"/>
            <a:ext cx="4747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B050"/>
                </a:solidFill>
                <a:latin typeface="Consolas" panose="020B0609020204030204" pitchFamily="49" charset="0"/>
              </a:rPr>
              <a:t>// Print b to standard output </a:t>
            </a:r>
          </a:p>
          <a:p>
            <a:r>
              <a:rPr lang="en-US" altLang="zh-CN" sz="2000" b="1" dirty="0"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latin typeface="Consolas" panose="020B0609020204030204" pitchFamily="49" charset="0"/>
              </a:rPr>
              <a:t> </a:t>
            </a:r>
            <a:r>
              <a:rPr lang="en-US" altLang="zh-CN" sz="2000" dirty="0" err="1">
                <a:latin typeface="Consolas" panose="020B0609020204030204" pitchFamily="49" charset="0"/>
              </a:rPr>
              <a:t>print_nat</a:t>
            </a:r>
            <a:r>
              <a:rPr lang="en-US" altLang="zh-CN" sz="2000" dirty="0"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latin typeface="Consolas" panose="020B0609020204030204" pitchFamily="49" charset="0"/>
              </a:rPr>
              <a:t>nat</a:t>
            </a:r>
            <a:r>
              <a:rPr lang="en-US" altLang="zh-CN" sz="2000" dirty="0">
                <a:latin typeface="Consolas" panose="020B0609020204030204" pitchFamily="49" charset="0"/>
              </a:rPr>
              <a:t> b);     </a:t>
            </a:r>
            <a:endParaRPr lang="en-US" altLang="zh-CN" sz="20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826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4C9A2D-5FC6-4BA5-8468-8C636962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Aliasing of Types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E04828-A69A-4DA0-B939-9C184ABCF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use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to denote the string class for representing natural numbers: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Note</a:t>
            </a:r>
            <a:r>
              <a:rPr lang="en-US" altLang="zh-CN" dirty="0"/>
              <a:t>: 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altLang="zh-CN" dirty="0"/>
              <a:t> and </a:t>
            </a:r>
            <a:r>
              <a:rPr lang="en-US" altLang="zh-CN" dirty="0" err="1">
                <a:solidFill>
                  <a:srgbClr val="0070C0"/>
                </a:solidFill>
                <a:latin typeface="Consolas" panose="020B0609020204030204" pitchFamily="49" charset="0"/>
              </a:rPr>
              <a:t>nat</a:t>
            </a:r>
            <a:r>
              <a:rPr lang="en-US" altLang="zh-CN" dirty="0"/>
              <a:t> are interchangeable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3F5FB3-988C-4867-8DA6-F96EC4C8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EB45-D69C-409E-BB76-CE8D45961290}" type="slidenum">
              <a:rPr lang="zh-CN" altLang="en-US" smtClean="0"/>
              <a:pPr/>
              <a:t>99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0C36C62-9DBC-4B52-AF37-4C514AA73D6B}"/>
              </a:ext>
            </a:extLst>
          </p:cNvPr>
          <p:cNvSpPr txBox="1"/>
          <p:nvPr/>
        </p:nvSpPr>
        <p:spPr>
          <a:xfrm>
            <a:off x="3748574" y="1883526"/>
            <a:ext cx="5059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// I</a:t>
            </a:r>
            <a:r>
              <a:rPr lang="en-US" altLang="zh-CN" dirty="0">
                <a:solidFill>
                  <a:srgbClr val="00B050"/>
                </a:solidFill>
              </a:rPr>
              <a:t>ntroduce an alias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&lt;name&gt; </a:t>
            </a:r>
            <a:r>
              <a:rPr lang="en-US" altLang="zh-CN" dirty="0">
                <a:solidFill>
                  <a:srgbClr val="00B050"/>
                </a:solidFill>
              </a:rPr>
              <a:t>for </a:t>
            </a:r>
            <a:r>
              <a:rPr lang="en-US" altLang="zh-CN" dirty="0">
                <a:solidFill>
                  <a:srgbClr val="00B050"/>
                </a:solidFill>
                <a:latin typeface="Consolas" panose="020B0609020204030204" pitchFamily="49" charset="0"/>
              </a:rPr>
              <a:t>&lt;type&gt;</a:t>
            </a:r>
            <a:endParaRPr lang="en-US" altLang="zh-CN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dirty="0">
                <a:solidFill>
                  <a:srgbClr val="0070C0"/>
                </a:solidFill>
                <a:latin typeface="Consolas" panose="020B0609020204030204" pitchFamily="49" charset="0"/>
              </a:rPr>
              <a:t> &lt;type&gt; &lt;name&gt;;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2DE4BA-FF5D-4758-8B37-37ADE2CDD50A}"/>
              </a:ext>
            </a:extLst>
          </p:cNvPr>
          <p:cNvSpPr txBox="1"/>
          <p:nvPr/>
        </p:nvSpPr>
        <p:spPr>
          <a:xfrm>
            <a:off x="4084477" y="3833176"/>
            <a:ext cx="3053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Consolas" panose="020B0609020204030204" pitchFamily="49" charset="0"/>
              </a:rPr>
              <a:t>typedef</a:t>
            </a:r>
            <a:r>
              <a:rPr lang="en-US" altLang="zh-CN" sz="1800" dirty="0">
                <a:latin typeface="Consolas" panose="020B0609020204030204" pitchFamily="49" charset="0"/>
              </a:rPr>
              <a:t> string </a:t>
            </a:r>
            <a:r>
              <a:rPr lang="en-US" altLang="zh-CN" sz="1800" dirty="0" err="1">
                <a:latin typeface="Consolas" panose="020B0609020204030204" pitchFamily="49" charset="0"/>
              </a:rPr>
              <a:t>nat</a:t>
            </a:r>
            <a:r>
              <a:rPr lang="en-US" altLang="zh-CN" sz="18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66857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CompCertELF5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CompCertELF5</Template>
  <TotalTime>35381</TotalTime>
  <Words>11252</Words>
  <Application>Microsoft Office PowerPoint</Application>
  <PresentationFormat>宽屏</PresentationFormat>
  <Paragraphs>2513</Paragraphs>
  <Slides>131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131</vt:i4>
      </vt:variant>
    </vt:vector>
  </HeadingPairs>
  <TitlesOfParts>
    <vt:vector size="140" baseType="lpstr">
      <vt:lpstr>Bookmania</vt:lpstr>
      <vt:lpstr>等线</vt:lpstr>
      <vt:lpstr>黑体</vt:lpstr>
      <vt:lpstr>Arial</vt:lpstr>
      <vt:lpstr>Arial Black</vt:lpstr>
      <vt:lpstr>Cambria Math</vt:lpstr>
      <vt:lpstr>Consolas</vt:lpstr>
      <vt:lpstr>Times New Roman</vt:lpstr>
      <vt:lpstr>CompCertELF5</vt:lpstr>
      <vt:lpstr>Principles and Methods of Program Design  Lecture 4: Abstract Data Types</vt:lpstr>
      <vt:lpstr>Road Map</vt:lpstr>
      <vt:lpstr>Last Time</vt:lpstr>
      <vt:lpstr>This Time</vt:lpstr>
      <vt:lpstr>PowerPoint 演示文稿</vt:lpstr>
      <vt:lpstr>Programming Abstractions</vt:lpstr>
      <vt:lpstr>Data Types Revisited</vt:lpstr>
      <vt:lpstr>Abstract Data Types</vt:lpstr>
      <vt:lpstr>Example: Natural Numbers</vt:lpstr>
      <vt:lpstr>Definition via Behaviors</vt:lpstr>
      <vt:lpstr>ADT in Imperative Style</vt:lpstr>
      <vt:lpstr>ADT in Imperative Style</vt:lpstr>
      <vt:lpstr>Example</vt:lpstr>
      <vt:lpstr>Example</vt:lpstr>
      <vt:lpstr>Operations</vt:lpstr>
      <vt:lpstr>Getters</vt:lpstr>
      <vt:lpstr>Example</vt:lpstr>
      <vt:lpstr>Setters</vt:lpstr>
      <vt:lpstr>Example</vt:lpstr>
      <vt:lpstr>ADT in C++</vt:lpstr>
      <vt:lpstr>Classes and Objects</vt:lpstr>
      <vt:lpstr>PowerPoint 演示文稿</vt:lpstr>
      <vt:lpstr>PowerPoint 演示文稿</vt:lpstr>
      <vt:lpstr>Motivation</vt:lpstr>
      <vt:lpstr>String Class</vt:lpstr>
      <vt:lpstr>Example</vt:lpstr>
      <vt:lpstr>Read Lines</vt:lpstr>
      <vt:lpstr>Initializing Strings</vt:lpstr>
      <vt:lpstr>Object Variables</vt:lpstr>
      <vt:lpstr>Lifetime of Objects</vt:lpstr>
      <vt:lpstr>Example: Global String Variables</vt:lpstr>
      <vt:lpstr>Example: Local String Variables</vt:lpstr>
      <vt:lpstr>PowerPoint 演示文稿</vt:lpstr>
      <vt:lpstr>Method Calls</vt:lpstr>
      <vt:lpstr>String Length</vt:lpstr>
      <vt:lpstr>Operator Overloading</vt:lpstr>
      <vt:lpstr>Operators are Methods</vt:lpstr>
      <vt:lpstr>Concatenation Operators</vt:lpstr>
      <vt:lpstr>Compare Operators</vt:lpstr>
      <vt:lpstr>Select Characters (Getter)</vt:lpstr>
      <vt:lpstr>Select Characters (Setter)</vt:lpstr>
      <vt:lpstr>Select Characters with Range-Checking</vt:lpstr>
      <vt:lpstr>String Assignments</vt:lpstr>
      <vt:lpstr>Extracting Sub-Strings</vt:lpstr>
      <vt:lpstr>Search in Strings</vt:lpstr>
      <vt:lpstr>Delete/Insert/Replace</vt:lpstr>
      <vt:lpstr>PowerPoint 演示文稿</vt:lpstr>
      <vt:lpstr>Iterating through Characters</vt:lpstr>
      <vt:lpstr>Iterating in a Different Order</vt:lpstr>
      <vt:lpstr>Early Exit From Iteration</vt:lpstr>
      <vt:lpstr>Partial Iteration</vt:lpstr>
      <vt:lpstr>Reuse Iteration Patterns</vt:lpstr>
      <vt:lpstr>Iterative Concatenation</vt:lpstr>
      <vt:lpstr>Modification of Strings</vt:lpstr>
      <vt:lpstr>Modification of Strings</vt:lpstr>
      <vt:lpstr>Exercise</vt:lpstr>
      <vt:lpstr>&lt;cctype&gt; Library</vt:lpstr>
      <vt:lpstr>Checking with &lt;cctype&gt;</vt:lpstr>
      <vt:lpstr>Modification with &lt;cctype&gt;</vt:lpstr>
      <vt:lpstr>C Style Strings</vt:lpstr>
      <vt:lpstr>PowerPoint 演示文稿</vt:lpstr>
      <vt:lpstr>Recursion over Strings</vt:lpstr>
      <vt:lpstr>Example: Reverse Strings</vt:lpstr>
      <vt:lpstr>Example: Reverse Strings</vt:lpstr>
      <vt:lpstr>Recursion vs. Iteration</vt:lpstr>
      <vt:lpstr>Recursion vs. Iteration</vt:lpstr>
      <vt:lpstr>Division of Problems </vt:lpstr>
      <vt:lpstr>Tail Recursion</vt:lpstr>
      <vt:lpstr>Example: Palindrome </vt:lpstr>
      <vt:lpstr>Example: Palindrome</vt:lpstr>
      <vt:lpstr>Example: Palindrome</vt:lpstr>
      <vt:lpstr>More Examples: Encode Strings</vt:lpstr>
      <vt:lpstr>More Examples: Find Characters</vt:lpstr>
      <vt:lpstr>PowerPoint 演示文稿</vt:lpstr>
      <vt:lpstr>Aliases</vt:lpstr>
      <vt:lpstr>References</vt:lpstr>
      <vt:lpstr>Call-by-Name</vt:lpstr>
      <vt:lpstr>Example</vt:lpstr>
      <vt:lpstr>Multiple Reference Parameters</vt:lpstr>
      <vt:lpstr>Multiple Reference Parameters</vt:lpstr>
      <vt:lpstr>Return Multiple Values</vt:lpstr>
      <vt:lpstr>Modification of Objects</vt:lpstr>
      <vt:lpstr>Efficiency of Call-By-Name</vt:lpstr>
      <vt:lpstr>Constant Reference Parameters</vt:lpstr>
      <vt:lpstr>Return References</vt:lpstr>
      <vt:lpstr>When to Use Return References</vt:lpstr>
      <vt:lpstr>Danger of Returning References</vt:lpstr>
      <vt:lpstr>PowerPoint 演示文稿</vt:lpstr>
      <vt:lpstr>Initializers</vt:lpstr>
      <vt:lpstr>Constructors</vt:lpstr>
      <vt:lpstr>String Constructors</vt:lpstr>
      <vt:lpstr>Temporary Objects</vt:lpstr>
      <vt:lpstr>Finalizers</vt:lpstr>
      <vt:lpstr>Destructors</vt:lpstr>
      <vt:lpstr>Lifetime of an Object</vt:lpstr>
      <vt:lpstr>Notes on Constructors/Destructors</vt:lpstr>
      <vt:lpstr>PowerPoint 演示文稿</vt:lpstr>
      <vt:lpstr>Problem</vt:lpstr>
      <vt:lpstr>Aliasing of Types</vt:lpstr>
      <vt:lpstr>Implementing Natural Numbers using String</vt:lpstr>
      <vt:lpstr>Natural Numbers as Strings</vt:lpstr>
      <vt:lpstr>Addition of Natural Numbers</vt:lpstr>
      <vt:lpstr>Implementation: Auxiliary Functions</vt:lpstr>
      <vt:lpstr>Convert from Integers</vt:lpstr>
      <vt:lpstr>Addition of Natural Numbers</vt:lpstr>
      <vt:lpstr>Addition of Digits</vt:lpstr>
      <vt:lpstr>Main Loop</vt:lpstr>
      <vt:lpstr>Print Natural Numbers</vt:lpstr>
      <vt:lpstr>A Recursive Solution</vt:lpstr>
      <vt:lpstr>Addition with Carry</vt:lpstr>
      <vt:lpstr>Addition </vt:lpstr>
      <vt:lpstr>PowerPoint 演示文稿</vt:lpstr>
      <vt:lpstr>Output Streams</vt:lpstr>
      <vt:lpstr>C++ Output Streams</vt:lpstr>
      <vt:lpstr>Insertion (&lt;&lt;) Operator</vt:lpstr>
      <vt:lpstr>Manipulators</vt:lpstr>
      <vt:lpstr>Example</vt:lpstr>
      <vt:lpstr>Set Precisions</vt:lpstr>
      <vt:lpstr>Input Streams</vt:lpstr>
      <vt:lpstr>C++ Input Streams</vt:lpstr>
      <vt:lpstr>Extraction (&gt;&gt;) Operator</vt:lpstr>
      <vt:lpstr>Traversing Input Stream (1)</vt:lpstr>
      <vt:lpstr>Traversing Input Stream (2)</vt:lpstr>
      <vt:lpstr>Traversing Input Stream (3)</vt:lpstr>
      <vt:lpstr>Data File I/O</vt:lpstr>
      <vt:lpstr>Data File I/O</vt:lpstr>
      <vt:lpstr>Reading Input Files</vt:lpstr>
      <vt:lpstr>Writing to Output Files</vt:lpstr>
      <vt:lpstr>Recommended Practices</vt:lpstr>
      <vt:lpstr>Hierarchy of Stream ADTs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Yuting Wang</dc:creator>
  <cp:lastModifiedBy>管 昊</cp:lastModifiedBy>
  <cp:revision>2657</cp:revision>
  <dcterms:created xsi:type="dcterms:W3CDTF">2021-06-01T02:26:55Z</dcterms:created>
  <dcterms:modified xsi:type="dcterms:W3CDTF">2023-03-27T00:20:12Z</dcterms:modified>
</cp:coreProperties>
</file>