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2"/>
  </p:notesMasterIdLst>
  <p:sldIdLst>
    <p:sldId id="288" r:id="rId2"/>
    <p:sldId id="340" r:id="rId3"/>
    <p:sldId id="514" r:id="rId4"/>
    <p:sldId id="515" r:id="rId5"/>
    <p:sldId id="619" r:id="rId6"/>
    <p:sldId id="296" r:id="rId7"/>
    <p:sldId id="300" r:id="rId8"/>
    <p:sldId id="458" r:id="rId9"/>
    <p:sldId id="516" r:id="rId10"/>
    <p:sldId id="453" r:id="rId11"/>
    <p:sldId id="517" r:id="rId12"/>
    <p:sldId id="518" r:id="rId13"/>
    <p:sldId id="519" r:id="rId14"/>
    <p:sldId id="462" r:id="rId15"/>
    <p:sldId id="521" r:id="rId16"/>
    <p:sldId id="522" r:id="rId17"/>
    <p:sldId id="632" r:id="rId18"/>
    <p:sldId id="520" r:id="rId19"/>
    <p:sldId id="629" r:id="rId20"/>
    <p:sldId id="621" r:id="rId21"/>
    <p:sldId id="463" r:id="rId22"/>
    <p:sldId id="461" r:id="rId23"/>
    <p:sldId id="465" r:id="rId24"/>
    <p:sldId id="633" r:id="rId25"/>
    <p:sldId id="627" r:id="rId26"/>
    <p:sldId id="631" r:id="rId27"/>
    <p:sldId id="695" r:id="rId28"/>
    <p:sldId id="696" r:id="rId29"/>
    <p:sldId id="700" r:id="rId30"/>
    <p:sldId id="697" r:id="rId31"/>
    <p:sldId id="698" r:id="rId32"/>
    <p:sldId id="699" r:id="rId33"/>
    <p:sldId id="641" r:id="rId34"/>
    <p:sldId id="302" r:id="rId35"/>
    <p:sldId id="646" r:id="rId36"/>
    <p:sldId id="622" r:id="rId37"/>
    <p:sldId id="532" r:id="rId38"/>
    <p:sldId id="525" r:id="rId39"/>
    <p:sldId id="634" r:id="rId40"/>
    <p:sldId id="637" r:id="rId41"/>
    <p:sldId id="636" r:id="rId42"/>
    <p:sldId id="528" r:id="rId43"/>
    <p:sldId id="639" r:id="rId44"/>
    <p:sldId id="638" r:id="rId45"/>
    <p:sldId id="643" r:id="rId46"/>
    <p:sldId id="644" r:id="rId47"/>
    <p:sldId id="645" r:id="rId48"/>
    <p:sldId id="648" r:id="rId49"/>
    <p:sldId id="640" r:id="rId50"/>
    <p:sldId id="649" r:id="rId51"/>
    <p:sldId id="651" r:id="rId52"/>
    <p:sldId id="650" r:id="rId53"/>
    <p:sldId id="652" r:id="rId54"/>
    <p:sldId id="654" r:id="rId55"/>
    <p:sldId id="655" r:id="rId56"/>
    <p:sldId id="656" r:id="rId57"/>
    <p:sldId id="657" r:id="rId58"/>
    <p:sldId id="658" r:id="rId59"/>
    <p:sldId id="659" r:id="rId60"/>
    <p:sldId id="671" r:id="rId61"/>
    <p:sldId id="673" r:id="rId62"/>
    <p:sldId id="623" r:id="rId63"/>
    <p:sldId id="647" r:id="rId64"/>
    <p:sldId id="660" r:id="rId65"/>
    <p:sldId id="661" r:id="rId66"/>
    <p:sldId id="663" r:id="rId67"/>
    <p:sldId id="664" r:id="rId68"/>
    <p:sldId id="665" r:id="rId69"/>
    <p:sldId id="666" r:id="rId70"/>
    <p:sldId id="667" r:id="rId71"/>
    <p:sldId id="668" r:id="rId72"/>
    <p:sldId id="669" r:id="rId73"/>
    <p:sldId id="624" r:id="rId74"/>
    <p:sldId id="670" r:id="rId75"/>
    <p:sldId id="672" r:id="rId76"/>
    <p:sldId id="674" r:id="rId77"/>
    <p:sldId id="675" r:id="rId78"/>
    <p:sldId id="677" r:id="rId79"/>
    <p:sldId id="676" r:id="rId80"/>
    <p:sldId id="625" r:id="rId81"/>
    <p:sldId id="678" r:id="rId82"/>
    <p:sldId id="679" r:id="rId83"/>
    <p:sldId id="680" r:id="rId84"/>
    <p:sldId id="681" r:id="rId85"/>
    <p:sldId id="682" r:id="rId86"/>
    <p:sldId id="626" r:id="rId87"/>
    <p:sldId id="691" r:id="rId88"/>
    <p:sldId id="692" r:id="rId89"/>
    <p:sldId id="693" r:id="rId90"/>
    <p:sldId id="694" r:id="rId91"/>
    <p:sldId id="635" r:id="rId92"/>
    <p:sldId id="683" r:id="rId93"/>
    <p:sldId id="685" r:id="rId94"/>
    <p:sldId id="684" r:id="rId95"/>
    <p:sldId id="686" r:id="rId96"/>
    <p:sldId id="687" r:id="rId97"/>
    <p:sldId id="690" r:id="rId98"/>
    <p:sldId id="688" r:id="rId99"/>
    <p:sldId id="689" r:id="rId100"/>
    <p:sldId id="628" r:id="rId10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4"/>
            <p14:sldId id="515"/>
            <p14:sldId id="619"/>
            <p14:sldId id="296"/>
            <p14:sldId id="300"/>
            <p14:sldId id="458"/>
            <p14:sldId id="516"/>
            <p14:sldId id="453"/>
            <p14:sldId id="517"/>
            <p14:sldId id="518"/>
            <p14:sldId id="519"/>
            <p14:sldId id="462"/>
            <p14:sldId id="521"/>
            <p14:sldId id="522"/>
            <p14:sldId id="632"/>
            <p14:sldId id="520"/>
            <p14:sldId id="629"/>
            <p14:sldId id="621"/>
            <p14:sldId id="463"/>
            <p14:sldId id="461"/>
            <p14:sldId id="465"/>
            <p14:sldId id="633"/>
            <p14:sldId id="627"/>
            <p14:sldId id="631"/>
            <p14:sldId id="695"/>
            <p14:sldId id="696"/>
            <p14:sldId id="700"/>
            <p14:sldId id="697"/>
            <p14:sldId id="698"/>
            <p14:sldId id="699"/>
            <p14:sldId id="641"/>
            <p14:sldId id="302"/>
            <p14:sldId id="646"/>
            <p14:sldId id="622"/>
            <p14:sldId id="532"/>
            <p14:sldId id="525"/>
            <p14:sldId id="634"/>
            <p14:sldId id="637"/>
            <p14:sldId id="636"/>
            <p14:sldId id="528"/>
            <p14:sldId id="639"/>
            <p14:sldId id="638"/>
            <p14:sldId id="643"/>
            <p14:sldId id="644"/>
            <p14:sldId id="645"/>
            <p14:sldId id="648"/>
            <p14:sldId id="640"/>
            <p14:sldId id="649"/>
            <p14:sldId id="651"/>
            <p14:sldId id="650"/>
            <p14:sldId id="652"/>
            <p14:sldId id="654"/>
            <p14:sldId id="655"/>
            <p14:sldId id="656"/>
            <p14:sldId id="657"/>
            <p14:sldId id="658"/>
            <p14:sldId id="659"/>
            <p14:sldId id="671"/>
            <p14:sldId id="673"/>
            <p14:sldId id="623"/>
            <p14:sldId id="647"/>
            <p14:sldId id="660"/>
            <p14:sldId id="661"/>
            <p14:sldId id="663"/>
            <p14:sldId id="664"/>
            <p14:sldId id="665"/>
            <p14:sldId id="666"/>
            <p14:sldId id="667"/>
            <p14:sldId id="668"/>
            <p14:sldId id="669"/>
            <p14:sldId id="624"/>
            <p14:sldId id="670"/>
            <p14:sldId id="672"/>
            <p14:sldId id="674"/>
            <p14:sldId id="675"/>
            <p14:sldId id="677"/>
            <p14:sldId id="676"/>
            <p14:sldId id="625"/>
            <p14:sldId id="678"/>
            <p14:sldId id="679"/>
            <p14:sldId id="680"/>
            <p14:sldId id="681"/>
            <p14:sldId id="682"/>
            <p14:sldId id="626"/>
            <p14:sldId id="691"/>
            <p14:sldId id="692"/>
            <p14:sldId id="693"/>
            <p14:sldId id="694"/>
            <p14:sldId id="635"/>
            <p14:sldId id="683"/>
            <p14:sldId id="685"/>
            <p14:sldId id="684"/>
            <p14:sldId id="686"/>
            <p14:sldId id="687"/>
            <p14:sldId id="690"/>
            <p14:sldId id="688"/>
            <p14:sldId id="689"/>
            <p14:sldId id="6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0806" autoAdjust="0"/>
  </p:normalViewPr>
  <p:slideViewPr>
    <p:cSldViewPr snapToGrid="0">
      <p:cViewPr varScale="1">
        <p:scale>
          <a:sx n="94" d="100"/>
          <a:sy n="94" d="100"/>
        </p:scale>
        <p:origin x="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2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0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6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1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7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2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1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3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6</a:t>
            </a:r>
            <a:r>
              <a:rPr lang="en-US" altLang="zh-CN" sz="4400" b="1">
                <a:solidFill>
                  <a:srgbClr val="0070C0"/>
                </a:solidFill>
              </a:rPr>
              <a:t>: Designing ADTs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>
                <a:solidFill>
                  <a:srgbClr val="0070C0"/>
                </a:solidFill>
                <a:latin typeface="Bookmania" pitchFamily="2" charset="77"/>
              </a:rPr>
              <a:t>2023.4.12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70A7-C739-4EA5-8FD4-053FCE7B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216C7-3DC1-497D-A1C9-ECE04A9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Objects</a:t>
            </a:r>
            <a:r>
              <a:rPr lang="en-US" altLang="zh-CN" dirty="0"/>
              <a:t>: values of classes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member functions are </a:t>
            </a:r>
            <a:r>
              <a:rPr lang="en-US" altLang="zh-CN" dirty="0">
                <a:solidFill>
                  <a:srgbClr val="FF0000"/>
                </a:solidFill>
              </a:rPr>
              <a:t>bound to an object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0FA77-8F67-4231-BDAE-39FBDD3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3BE1C1-F90A-42F1-B534-A45D15C3A324}"/>
              </a:ext>
            </a:extLst>
          </p:cNvPr>
          <p:cNvGrpSpPr/>
          <p:nvPr/>
        </p:nvGrpSpPr>
        <p:grpSpPr>
          <a:xfrm>
            <a:off x="2565010" y="1723245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A199B1-8E11-4691-8E57-B5A313DC532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Variables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F35A2B0-1A1F-4228-A76F-8FBF5C391637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F40A2B8-6EFE-4394-96C2-7AF1C7C74EE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87F0B3-54C0-46D5-8162-44BA0B655C6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3E340B0-6298-4956-AC66-7C7C0E44B62E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D953CF-7B2E-437B-96D0-EE5408AC5E2D}"/>
                </a:ext>
              </a:extLst>
            </p:cNvPr>
            <p:cNvSpPr txBox="1"/>
            <p:nvPr/>
          </p:nvSpPr>
          <p:spPr>
            <a:xfrm>
              <a:off x="4933542" y="5730822"/>
              <a:ext cx="19951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C++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83B5DD7-22C0-4BA4-8AD6-8B0FA95FB4CC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CF1228-7AA6-4342-911D-CFE1AC48F394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5CDADD-0141-4D42-A8B4-4AE78BF3D0C7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4188FC-54CA-44C0-895F-62A25212B53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Dynamic Allocations and Heaps</a:t>
            </a:r>
          </a:p>
          <a:p>
            <a:endParaRPr lang="en-US" altLang="zh-CN" dirty="0"/>
          </a:p>
          <a:p>
            <a:r>
              <a:rPr lang="en-US" altLang="zh-CN" dirty="0"/>
              <a:t>Read </a:t>
            </a:r>
            <a:r>
              <a:rPr lang="en-US" altLang="zh-CN" dirty="0">
                <a:solidFill>
                  <a:srgbClr val="FF0000"/>
                </a:solidFill>
              </a:rPr>
              <a:t>Chapters 11, 12 </a:t>
            </a:r>
            <a:r>
              <a:rPr lang="en-US" altLang="zh-CN" dirty="0"/>
              <a:t>of the text book</a:t>
            </a:r>
          </a:p>
          <a:p>
            <a:pPr lvl="1"/>
            <a:r>
              <a:rPr lang="en-US" altLang="zh-CN" dirty="0"/>
              <a:t>However, our arrangement will be quite different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F9C4-F6BD-4840-83A6-C64475F1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Running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A3B17-F4EB-4105-A2AD-4BF400E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counter class</a:t>
            </a:r>
          </a:p>
          <a:p>
            <a:pPr lvl="1"/>
            <a:r>
              <a:rPr lang="en-US" altLang="zh-CN" dirty="0"/>
              <a:t>Abstract representation is an integer counter starting from 0</a:t>
            </a:r>
          </a:p>
          <a:p>
            <a:pPr lvl="1"/>
            <a:r>
              <a:rPr lang="en-US" altLang="zh-CN" dirty="0"/>
              <a:t>Provide the following methods: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84F31-6D84-47EB-98DC-796F38DC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AD654E-4BC3-468B-8981-0D2FDC0BA4F2}"/>
              </a:ext>
            </a:extLst>
          </p:cNvPr>
          <p:cNvSpPr txBox="1"/>
          <p:nvPr/>
        </p:nvSpPr>
        <p:spPr>
          <a:xfrm>
            <a:off x="3048000" y="28379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incr();</a:t>
            </a:r>
          </a:p>
        </p:txBody>
      </p:sp>
    </p:spTree>
    <p:extLst>
      <p:ext uri="{BB962C8B-B14F-4D97-AF65-F5344CB8AC3E}">
        <p14:creationId xmlns:p14="http://schemas.microsoft.com/office/powerpoint/2010/main" val="31947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61580-2EEE-4D40-AEA9-4387AAD5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CD6AC-D077-4EFC-BFD9-F4FFC735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Design Principles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Member variables (internal stores) should be put </a:t>
            </a:r>
            <a:r>
              <a:rPr lang="en-US" altLang="zh-CN" dirty="0">
                <a:solidFill>
                  <a:srgbClr val="FF0000"/>
                </a:solidFill>
              </a:rPr>
              <a:t>in private sections</a:t>
            </a:r>
          </a:p>
          <a:p>
            <a:pPr lvl="1"/>
            <a:r>
              <a:rPr lang="en-US" altLang="zh-CN" dirty="0"/>
              <a:t>Member functions representing operations should be put </a:t>
            </a:r>
            <a:r>
              <a:rPr lang="en-US" altLang="zh-CN" dirty="0">
                <a:solidFill>
                  <a:srgbClr val="FF0000"/>
                </a:solidFill>
              </a:rPr>
              <a:t>in public sections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05C68-65B9-487C-BC9B-EA886CD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F41C66-1659-4CFE-B7AE-FF605318B308}"/>
              </a:ext>
            </a:extLst>
          </p:cNvPr>
          <p:cNvSpPr txBox="1"/>
          <p:nvPr/>
        </p:nvSpPr>
        <p:spPr>
          <a:xfrm>
            <a:off x="2181225" y="19003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Definition of a 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i="1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declaration/definition of member functions/variables</a:t>
            </a:r>
            <a:r>
              <a:rPr lang="zh-CN" altLang="en-US" i="1" dirty="0">
                <a:latin typeface="+mj-lt"/>
              </a:rPr>
              <a:t> </a:t>
            </a:r>
            <a:endParaRPr lang="en-US" altLang="zh-CN" i="1" dirty="0">
              <a:latin typeface="+mj-lt"/>
            </a:endParaRPr>
          </a:p>
          <a:p>
            <a:r>
              <a:rPr lang="zh-CN" altLang="en-US" i="1" dirty="0">
                <a:latin typeface="+mj-lt"/>
              </a:rPr>
              <a:t>   </a:t>
            </a:r>
            <a:endParaRPr lang="en-US" altLang="zh-CN" i="1" dirty="0">
              <a:latin typeface="+mj-lt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declaration/definition of member functions/variables</a:t>
            </a:r>
            <a:r>
              <a:rPr lang="zh-CN" altLang="en-US" i="1" dirty="0">
                <a:latin typeface="+mj-lt"/>
              </a:rPr>
              <a:t>   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1B8A38-21D8-4D4F-A6DD-161B78413A94}"/>
              </a:ext>
            </a:extLst>
          </p:cNvPr>
          <p:cNvSpPr/>
          <p:nvPr/>
        </p:nvSpPr>
        <p:spPr>
          <a:xfrm>
            <a:off x="2181225" y="2500497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488C80-8B7F-4D29-B53C-8140DCFAF4D5}"/>
              </a:ext>
            </a:extLst>
          </p:cNvPr>
          <p:cNvSpPr/>
          <p:nvPr/>
        </p:nvSpPr>
        <p:spPr>
          <a:xfrm>
            <a:off x="2181225" y="3300598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97B5CD7-200D-4294-9AF3-3A83DE2C7DCF}"/>
              </a:ext>
            </a:extLst>
          </p:cNvPr>
          <p:cNvSpPr/>
          <p:nvPr/>
        </p:nvSpPr>
        <p:spPr>
          <a:xfrm rot="3277737">
            <a:off x="8188367" y="2221889"/>
            <a:ext cx="220753" cy="7171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A9070-E2B7-4082-B63B-0BAF73CC15BE}"/>
              </a:ext>
            </a:extLst>
          </p:cNvPr>
          <p:cNvSpPr txBox="1"/>
          <p:nvPr/>
        </p:nvSpPr>
        <p:spPr>
          <a:xfrm>
            <a:off x="8655017" y="2171029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Public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(Visible to Users)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AD8A87-70C8-41CD-B6DD-848B2AC101E5}"/>
              </a:ext>
            </a:extLst>
          </p:cNvPr>
          <p:cNvSpPr/>
          <p:nvPr/>
        </p:nvSpPr>
        <p:spPr>
          <a:xfrm rot="6825224">
            <a:off x="8211287" y="342080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352AA-F79F-457D-B6B1-8B4D60ED6D30}"/>
              </a:ext>
            </a:extLst>
          </p:cNvPr>
          <p:cNvSpPr txBox="1"/>
          <p:nvPr/>
        </p:nvSpPr>
        <p:spPr>
          <a:xfrm>
            <a:off x="8655017" y="3833304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Private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(Not visible)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38FA-D6A8-4B47-B414-E6D514F92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Design the counter class</a:t>
            </a:r>
          </a:p>
          <a:p>
            <a:pPr lvl="1"/>
            <a:r>
              <a:rPr lang="en-US" altLang="zh-CN" dirty="0"/>
              <a:t>Give it a name</a:t>
            </a:r>
          </a:p>
          <a:p>
            <a:pPr lvl="1"/>
            <a:r>
              <a:rPr lang="en-US" altLang="zh-CN" dirty="0"/>
              <a:t>Decide its interface (operations)</a:t>
            </a:r>
          </a:p>
          <a:p>
            <a:pPr lvl="1"/>
            <a:r>
              <a:rPr lang="en-US" altLang="zh-CN" dirty="0"/>
              <a:t>Choose an internal representation</a:t>
            </a:r>
          </a:p>
          <a:p>
            <a:pPr lvl="1"/>
            <a:r>
              <a:rPr lang="en-US" altLang="zh-CN" dirty="0"/>
              <a:t>Implement its interface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Member function/variables are similar to regular definitions</a:t>
            </a:r>
          </a:p>
          <a:p>
            <a:pPr lvl="1"/>
            <a:r>
              <a:rPr lang="en-US" altLang="zh-CN" dirty="0"/>
              <a:t>Member functions may read or modify internal store (member variables)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only way to read or modify private data</a:t>
            </a:r>
            <a:r>
              <a:rPr lang="en-US" altLang="zh-CN" dirty="0"/>
              <a:t> is to use member functions</a:t>
            </a:r>
          </a:p>
          <a:p>
            <a:pPr lvl="1"/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28D9D4-1C50-43E1-BE86-065CBAB251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1D9B-9714-4ADF-8D3D-6210791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EE3044-5452-4049-83FA-9C62E007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Class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C0B65E-F4AB-4501-B5D6-A965A8ABA9E4}"/>
              </a:ext>
            </a:extLst>
          </p:cNvPr>
          <p:cNvSpPr txBox="1"/>
          <p:nvPr/>
        </p:nvSpPr>
        <p:spPr>
          <a:xfrm>
            <a:off x="7058025" y="1600371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324AEA-0420-4F9D-8EB1-74548E8F7DDB}"/>
              </a:ext>
            </a:extLst>
          </p:cNvPr>
          <p:cNvSpPr/>
          <p:nvPr/>
        </p:nvSpPr>
        <p:spPr>
          <a:xfrm>
            <a:off x="7058026" y="5486400"/>
            <a:ext cx="495300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9A86C46-616F-40C6-A5CC-1B2D7229F645}"/>
              </a:ext>
            </a:extLst>
          </p:cNvPr>
          <p:cNvSpPr/>
          <p:nvPr/>
        </p:nvSpPr>
        <p:spPr>
          <a:xfrm rot="6825224">
            <a:off x="7813478" y="547865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BC230D-C0F9-44E4-926E-55B9BBD09646}"/>
              </a:ext>
            </a:extLst>
          </p:cNvPr>
          <p:cNvSpPr txBox="1"/>
          <p:nvPr/>
        </p:nvSpPr>
        <p:spPr>
          <a:xfrm>
            <a:off x="8257208" y="5891154"/>
            <a:ext cx="309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Don’t forget the semicolon!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A8D5-1A7A-4B0D-8CC6-350489E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E81CE-C774-41A7-839E-DCBA0230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variable refers to an object of a particular class</a:t>
            </a:r>
          </a:p>
          <a:p>
            <a:r>
              <a:rPr lang="en-US" altLang="zh-CN" dirty="0"/>
              <a:t>Definition of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Objects associated with variables have lifetime like ordinary variables</a:t>
            </a:r>
          </a:p>
          <a:p>
            <a:pPr lvl="1"/>
            <a:r>
              <a:rPr lang="en-US" altLang="zh-CN" dirty="0"/>
              <a:t>More to be discussed later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E8252-78B8-4095-A933-9C2DD24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B5BBCA-0C7D-4B0F-82EC-9103A4E0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2272547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&lt;name1&gt;, &lt;name2&gt;, …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6E45CF4-9476-449E-92F0-1954B088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79" y="2868040"/>
            <a:ext cx="3643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Counter c1, c2, c3;</a:t>
            </a:r>
          </a:p>
        </p:txBody>
      </p:sp>
    </p:spTree>
    <p:extLst>
      <p:ext uri="{BB962C8B-B14F-4D97-AF65-F5344CB8AC3E}">
        <p14:creationId xmlns:p14="http://schemas.microsoft.com/office/powerpoint/2010/main" val="2830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A103063-78BC-4A2A-8E05-F2BBD6DE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Class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DB72F8-DEEB-43BC-8E8C-1EF8A74D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 Call 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endParaRPr lang="en-US" altLang="zh-CN" dirty="0"/>
          </a:p>
          <a:p>
            <a:r>
              <a:rPr lang="en-US" altLang="zh-CN" dirty="0"/>
              <a:t>A method call is an expression</a:t>
            </a:r>
          </a:p>
          <a:p>
            <a:pPr lvl="1"/>
            <a:r>
              <a:rPr lang="en-US" altLang="zh-CN" dirty="0"/>
              <a:t>Its value is its output, type its output type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Member Variable Access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Attention</a:t>
            </a:r>
            <a:r>
              <a:rPr lang="en-US" altLang="zh-CN" dirty="0"/>
              <a:t>: Direct memory access should only happen for Concrete Data Types!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 possible </a:t>
            </a:r>
            <a:r>
              <a:rPr lang="en-US" altLang="zh-CN" dirty="0"/>
              <a:t>for ADT!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CED2E-BBC7-4227-AFF5-144E6A33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DA77B36-7170-486B-B088-8079DA40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08" y="1602023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8B663B4-317C-4CE1-9BA3-C9BD77A3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4810446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member_variable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E3C5E-8EE5-4063-AFE9-7173A68948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a local counter variable </a:t>
            </a:r>
          </a:p>
          <a:p>
            <a:r>
              <a:rPr lang="en-US" altLang="zh-CN" dirty="0"/>
              <a:t>Invoke methods to alter the state of the object</a:t>
            </a:r>
          </a:p>
          <a:p>
            <a:r>
              <a:rPr lang="en-US" altLang="zh-CN" dirty="0"/>
              <a:t>Invoke methods to access the state of object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Direct access of private data is impossible:</a:t>
            </a:r>
          </a:p>
          <a:p>
            <a:pPr lvl="1"/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A906AB1-AF74-497F-8774-DA716B026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8F4C1-E52C-4DF7-9505-594C24D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EB067E-1508-48EC-ACC8-C0E6727D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and Use Counter Variables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1A42E-9399-4A28-AC5E-A6882FD0A8FD}"/>
              </a:ext>
            </a:extLst>
          </p:cNvPr>
          <p:cNvSpPr txBox="1"/>
          <p:nvPr/>
        </p:nvSpPr>
        <p:spPr>
          <a:xfrm>
            <a:off x="6172200" y="1697109"/>
            <a:ext cx="56197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c.reset();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value of the counter is: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</a:t>
            </a:r>
            <a:r>
              <a:rPr lang="zh-CN" altLang="en-US" dirty="0">
                <a:latin typeface="Consolas" panose="020B0609020204030204" pitchFamily="49" charset="0"/>
              </a:rPr>
              <a:t>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c.get()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Errors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c.cnt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c.cnt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8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4279D81-C9A7-4967-A995-52917D0D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of Objects Variables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0CF8F12-80B6-48E6-A70E-DB7FD140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Effect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overwritten by the value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6F407-62D6-4158-9EBC-CDC21C12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3F54193-7289-40F7-ACF0-3E86754D0800}"/>
              </a:ext>
            </a:extLst>
          </p:cNvPr>
          <p:cNvGrpSpPr/>
          <p:nvPr/>
        </p:nvGrpSpPr>
        <p:grpSpPr>
          <a:xfrm>
            <a:off x="2113292" y="4107360"/>
            <a:ext cx="2114797" cy="1462041"/>
            <a:chOff x="1966568" y="1788283"/>
            <a:chExt cx="2114797" cy="146204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C39FD0-7097-4A67-8AED-618F4FA704F7}"/>
                </a:ext>
              </a:extLst>
            </p:cNvPr>
            <p:cNvSpPr/>
            <p:nvPr/>
          </p:nvSpPr>
          <p:spPr>
            <a:xfrm>
              <a:off x="3059379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456AEC7-D1AA-4E79-B002-7E9C0B796FDD}"/>
                </a:ext>
              </a:extLst>
            </p:cNvPr>
            <p:cNvSpPr/>
            <p:nvPr/>
          </p:nvSpPr>
          <p:spPr>
            <a:xfrm>
              <a:off x="1966568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753C28-EA3E-4116-8722-10F4A39E53E9}"/>
                </a:ext>
              </a:extLst>
            </p:cNvPr>
            <p:cNvSpPr/>
            <p:nvPr/>
          </p:nvSpPr>
          <p:spPr>
            <a:xfrm>
              <a:off x="3059379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BE0B4D-6E92-4E9E-A8E1-D3D52D3AA1EB}"/>
                </a:ext>
              </a:extLst>
            </p:cNvPr>
            <p:cNvSpPr txBox="1"/>
            <p:nvPr/>
          </p:nvSpPr>
          <p:spPr>
            <a:xfrm>
              <a:off x="2205221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4851757-45C0-4D11-A356-E98BECFCB2CA}"/>
                </a:ext>
              </a:extLst>
            </p:cNvPr>
            <p:cNvSpPr txBox="1"/>
            <p:nvPr/>
          </p:nvSpPr>
          <p:spPr>
            <a:xfrm>
              <a:off x="2194639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5B2068-0762-4A6F-B126-E976E59CA369}"/>
              </a:ext>
            </a:extLst>
          </p:cNvPr>
          <p:cNvGrpSpPr/>
          <p:nvPr/>
        </p:nvGrpSpPr>
        <p:grpSpPr>
          <a:xfrm>
            <a:off x="7699925" y="4107360"/>
            <a:ext cx="2114797" cy="1462041"/>
            <a:chOff x="7553201" y="1788283"/>
            <a:chExt cx="2114797" cy="14620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EBE1268-E66B-4B13-AB67-08C130E543A7}"/>
                </a:ext>
              </a:extLst>
            </p:cNvPr>
            <p:cNvSpPr/>
            <p:nvPr/>
          </p:nvSpPr>
          <p:spPr>
            <a:xfrm>
              <a:off x="8646012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D8CC17E-477D-4128-B2CE-C039B883CEA8}"/>
                </a:ext>
              </a:extLst>
            </p:cNvPr>
            <p:cNvSpPr/>
            <p:nvPr/>
          </p:nvSpPr>
          <p:spPr>
            <a:xfrm>
              <a:off x="7553201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6A0AEB-FD59-4EAC-98EB-62944A804F38}"/>
                </a:ext>
              </a:extLst>
            </p:cNvPr>
            <p:cNvSpPr/>
            <p:nvPr/>
          </p:nvSpPr>
          <p:spPr>
            <a:xfrm>
              <a:off x="8646012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6CEFE78-E6C5-4C76-92B5-702E7A67E2B3}"/>
                </a:ext>
              </a:extLst>
            </p:cNvPr>
            <p:cNvSpPr txBox="1"/>
            <p:nvPr/>
          </p:nvSpPr>
          <p:spPr>
            <a:xfrm>
              <a:off x="7791854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17100C-42FD-416A-84BB-E7CAAC559BAB}"/>
                </a:ext>
              </a:extLst>
            </p:cNvPr>
            <p:cNvSpPr txBox="1"/>
            <p:nvPr/>
          </p:nvSpPr>
          <p:spPr>
            <a:xfrm>
              <a:off x="7781272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3DA4EF5-2DEB-401C-BFD6-33637CB1A8A6}"/>
              </a:ext>
            </a:extLst>
          </p:cNvPr>
          <p:cNvGrpSpPr/>
          <p:nvPr/>
        </p:nvGrpSpPr>
        <p:grpSpPr>
          <a:xfrm>
            <a:off x="4236238" y="4380671"/>
            <a:ext cx="3463687" cy="653832"/>
            <a:chOff x="4089514" y="2061594"/>
            <a:chExt cx="3463687" cy="6538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4137EE3-4795-443E-BDC2-54127CE335A9}"/>
                </a:ext>
              </a:extLst>
            </p:cNvPr>
            <p:cNvSpPr txBox="1"/>
            <p:nvPr/>
          </p:nvSpPr>
          <p:spPr>
            <a:xfrm>
              <a:off x="5322055" y="2061594"/>
              <a:ext cx="19233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</a:rPr>
                <a:t>c1 = c</a:t>
              </a:r>
              <a:endParaRPr lang="zh-CN" altLang="en-US" dirty="0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0842298-8B22-44C6-BDCA-4FEDEE5745A1}"/>
                </a:ext>
              </a:extLst>
            </p:cNvPr>
            <p:cNvSpPr/>
            <p:nvPr/>
          </p:nvSpPr>
          <p:spPr>
            <a:xfrm>
              <a:off x="4089514" y="2343951"/>
              <a:ext cx="3463687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28C0409-262A-4338-87B4-A75A787FD1CD}"/>
                </a:ext>
              </a:extLst>
            </p:cNvPr>
            <p:cNvSpPr txBox="1"/>
            <p:nvPr/>
          </p:nvSpPr>
          <p:spPr>
            <a:xfrm>
              <a:off x="4448962" y="2069226"/>
              <a:ext cx="14504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Execute:</a:t>
              </a:r>
              <a:endParaRPr lang="zh-CN" altLang="en-US" dirty="0"/>
            </a:p>
          </p:txBody>
        </p:sp>
      </p:grpSp>
      <p:sp>
        <p:nvSpPr>
          <p:cNvPr id="24" name="Text Box 4">
            <a:extLst>
              <a:ext uri="{FF2B5EF4-FFF2-40B4-BE49-F238E27FC236}">
                <a16:creationId xmlns:a16="http://schemas.microsoft.com/office/drawing/2014/main" id="{D8FF53E2-CCA2-4DAF-9517-4B24AEE5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408" y="1599573"/>
            <a:ext cx="523191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Evaluate &lt;exp&gt; to an object value and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assign the value to &lt;var&gt;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&lt;var&gt; = &lt;exp&gt;</a:t>
            </a:r>
          </a:p>
        </p:txBody>
      </p:sp>
    </p:spTree>
    <p:extLst>
      <p:ext uri="{BB962C8B-B14F-4D97-AF65-F5344CB8AC3E}">
        <p14:creationId xmlns:p14="http://schemas.microsoft.com/office/powerpoint/2010/main" val="38027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6447F1-770B-47BA-8BDB-4AED874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7A88D9-8559-4BAB-A864-224142FF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Users’ Perspective: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functions/variables in public sections are accessible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E1EB-FBD3-4A9B-B363-2B70DF7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B8BA9-40A6-450E-A7FD-3F5604CBD48C}"/>
              </a:ext>
            </a:extLst>
          </p:cNvPr>
          <p:cNvSpPr txBox="1"/>
          <p:nvPr/>
        </p:nvSpPr>
        <p:spPr>
          <a:xfrm>
            <a:off x="2333625" y="2366507"/>
            <a:ext cx="376237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28D9DE-A3D2-4C44-9896-3DE394ED420A}"/>
              </a:ext>
            </a:extLst>
          </p:cNvPr>
          <p:cNvSpPr/>
          <p:nvPr/>
        </p:nvSpPr>
        <p:spPr>
          <a:xfrm>
            <a:off x="2333625" y="2929199"/>
            <a:ext cx="2573655" cy="224523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图形 18" descr="男人">
            <a:extLst>
              <a:ext uri="{FF2B5EF4-FFF2-40B4-BE49-F238E27FC236}">
                <a16:creationId xmlns:a16="http://schemas.microsoft.com/office/drawing/2014/main" id="{81623E07-C546-4959-9B0A-67BAB2EE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801" y="3108960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82D72D-B58B-46AA-BFB9-670A14129999}"/>
              </a:ext>
            </a:extLst>
          </p:cNvPr>
          <p:cNvSpPr txBox="1"/>
          <p:nvPr/>
        </p:nvSpPr>
        <p:spPr>
          <a:xfrm>
            <a:off x="6515655" y="4034077"/>
            <a:ext cx="80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User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FF820EA2-A1F7-44BC-B781-6E0F0647F62C}"/>
              </a:ext>
            </a:extLst>
          </p:cNvPr>
          <p:cNvSpPr/>
          <p:nvPr/>
        </p:nvSpPr>
        <p:spPr>
          <a:xfrm>
            <a:off x="7888223" y="2610612"/>
            <a:ext cx="2338343" cy="996696"/>
          </a:xfrm>
          <a:prstGeom prst="wedgeRectCallout">
            <a:avLst>
              <a:gd name="adj1" fmla="val -91956"/>
              <a:gd name="adj2" fmla="val 3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can only see the </a:t>
            </a:r>
            <a:r>
              <a:rPr lang="en-US" altLang="zh-CN" dirty="0">
                <a:solidFill>
                  <a:srgbClr val="FF0000"/>
                </a:solidFill>
              </a:rPr>
              <a:t>prototypes</a:t>
            </a:r>
            <a:r>
              <a:rPr lang="en-US" altLang="zh-CN" dirty="0"/>
              <a:t> in public section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E718EC-C1A6-49F7-8430-CB70655E743C}"/>
              </a:ext>
            </a:extLst>
          </p:cNvPr>
          <p:cNvSpPr txBox="1"/>
          <p:nvPr/>
        </p:nvSpPr>
        <p:spPr>
          <a:xfrm>
            <a:off x="2740571" y="3412271"/>
            <a:ext cx="19365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027208-B0E3-4D86-B1E0-D04E39C6F3E3}"/>
              </a:ext>
            </a:extLst>
          </p:cNvPr>
          <p:cNvSpPr txBox="1"/>
          <p:nvPr/>
        </p:nvSpPr>
        <p:spPr>
          <a:xfrm>
            <a:off x="2898595" y="4128851"/>
            <a:ext cx="19365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BC78B-1C7A-42F1-85C5-BE61D897BB9D}"/>
              </a:ext>
            </a:extLst>
          </p:cNvPr>
          <p:cNvSpPr txBox="1"/>
          <p:nvPr/>
        </p:nvSpPr>
        <p:spPr>
          <a:xfrm>
            <a:off x="2740570" y="4840850"/>
            <a:ext cx="19365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713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6447F1-770B-47BA-8BDB-4AED874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7A88D9-8559-4BAB-A864-224142FF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Member Functions’ Perspective: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member functions/variables are accessible!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E1EB-FBD3-4A9B-B363-2B70DF7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B8BA9-40A6-450E-A7FD-3F5604CBD48C}"/>
              </a:ext>
            </a:extLst>
          </p:cNvPr>
          <p:cNvSpPr txBox="1"/>
          <p:nvPr/>
        </p:nvSpPr>
        <p:spPr>
          <a:xfrm>
            <a:off x="2918841" y="1950938"/>
            <a:ext cx="376237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cnt++;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bar()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 … }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int</a:t>
            </a:r>
            <a:r>
              <a:rPr lang="zh-CN" altLang="en-US" sz="1600" dirty="0">
                <a:latin typeface="Consolas" panose="020B0609020204030204" pitchFamily="49" charset="0"/>
              </a:rPr>
              <a:t> cnt;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 … }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28D9DE-A3D2-4C44-9896-3DE394ED420A}"/>
              </a:ext>
            </a:extLst>
          </p:cNvPr>
          <p:cNvSpPr/>
          <p:nvPr/>
        </p:nvSpPr>
        <p:spPr>
          <a:xfrm>
            <a:off x="2918841" y="2513629"/>
            <a:ext cx="2555367" cy="390785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图形 12" descr="男人">
            <a:extLst>
              <a:ext uri="{FF2B5EF4-FFF2-40B4-BE49-F238E27FC236}">
                <a16:creationId xmlns:a16="http://schemas.microsoft.com/office/drawing/2014/main" id="{D869614A-2FA9-49B6-AB6B-8D27DCE1E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194" y="316839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7B48BE-A2C5-4392-9044-D5169FF80A32}"/>
              </a:ext>
            </a:extLst>
          </p:cNvPr>
          <p:cNvSpPr txBox="1"/>
          <p:nvPr/>
        </p:nvSpPr>
        <p:spPr>
          <a:xfrm>
            <a:off x="6762128" y="4082796"/>
            <a:ext cx="1436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Member functions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16D1E106-4EAA-4E91-9CBB-FDBF39114497}"/>
              </a:ext>
            </a:extLst>
          </p:cNvPr>
          <p:cNvSpPr/>
          <p:nvPr/>
        </p:nvSpPr>
        <p:spPr>
          <a:xfrm>
            <a:off x="8430196" y="2628900"/>
            <a:ext cx="1970151" cy="996696"/>
          </a:xfrm>
          <a:prstGeom prst="wedgeRectCallout">
            <a:avLst>
              <a:gd name="adj1" fmla="val -91956"/>
              <a:gd name="adj2" fmla="val 3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see everything in Counter! (including myself)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2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7EF17-5AA8-43B5-A1C1-B4DD112C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699234" cy="4989390"/>
          </a:xfrm>
        </p:spPr>
        <p:txBody>
          <a:bodyPr/>
          <a:lstStyle/>
          <a:p>
            <a:r>
              <a:rPr lang="en-US" altLang="zh-CN" dirty="0"/>
              <a:t>Member functions in private sections</a:t>
            </a:r>
          </a:p>
          <a:p>
            <a:pPr lvl="1"/>
            <a:r>
              <a:rPr lang="en-US" altLang="zh-CN" dirty="0"/>
              <a:t>Carries out tasks internal to the ADT</a:t>
            </a:r>
          </a:p>
          <a:p>
            <a:pPr lvl="1"/>
            <a:r>
              <a:rPr lang="en-US" altLang="zh-CN" dirty="0"/>
              <a:t>Not visible to users</a:t>
            </a:r>
          </a:p>
          <a:p>
            <a:endParaRPr lang="en-US" altLang="zh-CN" dirty="0"/>
          </a:p>
          <a:p>
            <a:r>
              <a:rPr lang="en-US" altLang="zh-CN" b="1" dirty="0"/>
              <a:t>Design Principle:</a:t>
            </a:r>
          </a:p>
          <a:p>
            <a:pPr lvl="1"/>
            <a:r>
              <a:rPr lang="en-US" altLang="zh-CN" dirty="0"/>
              <a:t>Move any operation that should not be part of the ADT interface to private section 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98729F5-617A-4D54-948C-FF68262C5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6E698-4DA1-409C-8D4B-9ADA4AD2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9D960A-C296-4D99-A4CA-5B5FF399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 Member Functions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D3850A-65DA-453F-9B5D-2B53BA3D874E}"/>
              </a:ext>
            </a:extLst>
          </p:cNvPr>
          <p:cNvSpPr txBox="1"/>
          <p:nvPr/>
        </p:nvSpPr>
        <p:spPr>
          <a:xfrm>
            <a:off x="6729412" y="1133664"/>
            <a:ext cx="514202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incr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log();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log the counter value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log()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("log.txt");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"Counter is "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ofs.close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3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34F9F-22CA-4315-95A9-AAE356D8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61A1-8046-45E7-AF93-646A4C4E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Objects have the same lifetime as ordinary variables</a:t>
            </a:r>
          </a:p>
          <a:p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Begins to live when its internal store is allocated</a:t>
            </a:r>
          </a:p>
          <a:p>
            <a:pPr lvl="1"/>
            <a:r>
              <a:rPr lang="en-US" altLang="zh-CN" dirty="0"/>
              <a:t>Dies when its internal store is destroyed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557AD-A563-4DC6-BC8C-E37D17CA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2949E6B-0CC7-45A2-A73D-8EB65AD9AA80}"/>
              </a:ext>
            </a:extLst>
          </p:cNvPr>
          <p:cNvGraphicFramePr>
            <a:graphicFrameLocks noGrp="1"/>
          </p:cNvGraphicFramePr>
          <p:nvPr/>
        </p:nvGraphicFramePr>
        <p:xfrm>
          <a:off x="1567544" y="3167770"/>
          <a:ext cx="85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40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Object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Object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Global Object Variable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5396" y="1317097"/>
            <a:ext cx="5822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{…};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4C80D1-6118-4A8F-95C1-6AEEF9613EA9}"/>
              </a:ext>
            </a:extLst>
          </p:cNvPr>
          <p:cNvSpPr/>
          <p:nvPr/>
        </p:nvSpPr>
        <p:spPr>
          <a:xfrm>
            <a:off x="6958442" y="1962513"/>
            <a:ext cx="3602365" cy="323348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1EFBCA-CABC-478B-AA6D-37B6FB1D2F22}"/>
              </a:ext>
            </a:extLst>
          </p:cNvPr>
          <p:cNvSpPr/>
          <p:nvPr/>
        </p:nvSpPr>
        <p:spPr>
          <a:xfrm>
            <a:off x="7534125" y="2731956"/>
            <a:ext cx="528283" cy="5319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C7DE6E-BE28-4AD9-BDD8-33AD08124E36}"/>
              </a:ext>
            </a:extLst>
          </p:cNvPr>
          <p:cNvSpPr/>
          <p:nvPr/>
        </p:nvSpPr>
        <p:spPr>
          <a:xfrm>
            <a:off x="9145333" y="2729486"/>
            <a:ext cx="1075850" cy="91871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8FB55F-5C6F-46BA-85DC-707144A38B04}"/>
              </a:ext>
            </a:extLst>
          </p:cNvPr>
          <p:cNvSpPr txBox="1"/>
          <p:nvPr/>
        </p:nvSpPr>
        <p:spPr>
          <a:xfrm>
            <a:off x="8955065" y="197625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8D3CD5-B322-4928-9B61-E28C43313BF3}"/>
              </a:ext>
            </a:extLst>
          </p:cNvPr>
          <p:cNvSpPr txBox="1"/>
          <p:nvPr/>
        </p:nvSpPr>
        <p:spPr>
          <a:xfrm>
            <a:off x="7117116" y="198532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B09EAD8-C33F-4F51-A4B9-2943C31E873A}"/>
              </a:ext>
            </a:extLst>
          </p:cNvPr>
          <p:cNvSpPr/>
          <p:nvPr/>
        </p:nvSpPr>
        <p:spPr>
          <a:xfrm>
            <a:off x="7338958" y="2662044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278391" y="5820731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CBB6D4-5A71-49B6-8009-BFE0003A4A9B}"/>
              </a:ext>
            </a:extLst>
          </p:cNvPr>
          <p:cNvSpPr txBox="1"/>
          <p:nvPr/>
        </p:nvSpPr>
        <p:spPr>
          <a:xfrm rot="5400000">
            <a:off x="7413444" y="3935798"/>
            <a:ext cx="79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336AFF-2FE2-4A88-A925-95EF7E08684D}"/>
              </a:ext>
            </a:extLst>
          </p:cNvPr>
          <p:cNvGrpSpPr/>
          <p:nvPr/>
        </p:nvGrpSpPr>
        <p:grpSpPr>
          <a:xfrm>
            <a:off x="300217" y="2675804"/>
            <a:ext cx="1155192" cy="400110"/>
            <a:chOff x="2822448" y="3339786"/>
            <a:chExt cx="1155192" cy="40011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356778E-11B4-4DE8-8104-D0D22776C1A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71DD0CE-B306-4C22-B8BF-C67B1FCD881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B007D166-E5EB-4FBB-B19D-2D8C67BF0C31}"/>
              </a:ext>
            </a:extLst>
          </p:cNvPr>
          <p:cNvSpPr/>
          <p:nvPr/>
        </p:nvSpPr>
        <p:spPr>
          <a:xfrm>
            <a:off x="9282226" y="2894928"/>
            <a:ext cx="802064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F749AA-2F46-4562-AEC8-965DBF9E2056}"/>
              </a:ext>
            </a:extLst>
          </p:cNvPr>
          <p:cNvCxnSpPr>
            <a:cxnSpLocks/>
          </p:cNvCxnSpPr>
          <p:nvPr/>
        </p:nvCxnSpPr>
        <p:spPr>
          <a:xfrm flipH="1">
            <a:off x="10196780" y="3075914"/>
            <a:ext cx="628875" cy="40922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AD93977-CC2B-4F50-A6DB-8D99845EF19D}"/>
              </a:ext>
            </a:extLst>
          </p:cNvPr>
          <p:cNvSpPr txBox="1"/>
          <p:nvPr/>
        </p:nvSpPr>
        <p:spPr>
          <a:xfrm>
            <a:off x="10841555" y="2516671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Object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8" y="1256852"/>
            <a:ext cx="5822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{…};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563630" y="5426569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677535"/>
            <a:ext cx="3842567" cy="314085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691276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700342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2450765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2417080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83138" y="2364315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775F3A-3424-442C-B83F-F8FA33398EC4}"/>
              </a:ext>
            </a:extLst>
          </p:cNvPr>
          <p:cNvCxnSpPr>
            <a:cxnSpLocks/>
          </p:cNvCxnSpPr>
          <p:nvPr/>
        </p:nvCxnSpPr>
        <p:spPr>
          <a:xfrm flipH="1" flipV="1">
            <a:off x="10365418" y="2907727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6ADD6A6-3B45-4228-A711-B121C8B79DBF}"/>
              </a:ext>
            </a:extLst>
          </p:cNvPr>
          <p:cNvSpPr txBox="1"/>
          <p:nvPr/>
        </p:nvSpPr>
        <p:spPr>
          <a:xfrm>
            <a:off x="11042438" y="2318680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Object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7" y="1256852"/>
            <a:ext cx="61334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n, Counter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&gt; 0)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(n-1,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value of the counter is: "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&lt;&lt;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r>
              <a:rPr lang="en-US" altLang="zh-CN" dirty="0">
                <a:latin typeface="Consolas" panose="020B0609020204030204" pitchFamily="49" charset="0"/>
              </a:rPr>
              <a:t>(n,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18967" y="6068213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134124"/>
            <a:ext cx="3842567" cy="4762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1873668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1ADC1B-38C1-4318-B0C5-1D3CCDE8D29E}"/>
              </a:ext>
            </a:extLst>
          </p:cNvPr>
          <p:cNvGrpSpPr/>
          <p:nvPr/>
        </p:nvGrpSpPr>
        <p:grpSpPr>
          <a:xfrm>
            <a:off x="9131101" y="3335709"/>
            <a:ext cx="1234317" cy="1902141"/>
            <a:chOff x="9131101" y="3335709"/>
            <a:chExt cx="1234317" cy="1902141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65FE415-B7FE-4012-82A3-3C6E14A9359F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>
              <a:off x="9748260" y="3335709"/>
              <a:ext cx="0" cy="44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D87EA9D-1399-44BE-BCAA-BC4D5FC3ADC3}"/>
                </a:ext>
              </a:extLst>
            </p:cNvPr>
            <p:cNvSpPr/>
            <p:nvPr/>
          </p:nvSpPr>
          <p:spPr>
            <a:xfrm>
              <a:off x="9343432" y="3871193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FC49821-3AAC-4F0A-8C6D-C1D89B84577F}"/>
                </a:ext>
              </a:extLst>
            </p:cNvPr>
            <p:cNvSpPr/>
            <p:nvPr/>
          </p:nvSpPr>
          <p:spPr>
            <a:xfrm>
              <a:off x="9131101" y="3775809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7B2826-75F9-4B23-ABE8-388BCAC53231}"/>
                </a:ext>
              </a:extLst>
            </p:cNvPr>
            <p:cNvSpPr/>
            <p:nvPr/>
          </p:nvSpPr>
          <p:spPr>
            <a:xfrm>
              <a:off x="9343432" y="4556009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23782" y="1768997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9ACF57B-6E1D-41C7-BF9A-D6134206F638}"/>
              </a:ext>
            </a:extLst>
          </p:cNvPr>
          <p:cNvCxnSpPr>
            <a:cxnSpLocks/>
          </p:cNvCxnSpPr>
          <p:nvPr/>
        </p:nvCxnSpPr>
        <p:spPr>
          <a:xfrm>
            <a:off x="9748260" y="5237850"/>
            <a:ext cx="0" cy="440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67AC47-1569-4B9B-8AD8-F5A7BAA46811}"/>
              </a:ext>
            </a:extLst>
          </p:cNvPr>
          <p:cNvCxnSpPr>
            <a:cxnSpLocks/>
          </p:cNvCxnSpPr>
          <p:nvPr/>
        </p:nvCxnSpPr>
        <p:spPr>
          <a:xfrm flipH="1" flipV="1">
            <a:off x="10370259" y="2519459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6FCF42-EF91-45DE-B4A8-795FB54145D0}"/>
              </a:ext>
            </a:extLst>
          </p:cNvPr>
          <p:cNvSpPr txBox="1"/>
          <p:nvPr/>
        </p:nvSpPr>
        <p:spPr>
          <a:xfrm>
            <a:off x="11047279" y="1930412"/>
            <a:ext cx="1050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A77CF09-0390-453D-8459-D698CA6A4798}"/>
              </a:ext>
            </a:extLst>
          </p:cNvPr>
          <p:cNvCxnSpPr>
            <a:cxnSpLocks/>
          </p:cNvCxnSpPr>
          <p:nvPr/>
        </p:nvCxnSpPr>
        <p:spPr>
          <a:xfrm flipH="1" flipV="1">
            <a:off x="10370259" y="4445723"/>
            <a:ext cx="734725" cy="6619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A82864-420C-43D1-A3B1-5521D74962F0}"/>
              </a:ext>
            </a:extLst>
          </p:cNvPr>
          <p:cNvSpPr txBox="1"/>
          <p:nvPr/>
        </p:nvSpPr>
        <p:spPr>
          <a:xfrm>
            <a:off x="11047279" y="3856676"/>
            <a:ext cx="1050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Stack frame for </a:t>
            </a:r>
            <a:r>
              <a:rPr lang="en-US" altLang="zh-CN" dirty="0" err="1">
                <a:latin typeface="Consolas" panose="020B0609020204030204" pitchFamily="49" charset="0"/>
              </a:rPr>
              <a:t>incrCounter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9D18F-850E-48C9-9844-B2F20E6F26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Member functions that do not modify the internal store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You can only add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/>
              <a:t> keyword to member functions</a:t>
            </a:r>
          </a:p>
          <a:p>
            <a:pPr lvl="1"/>
            <a:r>
              <a:rPr lang="en-US" altLang="zh-CN" dirty="0"/>
              <a:t>Regular functions do not apply (why?)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C756DF-B263-4CC9-A0E4-318C795DD4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7CA46-FE87-4BB7-9C6F-85D9592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FC5DB7-0048-4427-9FC5-EC8B333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Member Functions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C302FA-404F-4805-AB04-4575BED4ACAC}"/>
              </a:ext>
            </a:extLst>
          </p:cNvPr>
          <p:cNvSpPr txBox="1"/>
          <p:nvPr/>
        </p:nvSpPr>
        <p:spPr>
          <a:xfrm>
            <a:off x="6522766" y="1423110"/>
            <a:ext cx="37623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Const member function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get()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8226F4-B631-4FAE-B4BB-3557AE524B91}"/>
              </a:ext>
            </a:extLst>
          </p:cNvPr>
          <p:cNvSpPr txBox="1"/>
          <p:nvPr/>
        </p:nvSpPr>
        <p:spPr>
          <a:xfrm>
            <a:off x="1228957" y="2570575"/>
            <a:ext cx="4400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3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3255DB-7C28-4D82-BB98-EF98279F2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Non-constant</a:t>
            </a:r>
            <a:r>
              <a:rPr lang="en-US" altLang="zh-CN" dirty="0"/>
              <a:t> object variable may invoke </a:t>
            </a:r>
            <a:r>
              <a:rPr lang="en-US" altLang="zh-CN" dirty="0">
                <a:solidFill>
                  <a:srgbClr val="FF0000"/>
                </a:solidFill>
              </a:rPr>
              <a:t>both</a:t>
            </a:r>
            <a:r>
              <a:rPr lang="en-US" altLang="zh-CN" dirty="0"/>
              <a:t> regular and const member functions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Constant</a:t>
            </a:r>
            <a:r>
              <a:rPr lang="en-US" altLang="zh-CN" dirty="0"/>
              <a:t> object variable can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invoke constant member functions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2A38E-498E-4BF1-84A0-F667113B4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D6426-98CF-4824-84EF-125DAFBA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D851F1F-3307-477B-99C4-EBADFC7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for Using Const Members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C0108-2AAA-4433-9BE7-0F7700771A4F}"/>
              </a:ext>
            </a:extLst>
          </p:cNvPr>
          <p:cNvSpPr txBox="1"/>
          <p:nvPr/>
        </p:nvSpPr>
        <p:spPr>
          <a:xfrm>
            <a:off x="6345973" y="1859339"/>
            <a:ext cx="48340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 c;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Fine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c.reset();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8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Scopes for Class Members</a:t>
            </a:r>
          </a:p>
        </p:txBody>
      </p:sp>
    </p:spTree>
    <p:extLst>
      <p:ext uri="{BB962C8B-B14F-4D97-AF65-F5344CB8AC3E}">
        <p14:creationId xmlns:p14="http://schemas.microsoft.com/office/powerpoint/2010/main" val="22708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841FB0-558A-1149-6A15-189D4EC3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Class Members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7A5F4E-6865-5A94-EA75-353A247B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member function/variable is visible to </a:t>
            </a:r>
            <a:r>
              <a:rPr lang="en-US" altLang="zh-CN" dirty="0">
                <a:solidFill>
                  <a:srgbClr val="FF0000"/>
                </a:solidFill>
              </a:rPr>
              <a:t>all other members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5A6035-3A89-F744-0FBD-C77CC3E2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62381E-89C2-7098-1DDB-43AC39B4729F}"/>
              </a:ext>
            </a:extLst>
          </p:cNvPr>
          <p:cNvSpPr txBox="1"/>
          <p:nvPr/>
        </p:nvSpPr>
        <p:spPr>
          <a:xfrm>
            <a:off x="1511854" y="2078605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 = 0;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957764-21C1-8A67-BDB8-60506B9E7822}"/>
              </a:ext>
            </a:extLst>
          </p:cNvPr>
          <p:cNvSpPr txBox="1"/>
          <p:nvPr/>
        </p:nvSpPr>
        <p:spPr>
          <a:xfrm>
            <a:off x="6432827" y="1722227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E63DE77-F598-886C-563B-AC3DF87E022F}"/>
              </a:ext>
            </a:extLst>
          </p:cNvPr>
          <p:cNvSpPr/>
          <p:nvPr/>
        </p:nvSpPr>
        <p:spPr>
          <a:xfrm>
            <a:off x="1032621" y="3383280"/>
            <a:ext cx="1527698" cy="2412335"/>
          </a:xfrm>
          <a:custGeom>
            <a:avLst/>
            <a:gdLst>
              <a:gd name="connsiteX0" fmla="*/ 1399032 w 1527048"/>
              <a:gd name="connsiteY0" fmla="*/ 0 h 2706624"/>
              <a:gd name="connsiteX1" fmla="*/ 0 w 1527048"/>
              <a:gd name="connsiteY1" fmla="*/ 1234440 h 2706624"/>
              <a:gd name="connsiteX2" fmla="*/ 1527048 w 1527048"/>
              <a:gd name="connsiteY2" fmla="*/ 2706624 h 2706624"/>
              <a:gd name="connsiteX0" fmla="*/ 1399607 w 1527623"/>
              <a:gd name="connsiteY0" fmla="*/ 0 h 2706624"/>
              <a:gd name="connsiteX1" fmla="*/ 575 w 1527623"/>
              <a:gd name="connsiteY1" fmla="*/ 1234440 h 2706624"/>
              <a:gd name="connsiteX2" fmla="*/ 1527623 w 1527623"/>
              <a:gd name="connsiteY2" fmla="*/ 2706624 h 2706624"/>
              <a:gd name="connsiteX0" fmla="*/ 1399682 w 1527698"/>
              <a:gd name="connsiteY0" fmla="*/ 0 h 2706624"/>
              <a:gd name="connsiteX1" fmla="*/ 650 w 1527698"/>
              <a:gd name="connsiteY1" fmla="*/ 1234440 h 2706624"/>
              <a:gd name="connsiteX2" fmla="*/ 1527698 w 1527698"/>
              <a:gd name="connsiteY2" fmla="*/ 2706624 h 27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698" h="2706624">
                <a:moveTo>
                  <a:pt x="1399682" y="0"/>
                </a:moveTo>
                <a:cubicBezTo>
                  <a:pt x="933338" y="411480"/>
                  <a:pt x="-26782" y="64008"/>
                  <a:pt x="650" y="1234440"/>
                </a:cubicBezTo>
                <a:cubicBezTo>
                  <a:pt x="-29830" y="2191512"/>
                  <a:pt x="1018682" y="2215896"/>
                  <a:pt x="1527698" y="2706624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B239528-BA3A-4BB4-E57B-C9122FA6394B}"/>
              </a:ext>
            </a:extLst>
          </p:cNvPr>
          <p:cNvSpPr/>
          <p:nvPr/>
        </p:nvSpPr>
        <p:spPr>
          <a:xfrm>
            <a:off x="3133493" y="4482790"/>
            <a:ext cx="827393" cy="1392493"/>
          </a:xfrm>
          <a:custGeom>
            <a:avLst/>
            <a:gdLst>
              <a:gd name="connsiteX0" fmla="*/ 624468 w 769434"/>
              <a:gd name="connsiteY0" fmla="*/ 0 h 1583473"/>
              <a:gd name="connsiteX1" fmla="*/ 769434 w 769434"/>
              <a:gd name="connsiteY1" fmla="*/ 947854 h 1583473"/>
              <a:gd name="connsiteX2" fmla="*/ 0 w 769434"/>
              <a:gd name="connsiteY2" fmla="*/ 1583473 h 1583473"/>
              <a:gd name="connsiteX0" fmla="*/ 624468 w 827393"/>
              <a:gd name="connsiteY0" fmla="*/ 0 h 1583473"/>
              <a:gd name="connsiteX1" fmla="*/ 769434 w 827393"/>
              <a:gd name="connsiteY1" fmla="*/ 947854 h 1583473"/>
              <a:gd name="connsiteX2" fmla="*/ 0 w 827393"/>
              <a:gd name="connsiteY2" fmla="*/ 1583473 h 1583473"/>
              <a:gd name="connsiteX0" fmla="*/ 624468 w 827393"/>
              <a:gd name="connsiteY0" fmla="*/ 0 h 1583473"/>
              <a:gd name="connsiteX1" fmla="*/ 769434 w 827393"/>
              <a:gd name="connsiteY1" fmla="*/ 947854 h 1583473"/>
              <a:gd name="connsiteX2" fmla="*/ 0 w 827393"/>
              <a:gd name="connsiteY2" fmla="*/ 1583473 h 158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93" h="1583473">
                <a:moveTo>
                  <a:pt x="624468" y="0"/>
                </a:moveTo>
                <a:cubicBezTo>
                  <a:pt x="672790" y="315951"/>
                  <a:pt x="944136" y="408878"/>
                  <a:pt x="769434" y="947854"/>
                </a:cubicBezTo>
                <a:cubicBezTo>
                  <a:pt x="591014" y="1561171"/>
                  <a:pt x="256478" y="1371600"/>
                  <a:pt x="0" y="1583473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AE101E-7A29-E918-C504-5CAF27A09EA9}"/>
              </a:ext>
            </a:extLst>
          </p:cNvPr>
          <p:cNvCxnSpPr/>
          <p:nvPr/>
        </p:nvCxnSpPr>
        <p:spPr>
          <a:xfrm>
            <a:off x="2645541" y="5114052"/>
            <a:ext cx="100750" cy="681563"/>
          </a:xfrm>
          <a:prstGeom prst="straightConnector1">
            <a:avLst/>
          </a:prstGeom>
          <a:ln w="38100">
            <a:solidFill>
              <a:srgbClr val="374A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A6BAADE-845C-A638-1B33-B03EFBFD7DBD}"/>
              </a:ext>
            </a:extLst>
          </p:cNvPr>
          <p:cNvSpPr/>
          <p:nvPr/>
        </p:nvSpPr>
        <p:spPr>
          <a:xfrm>
            <a:off x="8028878" y="2754351"/>
            <a:ext cx="1438507" cy="2196790"/>
          </a:xfrm>
          <a:custGeom>
            <a:avLst/>
            <a:gdLst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  <a:gd name="connsiteX0" fmla="*/ 0 w 1438507"/>
              <a:gd name="connsiteY0" fmla="*/ 2129882 h 2129882"/>
              <a:gd name="connsiteX1" fmla="*/ 1438507 w 1438507"/>
              <a:gd name="connsiteY1" fmla="*/ 947853 h 2129882"/>
              <a:gd name="connsiteX2" fmla="*/ 312234 w 1438507"/>
              <a:gd name="connsiteY2" fmla="*/ 0 h 212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507" h="2129882">
                <a:moveTo>
                  <a:pt x="0" y="2129882"/>
                </a:moveTo>
                <a:cubicBezTo>
                  <a:pt x="479502" y="1735872"/>
                  <a:pt x="1405053" y="2066692"/>
                  <a:pt x="1438507" y="947853"/>
                </a:cubicBezTo>
                <a:cubicBezTo>
                  <a:pt x="1353015" y="-3717"/>
                  <a:pt x="687658" y="315951"/>
                  <a:pt x="312234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51D79C-D914-C483-121C-AD6E5CB09CAA}"/>
              </a:ext>
            </a:extLst>
          </p:cNvPr>
          <p:cNvCxnSpPr>
            <a:cxnSpLocks/>
          </p:cNvCxnSpPr>
          <p:nvPr/>
        </p:nvCxnSpPr>
        <p:spPr>
          <a:xfrm flipV="1">
            <a:off x="7616283" y="3657600"/>
            <a:ext cx="256478" cy="925551"/>
          </a:xfrm>
          <a:prstGeom prst="straightConnector1">
            <a:avLst/>
          </a:prstGeom>
          <a:ln w="38100">
            <a:solidFill>
              <a:srgbClr val="374A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8EF38-98B0-FD09-6EFB-9008151A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Class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A4276-75A6-4325-204C-94E28B08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order of class members makes no difference to their scopes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F37A3-D5A0-F79D-D672-9F03D8D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BA7731-3C2D-AD1D-197E-A042FE052127}"/>
              </a:ext>
            </a:extLst>
          </p:cNvPr>
          <p:cNvSpPr txBox="1"/>
          <p:nvPr/>
        </p:nvSpPr>
        <p:spPr>
          <a:xfrm>
            <a:off x="1815107" y="1691560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0C9066-027A-7A8D-2301-DED136D824D9}"/>
              </a:ext>
            </a:extLst>
          </p:cNvPr>
          <p:cNvSpPr txBox="1"/>
          <p:nvPr/>
        </p:nvSpPr>
        <p:spPr>
          <a:xfrm>
            <a:off x="6822971" y="1691560"/>
            <a:ext cx="37623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incrAndReset</a:t>
            </a:r>
            <a:r>
              <a:rPr lang="en-US" altLang="zh-CN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0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Parametric Polymorphism</a:t>
            </a:r>
          </a:p>
          <a:p>
            <a:r>
              <a:rPr lang="en-US" altLang="zh-CN" dirty="0"/>
              <a:t>C++ Templates (Generics)</a:t>
            </a:r>
          </a:p>
          <a:p>
            <a:r>
              <a:rPr lang="en-US" altLang="zh-CN" dirty="0"/>
              <a:t>Polymorphic ADT</a:t>
            </a:r>
          </a:p>
          <a:p>
            <a:r>
              <a:rPr lang="en-US" altLang="zh-CN" dirty="0"/>
              <a:t>Collections</a:t>
            </a:r>
          </a:p>
          <a:p>
            <a:r>
              <a:rPr lang="en-US" altLang="zh-CN" dirty="0"/>
              <a:t>Recursion over Collections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A01B-2C5C-07AE-C220-DE890600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Determining Scopes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E3626-ED7A-2199-3A63-4475E379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Scopes of variables with same names may be overwritten in member functions</a:t>
            </a:r>
          </a:p>
          <a:p>
            <a:r>
              <a:rPr lang="en-US" altLang="zh-CN" b="1" dirty="0"/>
              <a:t>Rules for Overwriting: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Member variables/functions overwrite global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Local variables in member functions overwrite member variables/functions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For determining scopes of non-class members, follow the rules in Lecture 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77B69-0093-68EB-2519-DDD5EA37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7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FD2D9-FB2A-9452-ACE8-5709F9EB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Members Overwrite </a:t>
            </a:r>
            <a:r>
              <a:rPr lang="en-US" altLang="zh-CN" dirty="0" err="1"/>
              <a:t>Globals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083D-B397-47C1-B7C7-5448FA56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outputs for the following programs?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1DD2F-7F3F-79A3-4BA8-0A7D93CD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C85803-5807-C987-99D5-1F9650C1A758}"/>
              </a:ext>
            </a:extLst>
          </p:cNvPr>
          <p:cNvSpPr txBox="1"/>
          <p:nvPr/>
        </p:nvSpPr>
        <p:spPr>
          <a:xfrm>
            <a:off x="6805033" y="1614486"/>
            <a:ext cx="408662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a = 10;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v) : { </a:t>
            </a:r>
            <a:r>
              <a:rPr lang="en-US" altLang="zh-CN" sz="1600" dirty="0">
                <a:latin typeface="Consolas" panose="020B0609020204030204" pitchFamily="49" charset="0"/>
              </a:rPr>
              <a:t>a = v</a:t>
            </a:r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print() const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cout &lt;&lt; a &lt;&lt; endl;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 f(3);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F72E8-E7AE-0D19-6CDB-27AEECD52211}"/>
              </a:ext>
            </a:extLst>
          </p:cNvPr>
          <p:cNvSpPr txBox="1"/>
          <p:nvPr/>
        </p:nvSpPr>
        <p:spPr>
          <a:xfrm>
            <a:off x="1300345" y="1614487"/>
            <a:ext cx="408662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a = 10;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v) : {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b = v; </a:t>
            </a:r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print() const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cout &lt;&lt; a &lt;&lt; endl;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Foo f(3);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8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6A168-5AF9-363C-4B28-8B00E4D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Locals Overwrites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F0EE6-C2AD-D7EF-8733-F2FBE85B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outputs of the following programs?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7A21E-E87F-AB40-D3A8-193C3E3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01D739-9E68-1029-D4E0-1378E542CFE9}"/>
              </a:ext>
            </a:extLst>
          </p:cNvPr>
          <p:cNvSpPr txBox="1"/>
          <p:nvPr/>
        </p:nvSpPr>
        <p:spPr>
          <a:xfrm>
            <a:off x="1346454" y="1575840"/>
            <a:ext cx="4953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: i(v)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 3;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cout &lt;&lt; i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 f(10);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18A76-498B-4A89-B34D-8F074D6B889B}"/>
              </a:ext>
            </a:extLst>
          </p:cNvPr>
          <p:cNvSpPr txBox="1"/>
          <p:nvPr/>
        </p:nvSpPr>
        <p:spPr>
          <a:xfrm>
            <a:off x="6350127" y="1575839"/>
            <a:ext cx="4953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: i(v)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 i &lt; 3; i++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cout &lt;&lt; i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 f(10);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Equivalence between ADTs</a:t>
            </a:r>
          </a:p>
        </p:txBody>
      </p:sp>
    </p:spTree>
    <p:extLst>
      <p:ext uri="{BB962C8B-B14F-4D97-AF65-F5344CB8AC3E}">
        <p14:creationId xmlns:p14="http://schemas.microsoft.com/office/powerpoint/2010/main" val="9924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DE3F-94E7-4B7D-B920-5DD52D73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740F-B0DF-4ABD-9520-66803E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defined by its behaviors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defined by its representation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Idea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only observable part on an ADT </a:t>
            </a:r>
          </a:p>
          <a:p>
            <a:pPr marL="457200" lvl="1" indent="0">
              <a:buNone/>
            </a:pPr>
            <a:r>
              <a:rPr lang="en-US" altLang="zh-CN" dirty="0"/>
              <a:t>is their operations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Focus on the high-level concepts</a:t>
            </a:r>
          </a:p>
          <a:p>
            <a:pPr lvl="1"/>
            <a:r>
              <a:rPr lang="en-US" altLang="zh-CN" dirty="0"/>
              <a:t>Complete isolation of details</a:t>
            </a:r>
          </a:p>
          <a:p>
            <a:pPr lvl="1"/>
            <a:r>
              <a:rPr lang="en-US" altLang="zh-CN" dirty="0"/>
              <a:t>Easy to reason about correctness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C144A-695E-4349-9B3C-14353ED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714859-8AD5-4EFE-BB8E-40AF6302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395248"/>
            <a:ext cx="5031936" cy="4251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86FF57-8CEE-432D-91B3-4D85773A5C2B}"/>
              </a:ext>
            </a:extLst>
          </p:cNvPr>
          <p:cNvSpPr txBox="1"/>
          <p:nvPr/>
        </p:nvSpPr>
        <p:spPr>
          <a:xfrm>
            <a:off x="8837832" y="5646548"/>
            <a:ext cx="2681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“Batman Begins, 2005”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84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B581C-F5D0-444B-AAC5-5B5080C3C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Implementor’s perspective:</a:t>
            </a:r>
          </a:p>
          <a:p>
            <a:pPr lvl="1"/>
            <a:r>
              <a:rPr lang="en-US" altLang="zh-CN" dirty="0"/>
              <a:t>Use negative counter values</a:t>
            </a:r>
          </a:p>
          <a:p>
            <a:r>
              <a:rPr lang="en-US" altLang="zh-CN" dirty="0"/>
              <a:t>User’s perspective: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Behaves exactly the same as before</a:t>
            </a:r>
          </a:p>
          <a:p>
            <a:endParaRPr lang="en-US" altLang="zh-CN" dirty="0"/>
          </a:p>
          <a:p>
            <a:r>
              <a:rPr lang="en-US" altLang="zh-CN" dirty="0"/>
              <a:t>Although the implementation is different, this counter class is equivalent the previous counter</a:t>
            </a:r>
          </a:p>
          <a:p>
            <a:r>
              <a:rPr lang="en-US" altLang="zh-CN" dirty="0"/>
              <a:t>User feels </a:t>
            </a:r>
            <a:r>
              <a:rPr lang="en-US" altLang="zh-CN" dirty="0">
                <a:solidFill>
                  <a:srgbClr val="FF0000"/>
                </a:solidFill>
              </a:rPr>
              <a:t>not difference </a:t>
            </a:r>
            <a:r>
              <a:rPr lang="en-US" altLang="zh-CN" dirty="0"/>
              <a:t>by switching from one to another</a:t>
            </a:r>
          </a:p>
          <a:p>
            <a:r>
              <a:rPr lang="en-US" altLang="zh-CN" b="1" dirty="0"/>
              <a:t>This is the power of abstraction!</a:t>
            </a:r>
            <a:endParaRPr lang="zh-CN" altLang="en-US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191D2F4-D4CD-4289-B878-2BE71CE7E5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9B0600-0C44-4E50-A7B4-D6A5A6A8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3B2905-DEED-4384-BD76-3FF944A8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Counter Class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88483-7CC0-489E-B3B3-DDB7153491FA}"/>
              </a:ext>
            </a:extLst>
          </p:cNvPr>
          <p:cNvSpPr txBox="1"/>
          <p:nvPr/>
        </p:nvSpPr>
        <p:spPr>
          <a:xfrm>
            <a:off x="6294063" y="1187573"/>
            <a:ext cx="33202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1C4E786-48B8-4CF6-AEE8-257169CC2CBE}"/>
              </a:ext>
            </a:extLst>
          </p:cNvPr>
          <p:cNvSpPr/>
          <p:nvPr/>
        </p:nvSpPr>
        <p:spPr>
          <a:xfrm>
            <a:off x="6172200" y="1187573"/>
            <a:ext cx="3320274" cy="498939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1FDA84-9CF1-4319-B0CB-C19E4E1DBF84}"/>
              </a:ext>
            </a:extLst>
          </p:cNvPr>
          <p:cNvSpPr txBox="1"/>
          <p:nvPr/>
        </p:nvSpPr>
        <p:spPr>
          <a:xfrm>
            <a:off x="9583801" y="1678292"/>
            <a:ext cx="1769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Is this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counter class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equivalent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to the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previous one?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5BE50B-C09C-4D0C-93F6-EF9C9F7BE847}"/>
              </a:ext>
            </a:extLst>
          </p:cNvPr>
          <p:cNvSpPr txBox="1"/>
          <p:nvPr/>
        </p:nvSpPr>
        <p:spPr>
          <a:xfrm>
            <a:off x="9644874" y="3682268"/>
            <a:ext cx="1769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6846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Initialization &amp; Finalization</a:t>
            </a:r>
          </a:p>
        </p:txBody>
      </p:sp>
    </p:spTree>
    <p:extLst>
      <p:ext uri="{BB962C8B-B14F-4D97-AF65-F5344CB8AC3E}">
        <p14:creationId xmlns:p14="http://schemas.microsoft.com/office/powerpoint/2010/main" val="11160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3B546-C9A3-4A44-B152-566135F6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 Cycle of an Object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8AC80-50F3-470D-A2D1-B84C44F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946F5-71F0-4B6D-9C0F-4759D5BE2B15}"/>
              </a:ext>
            </a:extLst>
          </p:cNvPr>
          <p:cNvSpPr/>
          <p:nvPr/>
        </p:nvSpPr>
        <p:spPr>
          <a:xfrm>
            <a:off x="2050120" y="1926493"/>
            <a:ext cx="1070506" cy="2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Store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850EE7-D584-42FC-893B-0BB5E2972167}"/>
              </a:ext>
            </a:extLst>
          </p:cNvPr>
          <p:cNvSpPr/>
          <p:nvPr/>
        </p:nvSpPr>
        <p:spPr>
          <a:xfrm>
            <a:off x="1794552" y="1602142"/>
            <a:ext cx="1581642" cy="15601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2E708-DDDD-4C59-807E-7DF35F5CE296}"/>
              </a:ext>
            </a:extLst>
          </p:cNvPr>
          <p:cNvSpPr txBox="1"/>
          <p:nvPr/>
        </p:nvSpPr>
        <p:spPr>
          <a:xfrm>
            <a:off x="2176215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75010-1808-4AFA-B5FE-8D255E170217}"/>
              </a:ext>
            </a:extLst>
          </p:cNvPr>
          <p:cNvSpPr txBox="1"/>
          <p:nvPr/>
        </p:nvSpPr>
        <p:spPr>
          <a:xfrm>
            <a:off x="1572478" y="1135119"/>
            <a:ext cx="2025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Allocate Store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E9B7BB-FAA9-42BB-A6D5-22FBA232085E}"/>
              </a:ext>
            </a:extLst>
          </p:cNvPr>
          <p:cNvSpPr txBox="1"/>
          <p:nvPr/>
        </p:nvSpPr>
        <p:spPr>
          <a:xfrm>
            <a:off x="5061517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87902-7C97-4047-8755-BA680275D935}"/>
              </a:ext>
            </a:extLst>
          </p:cNvPr>
          <p:cNvSpPr txBox="1"/>
          <p:nvPr/>
        </p:nvSpPr>
        <p:spPr>
          <a:xfrm>
            <a:off x="4759648" y="1135119"/>
            <a:ext cx="162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Initialize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2C40DB-4885-4922-A0F7-869B942BE35E}"/>
              </a:ext>
            </a:extLst>
          </p:cNvPr>
          <p:cNvSpPr txBox="1"/>
          <p:nvPr/>
        </p:nvSpPr>
        <p:spPr>
          <a:xfrm>
            <a:off x="7767611" y="3269753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ED1385-2688-4FD7-9757-FD1512C92BB7}"/>
              </a:ext>
            </a:extLst>
          </p:cNvPr>
          <p:cNvSpPr txBox="1"/>
          <p:nvPr/>
        </p:nvSpPr>
        <p:spPr>
          <a:xfrm>
            <a:off x="7465742" y="1134168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Operations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0CE8F3-E658-4E7D-AD7B-DCD03264188B}"/>
              </a:ext>
            </a:extLst>
          </p:cNvPr>
          <p:cNvSpPr txBox="1"/>
          <p:nvPr/>
        </p:nvSpPr>
        <p:spPr>
          <a:xfrm>
            <a:off x="7774716" y="609406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BC1946-93DD-4784-911B-5A49AF3966B6}"/>
              </a:ext>
            </a:extLst>
          </p:cNvPr>
          <p:cNvSpPr txBox="1"/>
          <p:nvPr/>
        </p:nvSpPr>
        <p:spPr>
          <a:xfrm>
            <a:off x="7641516" y="4067734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Finalize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06E4B6-12CB-4C12-8EA3-A6BFDFC8BE8B}"/>
              </a:ext>
            </a:extLst>
          </p:cNvPr>
          <p:cNvSpPr txBox="1"/>
          <p:nvPr/>
        </p:nvSpPr>
        <p:spPr>
          <a:xfrm>
            <a:off x="4988828" y="612354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AF3CF-627E-489D-B347-B5458AAF56E1}"/>
              </a:ext>
            </a:extLst>
          </p:cNvPr>
          <p:cNvSpPr txBox="1"/>
          <p:nvPr/>
        </p:nvSpPr>
        <p:spPr>
          <a:xfrm>
            <a:off x="4333462" y="4097214"/>
            <a:ext cx="245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Deallocate Store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4A98ECC-4FC2-4A9A-B7D4-61E11DFD2A87}"/>
              </a:ext>
            </a:extLst>
          </p:cNvPr>
          <p:cNvSpPr/>
          <p:nvPr/>
        </p:nvSpPr>
        <p:spPr>
          <a:xfrm rot="16200000">
            <a:off x="3836196" y="196477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A847A2E-57D8-4676-A102-471E9D24CBC8}"/>
              </a:ext>
            </a:extLst>
          </p:cNvPr>
          <p:cNvSpPr/>
          <p:nvPr/>
        </p:nvSpPr>
        <p:spPr>
          <a:xfrm rot="16200000">
            <a:off x="6687796" y="1964776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644E0A0-5E18-4151-A54D-B81F3D6C2879}"/>
              </a:ext>
            </a:extLst>
          </p:cNvPr>
          <p:cNvSpPr/>
          <p:nvPr/>
        </p:nvSpPr>
        <p:spPr>
          <a:xfrm>
            <a:off x="8080741" y="3632231"/>
            <a:ext cx="351644" cy="47551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8E29642-7D5B-4B10-A620-BD02A4E1594D}"/>
              </a:ext>
            </a:extLst>
          </p:cNvPr>
          <p:cNvSpPr/>
          <p:nvPr/>
        </p:nvSpPr>
        <p:spPr>
          <a:xfrm rot="5400000">
            <a:off x="6687796" y="481948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61EB5C-CD45-448F-8A5B-D8A08AC71FA7}"/>
              </a:ext>
            </a:extLst>
          </p:cNvPr>
          <p:cNvGrpSpPr/>
          <p:nvPr/>
        </p:nvGrpSpPr>
        <p:grpSpPr>
          <a:xfrm>
            <a:off x="7465742" y="4466546"/>
            <a:ext cx="1581642" cy="1560153"/>
            <a:chOff x="7465742" y="4466546"/>
            <a:chExt cx="1581642" cy="15601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2E353B-CBB7-4E47-B70D-D4B849402470}"/>
                </a:ext>
              </a:extLst>
            </p:cNvPr>
            <p:cNvSpPr/>
            <p:nvPr/>
          </p:nvSpPr>
          <p:spPr>
            <a:xfrm>
              <a:off x="7721310" y="479089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AAEF45-10C4-4531-B015-26303105FBF9}"/>
                </a:ext>
              </a:extLst>
            </p:cNvPr>
            <p:cNvSpPr/>
            <p:nvPr/>
          </p:nvSpPr>
          <p:spPr>
            <a:xfrm>
              <a:off x="7465742" y="446654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8B318E6-FD3E-4716-A7F7-ACD92390D8B6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8276162" y="5082179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2B7B90EB-C150-401F-ADDF-372566CDC7C3}"/>
                </a:ext>
              </a:extLst>
            </p:cNvPr>
            <p:cNvSpPr/>
            <p:nvPr/>
          </p:nvSpPr>
          <p:spPr>
            <a:xfrm>
              <a:off x="7767611" y="5436181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Finalizer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78E022-87E9-4ADD-B10A-15DB80E4958C}"/>
                </a:ext>
              </a:extLst>
            </p:cNvPr>
            <p:cNvSpPr txBox="1"/>
            <p:nvPr/>
          </p:nvSpPr>
          <p:spPr>
            <a:xfrm>
              <a:off x="8215399" y="5109975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3EC3CB1-63AA-4204-9A22-D5B3019F25EA}"/>
              </a:ext>
            </a:extLst>
          </p:cNvPr>
          <p:cNvGrpSpPr/>
          <p:nvPr/>
        </p:nvGrpSpPr>
        <p:grpSpPr>
          <a:xfrm>
            <a:off x="3942786" y="1602142"/>
            <a:ext cx="2318710" cy="1560153"/>
            <a:chOff x="3942786" y="1602142"/>
            <a:chExt cx="2318710" cy="156015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9A08B7-D1B9-481B-8D23-8C59AA6E3168}"/>
                </a:ext>
              </a:extLst>
            </p:cNvPr>
            <p:cNvSpPr/>
            <p:nvPr/>
          </p:nvSpPr>
          <p:spPr>
            <a:xfrm>
              <a:off x="4935422" y="192649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6ED186-AF19-4BBC-8A50-F699251080A1}"/>
                </a:ext>
              </a:extLst>
            </p:cNvPr>
            <p:cNvSpPr/>
            <p:nvPr/>
          </p:nvSpPr>
          <p:spPr>
            <a:xfrm>
              <a:off x="4679854" y="1602142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146860E-CCC8-4579-8028-BBC4BEA7406C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579951" y="2723982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15D05F0-0518-4172-A39C-3AFA123F4694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5464636" y="2216091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7894A3F-5976-4863-BB73-72C1C1F89B14}"/>
                </a:ext>
              </a:extLst>
            </p:cNvPr>
            <p:cNvSpPr/>
            <p:nvPr/>
          </p:nvSpPr>
          <p:spPr>
            <a:xfrm>
              <a:off x="4956085" y="2570093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Initializer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5C761F-5674-4EA2-878A-F553B7A04AEE}"/>
                </a:ext>
              </a:extLst>
            </p:cNvPr>
            <p:cNvSpPr txBox="1"/>
            <p:nvPr/>
          </p:nvSpPr>
          <p:spPr>
            <a:xfrm>
              <a:off x="5443825" y="2243887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711D3EB-C366-4B30-B334-489D9D6A4C11}"/>
                </a:ext>
              </a:extLst>
            </p:cNvPr>
            <p:cNvSpPr txBox="1"/>
            <p:nvPr/>
          </p:nvSpPr>
          <p:spPr>
            <a:xfrm>
              <a:off x="3942786" y="2606304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2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F72163C-8736-4070-A01F-6B7A55268410}"/>
              </a:ext>
            </a:extLst>
          </p:cNvPr>
          <p:cNvGrpSpPr/>
          <p:nvPr/>
        </p:nvGrpSpPr>
        <p:grpSpPr>
          <a:xfrm>
            <a:off x="6713597" y="1698883"/>
            <a:ext cx="3123340" cy="1560153"/>
            <a:chOff x="6713597" y="1698883"/>
            <a:chExt cx="3123340" cy="156015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E226FF-2AE7-47FF-A57B-4E5B2021F9F4}"/>
                </a:ext>
              </a:extLst>
            </p:cNvPr>
            <p:cNvSpPr/>
            <p:nvPr/>
          </p:nvSpPr>
          <p:spPr>
            <a:xfrm>
              <a:off x="7641515" y="204840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5497DED-82D3-44E2-8729-0EF90AC67555}"/>
                </a:ext>
              </a:extLst>
            </p:cNvPr>
            <p:cNvSpPr/>
            <p:nvPr/>
          </p:nvSpPr>
          <p:spPr>
            <a:xfrm>
              <a:off x="7385948" y="1698883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D6AA29-9E3C-4DE2-A6F3-F569D8253D50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7268032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33322E-B760-4842-858D-3C94BFDC1206}"/>
                </a:ext>
              </a:extLst>
            </p:cNvPr>
            <p:cNvCxnSpPr>
              <a:cxnSpLocks/>
              <a:stCxn id="17" idx="2"/>
              <a:endCxn id="52" idx="0"/>
            </p:cNvCxnSpPr>
            <p:nvPr/>
          </p:nvCxnSpPr>
          <p:spPr>
            <a:xfrm>
              <a:off x="8176768" y="2338001"/>
              <a:ext cx="1326" cy="3373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4383179-C4C6-4A99-8294-408161A679A1}"/>
                </a:ext>
              </a:extLst>
            </p:cNvPr>
            <p:cNvSpPr/>
            <p:nvPr/>
          </p:nvSpPr>
          <p:spPr>
            <a:xfrm>
              <a:off x="7644166" y="2675310"/>
              <a:ext cx="1067855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Operations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4CE7619-C400-4308-AA86-EFCF3A43C1AE}"/>
                </a:ext>
              </a:extLst>
            </p:cNvPr>
            <p:cNvSpPr txBox="1"/>
            <p:nvPr/>
          </p:nvSpPr>
          <p:spPr>
            <a:xfrm>
              <a:off x="8155618" y="2357894"/>
              <a:ext cx="1067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read/write</a:t>
              </a:r>
              <a:endParaRPr lang="zh-CN" altLang="en-US" sz="1100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1B43D80-D4D2-4E45-A20A-4E00036AE41A}"/>
                </a:ext>
              </a:extLst>
            </p:cNvPr>
            <p:cNvCxnSpPr>
              <a:cxnSpLocks/>
            </p:cNvCxnSpPr>
            <p:nvPr/>
          </p:nvCxnSpPr>
          <p:spPr>
            <a:xfrm>
              <a:off x="8712021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AD3170D-F88D-44E9-BD30-9C20E5451072}"/>
                </a:ext>
              </a:extLst>
            </p:cNvPr>
            <p:cNvSpPr txBox="1"/>
            <p:nvPr/>
          </p:nvSpPr>
          <p:spPr>
            <a:xfrm>
              <a:off x="6713597" y="2686633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inputs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8406031-97A9-4890-AD97-28BB7FF5645D}"/>
                </a:ext>
              </a:extLst>
            </p:cNvPr>
            <p:cNvSpPr txBox="1"/>
            <p:nvPr/>
          </p:nvSpPr>
          <p:spPr>
            <a:xfrm>
              <a:off x="9068856" y="2677729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outputs</a:t>
              </a:r>
              <a:endParaRPr lang="zh-CN" alt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3E87D5-3334-4548-9C3A-61060601878D}"/>
              </a:ext>
            </a:extLst>
          </p:cNvPr>
          <p:cNvGrpSpPr/>
          <p:nvPr/>
        </p:nvGrpSpPr>
        <p:grpSpPr>
          <a:xfrm>
            <a:off x="4506444" y="4496026"/>
            <a:ext cx="1907900" cy="1560153"/>
            <a:chOff x="4506444" y="4496026"/>
            <a:chExt cx="1907900" cy="156015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D17CE9-7C90-4665-B9DE-C8BB4B51E4BE}"/>
                </a:ext>
              </a:extLst>
            </p:cNvPr>
            <p:cNvSpPr/>
            <p:nvPr/>
          </p:nvSpPr>
          <p:spPr>
            <a:xfrm>
              <a:off x="4935422" y="482037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6FAD3D-D0A9-4FB4-893C-27D64B201477}"/>
                </a:ext>
              </a:extLst>
            </p:cNvPr>
            <p:cNvSpPr/>
            <p:nvPr/>
          </p:nvSpPr>
          <p:spPr>
            <a:xfrm>
              <a:off x="4679854" y="449602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D806938-A8F3-4C53-A84E-C888E0F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35" y="4696538"/>
              <a:ext cx="1873709" cy="1214027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FE8373B-45BA-45C0-8FB3-45A228B2B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444" y="4784305"/>
              <a:ext cx="1827051" cy="1157851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1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3A5F42-7319-460A-BB5C-7C3D383C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D8A61-B9CF-45BC-9C8E-E09405F7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Initializers for C++ objects upon their creation</a:t>
            </a:r>
          </a:p>
          <a:p>
            <a:pPr lvl="1"/>
            <a:r>
              <a:rPr lang="en-US" altLang="zh-CN" dirty="0"/>
              <a:t>No output</a:t>
            </a:r>
          </a:p>
          <a:p>
            <a:pPr lvl="1"/>
            <a:r>
              <a:rPr lang="en-US" altLang="zh-CN" dirty="0"/>
              <a:t>Automatically invoked when the object is created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504C35-9640-41E1-9C20-65A2B10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EBBBC4-DB93-44A7-AE45-05E502D1B28D}"/>
              </a:ext>
            </a:extLst>
          </p:cNvPr>
          <p:cNvGrpSpPr/>
          <p:nvPr/>
        </p:nvGrpSpPr>
        <p:grpSpPr>
          <a:xfrm>
            <a:off x="2108233" y="2759757"/>
            <a:ext cx="5056558" cy="3411509"/>
            <a:chOff x="2147715" y="2780978"/>
            <a:chExt cx="5056558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8E5694-BDF2-41C6-B844-3A7E458882CD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70EF038-1C7D-4398-B6EE-29CD34BC21A9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F7F2E83-5E64-46B7-A947-DAF1D34E658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CB9928-9C47-4607-866F-B1689838BE14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0EF4B8-D205-4F31-9CE6-11B95C8CDE34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B65E272-8921-4417-9B77-4729CBA7E894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Constructor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9DF8B9-3BBE-4EB0-9C56-9F83F483EEA8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E6F246-3758-42C4-8636-D0E33FCDBDC8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7531-CB0F-47F1-90E2-4D3836A57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No return type!</a:t>
            </a:r>
          </a:p>
          <a:p>
            <a:pPr lvl="1"/>
            <a:r>
              <a:rPr lang="en-US" altLang="zh-CN" dirty="0"/>
              <a:t>May be overloaded</a:t>
            </a:r>
          </a:p>
          <a:p>
            <a:pPr lvl="1"/>
            <a:r>
              <a:rPr lang="en-US" altLang="zh-CN" dirty="0"/>
              <a:t>Usually in public sections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Default constructor</a:t>
            </a:r>
          </a:p>
          <a:p>
            <a:pPr lvl="1"/>
            <a:r>
              <a:rPr lang="en-US" altLang="zh-CN" dirty="0"/>
              <a:t>Constructor with no parameters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13C694-23E6-42D4-B2C1-B422111E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856F3-EEB3-421A-A539-9F398C19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7AC54E-4DE0-4710-A79E-D5E0BA95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0E67EE-FD9E-4093-B350-6AD724A7035C}"/>
              </a:ext>
            </a:extLst>
          </p:cNvPr>
          <p:cNvSpPr txBox="1"/>
          <p:nvPr/>
        </p:nvSpPr>
        <p:spPr>
          <a:xfrm>
            <a:off x="1641552" y="1645024"/>
            <a:ext cx="340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&lt;parameters&gt;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084A7-E000-4507-B45B-FD994BE5139A}"/>
              </a:ext>
            </a:extLst>
          </p:cNvPr>
          <p:cNvSpPr txBox="1"/>
          <p:nvPr/>
        </p:nvSpPr>
        <p:spPr>
          <a:xfrm>
            <a:off x="6172200" y="1193368"/>
            <a:ext cx="50905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default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Counter()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regular constructor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Counter(int n)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cnt =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80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Interfaces vs. Implementations</a:t>
            </a:r>
          </a:p>
          <a:p>
            <a:r>
              <a:rPr lang="en-US" altLang="zh-CN" dirty="0"/>
              <a:t>Concrete Data Types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14377EB-6633-40C9-8AC3-256E33D2C4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default constructor </a:t>
            </a:r>
            <a:r>
              <a:rPr lang="en-US" altLang="zh-CN" dirty="0"/>
              <a:t>when no argument is provided at definition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E221B1E-04E8-4426-99D5-4E419C220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Use the </a:t>
            </a:r>
            <a:r>
              <a:rPr lang="en-US" altLang="zh-CN" dirty="0">
                <a:solidFill>
                  <a:srgbClr val="FF0000"/>
                </a:solidFill>
              </a:rPr>
              <a:t>regular constructor </a:t>
            </a:r>
            <a:r>
              <a:rPr lang="en-US" altLang="zh-CN" dirty="0"/>
              <a:t>when arguments are provided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F5EC0-1A63-42ED-90DE-1D83763E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553B780-10A8-49E5-8493-E91EE2A8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Constructors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CF8030-4D85-4F90-B759-889E58E5DB58}"/>
              </a:ext>
            </a:extLst>
          </p:cNvPr>
          <p:cNvSpPr txBox="1"/>
          <p:nvPr/>
        </p:nvSpPr>
        <p:spPr>
          <a:xfrm>
            <a:off x="1073305" y="2386032"/>
            <a:ext cx="4747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Call the default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 c;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printed value is 0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“</a:t>
            </a:r>
            <a:r>
              <a:rPr lang="en-US" altLang="zh-CN" dirty="0">
                <a:latin typeface="Consolas" panose="020B0609020204030204" pitchFamily="49" charset="0"/>
              </a:rPr>
              <a:t>Value</a:t>
            </a:r>
            <a:r>
              <a:rPr lang="zh-CN" altLang="en-US" dirty="0">
                <a:latin typeface="Consolas" panose="020B0609020204030204" pitchFamily="49" charset="0"/>
              </a:rPr>
              <a:t>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c.get()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C91DDD-1ABE-4BA2-9C8F-D85D2641C744}"/>
              </a:ext>
            </a:extLst>
          </p:cNvPr>
          <p:cNvSpPr txBox="1"/>
          <p:nvPr/>
        </p:nvSpPr>
        <p:spPr>
          <a:xfrm>
            <a:off x="6389184" y="2386032"/>
            <a:ext cx="4747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Call the regular constructor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Counter 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(10)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The printed value is 10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“</a:t>
            </a:r>
            <a:r>
              <a:rPr lang="en-US" altLang="zh-CN" dirty="0">
                <a:latin typeface="Consolas" panose="020B0609020204030204" pitchFamily="49" charset="0"/>
              </a:rPr>
              <a:t>Value</a:t>
            </a:r>
            <a:r>
              <a:rPr lang="zh-CN" altLang="en-US" dirty="0">
                <a:latin typeface="Consolas" panose="020B0609020204030204" pitchFamily="49" charset="0"/>
              </a:rPr>
              <a:t>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c.get()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5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B53736-2697-4415-94E4-E849E6ABD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Assign member variables with values</a:t>
            </a:r>
          </a:p>
          <a:p>
            <a:pPr lvl="1"/>
            <a:r>
              <a:rPr lang="en-US" altLang="zh-CN" dirty="0"/>
              <a:t>Executed before the body</a:t>
            </a:r>
          </a:p>
          <a:p>
            <a:pPr lvl="1"/>
            <a:r>
              <a:rPr lang="zh-CN" altLang="en-US" dirty="0"/>
              <a:t>如果没有初始化就一定要在</a:t>
            </a:r>
            <a:r>
              <a:rPr lang="en-US" altLang="zh-CN" dirty="0"/>
              <a:t>list</a:t>
            </a:r>
            <a:r>
              <a:rPr lang="zh-CN" altLang="en-US" dirty="0"/>
              <a:t>里面初始否则会报错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D3CB-A311-435E-B61E-9E203EAD9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5757F-F535-456D-9478-C4A6C18A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529A201-C1C6-4992-B97E-5B0FC979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List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66B1A-91A8-4CA2-B777-746950D9682F}"/>
              </a:ext>
            </a:extLst>
          </p:cNvPr>
          <p:cNvSpPr txBox="1"/>
          <p:nvPr/>
        </p:nvSpPr>
        <p:spPr>
          <a:xfrm>
            <a:off x="1641552" y="1645024"/>
            <a:ext cx="3644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&lt;parameters&gt;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: &lt;mem_var_1&gt;(&lt;exp_1&gt;),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&lt;mem_var_2&gt;(&lt;exp_2&gt;),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mem_var_n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exp_n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3182B5-33DC-464D-8378-D3A1E3D183B7}"/>
              </a:ext>
            </a:extLst>
          </p:cNvPr>
          <p:cNvSpPr txBox="1"/>
          <p:nvPr/>
        </p:nvSpPr>
        <p:spPr>
          <a:xfrm>
            <a:off x="6700920" y="1420110"/>
            <a:ext cx="43610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Counter()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(0)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(n)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035DAE-9E07-4F79-A9E6-96F6A17B8C60}"/>
              </a:ext>
            </a:extLst>
          </p:cNvPr>
          <p:cNvSpPr/>
          <p:nvPr/>
        </p:nvSpPr>
        <p:spPr>
          <a:xfrm>
            <a:off x="1873404" y="1956349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ABC4739-92FD-4DA0-B4B6-44772013CB83}"/>
              </a:ext>
            </a:extLst>
          </p:cNvPr>
          <p:cNvSpPr/>
          <p:nvPr/>
        </p:nvSpPr>
        <p:spPr>
          <a:xfrm rot="13631937">
            <a:off x="1436039" y="2014718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A7D1-2081-4238-B892-FA84FE6BDF06}"/>
              </a:ext>
            </a:extLst>
          </p:cNvPr>
          <p:cNvSpPr txBox="1"/>
          <p:nvPr/>
        </p:nvSpPr>
        <p:spPr>
          <a:xfrm>
            <a:off x="325108" y="2634355"/>
            <a:ext cx="1548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Don’t forget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the colon!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440B568-8C7B-47E0-9E5C-69ED3D517AA7}"/>
              </a:ext>
            </a:extLst>
          </p:cNvPr>
          <p:cNvSpPr/>
          <p:nvPr/>
        </p:nvSpPr>
        <p:spPr>
          <a:xfrm>
            <a:off x="4717936" y="1956349"/>
            <a:ext cx="305059" cy="67800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8BA6F6F-DEDE-4A5F-89BE-8E757AFE84F2}"/>
              </a:ext>
            </a:extLst>
          </p:cNvPr>
          <p:cNvSpPr/>
          <p:nvPr/>
        </p:nvSpPr>
        <p:spPr>
          <a:xfrm rot="8487506">
            <a:off x="5165001" y="2134785"/>
            <a:ext cx="233591" cy="7208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59A394-54DC-4C23-ACFD-335663A89B3E}"/>
              </a:ext>
            </a:extLst>
          </p:cNvPr>
          <p:cNvSpPr txBox="1"/>
          <p:nvPr/>
        </p:nvSpPr>
        <p:spPr>
          <a:xfrm>
            <a:off x="4867938" y="2742348"/>
            <a:ext cx="1548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Separated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by commas</a:t>
            </a:r>
          </a:p>
        </p:txBody>
      </p:sp>
    </p:spTree>
    <p:extLst>
      <p:ext uri="{BB962C8B-B14F-4D97-AF65-F5344CB8AC3E}">
        <p14:creationId xmlns:p14="http://schemas.microsoft.com/office/powerpoint/2010/main" val="8934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48F2D-538E-471C-8C95-75AAAFEC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D5BA5-CAF0-4E48-93B0-651D9A58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Finalizers for C++ objects upon their destruction</a:t>
            </a:r>
          </a:p>
          <a:p>
            <a:pPr lvl="1"/>
            <a:r>
              <a:rPr lang="en-US" altLang="zh-CN" dirty="0"/>
              <a:t>No input and output</a:t>
            </a:r>
          </a:p>
          <a:p>
            <a:pPr lvl="1"/>
            <a:r>
              <a:rPr lang="en-US" altLang="zh-CN" dirty="0"/>
              <a:t>Automatically invoked when the object is destroyed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D789C-6345-454F-80DE-4FD26FDE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C7769E-62D1-40CC-A36D-92E2015E3243}"/>
              </a:ext>
            </a:extLst>
          </p:cNvPr>
          <p:cNvGrpSpPr/>
          <p:nvPr/>
        </p:nvGrpSpPr>
        <p:grpSpPr>
          <a:xfrm>
            <a:off x="4238711" y="2759757"/>
            <a:ext cx="2926080" cy="3411509"/>
            <a:chOff x="4278193" y="2780978"/>
            <a:chExt cx="2926080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7E0D3F-9E78-452F-89E3-3C5BEC2EEC3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E193BE-5FA1-40FE-9E2A-A0164EC06253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9FE1739-0495-446F-9CE2-F996DD60369A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C49438-1252-4208-912A-4034BC844FC9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3A489B7-2615-4761-8B32-EB8D55661EF6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Destructor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11D308-8724-4082-9FEF-44DFC7ECD399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7531-CB0F-47F1-90E2-4D3836A57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No return type!</a:t>
            </a:r>
          </a:p>
          <a:p>
            <a:pPr lvl="1"/>
            <a:r>
              <a:rPr lang="en-US" altLang="zh-CN" dirty="0"/>
              <a:t>No input!</a:t>
            </a:r>
          </a:p>
          <a:p>
            <a:pPr lvl="1"/>
            <a:r>
              <a:rPr lang="en-US" altLang="zh-CN" dirty="0"/>
              <a:t>Usually in public sections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There is only </a:t>
            </a:r>
            <a:r>
              <a:rPr lang="en-US" altLang="zh-CN" dirty="0">
                <a:solidFill>
                  <a:srgbClr val="FF0000"/>
                </a:solidFill>
              </a:rPr>
              <a:t>ONE destructor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13C694-23E6-42D4-B2C1-B422111E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856F3-EEB3-421A-A539-9F398C19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7AC54E-4DE0-4710-A79E-D5E0BA95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0E67EE-FD9E-4093-B350-6AD724A7035C}"/>
              </a:ext>
            </a:extLst>
          </p:cNvPr>
          <p:cNvSpPr txBox="1"/>
          <p:nvPr/>
        </p:nvSpPr>
        <p:spPr>
          <a:xfrm>
            <a:off x="1641552" y="1645024"/>
            <a:ext cx="340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~&lt;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084A7-E000-4507-B45B-FD994BE5139A}"/>
              </a:ext>
            </a:extLst>
          </p:cNvPr>
          <p:cNvSpPr txBox="1"/>
          <p:nvPr/>
        </p:nvSpPr>
        <p:spPr>
          <a:xfrm>
            <a:off x="6172200" y="1193368"/>
            <a:ext cx="50905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Counter(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cnt =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~Counter()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"Destructed!"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DDE567-F723-4FB7-BFBA-68E2D326312C}"/>
              </a:ext>
            </a:extLst>
          </p:cNvPr>
          <p:cNvSpPr/>
          <p:nvPr/>
        </p:nvSpPr>
        <p:spPr>
          <a:xfrm>
            <a:off x="1618306" y="1645025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03257D3-CE08-4014-987F-830C09B0EC94}"/>
              </a:ext>
            </a:extLst>
          </p:cNvPr>
          <p:cNvSpPr/>
          <p:nvPr/>
        </p:nvSpPr>
        <p:spPr>
          <a:xfrm rot="3947234">
            <a:off x="2385290" y="901615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75512F-6A27-4D69-A283-0AF7AFCA02A5}"/>
              </a:ext>
            </a:extLst>
          </p:cNvPr>
          <p:cNvSpPr txBox="1"/>
          <p:nvPr/>
        </p:nvSpPr>
        <p:spPr>
          <a:xfrm>
            <a:off x="2958176" y="774714"/>
            <a:ext cx="1658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 the wave symbol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D2F72-EC9F-4555-9BAC-48B74A4B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5228E-16D1-47E7-85D8-0F0D1A95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many “Destructed!” message will be printed?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C63D6-083C-4039-AB25-2DF3995F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A7B92D-B124-4FCB-B433-F78CBC560FF0}"/>
              </a:ext>
            </a:extLst>
          </p:cNvPr>
          <p:cNvSpPr txBox="1"/>
          <p:nvPr/>
        </p:nvSpPr>
        <p:spPr>
          <a:xfrm>
            <a:off x="2956289" y="1704717"/>
            <a:ext cx="589620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incrCounter(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n, Counter c)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 &gt; 0)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incrCounter(n-1, c);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"The value of the counter is: "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&lt;&lt; c.get()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Counter c;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incrCounter(n, c);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3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FC7B7-BE7D-476A-89BC-D9E548D3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A794B-B14D-4F58-9E7D-8A336810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class of lines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Operations:</a:t>
            </a:r>
          </a:p>
          <a:p>
            <a:pPr lvl="1"/>
            <a:r>
              <a:rPr lang="en-US" altLang="zh-CN" dirty="0"/>
              <a:t>Set the starting and end points</a:t>
            </a:r>
          </a:p>
          <a:p>
            <a:pPr lvl="1"/>
            <a:r>
              <a:rPr lang="en-US" altLang="zh-CN" dirty="0"/>
              <a:t>Calculate the distance between two points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32D2D-0EEC-49D8-98CA-130BB66D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B7F8E7-432B-45CE-8BFC-0888BD17C244}"/>
              </a:ext>
            </a:extLst>
          </p:cNvPr>
          <p:cNvCxnSpPr>
            <a:cxnSpLocks/>
          </p:cNvCxnSpPr>
          <p:nvPr/>
        </p:nvCxnSpPr>
        <p:spPr>
          <a:xfrm>
            <a:off x="4612888" y="2514600"/>
            <a:ext cx="2163336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6EB699-6B47-4FFA-B526-48EDC9FCBA49}"/>
              </a:ext>
            </a:extLst>
          </p:cNvPr>
          <p:cNvSpPr txBox="1"/>
          <p:nvPr/>
        </p:nvSpPr>
        <p:spPr>
          <a:xfrm>
            <a:off x="3738760" y="2145268"/>
            <a:ext cx="103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(x1, y1)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45AAB0-548E-4E71-A279-0542BAEF7A5B}"/>
              </a:ext>
            </a:extLst>
          </p:cNvPr>
          <p:cNvSpPr txBox="1"/>
          <p:nvPr/>
        </p:nvSpPr>
        <p:spPr>
          <a:xfrm>
            <a:off x="6776224" y="3244334"/>
            <a:ext cx="103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(x2, y2)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0939-2282-4812-AA30-62F6EA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1148E-7387-4AB5-8FF9-0BB3343F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4FD90-04EF-47FC-B7E5-6B76CD5A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38366-9B92-4816-922B-539B1DDD8D30}"/>
              </a:ext>
            </a:extLst>
          </p:cNvPr>
          <p:cNvSpPr txBox="1"/>
          <p:nvPr/>
        </p:nvSpPr>
        <p:spPr>
          <a:xfrm>
            <a:off x="3348153" y="1461872"/>
            <a:ext cx="59073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Line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Line()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x1(0), y1(0), x2(0), y2(0)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Line(int px1, int py1, int px2, int py2)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x1(px1), y1(py1), x2(px2), y2(py2)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Member functions (next page)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3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21F0-2BE2-456B-BC13-23147E85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E9BFE-BB47-40AD-A7E4-7576535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Member functions: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799EB1-4AFC-40C8-8D63-1588EEB9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D07BBB-DD13-4FB1-B77F-B72E31DB3B87}"/>
              </a:ext>
            </a:extLst>
          </p:cNvPr>
          <p:cNvSpPr txBox="1"/>
          <p:nvPr/>
        </p:nvSpPr>
        <p:spPr>
          <a:xfrm>
            <a:off x="3581401" y="1278037"/>
            <a:ext cx="60941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setStartPoint(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px1,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py1)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x1 = px1;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y1 = py1;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setEndPoint(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px2,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py2)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x2 = px2;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y2 = py2;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getDistance()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能生成常数就生成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d1 = x1 - x2;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d2 = y1 - y2;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sqrt(d1*d1 + d2*d2);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9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Bring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24883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E0184-B18F-4381-8BA5-AE56E762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6F871-D8CE-4E9C-82F3-399B3B3B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Define a rational number class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24A5B-510B-411F-BCAD-485829E7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DAE546-B7A6-4824-A669-58BC8B2499C6}"/>
                  </a:ext>
                </a:extLst>
              </p:cNvPr>
              <p:cNvSpPr txBox="1"/>
              <p:nvPr/>
            </p:nvSpPr>
            <p:spPr>
              <a:xfrm>
                <a:off x="5168589" y="2246971"/>
                <a:ext cx="322204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DAE546-B7A6-4824-A669-58BC8B24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89" y="2246971"/>
                <a:ext cx="322204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95057B-67F7-472C-BC50-7C51B6458A9F}"/>
              </a:ext>
            </a:extLst>
          </p:cNvPr>
          <p:cNvSpPr/>
          <p:nvPr/>
        </p:nvSpPr>
        <p:spPr>
          <a:xfrm>
            <a:off x="5185734" y="2204844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3C2EBF0-40B3-4145-97C8-83E879592E5B}"/>
              </a:ext>
            </a:extLst>
          </p:cNvPr>
          <p:cNvSpPr/>
          <p:nvPr/>
        </p:nvSpPr>
        <p:spPr>
          <a:xfrm rot="5400000">
            <a:off x="5969390" y="1779419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3FC894-A136-4652-85F1-097373A3F39C}"/>
              </a:ext>
            </a:extLst>
          </p:cNvPr>
          <p:cNvSpPr txBox="1"/>
          <p:nvPr/>
        </p:nvSpPr>
        <p:spPr>
          <a:xfrm>
            <a:off x="6650677" y="2153613"/>
            <a:ext cx="165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Numerator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8DE9532-0440-4052-9B7A-F59A1D9A1AE2}"/>
              </a:ext>
            </a:extLst>
          </p:cNvPr>
          <p:cNvSpPr/>
          <p:nvPr/>
        </p:nvSpPr>
        <p:spPr>
          <a:xfrm rot="5400000">
            <a:off x="5952045" y="2281599"/>
            <a:ext cx="202690" cy="112519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5019E1-853A-4904-8C54-B9B59609BCC6}"/>
              </a:ext>
            </a:extLst>
          </p:cNvPr>
          <p:cNvSpPr txBox="1"/>
          <p:nvPr/>
        </p:nvSpPr>
        <p:spPr>
          <a:xfrm>
            <a:off x="6650676" y="2677554"/>
            <a:ext cx="165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Denominator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5F79B9D-C833-44CF-83F7-D4F9195E09B4}"/>
              </a:ext>
            </a:extLst>
          </p:cNvPr>
          <p:cNvSpPr/>
          <p:nvPr/>
        </p:nvSpPr>
        <p:spPr>
          <a:xfrm>
            <a:off x="5168589" y="2685598"/>
            <a:ext cx="305059" cy="3612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88F9A0-F783-447A-877F-85DD8BFC4973}"/>
              </a:ext>
            </a:extLst>
          </p:cNvPr>
          <p:cNvSpPr txBox="1"/>
          <p:nvPr/>
        </p:nvSpPr>
        <p:spPr>
          <a:xfrm>
            <a:off x="1334554" y="4319834"/>
            <a:ext cx="111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Addition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C4A10F-E0C8-4DB2-B88B-68C9642ACA3D}"/>
                  </a:ext>
                </a:extLst>
              </p:cNvPr>
              <p:cNvSpPr txBox="1"/>
              <p:nvPr/>
            </p:nvSpPr>
            <p:spPr>
              <a:xfrm>
                <a:off x="2610721" y="4034359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C4A10F-E0C8-4DB2-B88B-68C9642A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1" y="4034359"/>
                <a:ext cx="2727542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D15FC4D-027F-4A47-B175-C915BD1C69AE}"/>
              </a:ext>
            </a:extLst>
          </p:cNvPr>
          <p:cNvSpPr txBox="1"/>
          <p:nvPr/>
        </p:nvSpPr>
        <p:spPr>
          <a:xfrm>
            <a:off x="5529543" y="4336205"/>
            <a:ext cx="158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Subtraction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5A0040-4C97-402B-9F96-415934091D85}"/>
                  </a:ext>
                </a:extLst>
              </p:cNvPr>
              <p:cNvSpPr txBox="1"/>
              <p:nvPr/>
            </p:nvSpPr>
            <p:spPr>
              <a:xfrm>
                <a:off x="7246829" y="4033229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5A0040-4C97-402B-9F96-415934091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29" y="4033229"/>
                <a:ext cx="2727542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6C23B3E-4CC8-44E0-B363-86B7D4442ED1}"/>
              </a:ext>
            </a:extLst>
          </p:cNvPr>
          <p:cNvSpPr txBox="1"/>
          <p:nvPr/>
        </p:nvSpPr>
        <p:spPr>
          <a:xfrm>
            <a:off x="838200" y="5571967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F4AA80-5117-4E05-8E0D-2AE97AE49D68}"/>
                  </a:ext>
                </a:extLst>
              </p:cNvPr>
              <p:cNvSpPr txBox="1"/>
              <p:nvPr/>
            </p:nvSpPr>
            <p:spPr>
              <a:xfrm>
                <a:off x="2593576" y="5384640"/>
                <a:ext cx="1885131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F4AA80-5117-4E05-8E0D-2AE97AE49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76" y="5384640"/>
                <a:ext cx="1885131" cy="743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45BFF39-3756-4FC5-A221-86E2140B73F7}"/>
              </a:ext>
            </a:extLst>
          </p:cNvPr>
          <p:cNvSpPr txBox="1"/>
          <p:nvPr/>
        </p:nvSpPr>
        <p:spPr>
          <a:xfrm>
            <a:off x="5924261" y="5581630"/>
            <a:ext cx="145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Division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431F98-3224-4E2F-BE20-D284ECAE5FE7}"/>
                  </a:ext>
                </a:extLst>
              </p:cNvPr>
              <p:cNvSpPr txBox="1"/>
              <p:nvPr/>
            </p:nvSpPr>
            <p:spPr>
              <a:xfrm>
                <a:off x="7296092" y="5352605"/>
                <a:ext cx="19011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431F98-3224-4E2F-BE20-D284ECAE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92" y="5352605"/>
                <a:ext cx="1901161" cy="818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1605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9A112-9A50-4DF1-9714-42F6490EEFC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member variables</a:t>
                </a:r>
              </a:p>
              <a:p>
                <a:pPr lvl="1"/>
                <a:r>
                  <a:rPr lang="en-US" altLang="zh-CN" dirty="0"/>
                  <a:t>Nominator</a:t>
                </a:r>
              </a:p>
              <a:p>
                <a:pPr lvl="1"/>
                <a:r>
                  <a:rPr lang="en-US" altLang="zh-CN" dirty="0"/>
                  <a:t>Denominator</a:t>
                </a:r>
              </a:p>
              <a:p>
                <a:r>
                  <a:rPr lang="en-US" altLang="zh-CN" dirty="0"/>
                  <a:t>Two constructors</a:t>
                </a:r>
              </a:p>
              <a:p>
                <a:pPr lvl="1"/>
                <a:r>
                  <a:rPr lang="en-US" altLang="zh-CN" dirty="0"/>
                  <a:t>Default: initialize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Regular: initialize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altLang="zh-CN" dirty="0"/>
                  <a:t>  (d != 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9A112-9A50-4DF1-9714-42F6490EE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BD22B73-8B85-4F40-8B9D-76CCE32D67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3246AF-28BA-496D-990D-1650ADC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48A2C1-5AC0-4E62-AA60-2C76D51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and Constructors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0B36D-AC08-40E5-848B-BA7AFFBCCF62}"/>
              </a:ext>
            </a:extLst>
          </p:cNvPr>
          <p:cNvSpPr txBox="1"/>
          <p:nvPr/>
        </p:nvSpPr>
        <p:spPr>
          <a:xfrm>
            <a:off x="6526253" y="1281611"/>
            <a:ext cx="4636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num(0), den(1)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Rational(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d)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num(n), den(d)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assert(d != 0);  </a:t>
            </a:r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 functions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numerator and denominator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num, den;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60B3E13-B835-4473-AA14-8B4D9F26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DD79A7-CF73-43EC-B096-0D343303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Member functions for getting nominator and denominator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E4D5C2-F223-4679-A7E7-A8185347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138CE-7F5D-4498-84CD-F94A0D4F0F12}"/>
              </a:ext>
            </a:extLst>
          </p:cNvPr>
          <p:cNvSpPr txBox="1"/>
          <p:nvPr/>
        </p:nvSpPr>
        <p:spPr>
          <a:xfrm>
            <a:off x="3845273" y="1720177"/>
            <a:ext cx="69109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…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int</a:t>
            </a:r>
            <a:r>
              <a:rPr lang="zh-CN" altLang="en-US" dirty="0">
                <a:latin typeface="Consolas" panose="020B0609020204030204" pitchFamily="49" charset="0"/>
              </a:rPr>
              <a:t> getNum()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num;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int</a:t>
            </a:r>
            <a:r>
              <a:rPr lang="zh-CN" altLang="en-US" dirty="0">
                <a:latin typeface="Consolas" panose="020B0609020204030204" pitchFamily="49" charset="0"/>
              </a:rPr>
              <a:t> getDen()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den;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fr-FR" altLang="zh-CN" dirty="0">
                <a:latin typeface="Consolas" panose="020B0609020204030204" pitchFamily="49" charset="0"/>
              </a:rPr>
              <a:t>  </a:t>
            </a:r>
            <a:r>
              <a:rPr lang="fr-FR" altLang="zh-CN" b="1" dirty="0">
                <a:latin typeface="Consolas" panose="020B0609020204030204" pitchFamily="49" charset="0"/>
              </a:rPr>
              <a:t>void</a:t>
            </a:r>
            <a:r>
              <a:rPr lang="fr-FR" altLang="zh-CN" dirty="0">
                <a:latin typeface="Consolas" panose="020B0609020204030204" pitchFamily="49" charset="0"/>
              </a:rPr>
              <a:t> print() </a:t>
            </a:r>
            <a:r>
              <a:rPr lang="fr-FR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  {  cout &lt;&lt; num &lt;&lt; "/" &lt;&lt; den &lt;&lt; endl;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numerator and denominator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num, den;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6485F0-5106-42A9-BDDA-2F6C8435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34A3226-5E6E-41B2-9241-44D5A11E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addition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6B1FD-7C8E-4840-BA7A-74B05AAE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84CB81-3671-4D6D-8D67-0B43B5BBD098}"/>
              </a:ext>
            </a:extLst>
          </p:cNvPr>
          <p:cNvSpPr txBox="1"/>
          <p:nvPr/>
        </p:nvSpPr>
        <p:spPr>
          <a:xfrm>
            <a:off x="3456062" y="1958582"/>
            <a:ext cx="111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Addition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6958FE-76B2-44C3-8B8F-498278670635}"/>
                  </a:ext>
                </a:extLst>
              </p:cNvPr>
              <p:cNvSpPr txBox="1"/>
              <p:nvPr/>
            </p:nvSpPr>
            <p:spPr>
              <a:xfrm>
                <a:off x="4732229" y="1673107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6958FE-76B2-44C3-8B8F-49827867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29" y="1673107"/>
                <a:ext cx="2727542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F716795-2E34-4DB3-9894-6412DE19986A}"/>
              </a:ext>
            </a:extLst>
          </p:cNvPr>
          <p:cNvSpPr txBox="1"/>
          <p:nvPr/>
        </p:nvSpPr>
        <p:spPr>
          <a:xfrm>
            <a:off x="2335763" y="2551173"/>
            <a:ext cx="72254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rnum = num * r.getDen() + den * r.getNum();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rden = den * r.getDen();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Rational(rnum, rden);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临时对象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D3DAF4-9AF2-4442-B5F8-FCA86789BCCD}"/>
              </a:ext>
            </a:extLst>
          </p:cNvPr>
          <p:cNvSpPr/>
          <p:nvPr/>
        </p:nvSpPr>
        <p:spPr>
          <a:xfrm>
            <a:off x="5486817" y="4217188"/>
            <a:ext cx="1348881" cy="58898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244D16E-17E1-49DB-AADF-517F66548D7D}"/>
              </a:ext>
            </a:extLst>
          </p:cNvPr>
          <p:cNvSpPr/>
          <p:nvPr/>
        </p:nvSpPr>
        <p:spPr>
          <a:xfrm>
            <a:off x="7850459" y="4217188"/>
            <a:ext cx="1434581" cy="35481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94CD8E-9188-4005-B870-A4CCAB12D0D0}"/>
              </a:ext>
            </a:extLst>
          </p:cNvPr>
          <p:cNvCxnSpPr>
            <a:cxnSpLocks/>
          </p:cNvCxnSpPr>
          <p:nvPr/>
        </p:nvCxnSpPr>
        <p:spPr>
          <a:xfrm flipH="1" flipV="1">
            <a:off x="6835698" y="4631700"/>
            <a:ext cx="914400" cy="69114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A0AB68-8D94-487B-8785-E852700F6239}"/>
              </a:ext>
            </a:extLst>
          </p:cNvPr>
          <p:cNvCxnSpPr>
            <a:cxnSpLocks/>
          </p:cNvCxnSpPr>
          <p:nvPr/>
        </p:nvCxnSpPr>
        <p:spPr>
          <a:xfrm flipV="1">
            <a:off x="8184579" y="4572000"/>
            <a:ext cx="148682" cy="75084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B31E3E5-1F33-4F69-9A52-62251A602ACD}"/>
              </a:ext>
            </a:extLst>
          </p:cNvPr>
          <p:cNvSpPr txBox="1"/>
          <p:nvPr/>
        </p:nvSpPr>
        <p:spPr>
          <a:xfrm>
            <a:off x="7410193" y="5297551"/>
            <a:ext cx="3648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An object can only directly access its </a:t>
            </a:r>
            <a:r>
              <a:rPr lang="en-US" altLang="zh-CN" i="1" dirty="0">
                <a:solidFill>
                  <a:srgbClr val="FF0000"/>
                </a:solidFill>
              </a:rPr>
              <a:t>own internal store</a:t>
            </a:r>
            <a:r>
              <a:rPr lang="en-US" altLang="zh-CN" i="1" dirty="0"/>
              <a:t>, even for other objects of </a:t>
            </a:r>
            <a:r>
              <a:rPr lang="en-US" altLang="zh-CN" i="1" dirty="0">
                <a:solidFill>
                  <a:srgbClr val="FF0000"/>
                </a:solidFill>
              </a:rPr>
              <a:t>the same type</a:t>
            </a:r>
            <a:r>
              <a:rPr lang="en-US" altLang="zh-CN" i="1" dirty="0"/>
              <a:t>!</a:t>
            </a:r>
          </a:p>
          <a:p>
            <a:r>
              <a:rPr lang="zh-CN" altLang="en-US" i="1" dirty="0"/>
              <a:t>同一个类可以调用其他的类的私有变量</a:t>
            </a:r>
            <a:r>
              <a:rPr lang="en-US" altLang="zh-CN" i="1" dirty="0"/>
              <a:t>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01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subtraction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Rational sub(const Rational&amp; r)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rnum = num * r.getDen() - den * r.getNum();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rden = den * r.getDen();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Rational(rnum, rden);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7955F-4498-47D7-87CB-0EDCCD628163}"/>
              </a:ext>
            </a:extLst>
          </p:cNvPr>
          <p:cNvSpPr txBox="1"/>
          <p:nvPr/>
        </p:nvSpPr>
        <p:spPr>
          <a:xfrm>
            <a:off x="3332753" y="1857209"/>
            <a:ext cx="158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Subtraction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5C3436-D032-4378-AE14-7F3E502DF481}"/>
                  </a:ext>
                </a:extLst>
              </p:cNvPr>
              <p:cNvSpPr txBox="1"/>
              <p:nvPr/>
            </p:nvSpPr>
            <p:spPr>
              <a:xfrm>
                <a:off x="5050039" y="1626081"/>
                <a:ext cx="27275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𝒄𝒃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5C3436-D032-4378-AE14-7F3E502D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39" y="1626081"/>
                <a:ext cx="2727542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multiplication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Rational </a:t>
            </a:r>
            <a:r>
              <a:rPr lang="en-US" altLang="zh-CN" dirty="0" err="1">
                <a:latin typeface="Consolas" panose="020B0609020204030204" pitchFamily="49" charset="0"/>
              </a:rPr>
              <a:t>mult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Rational&amp; r)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rnum</a:t>
            </a:r>
            <a:r>
              <a:rPr lang="en-US" altLang="zh-CN" dirty="0">
                <a:latin typeface="Consolas" panose="020B0609020204030204" pitchFamily="49" charset="0"/>
              </a:rPr>
              <a:t> = num * </a:t>
            </a:r>
            <a:r>
              <a:rPr lang="en-US" altLang="zh-CN" dirty="0" err="1">
                <a:latin typeface="Consolas" panose="020B0609020204030204" pitchFamily="49" charset="0"/>
              </a:rPr>
              <a:t>r.getNum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rden</a:t>
            </a:r>
            <a:r>
              <a:rPr lang="en-US" altLang="zh-CN" dirty="0">
                <a:latin typeface="Consolas" panose="020B0609020204030204" pitchFamily="49" charset="0"/>
              </a:rPr>
              <a:t> = den * </a:t>
            </a:r>
            <a:r>
              <a:rPr lang="en-US" altLang="zh-CN" dirty="0" err="1">
                <a:latin typeface="Consolas" panose="020B0609020204030204" pitchFamily="49" charset="0"/>
              </a:rPr>
              <a:t>r.getDen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Rational(</a:t>
            </a:r>
            <a:r>
              <a:rPr lang="en-US" altLang="zh-CN" dirty="0" err="1">
                <a:latin typeface="Consolas" panose="020B0609020204030204" pitchFamily="49" charset="0"/>
              </a:rPr>
              <a:t>rnum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rden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}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F8A35F-70CC-4875-B950-44E607831886}"/>
              </a:ext>
            </a:extLst>
          </p:cNvPr>
          <p:cNvSpPr txBox="1"/>
          <p:nvPr/>
        </p:nvSpPr>
        <p:spPr>
          <a:xfrm>
            <a:off x="3826727" y="1843460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93E4A8-732D-41F3-AF73-490DFBA21685}"/>
                  </a:ext>
                </a:extLst>
              </p:cNvPr>
              <p:cNvSpPr txBox="1"/>
              <p:nvPr/>
            </p:nvSpPr>
            <p:spPr>
              <a:xfrm>
                <a:off x="5582103" y="1656133"/>
                <a:ext cx="1885131" cy="743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𝒃𝒅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93E4A8-732D-41F3-AF73-490DFBA2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03" y="1656133"/>
                <a:ext cx="1885131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6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587E-F4FA-4C4C-8543-CE6A6CC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FE35-E59B-4883-980E-AA66BF2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another rational number, returns the result of division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BACC1-E78A-41CF-8760-C33CBEF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AD0DB-8DC9-4091-944B-D406C1D831C3}"/>
              </a:ext>
            </a:extLst>
          </p:cNvPr>
          <p:cNvSpPr txBox="1"/>
          <p:nvPr/>
        </p:nvSpPr>
        <p:spPr>
          <a:xfrm>
            <a:off x="2656779" y="2497810"/>
            <a:ext cx="7200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Rational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/>
              <a:t>      …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Rational div(</a:t>
            </a:r>
            <a:r>
              <a:rPr lang="de-DE" altLang="zh-CN" b="1" dirty="0">
                <a:latin typeface="Consolas" panose="020B0609020204030204" pitchFamily="49" charset="0"/>
              </a:rPr>
              <a:t>const</a:t>
            </a:r>
            <a:r>
              <a:rPr lang="de-DE" altLang="zh-CN" dirty="0">
                <a:latin typeface="Consolas" panose="020B0609020204030204" pitchFamily="49" charset="0"/>
              </a:rPr>
              <a:t> Rational&amp; r) </a:t>
            </a:r>
            <a:r>
              <a:rPr lang="de-DE" altLang="zh-CN" b="1" dirty="0">
                <a:latin typeface="Consolas" panose="020B0609020204030204" pitchFamily="49" charset="0"/>
              </a:rPr>
              <a:t>const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{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int</a:t>
            </a:r>
            <a:r>
              <a:rPr lang="de-DE" altLang="zh-CN" dirty="0">
                <a:latin typeface="Consolas" panose="020B0609020204030204" pitchFamily="49" charset="0"/>
              </a:rPr>
              <a:t> rnum = num * r.getDen();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int</a:t>
            </a:r>
            <a:r>
              <a:rPr lang="de-DE" altLang="zh-CN" dirty="0">
                <a:latin typeface="Consolas" panose="020B0609020204030204" pitchFamily="49" charset="0"/>
              </a:rPr>
              <a:t> rden = den * r.getNum();</a:t>
            </a:r>
          </a:p>
          <a:p>
            <a:endParaRPr lang="de-DE" altLang="zh-CN" dirty="0">
              <a:latin typeface="Consolas" panose="020B0609020204030204" pitchFamily="49" charset="0"/>
            </a:endParaRPr>
          </a:p>
          <a:p>
            <a:r>
              <a:rPr lang="de-DE" altLang="zh-CN" dirty="0">
                <a:latin typeface="Consolas" panose="020B0609020204030204" pitchFamily="49" charset="0"/>
              </a:rPr>
              <a:t>        </a:t>
            </a:r>
            <a:r>
              <a:rPr lang="de-DE" altLang="zh-CN" b="1" dirty="0">
                <a:latin typeface="Consolas" panose="020B0609020204030204" pitchFamily="49" charset="0"/>
              </a:rPr>
              <a:t>return</a:t>
            </a:r>
            <a:r>
              <a:rPr lang="de-DE" altLang="zh-CN" dirty="0">
                <a:latin typeface="Consolas" panose="020B0609020204030204" pitchFamily="49" charset="0"/>
              </a:rPr>
              <a:t> Rational(rnum, rden);</a:t>
            </a:r>
          </a:p>
          <a:p>
            <a:r>
              <a:rPr lang="de-DE" altLang="zh-CN" dirty="0">
                <a:latin typeface="Consolas" panose="020B0609020204030204" pitchFamily="49" charset="0"/>
              </a:rPr>
              <a:t>   }</a:t>
            </a:r>
            <a:r>
              <a:rPr lang="en-US" altLang="zh-CN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7E83C8-697A-49C1-99D6-4BEC983DC5E7}"/>
              </a:ext>
            </a:extLst>
          </p:cNvPr>
          <p:cNvSpPr txBox="1"/>
          <p:nvPr/>
        </p:nvSpPr>
        <p:spPr>
          <a:xfrm>
            <a:off x="3671715" y="1796611"/>
            <a:ext cx="145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Division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362CB1-01FF-483D-92B0-CE654EB1685F}"/>
                  </a:ext>
                </a:extLst>
              </p:cNvPr>
              <p:cNvSpPr txBox="1"/>
              <p:nvPr/>
            </p:nvSpPr>
            <p:spPr>
              <a:xfrm>
                <a:off x="5043546" y="1567586"/>
                <a:ext cx="19011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362CB1-01FF-483D-92B0-CE654EB16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6" y="1567586"/>
                <a:ext cx="1901161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0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BD5E2-FF62-460F-9763-A2C85CDC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the Rational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EA159-1C7D-4137-A9B0-5FC69E37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6FA06-B046-47AF-B31C-CC212326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D53A2-0BFC-438F-8B2A-EAAC04EC3180}"/>
              </a:ext>
            </a:extLst>
          </p:cNvPr>
          <p:cNvSpPr txBox="1"/>
          <p:nvPr/>
        </p:nvSpPr>
        <p:spPr>
          <a:xfrm>
            <a:off x="3470818" y="1222108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r1.add(r2);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r1.sub(r2);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r1.mult(r2);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r1.div(r2);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3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9111-8811-4C82-B308-C5702F5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7E27-49D0-441A-B872-D0F9FF09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Rational numbers are not shown in their normal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normalize rational numbers?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CACD3-3BEE-4EC8-A8D6-D7321B8B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9C61B8-99D1-4537-A727-F939247A2522}"/>
              </a:ext>
            </a:extLst>
          </p:cNvPr>
          <p:cNvSpPr txBox="1"/>
          <p:nvPr/>
        </p:nvSpPr>
        <p:spPr>
          <a:xfrm>
            <a:off x="3044714" y="2138952"/>
            <a:ext cx="18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Multiplication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F7E91C-3DCC-492C-A5C9-61FDAAEE4D06}"/>
                  </a:ext>
                </a:extLst>
              </p:cNvPr>
              <p:cNvSpPr txBox="1"/>
              <p:nvPr/>
            </p:nvSpPr>
            <p:spPr>
              <a:xfrm>
                <a:off x="5157442" y="1918892"/>
                <a:ext cx="2105206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F7E91C-3DCC-492C-A5C9-61FDAAEE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42" y="1918892"/>
                <a:ext cx="210520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A74C5AA-B5F5-4CB8-AFDE-31578BC48DCC}"/>
              </a:ext>
            </a:extLst>
          </p:cNvPr>
          <p:cNvSpPr txBox="1"/>
          <p:nvPr/>
        </p:nvSpPr>
        <p:spPr>
          <a:xfrm>
            <a:off x="3267571" y="3429000"/>
            <a:ext cx="136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 want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DAD24B-55CB-44A4-85E7-DD078403FBDE}"/>
                  </a:ext>
                </a:extLst>
              </p:cNvPr>
              <p:cNvSpPr txBox="1"/>
              <p:nvPr/>
            </p:nvSpPr>
            <p:spPr>
              <a:xfrm>
                <a:off x="5157442" y="3272240"/>
                <a:ext cx="2105206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DAD24B-55CB-44A4-85E7-DD078403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42" y="3272240"/>
                <a:ext cx="2105206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EFAF4-835E-45C6-B769-2DEF6F31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a Normalization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8C52D-6920-4B59-8A25-E46C89D5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 it in private section as it should not be visible to users</a:t>
            </a:r>
          </a:p>
          <a:p>
            <a:pPr lvl="1"/>
            <a:r>
              <a:rPr lang="en-US" altLang="zh-CN" dirty="0"/>
              <a:t>Find the greatest common divisor of nominator and denominator</a:t>
            </a:r>
          </a:p>
          <a:p>
            <a:pPr lvl="1"/>
            <a:r>
              <a:rPr lang="en-US" altLang="zh-CN" dirty="0"/>
              <a:t>Divide them both by the 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66CF8-E762-4A67-9D23-89CB90E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4E491-4363-4CA5-9BBD-590CEDC896E3}"/>
              </a:ext>
            </a:extLst>
          </p:cNvPr>
          <p:cNvSpPr txBox="1"/>
          <p:nvPr/>
        </p:nvSpPr>
        <p:spPr>
          <a:xfrm>
            <a:off x="2837792" y="254777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Rational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normalize()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 = gcd(abs(num), abs(den));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num = num/r;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den = den/r;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E8E78-D922-4F90-8FE5-F171F1E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Normalization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FEBE8-A78E-4B74-80AE-09213DC7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One choice</a:t>
            </a:r>
            <a:r>
              <a:rPr lang="en-US" altLang="zh-CN" dirty="0"/>
              <a:t>: normalize before print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 1</a:t>
            </a:r>
            <a:r>
              <a:rPr lang="en-US" altLang="zh-CN" dirty="0"/>
              <a:t>: what are the problems with this choice?</a:t>
            </a:r>
          </a:p>
          <a:p>
            <a:r>
              <a:rPr lang="en-US" altLang="zh-CN" b="1" dirty="0"/>
              <a:t>Question 2</a:t>
            </a:r>
            <a:r>
              <a:rPr lang="en-US" altLang="zh-CN" dirty="0"/>
              <a:t>: are there any better places to put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normalize()?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66F33-F7E3-4C31-B6D0-E0283DD7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5A907-5B23-4A61-889B-72E637B2B983}"/>
              </a:ext>
            </a:extLst>
          </p:cNvPr>
          <p:cNvSpPr txBox="1"/>
          <p:nvPr/>
        </p:nvSpPr>
        <p:spPr>
          <a:xfrm>
            <a:off x="3258207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normalize();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num &lt;&lt; "/" &lt;&lt; den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6732-D487-4043-9D11-B1BEF5C3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3229-BE80-44C8-B3F8-34F8A882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abstract data type </a:t>
            </a:r>
            <a:r>
              <a:rPr lang="en-US" altLang="zh-CN" dirty="0"/>
              <a:t>is a data type with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a set of values with an </a:t>
            </a:r>
            <a:r>
              <a:rPr lang="en-US" altLang="zh-CN" dirty="0">
                <a:solidFill>
                  <a:srgbClr val="FF0000"/>
                </a:solidFill>
              </a:rPr>
              <a:t>abstract representation</a:t>
            </a:r>
          </a:p>
          <a:p>
            <a:pPr lvl="2"/>
            <a:r>
              <a:rPr lang="en-US" altLang="zh-CN" dirty="0"/>
              <a:t>The physical representation is not exposed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 the </a:t>
            </a:r>
            <a:r>
              <a:rPr lang="en-US" altLang="zh-CN" dirty="0">
                <a:solidFill>
                  <a:srgbClr val="FF0000"/>
                </a:solidFill>
              </a:rPr>
              <a:t>only ways </a:t>
            </a:r>
            <a:r>
              <a:rPr lang="en-US" altLang="zh-CN" dirty="0"/>
              <a:t>to access the abstract values</a:t>
            </a:r>
          </a:p>
          <a:p>
            <a:pPr lvl="2"/>
            <a:r>
              <a:rPr lang="en-US" altLang="zh-CN" dirty="0"/>
              <a:t>No way to directly inspect the physical values of an ADT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An ADT is like a fortified castle:</a:t>
            </a:r>
          </a:p>
          <a:p>
            <a:pPr lvl="1"/>
            <a:r>
              <a:rPr lang="en-US" altLang="zh-CN" dirty="0"/>
              <a:t>Cannot see what (</a:t>
            </a:r>
            <a:r>
              <a:rPr lang="en-US" altLang="zh-CN" dirty="0">
                <a:solidFill>
                  <a:srgbClr val="FF0000"/>
                </a:solidFill>
              </a:rPr>
              <a:t>values</a:t>
            </a:r>
            <a:r>
              <a:rPr lang="en-US" altLang="zh-CN" dirty="0"/>
              <a:t>) are behind its door </a:t>
            </a:r>
          </a:p>
          <a:p>
            <a:pPr lvl="1"/>
            <a:r>
              <a:rPr lang="en-US" altLang="zh-CN" dirty="0"/>
              <a:t>Only limited ways (</a:t>
            </a:r>
            <a:r>
              <a:rPr lang="en-US" altLang="zh-CN" dirty="0">
                <a:solidFill>
                  <a:srgbClr val="FF0000"/>
                </a:solidFill>
              </a:rPr>
              <a:t>operations</a:t>
            </a:r>
            <a:r>
              <a:rPr lang="en-US" altLang="zh-CN" dirty="0"/>
              <a:t>) to access it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C0604-52EC-4ED2-B702-953E08B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CD3A0C-8D22-4846-B771-5C5FB7AF7C15}"/>
              </a:ext>
            </a:extLst>
          </p:cNvPr>
          <p:cNvGrpSpPr/>
          <p:nvPr/>
        </p:nvGrpSpPr>
        <p:grpSpPr>
          <a:xfrm>
            <a:off x="6407684" y="3201901"/>
            <a:ext cx="4641665" cy="3237974"/>
            <a:chOff x="6407684" y="3201901"/>
            <a:chExt cx="4641665" cy="323797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DEE5D2-E9B6-43EC-A31B-03FABE41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751" y="3201901"/>
              <a:ext cx="1587697" cy="1720539"/>
            </a:xfrm>
            <a:prstGeom prst="rect">
              <a:avLst/>
            </a:prstGeom>
          </p:spPr>
        </p:pic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2798B1C-2E5B-4D17-8CB9-5008E1398A25}"/>
                </a:ext>
              </a:extLst>
            </p:cNvPr>
            <p:cNvSpPr/>
            <p:nvPr/>
          </p:nvSpPr>
          <p:spPr>
            <a:xfrm>
              <a:off x="7201532" y="4249778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0A25C6E-723A-4A23-B8FE-D6D6E3591C42}"/>
                </a:ext>
              </a:extLst>
            </p:cNvPr>
            <p:cNvSpPr/>
            <p:nvPr/>
          </p:nvSpPr>
          <p:spPr>
            <a:xfrm flipH="1">
              <a:off x="9323490" y="4270454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31750">
              <a:solidFill>
                <a:srgbClr val="374A9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572168B-3071-48E6-954D-8A0DBFE206A5}"/>
                </a:ext>
              </a:extLst>
            </p:cNvPr>
            <p:cNvCxnSpPr/>
            <p:nvPr/>
          </p:nvCxnSpPr>
          <p:spPr>
            <a:xfrm flipV="1">
              <a:off x="8610599" y="4943116"/>
              <a:ext cx="0" cy="1144711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58833-49B2-42DF-AC8F-8B3E122CC0D9}"/>
                </a:ext>
              </a:extLst>
            </p:cNvPr>
            <p:cNvSpPr txBox="1"/>
            <p:nvPr/>
          </p:nvSpPr>
          <p:spPr>
            <a:xfrm>
              <a:off x="6407684" y="5677464"/>
              <a:ext cx="1587695" cy="3824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4E2B216-2339-45EE-A5CA-C6A41287E1C3}"/>
                </a:ext>
              </a:extLst>
            </p:cNvPr>
            <p:cNvSpPr txBox="1"/>
            <p:nvPr/>
          </p:nvSpPr>
          <p:spPr>
            <a:xfrm>
              <a:off x="7873959" y="6070543"/>
              <a:ext cx="1587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EFE2B0-F48B-473D-8927-7BC65D7C8730}"/>
                </a:ext>
              </a:extLst>
            </p:cNvPr>
            <p:cNvSpPr txBox="1"/>
            <p:nvPr/>
          </p:nvSpPr>
          <p:spPr>
            <a:xfrm>
              <a:off x="9461654" y="5658494"/>
              <a:ext cx="1587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3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46155B-95FE-49FD-8159-562FE1D9C826}"/>
                </a:ext>
              </a:extLst>
            </p:cNvPr>
            <p:cNvSpPr txBox="1"/>
            <p:nvPr/>
          </p:nvSpPr>
          <p:spPr>
            <a:xfrm>
              <a:off x="7706299" y="3263921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ADT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1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DB48F-8872-4853-85DE-F31F5AFA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Wrappers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4FD8E-B657-4E88-A93A-A99E23C6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operations over rational number seems a bit unnatural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r1 + r2</a:t>
            </a:r>
            <a:r>
              <a:rPr lang="en-US" altLang="zh-CN" dirty="0"/>
              <a:t>,   we expect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Instead, we get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Solution</a:t>
            </a:r>
            <a:r>
              <a:rPr lang="en-US" altLang="zh-CN" dirty="0"/>
              <a:t>: define </a:t>
            </a:r>
            <a:r>
              <a:rPr lang="en-US" altLang="zh-CN" dirty="0">
                <a:solidFill>
                  <a:srgbClr val="FF0000"/>
                </a:solidFill>
              </a:rPr>
              <a:t>wrapper functions </a:t>
            </a:r>
            <a:r>
              <a:rPr lang="en-US" altLang="zh-CN" dirty="0"/>
              <a:t>for those operations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64390-1593-4296-AC47-7D01250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A6016F-8E4B-4E0D-A491-2794EBE9F751}"/>
              </a:ext>
            </a:extLst>
          </p:cNvPr>
          <p:cNvSpPr txBox="1"/>
          <p:nvPr/>
        </p:nvSpPr>
        <p:spPr>
          <a:xfrm>
            <a:off x="4766310" y="2009894"/>
            <a:ext cx="184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add(r1, r2);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3D9474-962A-428D-89B8-831D963F9832}"/>
              </a:ext>
            </a:extLst>
          </p:cNvPr>
          <p:cNvSpPr txBox="1"/>
          <p:nvPr/>
        </p:nvSpPr>
        <p:spPr>
          <a:xfrm>
            <a:off x="4766310" y="2772655"/>
            <a:ext cx="184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r1.add(r2);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F7A5C0-0FC2-4807-9132-555638713BA9}"/>
              </a:ext>
            </a:extLst>
          </p:cNvPr>
          <p:cNvSpPr txBox="1"/>
          <p:nvPr/>
        </p:nvSpPr>
        <p:spPr>
          <a:xfrm>
            <a:off x="2806446" y="4345400"/>
            <a:ext cx="6721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Wrapper functions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4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C2131-D944-42FC-BF5A-B8ED8B225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095FE2-3ED7-43F3-931E-247855B81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2E402-A5DD-48FB-A21E-3AA98BAD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16699F-7035-48DB-9D53-CA0487BD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ACC4A-5CBF-4BF7-9813-90A1BFBCB6AC}"/>
              </a:ext>
            </a:extLst>
          </p:cNvPr>
          <p:cNvSpPr txBox="1"/>
          <p:nvPr/>
        </p:nvSpPr>
        <p:spPr>
          <a:xfrm>
            <a:off x="1026414" y="1481525"/>
            <a:ext cx="46611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Wrapper functions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Rational add(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都是常数类所以可以调用}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sub(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r1.sub(r2);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mult(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r1.mult(r2);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div(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r1.div(r2);  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852EA0-409B-40A3-9BEC-B1872840C10F}"/>
              </a:ext>
            </a:extLst>
          </p:cNvPr>
          <p:cNvSpPr txBox="1"/>
          <p:nvPr/>
        </p:nvSpPr>
        <p:spPr>
          <a:xfrm>
            <a:off x="6096000" y="1188343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sub(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mult(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div(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3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Composite Classes</a:t>
            </a:r>
          </a:p>
        </p:txBody>
      </p:sp>
    </p:spTree>
    <p:extLst>
      <p:ext uri="{BB962C8B-B14F-4D97-AF65-F5344CB8AC3E}">
        <p14:creationId xmlns:p14="http://schemas.microsoft.com/office/powerpoint/2010/main" val="7930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5E1280-43AC-4030-8761-48255065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of Classes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75158-5F1C-4E73-ACB8-E697085A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Composite class</a:t>
            </a:r>
            <a:r>
              <a:rPr lang="en-US" altLang="zh-CN" dirty="0"/>
              <a:t>: class built on top of other classes</a:t>
            </a:r>
          </a:p>
          <a:p>
            <a:r>
              <a:rPr lang="en-US" altLang="zh-CN" b="1" dirty="0"/>
              <a:t>Composite objects: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9AA6FC-8729-4204-AF5B-F1A613D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53EF915-EB5D-426F-83D2-619535DC0BC0}"/>
              </a:ext>
            </a:extLst>
          </p:cNvPr>
          <p:cNvGrpSpPr/>
          <p:nvPr/>
        </p:nvGrpSpPr>
        <p:grpSpPr>
          <a:xfrm>
            <a:off x="1214820" y="2994827"/>
            <a:ext cx="7061979" cy="3445048"/>
            <a:chOff x="2323759" y="2780978"/>
            <a:chExt cx="7061979" cy="34450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A99499-2EE6-41F2-B5D0-61C1124A331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Variables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8E336F8-1D14-4079-AAAE-A1D03835D63A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7A42679-A1D4-4FEF-B584-2B50F58BF32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1E9B10D-2253-4172-990C-A9B4246A73B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FF2495A-A759-4A6E-A145-71FABA2172FD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774020-A0A8-4CA8-AF82-5FF626068230}"/>
                </a:ext>
              </a:extLst>
            </p:cNvPr>
            <p:cNvSpPr txBox="1"/>
            <p:nvPr/>
          </p:nvSpPr>
          <p:spPr>
            <a:xfrm>
              <a:off x="4278191" y="5764361"/>
              <a:ext cx="2926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Composite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4E2B61B-3B55-4900-801A-CFFC15408FB3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C51A9A-BCE5-4479-A2F3-536DFE84ED93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C74A46-D2AF-4AB1-942B-48C66603381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085DDA-74B7-4DBB-A3C4-61263C23004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3F5D12-9E98-4C03-AD99-3F6C9F493F38}"/>
              </a:ext>
            </a:extLst>
          </p:cNvPr>
          <p:cNvGrpSpPr/>
          <p:nvPr/>
        </p:nvGrpSpPr>
        <p:grpSpPr>
          <a:xfrm>
            <a:off x="7068473" y="2034702"/>
            <a:ext cx="3633073" cy="2396851"/>
            <a:chOff x="3971228" y="2720100"/>
            <a:chExt cx="3633073" cy="239685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30BC346-3181-4A63-9A66-E169BAAD6AF1}"/>
                </a:ext>
              </a:extLst>
            </p:cNvPr>
            <p:cNvSpPr/>
            <p:nvPr/>
          </p:nvSpPr>
          <p:spPr>
            <a:xfrm>
              <a:off x="5279458" y="2999260"/>
              <a:ext cx="866637" cy="51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Member Variables</a:t>
              </a:r>
              <a:endParaRPr lang="zh-CN" altLang="en-US" sz="12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924A76B-89F4-4938-A869-B0B6ECC7852E}"/>
                </a:ext>
              </a:extLst>
            </p:cNvPr>
            <p:cNvSpPr/>
            <p:nvPr/>
          </p:nvSpPr>
          <p:spPr>
            <a:xfrm>
              <a:off x="4696630" y="2720100"/>
              <a:ext cx="2041919" cy="201690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6985537-3515-48B4-A7C1-4DAC026A1D8E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14213" y="4163751"/>
              <a:ext cx="6044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67AD4D-2807-49AA-BB9C-E074F3BB0182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6216509" y="4163751"/>
              <a:ext cx="6105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821CBA-C7E0-4C7F-BFBF-5BDECCA7FA02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5712777" y="3517858"/>
              <a:ext cx="4813" cy="38659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FE2F1B-48E3-49BB-BD20-8252A05D0B22}"/>
                </a:ext>
              </a:extLst>
            </p:cNvPr>
            <p:cNvSpPr txBox="1"/>
            <p:nvPr/>
          </p:nvSpPr>
          <p:spPr>
            <a:xfrm>
              <a:off x="5260172" y="4778397"/>
              <a:ext cx="9274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Object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B3249B4-E48F-4FAE-AB7F-2AA2C5EA1530}"/>
                </a:ext>
              </a:extLst>
            </p:cNvPr>
            <p:cNvSpPr/>
            <p:nvPr/>
          </p:nvSpPr>
          <p:spPr>
            <a:xfrm>
              <a:off x="5218670" y="3904452"/>
              <a:ext cx="997839" cy="51859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C72D492-38F5-403A-934E-56187B6F998B}"/>
                </a:ext>
              </a:extLst>
            </p:cNvPr>
            <p:cNvSpPr txBox="1"/>
            <p:nvPr/>
          </p:nvSpPr>
          <p:spPr>
            <a:xfrm>
              <a:off x="3971228" y="4009862"/>
              <a:ext cx="7095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6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9F17A8-B118-4B09-8B6B-B9A4C331DB59}"/>
                </a:ext>
              </a:extLst>
            </p:cNvPr>
            <p:cNvSpPr txBox="1"/>
            <p:nvPr/>
          </p:nvSpPr>
          <p:spPr>
            <a:xfrm>
              <a:off x="6797278" y="4009861"/>
              <a:ext cx="80702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Outputs</a:t>
              </a:r>
              <a:endParaRPr lang="zh-CN" altLang="en-US" sz="1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CE4B425-B7EA-4DA8-B781-86E264932F32}"/>
                </a:ext>
              </a:extLst>
            </p:cNvPr>
            <p:cNvSpPr txBox="1"/>
            <p:nvPr/>
          </p:nvSpPr>
          <p:spPr>
            <a:xfrm>
              <a:off x="5682287" y="3582436"/>
              <a:ext cx="86663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read/write</a:t>
              </a:r>
              <a:endParaRPr lang="zh-CN" altLang="en-US" sz="1000" dirty="0"/>
            </a:p>
          </p:txBody>
        </p:sp>
      </p:grpSp>
      <p:sp>
        <p:nvSpPr>
          <p:cNvPr id="44" name="对话气泡: 矩形 43">
            <a:extLst>
              <a:ext uri="{FF2B5EF4-FFF2-40B4-BE49-F238E27FC236}">
                <a16:creationId xmlns:a16="http://schemas.microsoft.com/office/drawing/2014/main" id="{340E77A9-3A65-47A6-83C8-A1E03741CE2F}"/>
              </a:ext>
            </a:extLst>
          </p:cNvPr>
          <p:cNvSpPr/>
          <p:nvPr/>
        </p:nvSpPr>
        <p:spPr>
          <a:xfrm>
            <a:off x="7068470" y="1959672"/>
            <a:ext cx="3725910" cy="2543814"/>
          </a:xfrm>
          <a:prstGeom prst="wedgeRectCallout">
            <a:avLst>
              <a:gd name="adj1" fmla="val -93918"/>
              <a:gd name="adj2" fmla="val 16849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E7EB-FB4C-419F-9DD8-3126C0A8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 Clock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27D8C-F262-466E-A610-D7646C3D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counter class to design a clock class</a:t>
            </a:r>
          </a:p>
          <a:p>
            <a:r>
              <a:rPr lang="en-US" altLang="zh-CN" dirty="0"/>
              <a:t>Abstract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AC8C4-FB51-41A5-A31E-7B3E4494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495F94-CC64-4113-83D6-7BA0B018585A}"/>
              </a:ext>
            </a:extLst>
          </p:cNvPr>
          <p:cNvSpPr txBox="1"/>
          <p:nvPr/>
        </p:nvSpPr>
        <p:spPr>
          <a:xfrm>
            <a:off x="3743094" y="3400458"/>
            <a:ext cx="42857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minute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C306F3-6DC9-49B5-A6FD-1C9FE15D6B31}"/>
              </a:ext>
            </a:extLst>
          </p:cNvPr>
          <p:cNvSpPr txBox="1"/>
          <p:nvPr/>
        </p:nvSpPr>
        <p:spPr>
          <a:xfrm>
            <a:off x="4540597" y="2263906"/>
            <a:ext cx="1681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HH:MM:SS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8F31CF5-8A71-4B34-AD96-5EBEC46DA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Counter to represent seconds</a:t>
            </a:r>
          </a:p>
          <a:p>
            <a:r>
              <a:rPr lang="en-US" altLang="zh-CN" dirty="0"/>
              <a:t>Default Constructor</a:t>
            </a:r>
          </a:p>
          <a:p>
            <a:r>
              <a:rPr lang="en-US" altLang="zh-CN" dirty="0"/>
              <a:t>Regular Constructor </a:t>
            </a:r>
          </a:p>
          <a:p>
            <a:pPr lvl="1"/>
            <a:r>
              <a:rPr lang="en-US" altLang="zh-CN" dirty="0"/>
              <a:t>Nested construction via initialization list</a:t>
            </a:r>
          </a:p>
          <a:p>
            <a:r>
              <a:rPr lang="en-US" altLang="zh-CN" dirty="0"/>
              <a:t>Member functions</a:t>
            </a:r>
          </a:p>
          <a:p>
            <a:pPr lvl="1"/>
            <a:r>
              <a:rPr lang="en-US" altLang="zh-CN" dirty="0"/>
              <a:t>Use the embedded counter object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9102D6-7451-4384-973A-D64AE4B44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6FE7D-9652-46CB-BFCA-1FF765D5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C79474-6F1B-43F9-890F-6A31FC5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Class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03E172-BCC2-4D1B-9D26-D66E6BFA6114}"/>
              </a:ext>
            </a:extLst>
          </p:cNvPr>
          <p:cNvSpPr txBox="1"/>
          <p:nvPr/>
        </p:nvSpPr>
        <p:spPr>
          <a:xfrm>
            <a:off x="6097860" y="1187573"/>
            <a:ext cx="490237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Clock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Clock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Default Constructor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Clock() {</a:t>
            </a: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r>
              <a:rPr lang="zh-CN" altLang="en-US" sz="1600" dirty="0">
                <a:latin typeface="Consolas" panose="020B0609020204030204" pitchFamily="49" charset="0"/>
              </a:rPr>
              <a:t>什么都不做故调用</a:t>
            </a:r>
            <a:r>
              <a:rPr lang="en-US" altLang="zh-CN" sz="1600" dirty="0">
                <a:latin typeface="Consolas" panose="020B0609020204030204" pitchFamily="49" charset="0"/>
              </a:rPr>
              <a:t>counter</a:t>
            </a:r>
            <a:r>
              <a:rPr lang="zh-CN" altLang="en-US" sz="1600" dirty="0">
                <a:latin typeface="Consolas" panose="020B0609020204030204" pitchFamily="49" charset="0"/>
              </a:rPr>
              <a:t>的初始化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Set initial seconds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Clock(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seconds) 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secs(seconds) </a:t>
            </a:r>
            <a:r>
              <a:rPr lang="en-US" altLang="zh-CN" sz="1600" dirty="0">
                <a:latin typeface="Consolas" panose="020B0609020204030204" pitchFamily="49" charset="0"/>
              </a:rPr>
              <a:t>{}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用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list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做的初始化保证只初始化一次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reset_clock()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secs.reset()</a:t>
            </a:r>
            <a:r>
              <a:rPr lang="zh-CN" altLang="en-US" sz="1600" dirty="0">
                <a:latin typeface="Consolas" panose="020B0609020204030204" pitchFamily="49" charset="0"/>
              </a:rPr>
              <a:t>;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Increase time by a second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incr_second()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{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secs.incr()</a:t>
            </a:r>
            <a:r>
              <a:rPr lang="zh-CN" altLang="en-US" sz="1600" dirty="0">
                <a:latin typeface="Consolas" panose="020B0609020204030204" pitchFamily="49" charset="0"/>
              </a:rPr>
              <a:t>;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Counter secs;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729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ABEED7-8145-44F2-A647-C91C1D62DA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</a:p>
          <a:p>
            <a:pPr lvl="1"/>
            <a:r>
              <a:rPr lang="en-US" altLang="zh-CN" dirty="0"/>
              <a:t>Use the embedded counter object</a:t>
            </a:r>
            <a:r>
              <a:rPr lang="zh-CN" altLang="en-US" dirty="0"/>
              <a:t>嵌入的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A5A53-A744-4D01-A5F6-D384A2FD2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06E52-58FF-4F5D-8B25-D0098CC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23D115A-9DEC-497B-9497-B80316DB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Class (Cont’d)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2DA5B7-FDF7-48AF-879C-D0CD0E2F9822}"/>
              </a:ext>
            </a:extLst>
          </p:cNvPr>
          <p:cNvSpPr txBox="1"/>
          <p:nvPr/>
        </p:nvSpPr>
        <p:spPr>
          <a:xfrm>
            <a:off x="6096000" y="1046853"/>
            <a:ext cx="490237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Clock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Clock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hour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get_hour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(s/(60*60))%24;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minute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get_minute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(s/60)%60;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current second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get_second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 =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secs.get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s%60;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05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88331D0-C901-49C5-8756-490B5708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using Collections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17A63F6-1BF6-4667-BFC9-6602895F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Composite classes using collections</a:t>
            </a:r>
            <a:r>
              <a:rPr lang="en-US" altLang="zh-CN" dirty="0"/>
              <a:t>: A common practice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implement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own string class </a:t>
            </a:r>
            <a:r>
              <a:rPr lang="en-US" altLang="zh-CN" dirty="0"/>
              <a:t>using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</a:t>
            </a:r>
          </a:p>
          <a:p>
            <a:r>
              <a:rPr lang="en-US" altLang="zh-CN" dirty="0"/>
              <a:t>Abstract representation: a sequence of characters</a:t>
            </a:r>
          </a:p>
          <a:p>
            <a:r>
              <a:rPr lang="en-US" altLang="zh-CN" dirty="0"/>
              <a:t>Operations: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2FB2A-AB14-4A05-9F14-6B307C87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CC987B-CD30-426F-8EE3-5A9713FC2702}"/>
              </a:ext>
            </a:extLst>
          </p:cNvPr>
          <p:cNvSpPr txBox="1"/>
          <p:nvPr/>
        </p:nvSpPr>
        <p:spPr>
          <a:xfrm>
            <a:off x="2957322" y="2845593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length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i-th character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Add a character to the end of the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substring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n characters starting from 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Insert a string at position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s)</a:t>
            </a:r>
          </a:p>
        </p:txBody>
      </p:sp>
    </p:spTree>
    <p:extLst>
      <p:ext uri="{BB962C8B-B14F-4D97-AF65-F5344CB8AC3E}">
        <p14:creationId xmlns:p14="http://schemas.microsoft.com/office/powerpoint/2010/main" val="38046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85B38C-52F3-4B17-82C7-30A53CB3D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vectors of characters to store the string internally</a:t>
            </a:r>
          </a:p>
          <a:p>
            <a:r>
              <a:rPr lang="en-US" altLang="zh-CN" dirty="0"/>
              <a:t>Default constructor</a:t>
            </a:r>
          </a:p>
          <a:p>
            <a:r>
              <a:rPr lang="en-US" altLang="zh-CN" dirty="0"/>
              <a:t>Constructor using strings as input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58A503-FDEA-4873-AAB1-1CF54AAB4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A3721-D4F6-4060-889B-F3C05C20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DAD0DC2-4262-440E-9F2D-7FD71F3B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012F5E-3E37-4878-AB54-CFB766D39DE0}"/>
              </a:ext>
            </a:extLst>
          </p:cNvPr>
          <p:cNvSpPr txBox="1"/>
          <p:nvPr/>
        </p:nvSpPr>
        <p:spPr>
          <a:xfrm>
            <a:off x="6172200" y="1515443"/>
            <a:ext cx="518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MyString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MyString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Default constructor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MyString() {}初始化为空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Construct a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my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string from 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a standard string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MyString(</a:t>
            </a:r>
            <a:r>
              <a:rPr lang="zh-CN" altLang="en-US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 string&amp; s)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s.length();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str.add(s[i])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Other members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Vector&lt;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 str;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45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E04882-A6B0-4CCA-BBB8-A429EFE721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basic operations using the underlying vector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at</a:t>
            </a:r>
            <a:r>
              <a:rPr lang="en-US" altLang="zh-CN" dirty="0"/>
              <a:t> are constant functions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/>
              <a:t> is not a constant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4B074-A078-4C9A-94B8-25F73E2993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3E325-9D69-477D-ACE6-FC75102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21B693F-5A93-417D-9A9D-9487F015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A090F8-121D-466D-97C9-50F7EB05FB9E}"/>
              </a:ext>
            </a:extLst>
          </p:cNvPr>
          <p:cNvSpPr txBox="1"/>
          <p:nvPr/>
        </p:nvSpPr>
        <p:spPr>
          <a:xfrm>
            <a:off x="6019800" y="1558609"/>
            <a:ext cx="48348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length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str.size()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i-th character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 a character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to the end of the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str.add(ch)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547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value belong to an ADT has</a:t>
            </a:r>
            <a:endParaRPr lang="en-US" altLang="zh-CN" b="1" dirty="0"/>
          </a:p>
          <a:p>
            <a:pPr lvl="1"/>
            <a:r>
              <a:rPr lang="en-US" altLang="zh-CN" dirty="0"/>
              <a:t>An</a:t>
            </a:r>
            <a:r>
              <a:rPr lang="en-US" altLang="zh-CN" b="1" dirty="0"/>
              <a:t> internal store </a:t>
            </a:r>
            <a:r>
              <a:rPr lang="en-US" altLang="zh-CN" dirty="0"/>
              <a:t>containing the value’s state (i.e., internal memory state)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="1" dirty="0"/>
              <a:t> </a:t>
            </a:r>
            <a:r>
              <a:rPr lang="en-US" altLang="zh-CN" dirty="0"/>
              <a:t>set of </a:t>
            </a:r>
            <a:r>
              <a:rPr lang="en-US" altLang="zh-CN" b="1" dirty="0"/>
              <a:t>operations </a:t>
            </a:r>
            <a:r>
              <a:rPr lang="en-US" altLang="zh-CN" dirty="0"/>
              <a:t>for</a:t>
            </a:r>
            <a:r>
              <a:rPr lang="en-US" altLang="zh-CN" b="1" dirty="0"/>
              <a:t> </a:t>
            </a:r>
            <a:r>
              <a:rPr lang="en-US" altLang="zh-CN" dirty="0"/>
              <a:t>reading or writing the store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301753" y="2707937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4841656" y="5730822"/>
              <a:ext cx="19526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ADT Values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Operations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3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3EDF1A-0725-4829-9D72-589E7B8F22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Overloaded member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j-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 </a:t>
            </a:r>
            <a:r>
              <a:rPr lang="en-US" altLang="zh-CN" dirty="0"/>
              <a:t>ensures the right number of characters are returned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A81C-F532-41C8-98D4-3271E6741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A334F-0252-427D-A7F9-841A9B41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5B5C9D-C927-4989-B1E3-085F085E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5C16E-B1E9-4316-A6DE-F0F549C3C015}"/>
              </a:ext>
            </a:extLst>
          </p:cNvPr>
          <p:cNvSpPr txBox="1"/>
          <p:nvPr/>
        </p:nvSpPr>
        <p:spPr>
          <a:xfrm>
            <a:off x="5707380" y="1375649"/>
            <a:ext cx="5806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substring starting at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MyString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j = i; j &lt; str.size(); j++)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str[j]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n characters starting at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substr(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MyString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for (int j = i;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j &lt; str.size() &amp;&amp;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j-i &lt; n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j++)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str[j]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return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A6B0E-E4E0-470B-958F-93739B65F423}"/>
              </a:ext>
            </a:extLst>
          </p:cNvPr>
          <p:cNvSpPr txBox="1"/>
          <p:nvPr/>
        </p:nvSpPr>
        <p:spPr>
          <a:xfrm>
            <a:off x="2804922" y="1698998"/>
            <a:ext cx="1046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substr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1E746B-959E-474E-A616-10D509354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Remove characters</a:t>
            </a:r>
          </a:p>
          <a:p>
            <a:pPr lvl="1"/>
            <a:r>
              <a:rPr lang="en-US" altLang="zh-CN" dirty="0"/>
              <a:t>Exist early if there is not enough characters</a:t>
            </a:r>
          </a:p>
          <a:p>
            <a:r>
              <a:rPr lang="en-US" altLang="zh-CN" dirty="0"/>
              <a:t>Insert strings</a:t>
            </a:r>
          </a:p>
          <a:p>
            <a:pPr lvl="1"/>
            <a:r>
              <a:rPr lang="en-US" altLang="zh-CN" dirty="0"/>
              <a:t>Note that the characters in the string is inserted in </a:t>
            </a:r>
            <a:r>
              <a:rPr lang="en-US" altLang="zh-CN" dirty="0">
                <a:solidFill>
                  <a:srgbClr val="FF0000"/>
                </a:solidFill>
              </a:rPr>
              <a:t>reversed order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E8811-10C6-4F25-9E8C-85C4FFE4AB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C6DA5-7F86-4CEE-B476-3B103EE0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6012295-E055-43A2-B60C-09423883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Functions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4227C-DCA6-462B-A07F-000DEA21E9B8}"/>
              </a:ext>
            </a:extLst>
          </p:cNvPr>
          <p:cNvSpPr txBox="1"/>
          <p:nvPr/>
        </p:nvSpPr>
        <p:spPr>
          <a:xfrm>
            <a:off x="5715762" y="1187573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n characters starting from 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(i &lt; str.size() &amp;&amp; n &gt;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str.remove(i)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n--;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Insert a string at position 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MyString&amp; s)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j = s.length()-1; j &gt;= 0; j--)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str.insert(i, s.at(j))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609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02B0F5-914F-4263-8116-6725E40AD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Define a printer function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Substrings</a:t>
            </a:r>
          </a:p>
          <a:p>
            <a:pPr lvl="1"/>
            <a:r>
              <a:rPr lang="en-US" altLang="zh-CN" dirty="0"/>
              <a:t>Remove</a:t>
            </a:r>
          </a:p>
          <a:p>
            <a:pPr lvl="1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B8BA9-E478-439F-A35F-ECDD4CDE1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7B1D1-6D27-4C26-A50B-ED554887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0E82ED-BA6C-4B34-A6AF-762F3D7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MyString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7543F5-7565-4410-AE22-284BF25C439D}"/>
              </a:ext>
            </a:extLst>
          </p:cNvPr>
          <p:cNvSpPr txBox="1"/>
          <p:nvPr/>
        </p:nvSpPr>
        <p:spPr>
          <a:xfrm>
            <a:off x="838200" y="3868639"/>
            <a:ext cx="5181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printMyString(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MyString&amp; 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Convert back to standard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s.length()</a:t>
            </a:r>
            <a:r>
              <a:rPr lang="zh-CN" alt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 +=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s.at(i)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"\"" &lt;&lt; res &lt;&lt; "\""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0FDB56-47CD-4869-A36B-79181035B692}"/>
              </a:ext>
            </a:extLst>
          </p:cNvPr>
          <p:cNvSpPr txBox="1"/>
          <p:nvPr/>
        </p:nvSpPr>
        <p:spPr>
          <a:xfrm>
            <a:off x="6213348" y="1188343"/>
            <a:ext cx="52928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MyString str("Hello world!");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Get substrings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printMyString(str.substr(6,5));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printMyString(str.substr(6,20));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characters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str.remove(6,5);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Insert strings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MyString f("friend");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str.insert(6, f);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printMyString(str);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0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4973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AA973D-13FC-48D7-8F4C-78CF396F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E6C7E-B393-41E7-966C-F79311A4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supports extension of standard operators </a:t>
            </a:r>
            <a:r>
              <a:rPr lang="en-US" altLang="zh-CN" dirty="0" err="1"/>
              <a:t>s.t.</a:t>
            </a:r>
            <a:r>
              <a:rPr lang="en-US" altLang="zh-CN" dirty="0"/>
              <a:t> they apply to classes</a:t>
            </a:r>
          </a:p>
          <a:p>
            <a:r>
              <a:rPr lang="en-US" altLang="zh-CN" dirty="0"/>
              <a:t>This is called </a:t>
            </a:r>
            <a:r>
              <a:rPr lang="en-US" altLang="zh-CN" b="1" dirty="0"/>
              <a:t>Operator Overloading</a:t>
            </a:r>
          </a:p>
          <a:p>
            <a:r>
              <a:rPr lang="en-US" altLang="zh-CN" b="1" dirty="0"/>
              <a:t>Examples:</a:t>
            </a:r>
            <a:endParaRPr lang="zh-CN" altLang="en-US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2CE0EB-1BDC-4F47-896D-1AB95A41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102A48-77E7-4982-94A2-1E4CB73FD6BE}"/>
              </a:ext>
            </a:extLst>
          </p:cNvPr>
          <p:cNvSpPr txBox="1"/>
          <p:nvPr/>
        </p:nvSpPr>
        <p:spPr>
          <a:xfrm>
            <a:off x="1419606" y="2690336"/>
            <a:ext cx="41125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 line2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108319-7165-4040-9D84-B492EA30DED9}"/>
              </a:ext>
            </a:extLst>
          </p:cNvPr>
          <p:cNvSpPr txBox="1"/>
          <p:nvPr/>
        </p:nvSpPr>
        <p:spPr>
          <a:xfrm>
            <a:off x="6280405" y="2690336"/>
            <a:ext cx="46603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Testing for equality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== line2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F28714-2BA0-4482-AE4B-7165ED4E54A0}"/>
              </a:ext>
            </a:extLst>
          </p:cNvPr>
          <p:cNvSpPr txBox="1"/>
          <p:nvPr/>
        </p:nvSpPr>
        <p:spPr>
          <a:xfrm>
            <a:off x="1419606" y="4605913"/>
            <a:ext cx="4112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Vector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v1, v2;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v1 + v2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444B16-D39D-4EF2-99D2-3AAE4419878F}"/>
              </a:ext>
            </a:extLst>
          </p:cNvPr>
          <p:cNvSpPr txBox="1"/>
          <p:nvPr/>
        </p:nvSpPr>
        <p:spPr>
          <a:xfrm>
            <a:off x="6280405" y="4605913"/>
            <a:ext cx="4112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Testing for equality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v1, v2;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v1 == v2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73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0F8B5-5314-4BBD-B15E-3AD7C11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 Operators for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97D17-55AE-43DC-91D2-0C579200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operators like regular 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Given operands, the compiler would select the right operator: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overloaded operators are usually used in </a:t>
            </a:r>
            <a:r>
              <a:rPr lang="en-US" altLang="zh-CN" dirty="0">
                <a:solidFill>
                  <a:srgbClr val="FF0000"/>
                </a:solidFill>
              </a:rPr>
              <a:t>infix 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0B4E-DC86-4499-BF4F-F1E5554F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9AD6D3-AA15-4590-B2F2-CFD97957D4A4}"/>
              </a:ext>
            </a:extLst>
          </p:cNvPr>
          <p:cNvSpPr txBox="1"/>
          <p:nvPr/>
        </p:nvSpPr>
        <p:spPr>
          <a:xfrm>
            <a:off x="2778252" y="1668887"/>
            <a:ext cx="7523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Overload the + operator for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rationals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operator+(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662A90-10BF-4998-B884-29978B149A39}"/>
              </a:ext>
            </a:extLst>
          </p:cNvPr>
          <p:cNvSpPr txBox="1"/>
          <p:nvPr/>
        </p:nvSpPr>
        <p:spPr>
          <a:xfrm>
            <a:off x="2836926" y="3514275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Use the overloaded + operator for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rationals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r1(2, 3), r2(7, 4)</a:t>
            </a:r>
            <a:r>
              <a:rPr lang="en-US" altLang="zh-CN" dirty="0">
                <a:latin typeface="Consolas" panose="020B0609020204030204" pitchFamily="49" charset="0"/>
              </a:rPr>
              <a:t>, r3;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+ r2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r3.print();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“hello”, s2 = “world”;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 + s2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F5FABB0E-A78A-4136-8E23-8A9D7A33001F}"/>
              </a:ext>
            </a:extLst>
          </p:cNvPr>
          <p:cNvSpPr/>
          <p:nvPr/>
        </p:nvSpPr>
        <p:spPr>
          <a:xfrm rot="10800000" flipH="1">
            <a:off x="1488948" y="2021732"/>
            <a:ext cx="1347978" cy="2312523"/>
          </a:xfrm>
          <a:prstGeom prst="curvedRightArrow">
            <a:avLst>
              <a:gd name="adj1" fmla="val 7078"/>
              <a:gd name="adj2" fmla="val 20124"/>
              <a:gd name="adj3" fmla="val 8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E88E5-525E-4F9A-9551-0FF6C47DF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4DFFD1F-EA8A-4C48-A96F-A4213DBD91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77CC0-AFEC-4CD3-8C8D-DD960394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4973B6-052B-422B-A154-5794BE12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Arithmetic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E167F-BECF-40F1-A4E7-E9D8486EA543}"/>
              </a:ext>
            </a:extLst>
          </p:cNvPr>
          <p:cNvSpPr txBox="1"/>
          <p:nvPr/>
        </p:nvSpPr>
        <p:spPr>
          <a:xfrm>
            <a:off x="838200" y="1420110"/>
            <a:ext cx="50413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Overloaded arithmetic operators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operator+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r1.add(r2);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operator-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r1.sub(r2);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operator*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r1.mult(r2);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Rational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operator/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r1.div(r2);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345353-99F6-426E-9364-D191356BDC08}"/>
              </a:ext>
            </a:extLst>
          </p:cNvPr>
          <p:cNvSpPr txBox="1"/>
          <p:nvPr/>
        </p:nvSpPr>
        <p:spPr>
          <a:xfrm>
            <a:off x="6096000" y="1188343"/>
            <a:ext cx="51397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Rational r1(2, 3), r2(7, 4), r3;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r1.print();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r2.print();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+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+ 7/4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r1 -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–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*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*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r3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r1 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2/3 / 7/4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r3.print();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6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F6817E-3053-4673-90A8-FAD2A2A14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 equality and inequality operators for </a:t>
            </a:r>
            <a:r>
              <a:rPr lang="en-US" altLang="zh-CN" dirty="0" err="1"/>
              <a:t>rationals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3558-516A-4522-A22C-45ED01C13B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Usage: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D1386-3041-4900-9B48-075CACE6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FCCFD79-EB34-45DF-854B-C0A305B6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Comparison Operators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B1142B-07A5-43DF-ABCA-551E33174015}"/>
              </a:ext>
            </a:extLst>
          </p:cNvPr>
          <p:cNvSpPr txBox="1"/>
          <p:nvPr/>
        </p:nvSpPr>
        <p:spPr>
          <a:xfrm>
            <a:off x="1017270" y="2251107"/>
            <a:ext cx="54018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operator==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r1.getDen() == r2.getDen()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&amp;&amp; r1.getNum() == r2.getNum();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operator!=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Rational&amp; r2)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!(r1 == r2);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D0D6BB-7584-46D5-92C7-AF39194C66B5}"/>
              </a:ext>
            </a:extLst>
          </p:cNvPr>
          <p:cNvSpPr txBox="1"/>
          <p:nvPr/>
        </p:nvSpPr>
        <p:spPr>
          <a:xfrm>
            <a:off x="7116318" y="2251107"/>
            <a:ext cx="4058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Rational r1(2, 3), r2(7, 4)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cout &lt;&lt; (r1 == r2)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(r1 != r2)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7361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F7379-1B80-4224-A933-AF392E1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64C8F-BDBE-42F0-9997-A2EE50A1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overload &lt;, &gt;, &lt;= and &gt;= operators for </a:t>
            </a:r>
            <a:r>
              <a:rPr lang="en-US" altLang="zh-CN" dirty="0" err="1"/>
              <a:t>rationals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C62ECA-69C0-4C67-837E-1574447E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34C10D-8D71-4D49-BC74-D75BDA3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Insertion Operators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F153D6C-7AE0-4948-8740-1D36B36A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Allow for direct use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zh-CN" dirty="0"/>
              <a:t>on objects of the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</a:p>
          <a:p>
            <a:pPr lvl="1"/>
            <a:r>
              <a:rPr lang="en-US" altLang="zh-CN" dirty="0"/>
              <a:t>Make sure to always return the updated output stream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Now you can write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&lt;&lt; r</a:t>
            </a: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/>
              <a:t>instead of   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r.print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EC5FA-461E-44FA-81F0-038C0E15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E317C9-BB0D-488F-B72F-FB815AFF4892}"/>
              </a:ext>
            </a:extLst>
          </p:cNvPr>
          <p:cNvSpPr txBox="1"/>
          <p:nvPr/>
        </p:nvSpPr>
        <p:spPr>
          <a:xfrm>
            <a:off x="2598801" y="3535197"/>
            <a:ext cx="745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ostream&amp; operator&lt;&lt;(ostream&amp; os,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const Rational&amp; 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os &lt;&lt; r.getNum() &lt;&lt; "/" &lt;&lt; r.getDen();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os;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A58F4F-92AB-426D-A800-A0B1F5EDAF5C}"/>
              </a:ext>
            </a:extLst>
          </p:cNvPr>
          <p:cNvSpPr txBox="1"/>
          <p:nvPr/>
        </p:nvSpPr>
        <p:spPr>
          <a:xfrm>
            <a:off x="2305812" y="1577621"/>
            <a:ext cx="8036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ostream&amp; operator&lt;&lt;(ostream&amp; os,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const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&gt;&amp;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6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817D-AA3F-412E-BD1D-98E44EF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50509-75F9-48F0-90B8-D607A8FC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provides a built-in device for this purpose: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have studied how to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en-US" altLang="zh-CN" dirty="0"/>
              <a:t> ADT/Classes</a:t>
            </a:r>
          </a:p>
          <a:p>
            <a:r>
              <a:rPr lang="en-US" altLang="zh-CN" dirty="0"/>
              <a:t>We now study how to </a:t>
            </a:r>
            <a:r>
              <a:rPr lang="en-US" altLang="zh-CN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 ADT/Classes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2BCDE-4DF4-4D34-9A15-4498C57D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95B48F-C47E-4BA1-9A06-225EF9C077B6}"/>
              </a:ext>
            </a:extLst>
          </p:cNvPr>
          <p:cNvSpPr txBox="1"/>
          <p:nvPr/>
        </p:nvSpPr>
        <p:spPr>
          <a:xfrm>
            <a:off x="4513056" y="2219325"/>
            <a:ext cx="31658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6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Interface vs.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197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94325-821F-40E7-819F-4CE0F4C20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 previous examples:</a:t>
            </a:r>
          </a:p>
          <a:p>
            <a:pPr lvl="1"/>
            <a:r>
              <a:rPr lang="en-US" altLang="zh-CN" dirty="0"/>
              <a:t>We have provided membership functions together with their implementations </a:t>
            </a:r>
            <a:r>
              <a:rPr lang="en-US" altLang="zh-CN" dirty="0">
                <a:solidFill>
                  <a:srgbClr val="FF0000"/>
                </a:solidFill>
              </a:rPr>
              <a:t>all at once</a:t>
            </a:r>
          </a:p>
          <a:p>
            <a:pPr lvl="1"/>
            <a:r>
              <a:rPr lang="en-US" altLang="zh-CN" dirty="0"/>
              <a:t>It is often desirable to </a:t>
            </a:r>
            <a:r>
              <a:rPr lang="en-US" altLang="zh-CN" dirty="0">
                <a:solidFill>
                  <a:srgbClr val="FF0000"/>
                </a:solidFill>
              </a:rPr>
              <a:t>separate the interface from implementation</a:t>
            </a:r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Protocol between users and designers</a:t>
            </a:r>
          </a:p>
          <a:p>
            <a:pPr lvl="1"/>
            <a:r>
              <a:rPr lang="en-US" altLang="zh-CN" dirty="0"/>
              <a:t>Hide the details of implementations</a:t>
            </a:r>
          </a:p>
          <a:p>
            <a:pPr lvl="1"/>
            <a:r>
              <a:rPr lang="en-US" altLang="zh-CN" dirty="0"/>
              <a:t>Independent evolution of implementations 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50A1411-BD9F-4A32-B1EB-310CD86C6B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549CFE-EB8C-49E5-B3FE-6DBEC966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61D933-7CD8-4EA8-8A32-D4D0282F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664337-C1BC-4769-80FA-0AD13D321C00}"/>
              </a:ext>
            </a:extLst>
          </p:cNvPr>
          <p:cNvGrpSpPr>
            <a:grpSpLocks noChangeAspect="1"/>
          </p:cNvGrpSpPr>
          <p:nvPr/>
        </p:nvGrpSpPr>
        <p:grpSpPr>
          <a:xfrm>
            <a:off x="5793426" y="1620388"/>
            <a:ext cx="5811132" cy="4123760"/>
            <a:chOff x="5196971" y="1549644"/>
            <a:chExt cx="6053262" cy="42955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007A48-4BA0-48A0-A6F2-2B3DB4F6F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49644"/>
              <a:ext cx="4295584" cy="4295584"/>
            </a:xfrm>
            <a:prstGeom prst="rect">
              <a:avLst/>
            </a:prstGeom>
          </p:spPr>
        </p:pic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B21030C4-AE4F-408A-97B9-5DFF3F6D7BBE}"/>
                </a:ext>
              </a:extLst>
            </p:cNvPr>
            <p:cNvSpPr/>
            <p:nvPr/>
          </p:nvSpPr>
          <p:spPr>
            <a:xfrm>
              <a:off x="5695665" y="1549645"/>
              <a:ext cx="301751" cy="1499615"/>
            </a:xfrm>
            <a:prstGeom prst="leftBrace">
              <a:avLst>
                <a:gd name="adj1" fmla="val 3421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5B7FC750-F9B7-404C-AAEF-B6F183FED8E2}"/>
                </a:ext>
              </a:extLst>
            </p:cNvPr>
            <p:cNvSpPr/>
            <p:nvPr/>
          </p:nvSpPr>
          <p:spPr>
            <a:xfrm rot="10800000">
              <a:off x="10391582" y="1549644"/>
              <a:ext cx="400337" cy="4295582"/>
            </a:xfrm>
            <a:prstGeom prst="leftBrace">
              <a:avLst>
                <a:gd name="adj1" fmla="val 3421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787E6B-D117-488F-BE4F-408657157917}"/>
                </a:ext>
              </a:extLst>
            </p:cNvPr>
            <p:cNvSpPr txBox="1"/>
            <p:nvPr/>
          </p:nvSpPr>
          <p:spPr>
            <a:xfrm rot="5400000">
              <a:off x="4212085" y="2535795"/>
              <a:ext cx="2369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What Clients See</a:t>
              </a:r>
              <a:endParaRPr lang="zh-CN" altLang="en-US" sz="24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41AC4A-36C1-47DC-AA85-B81D5F045A58}"/>
                </a:ext>
              </a:extLst>
            </p:cNvPr>
            <p:cNvSpPr txBox="1"/>
            <p:nvPr/>
          </p:nvSpPr>
          <p:spPr>
            <a:xfrm rot="5400000">
              <a:off x="9361487" y="3662063"/>
              <a:ext cx="3377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What Implementors See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AD97FD6-BF37-46F8-975E-5F2599D65365}"/>
                </a:ext>
              </a:extLst>
            </p:cNvPr>
            <p:cNvSpPr/>
            <p:nvPr/>
          </p:nvSpPr>
          <p:spPr>
            <a:xfrm>
              <a:off x="7007897" y="2173426"/>
              <a:ext cx="2487576" cy="87583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Interface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BEC7164-597F-478C-A211-B7DDE5FCE6A9}"/>
                </a:ext>
              </a:extLst>
            </p:cNvPr>
            <p:cNvSpPr/>
            <p:nvPr/>
          </p:nvSpPr>
          <p:spPr>
            <a:xfrm>
              <a:off x="7007897" y="3044958"/>
              <a:ext cx="2487576" cy="2617709"/>
            </a:xfrm>
            <a:prstGeom prst="roundRect">
              <a:avLst>
                <a:gd name="adj" fmla="val 735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Implementation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9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0BCA88A-615D-493A-9892-CD518098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Separate Interface from </a:t>
            </a:r>
            <a:r>
              <a:rPr lang="en-US" altLang="zh-CN" dirty="0" err="1"/>
              <a:t>Implemenation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0C4A18E-25FE-403E-8332-87DEFC87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Designers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Define a class with </a:t>
            </a:r>
            <a:r>
              <a:rPr lang="en-US" altLang="zh-CN" dirty="0">
                <a:solidFill>
                  <a:srgbClr val="FF0000"/>
                </a:solidFill>
              </a:rPr>
              <a:t>only declarations </a:t>
            </a:r>
            <a:r>
              <a:rPr lang="en-US" altLang="zh-CN" dirty="0"/>
              <a:t>in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.h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Define the </a:t>
            </a:r>
            <a:r>
              <a:rPr lang="en-US" altLang="zh-CN" dirty="0">
                <a:solidFill>
                  <a:srgbClr val="FF0000"/>
                </a:solidFill>
              </a:rPr>
              <a:t>implementation of member functions </a:t>
            </a:r>
            <a:r>
              <a:rPr lang="en-US" altLang="zh-CN" dirty="0"/>
              <a:t>in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</a:t>
            </a:r>
          </a:p>
          <a:p>
            <a:r>
              <a:rPr lang="en-US" altLang="zh-CN" b="1" dirty="0"/>
              <a:t>Users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need to include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.h</a:t>
            </a:r>
            <a:r>
              <a:rPr lang="en-US" altLang="zh-CN" dirty="0"/>
              <a:t> file to use the class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DOES NOT care </a:t>
            </a:r>
            <a:r>
              <a:rPr lang="en-US" altLang="zh-CN" dirty="0"/>
              <a:t>how the class is implemented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1180D-9F36-43BF-ADAF-0363F5C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1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11305-F202-42B3-8EDA-59606525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458A6-316A-4EC2-BA4F-DA4E8A78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Counter class from its member function definitions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7B1E3-C1F6-4089-845D-6D0FCF81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D5A87-5FF3-485A-9D5C-B5D7C20DA5D5}"/>
              </a:ext>
            </a:extLst>
          </p:cNvPr>
          <p:cNvSpPr txBox="1"/>
          <p:nvPr/>
        </p:nvSpPr>
        <p:spPr>
          <a:xfrm>
            <a:off x="1099384" y="1705323"/>
            <a:ext cx="3646170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#ifndef </a:t>
            </a:r>
            <a:r>
              <a:rPr lang="zh-CN" altLang="en-US" sz="1600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#define </a:t>
            </a:r>
            <a:r>
              <a:rPr lang="zh-CN" altLang="en-US" sz="1600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r>
              <a:rPr lang="en-US" altLang="zh-CN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#endif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06418A-B987-4CB1-A1F1-91B687D56073}"/>
              </a:ext>
            </a:extLst>
          </p:cNvPr>
          <p:cNvSpPr txBox="1"/>
          <p:nvPr/>
        </p:nvSpPr>
        <p:spPr>
          <a:xfrm>
            <a:off x="6033834" y="1705323"/>
            <a:ext cx="2950186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"counter.h"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Counter::reset()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Counter::get() </a:t>
            </a:r>
            <a:r>
              <a:rPr lang="en-US" altLang="zh-CN" sz="1600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return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Counter::incr()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A4FB55B-FD18-46F0-A33B-E1A7162C37DB}"/>
              </a:ext>
            </a:extLst>
          </p:cNvPr>
          <p:cNvSpPr/>
          <p:nvPr/>
        </p:nvSpPr>
        <p:spPr>
          <a:xfrm>
            <a:off x="1099384" y="2736102"/>
            <a:ext cx="2488785" cy="273002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07164E0-AF96-4486-9AF8-85D054E5275C}"/>
              </a:ext>
            </a:extLst>
          </p:cNvPr>
          <p:cNvCxnSpPr>
            <a:cxnSpLocks/>
          </p:cNvCxnSpPr>
          <p:nvPr/>
        </p:nvCxnSpPr>
        <p:spPr>
          <a:xfrm flipH="1" flipV="1">
            <a:off x="3561945" y="3379359"/>
            <a:ext cx="492966" cy="54195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5937248-C55B-42B1-A573-1AA7B39A7BE5}"/>
              </a:ext>
            </a:extLst>
          </p:cNvPr>
          <p:cNvSpPr txBox="1"/>
          <p:nvPr/>
        </p:nvSpPr>
        <p:spPr>
          <a:xfrm>
            <a:off x="3714850" y="3841024"/>
            <a:ext cx="22357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Only declarations!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Don’t forget the semicolons at the end!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0B3FD6-22E5-40E8-9BA0-0481D17D6DB0}"/>
              </a:ext>
            </a:extLst>
          </p:cNvPr>
          <p:cNvSpPr/>
          <p:nvPr/>
        </p:nvSpPr>
        <p:spPr>
          <a:xfrm>
            <a:off x="6050459" y="2202618"/>
            <a:ext cx="2788594" cy="353457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032D40-642C-435E-96D6-7929A18B5775}"/>
              </a:ext>
            </a:extLst>
          </p:cNvPr>
          <p:cNvCxnSpPr>
            <a:cxnSpLocks/>
          </p:cNvCxnSpPr>
          <p:nvPr/>
        </p:nvCxnSpPr>
        <p:spPr>
          <a:xfrm flipH="1" flipV="1">
            <a:off x="8820410" y="3040245"/>
            <a:ext cx="492966" cy="54195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61B571A-B5F5-48F9-A4B4-D71CDE01544C}"/>
              </a:ext>
            </a:extLst>
          </p:cNvPr>
          <p:cNvSpPr txBox="1"/>
          <p:nvPr/>
        </p:nvSpPr>
        <p:spPr>
          <a:xfrm>
            <a:off x="8938917" y="3474259"/>
            <a:ext cx="28150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Implementations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Types must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Counter::</a:t>
            </a:r>
            <a:r>
              <a:rPr lang="en-US" altLang="zh-CN" b="1" dirty="0"/>
              <a:t> is a qualifier denoting these functions are </a:t>
            </a:r>
            <a:r>
              <a:rPr lang="en-US" altLang="zh-CN" b="1" dirty="0">
                <a:solidFill>
                  <a:srgbClr val="FF0000"/>
                </a:solidFill>
              </a:rPr>
              <a:t>member functions </a:t>
            </a:r>
            <a:r>
              <a:rPr lang="en-US" altLang="zh-CN" b="1" dirty="0"/>
              <a:t>of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Counter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漏掉也会报错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E68AC8-38F4-41C4-83C6-9270165C55C8}"/>
              </a:ext>
            </a:extLst>
          </p:cNvPr>
          <p:cNvSpPr/>
          <p:nvPr/>
        </p:nvSpPr>
        <p:spPr>
          <a:xfrm>
            <a:off x="6031816" y="1706810"/>
            <a:ext cx="2788594" cy="380333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1FF7279-5E8C-4BC0-AD83-45EAD421EAF0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820410" y="1896977"/>
            <a:ext cx="316349" cy="19016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A78B6F8-CF04-41A2-AE5B-F83867328161}"/>
              </a:ext>
            </a:extLst>
          </p:cNvPr>
          <p:cNvSpPr txBox="1"/>
          <p:nvPr/>
        </p:nvSpPr>
        <p:spPr>
          <a:xfrm>
            <a:off x="9136759" y="1763977"/>
            <a:ext cx="2815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Remember to include the header file!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3C8F03-0794-4F51-BD30-9688578EB9D0}"/>
              </a:ext>
            </a:extLst>
          </p:cNvPr>
          <p:cNvSpPr txBox="1"/>
          <p:nvPr/>
        </p:nvSpPr>
        <p:spPr>
          <a:xfrm>
            <a:off x="1684028" y="6169708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counter.h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36CFD4-182C-4A84-BEA5-989442FEB4D4}"/>
              </a:ext>
            </a:extLst>
          </p:cNvPr>
          <p:cNvSpPr txBox="1"/>
          <p:nvPr/>
        </p:nvSpPr>
        <p:spPr>
          <a:xfrm>
            <a:off x="6611351" y="5790789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counter.cpp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 animBg="1"/>
      <p:bldP spid="17" grpId="0"/>
      <p:bldP spid="18" grpId="0" animBg="1"/>
      <p:bldP spid="2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D521E-33E3-2CBB-11E2-D0780C2F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1062A-86BF-5C20-D249-F4EF0103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Constructors &amp; destructors are defined in a similar 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FDCB1-B009-F3E0-81AB-1B94B08A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D1EC56-8105-A9E7-4160-F0E36ED15A09}"/>
              </a:ext>
            </a:extLst>
          </p:cNvPr>
          <p:cNvSpPr txBox="1"/>
          <p:nvPr/>
        </p:nvSpPr>
        <p:spPr>
          <a:xfrm>
            <a:off x="1099384" y="1705323"/>
            <a:ext cx="364617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 ();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Counter 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n);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~Counter();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reset();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get() </a:t>
            </a:r>
            <a:r>
              <a:rPr lang="en-US" altLang="zh-CN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incr();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cnt;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8F439B-05CE-224D-8F0A-0CC4AEE415A1}"/>
              </a:ext>
            </a:extLst>
          </p:cNvPr>
          <p:cNvSpPr txBox="1"/>
          <p:nvPr/>
        </p:nvSpPr>
        <p:spPr>
          <a:xfrm>
            <a:off x="6033834" y="1705323"/>
            <a:ext cx="4500054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"counter.h"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</a:rPr>
              <a:t>include</a:t>
            </a:r>
            <a:r>
              <a:rPr lang="en-US" altLang="zh-CN" sz="1600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</a:t>
            </a:r>
            <a:r>
              <a:rPr lang="en-US" altLang="zh-CN" sz="1600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Counter::Counter()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: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Counter::Counter(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: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Counter::~Counter()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&lt;&lt; "Destructed" &lt;&lt;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660906-2993-0702-A554-5903998F24A9}"/>
              </a:ext>
            </a:extLst>
          </p:cNvPr>
          <p:cNvSpPr txBox="1"/>
          <p:nvPr/>
        </p:nvSpPr>
        <p:spPr>
          <a:xfrm>
            <a:off x="1574300" y="6005826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counter.h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EFD9F1-0479-66C7-C93A-C42060F48889}"/>
              </a:ext>
            </a:extLst>
          </p:cNvPr>
          <p:cNvSpPr txBox="1"/>
          <p:nvPr/>
        </p:nvSpPr>
        <p:spPr>
          <a:xfrm>
            <a:off x="6611351" y="5956240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counter.cpp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98AACE9-C822-58DC-F5D0-FC5E9267C0B4}"/>
              </a:ext>
            </a:extLst>
          </p:cNvPr>
          <p:cNvSpPr/>
          <p:nvPr/>
        </p:nvSpPr>
        <p:spPr>
          <a:xfrm>
            <a:off x="3560138" y="3977369"/>
            <a:ext cx="7667212" cy="2445493"/>
          </a:xfrm>
          <a:prstGeom prst="roundRect">
            <a:avLst>
              <a:gd name="adj" fmla="val 9123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91DF11-9005-E2F5-F889-7DF7A109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C++ Programs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84156-CCC4-A015-9E93-BADEF1E9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601162-6158-25CF-AA7C-2C79D2F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966B36-2FB7-0BC5-7DCA-7609C1F37CDF}"/>
              </a:ext>
            </a:extLst>
          </p:cNvPr>
          <p:cNvSpPr txBox="1"/>
          <p:nvPr/>
        </p:nvSpPr>
        <p:spPr>
          <a:xfrm>
            <a:off x="761081" y="3992686"/>
            <a:ext cx="272193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implementations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>
                <a:latin typeface="Consolas" panose="020B0609020204030204" pitchFamily="49" charset="0"/>
              </a:rPr>
              <a:t>where a definition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class member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FFDF8E-30DC-B94D-9436-86F6237E5C4F}"/>
              </a:ext>
            </a:extLst>
          </p:cNvPr>
          <p:cNvSpPr txBox="1"/>
          <p:nvPr/>
        </p:nvSpPr>
        <p:spPr>
          <a:xfrm>
            <a:off x="8262864" y="229843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EBA08FD-D887-AE09-1DAD-078168385BDE}"/>
              </a:ext>
            </a:extLst>
          </p:cNvPr>
          <p:cNvGrpSpPr/>
          <p:nvPr/>
        </p:nvGrpSpPr>
        <p:grpSpPr>
          <a:xfrm>
            <a:off x="3807550" y="1025199"/>
            <a:ext cx="1985341" cy="2399133"/>
            <a:chOff x="3567187" y="1284733"/>
            <a:chExt cx="1985341" cy="23991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4DAA82-4064-0D8D-6CE6-A7D8F25BF9B4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126089D-5A96-A23A-54CA-418AD46D7F3C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6F19B43-68E4-2FA1-1F5E-5507F247B512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A92D708-A919-968A-507B-6C985944E558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1BFA3B-F345-5011-A6D2-237DD1B9641D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latin typeface="Consolas" panose="020B0609020204030204" pitchFamily="49" charset="0"/>
                </a:rPr>
                <a:t>a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9CA018A-1739-1D37-529D-222897F70365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n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91B2A8B-802B-FCC5-95E3-3B5A6FD81DAF}"/>
              </a:ext>
            </a:extLst>
          </p:cNvPr>
          <p:cNvGrpSpPr/>
          <p:nvPr/>
        </p:nvGrpSpPr>
        <p:grpSpPr>
          <a:xfrm>
            <a:off x="6095999" y="1025199"/>
            <a:ext cx="1985341" cy="2399133"/>
            <a:chOff x="3567187" y="1284733"/>
            <a:chExt cx="1985341" cy="239913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57611CE-0A42-4A89-CA7A-43467029276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4C3D2258-25B0-8554-BB75-5599FCBD0B07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FE45B6DD-A9C2-59B4-B62D-1AAEBCADC089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0E01B40-1369-8131-D626-5884B42DA3FF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0AF5254-83AC-8C7B-1745-3D7DF6EFDFDE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4BE4FAD-2643-839A-0957-DFF1C39EF0E1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m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82FAEBE-44EA-5AAA-9229-6B9AB1420473}"/>
              </a:ext>
            </a:extLst>
          </p:cNvPr>
          <p:cNvSpPr txBox="1"/>
          <p:nvPr/>
        </p:nvSpPr>
        <p:spPr>
          <a:xfrm>
            <a:off x="747566" y="1540766"/>
            <a:ext cx="281257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interfaces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>
                <a:latin typeface="Consolas" panose="020B0609020204030204" pitchFamily="49" charset="0"/>
              </a:rPr>
              <a:t>where a declaration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class definition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AAFEAFC-5265-3586-6F40-88C6C34986C8}"/>
              </a:ext>
            </a:extLst>
          </p:cNvPr>
          <p:cNvGrpSpPr/>
          <p:nvPr/>
        </p:nvGrpSpPr>
        <p:grpSpPr>
          <a:xfrm>
            <a:off x="9209813" y="1025199"/>
            <a:ext cx="1985341" cy="2399133"/>
            <a:chOff x="3567187" y="1284733"/>
            <a:chExt cx="1985341" cy="2399133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52443D5-309F-49DF-5431-7CD7B9E1D0D0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A9BFABC-60E8-D5EC-2901-410752D01AA8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C50585E-35CA-64B1-4A40-F67ED598A005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59123FB-924B-EB9D-16CF-D3D23B7979C2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C65B24D-68C3-EB34-E256-BDACB54D4411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latin typeface="Consolas" panose="020B0609020204030204" pitchFamily="49" charset="0"/>
                </a:rPr>
                <a:t>z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4CC80E2-4CA1-A093-EB56-1AFD08E013D2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Declaration k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87D7226E-63FE-44E3-3C28-88B9EFF3CCDF}"/>
              </a:ext>
            </a:extLst>
          </p:cNvPr>
          <p:cNvSpPr txBox="1"/>
          <p:nvPr/>
        </p:nvSpPr>
        <p:spPr>
          <a:xfrm>
            <a:off x="8179921" y="518184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8C31B8B-D52C-CDEE-F904-4EDC5E07EBE6}"/>
              </a:ext>
            </a:extLst>
          </p:cNvPr>
          <p:cNvGrpSpPr/>
          <p:nvPr/>
        </p:nvGrpSpPr>
        <p:grpSpPr>
          <a:xfrm>
            <a:off x="3724607" y="3908610"/>
            <a:ext cx="1985341" cy="2399133"/>
            <a:chOff x="3567187" y="1284733"/>
            <a:chExt cx="1985341" cy="239913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C28E85C-368C-7C09-BAF7-473CDB3451C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DDDC257C-1AC7-7341-8A3B-1465FF66EC9E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F74BFED-9372-45B1-7A67-8F1D07BF95E1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DCF53BA-1173-C27A-0E37-756637675192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4D74C9F-8681-8048-5B84-7BD96B221AA2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9A5D08B7-B727-A487-4957-6E7068DCCA46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n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D85E478-6B6F-3520-94E6-6B4586D0A11A}"/>
              </a:ext>
            </a:extLst>
          </p:cNvPr>
          <p:cNvGrpSpPr/>
          <p:nvPr/>
        </p:nvGrpSpPr>
        <p:grpSpPr>
          <a:xfrm>
            <a:off x="6013056" y="3908610"/>
            <a:ext cx="1985341" cy="2399133"/>
            <a:chOff x="3567187" y="1284733"/>
            <a:chExt cx="1985341" cy="2399133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D0397A8-DBD1-9368-7202-F129E37E8989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5FCC5B54-54BB-0118-C428-31C3712240C6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8126D42-E459-0057-AD88-D822E4B7906F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A9F103E-287F-EA1E-70DB-45389D6BE8B1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D096B1E-5889-0FA0-55DF-966A1DDD040A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3FAF2EF-1A93-B6DD-D6D9-4F3F39701935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m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38D4F9A-8306-F703-BA97-BB9EE98338D0}"/>
              </a:ext>
            </a:extLst>
          </p:cNvPr>
          <p:cNvGrpSpPr/>
          <p:nvPr/>
        </p:nvGrpSpPr>
        <p:grpSpPr>
          <a:xfrm>
            <a:off x="9126870" y="3908610"/>
            <a:ext cx="1985341" cy="2399133"/>
            <a:chOff x="3567187" y="1284733"/>
            <a:chExt cx="1985341" cy="2399133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8D0B0E2-B328-A064-4287-926AA0C8B052}"/>
                </a:ext>
              </a:extLst>
            </p:cNvPr>
            <p:cNvSpPr txBox="1"/>
            <p:nvPr/>
          </p:nvSpPr>
          <p:spPr>
            <a:xfrm>
              <a:off x="3838685" y="3227949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4A521F51-AEC1-BBA1-E9ED-95D158197471}"/>
                </a:ext>
              </a:extLst>
            </p:cNvPr>
            <p:cNvSpPr/>
            <p:nvPr/>
          </p:nvSpPr>
          <p:spPr>
            <a:xfrm>
              <a:off x="3567187" y="1740650"/>
              <a:ext cx="1985341" cy="1943216"/>
            </a:xfrm>
            <a:prstGeom prst="roundRect">
              <a:avLst>
                <a:gd name="adj" fmla="val 91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85B12415-881B-8DE7-560D-42100A5753B8}"/>
                </a:ext>
              </a:extLst>
            </p:cNvPr>
            <p:cNvSpPr/>
            <p:nvPr/>
          </p:nvSpPr>
          <p:spPr>
            <a:xfrm>
              <a:off x="3656810" y="1838386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1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CEFE218-D7AE-5E48-0AD1-AF4EEDAF0609}"/>
                </a:ext>
              </a:extLst>
            </p:cNvPr>
            <p:cNvSpPr txBox="1"/>
            <p:nvPr/>
          </p:nvSpPr>
          <p:spPr>
            <a:xfrm rot="5400000">
              <a:off x="4198402" y="2592825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/>
                  </a:solidFill>
                </a:rPr>
                <a:t>● ● ● 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1A160C9-C2BD-4ED5-07D2-AF8DE67A5905}"/>
                </a:ext>
              </a:extLst>
            </p:cNvPr>
            <p:cNvSpPr txBox="1"/>
            <p:nvPr/>
          </p:nvSpPr>
          <p:spPr>
            <a:xfrm>
              <a:off x="3838685" y="1284733"/>
              <a:ext cx="1484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z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.cpp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D64DD282-0949-065E-E298-A0E507307E31}"/>
                </a:ext>
              </a:extLst>
            </p:cNvPr>
            <p:cNvSpPr/>
            <p:nvPr/>
          </p:nvSpPr>
          <p:spPr>
            <a:xfrm>
              <a:off x="3631119" y="3021309"/>
              <a:ext cx="1806094" cy="48024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Definition k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0180A60-7696-63A3-16B9-FE3326CECBCB}"/>
              </a:ext>
            </a:extLst>
          </p:cNvPr>
          <p:cNvSpPr/>
          <p:nvPr/>
        </p:nvSpPr>
        <p:spPr>
          <a:xfrm rot="16200000">
            <a:off x="7116699" y="999719"/>
            <a:ext cx="384324" cy="5402263"/>
          </a:xfrm>
          <a:prstGeom prst="leftBrace">
            <a:avLst>
              <a:gd name="adj1" fmla="val 3421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A7F2E45-6031-48A0-39FC-F74D8467BD6A}"/>
              </a:ext>
            </a:extLst>
          </p:cNvPr>
          <p:cNvSpPr txBox="1"/>
          <p:nvPr/>
        </p:nvSpPr>
        <p:spPr>
          <a:xfrm>
            <a:off x="6502536" y="3379242"/>
            <a:ext cx="149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" grpId="0"/>
      <p:bldP spid="63" grpId="0"/>
      <p:bldP spid="85" grpId="0" animBg="1"/>
      <p:bldP spid="8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36230" y="3037630"/>
            <a:ext cx="6719539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Organize Programs with Classes</a:t>
            </a:r>
          </a:p>
        </p:txBody>
      </p:sp>
    </p:spTree>
    <p:extLst>
      <p:ext uri="{BB962C8B-B14F-4D97-AF65-F5344CB8AC3E}">
        <p14:creationId xmlns:p14="http://schemas.microsoft.com/office/powerpoint/2010/main" val="36588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23CEC04-E47F-E6DF-4868-50DB5092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Modules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0F5A4-BE03-D1B3-8DBB-05E56503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 C++ program is an </a:t>
            </a:r>
            <a:r>
              <a:rPr lang="en-US" altLang="zh-CN" dirty="0">
                <a:solidFill>
                  <a:srgbClr val="FF0000"/>
                </a:solidFill>
              </a:rPr>
              <a:t>art</a:t>
            </a:r>
            <a:r>
              <a:rPr lang="en-US" altLang="zh-CN" dirty="0"/>
              <a:t> more than </a:t>
            </a:r>
            <a:r>
              <a:rPr lang="en-US" altLang="zh-CN" dirty="0">
                <a:solidFill>
                  <a:srgbClr val="FF0000"/>
                </a:solidFill>
              </a:rPr>
              <a:t>science</a:t>
            </a:r>
          </a:p>
          <a:p>
            <a:r>
              <a:rPr lang="en-US" altLang="zh-CN" b="1" dirty="0"/>
              <a:t>Some Guidelines:</a:t>
            </a:r>
          </a:p>
          <a:p>
            <a:pPr lvl="1"/>
            <a:r>
              <a:rPr lang="en-US" altLang="zh-CN" dirty="0"/>
              <a:t>Encapsulate functionalities into ADTs</a:t>
            </a:r>
          </a:p>
          <a:p>
            <a:pPr lvl="2"/>
            <a:r>
              <a:rPr lang="en-US" altLang="zh-CN" dirty="0"/>
              <a:t>Class headers</a:t>
            </a:r>
          </a:p>
          <a:p>
            <a:pPr lvl="2"/>
            <a:r>
              <a:rPr lang="en-US" altLang="zh-CN" dirty="0"/>
              <a:t>Class files</a:t>
            </a:r>
          </a:p>
          <a:p>
            <a:pPr lvl="1"/>
            <a:r>
              <a:rPr lang="en-US" altLang="zh-CN" dirty="0"/>
              <a:t>A collection of driver functions using the ADTs</a:t>
            </a:r>
          </a:p>
          <a:p>
            <a:pPr lvl="2"/>
            <a:r>
              <a:rPr lang="en-US" altLang="zh-CN" dirty="0"/>
              <a:t>Driver headers</a:t>
            </a:r>
          </a:p>
          <a:p>
            <a:pPr lvl="2"/>
            <a:r>
              <a:rPr lang="en-US" altLang="zh-CN" dirty="0"/>
              <a:t>Driver files</a:t>
            </a:r>
          </a:p>
          <a:p>
            <a:pPr lvl="1"/>
            <a:r>
              <a:rPr lang="en-US" altLang="zh-CN" dirty="0"/>
              <a:t>A main file as the entry point (if not a library)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36F24A-1090-4253-BE03-3C179CB3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9DAE-06FE-B4F6-5341-10261CDA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Whack-A-Mole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E5B9A-EF95-E1F4-D7A1-4CE86326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the whack-a-mole (</a:t>
            </a:r>
            <a:r>
              <a:rPr lang="zh-CN" altLang="en-US" dirty="0"/>
              <a:t>打地鼠</a:t>
            </a:r>
            <a:r>
              <a:rPr lang="en-US" altLang="zh-CN" dirty="0"/>
              <a:t>) game as an example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71537-7031-27A9-4E46-47D41466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pic>
        <p:nvPicPr>
          <p:cNvPr id="1026" name="Picture 2" descr="33 Whack A Mole Stock Photos, Pictures &amp; Royalty-Free Images - iStock">
            <a:extLst>
              <a:ext uri="{FF2B5EF4-FFF2-40B4-BE49-F238E27FC236}">
                <a16:creationId xmlns:a16="http://schemas.microsoft.com/office/drawing/2014/main" id="{476642BB-4D11-3174-3BDD-C1284AAE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14" y="1861982"/>
            <a:ext cx="6294172" cy="449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96EF-71AD-5B7E-B622-30A117F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01EB-F496-3B69-7E1A-73A6B1E9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 x N field with moles whose heads pop out every so often</a:t>
            </a:r>
          </a:p>
          <a:p>
            <a:r>
              <a:rPr lang="en-US" altLang="zh-CN" dirty="0"/>
              <a:t>The game proceed in rounds, every round</a:t>
            </a:r>
            <a:endParaRPr lang="zh-CN" altLang="en-US" dirty="0"/>
          </a:p>
          <a:p>
            <a:pPr lvl="1"/>
            <a:r>
              <a:rPr lang="en-US" altLang="zh-CN" dirty="0"/>
              <a:t>The moles randomly pop up at some square </a:t>
            </a:r>
          </a:p>
          <a:p>
            <a:pPr lvl="1"/>
            <a:r>
              <a:rPr lang="en-US" altLang="zh-CN" dirty="0"/>
              <a:t>The user indicates which square he would like to whack (enter the coordinate (x, y))</a:t>
            </a:r>
          </a:p>
          <a:p>
            <a:pPr lvl="1"/>
            <a:r>
              <a:rPr lang="en-US" altLang="zh-CN" dirty="0"/>
              <a:t>The user gets scores according to the following rules:</a:t>
            </a:r>
          </a:p>
          <a:p>
            <a:pPr lvl="2"/>
            <a:r>
              <a:rPr lang="en-US" altLang="zh-CN" dirty="0"/>
              <a:t>Gets 300 points if a big mole is at (x, y)</a:t>
            </a:r>
          </a:p>
          <a:p>
            <a:pPr lvl="2"/>
            <a:r>
              <a:rPr lang="en-US" altLang="zh-CN" dirty="0"/>
              <a:t>Gets 100 points if a small mole is at (x, y)</a:t>
            </a:r>
          </a:p>
          <a:p>
            <a:pPr lvl="2"/>
            <a:r>
              <a:rPr lang="en-US" altLang="zh-CN" dirty="0"/>
              <a:t>Gets -100 points if no mole is at (x, y)</a:t>
            </a:r>
          </a:p>
          <a:p>
            <a:pPr lvl="1"/>
            <a:r>
              <a:rPr lang="en-US" altLang="zh-CN" dirty="0"/>
              <a:t>A mole disappears if it is whacked</a:t>
            </a:r>
          </a:p>
          <a:p>
            <a:r>
              <a:rPr lang="en-US" altLang="zh-CN" dirty="0"/>
              <a:t>The game ends if there is no mole in the field.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DE0A8-0F4B-63E1-B105-58661F72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1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6732-D487-4043-9D11-B1BEF5C3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3229-BE80-44C8-B3F8-34F8A882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class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FF0000"/>
                </a:solidFill>
              </a:rPr>
              <a:t>user-defined data type </a:t>
            </a:r>
            <a:r>
              <a:rPr lang="en-US" altLang="zh-CN" dirty="0"/>
              <a:t>with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Member variables</a:t>
            </a:r>
            <a:r>
              <a:rPr lang="en-US" altLang="zh-CN" dirty="0"/>
              <a:t>: a set of values with an abstract representation</a:t>
            </a:r>
          </a:p>
          <a:p>
            <a:pPr lvl="2"/>
            <a:r>
              <a:rPr lang="en-US" altLang="zh-CN" dirty="0"/>
              <a:t>Their physical representation has a limited exposure</a:t>
            </a:r>
          </a:p>
          <a:p>
            <a:pPr lvl="1"/>
            <a:r>
              <a:rPr lang="en-US" altLang="zh-CN" b="1" dirty="0"/>
              <a:t>Member functions</a:t>
            </a:r>
            <a:r>
              <a:rPr lang="en-US" altLang="zh-CN" dirty="0"/>
              <a:t>: the </a:t>
            </a:r>
            <a:r>
              <a:rPr lang="en-US" altLang="zh-CN" dirty="0">
                <a:solidFill>
                  <a:srgbClr val="FF0000"/>
                </a:solidFill>
              </a:rPr>
              <a:t>only ways </a:t>
            </a:r>
            <a:r>
              <a:rPr lang="en-US" altLang="zh-CN" dirty="0"/>
              <a:t>to access the abstract values</a:t>
            </a:r>
          </a:p>
          <a:p>
            <a:pPr lvl="2"/>
            <a:r>
              <a:rPr lang="en-US" altLang="zh-CN" dirty="0"/>
              <a:t>Also called </a:t>
            </a:r>
            <a:r>
              <a:rPr lang="en-US" altLang="zh-CN" b="1" dirty="0"/>
              <a:t>methods</a:t>
            </a:r>
          </a:p>
          <a:p>
            <a:pPr lvl="2"/>
            <a:r>
              <a:rPr lang="en-US" altLang="zh-CN" dirty="0"/>
              <a:t>No way to directly inspect the physical values of an ADT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A class is like a fortified castle:</a:t>
            </a:r>
          </a:p>
          <a:p>
            <a:pPr lvl="1"/>
            <a:r>
              <a:rPr lang="en-US" altLang="zh-CN" dirty="0"/>
              <a:t>Cannot see what (</a:t>
            </a:r>
            <a:r>
              <a:rPr lang="en-US" altLang="zh-CN" dirty="0">
                <a:solidFill>
                  <a:srgbClr val="FF0000"/>
                </a:solidFill>
              </a:rPr>
              <a:t>member variables</a:t>
            </a:r>
            <a:r>
              <a:rPr lang="en-US" altLang="zh-CN" dirty="0"/>
              <a:t>) are behind its door </a:t>
            </a:r>
          </a:p>
          <a:p>
            <a:pPr lvl="1"/>
            <a:r>
              <a:rPr lang="en-US" altLang="zh-CN" dirty="0"/>
              <a:t>Only limited ways (</a:t>
            </a:r>
            <a:r>
              <a:rPr lang="en-US" altLang="zh-CN" dirty="0">
                <a:solidFill>
                  <a:srgbClr val="FF0000"/>
                </a:solidFill>
              </a:rPr>
              <a:t>member functions</a:t>
            </a:r>
            <a:r>
              <a:rPr lang="en-US" altLang="zh-CN" dirty="0"/>
              <a:t>) to access it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C0604-52EC-4ED2-B702-953E08B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CD3A0C-8D22-4846-B771-5C5FB7AF7C15}"/>
              </a:ext>
            </a:extLst>
          </p:cNvPr>
          <p:cNvGrpSpPr/>
          <p:nvPr/>
        </p:nvGrpSpPr>
        <p:grpSpPr>
          <a:xfrm>
            <a:off x="7236010" y="2933700"/>
            <a:ext cx="4641665" cy="3514973"/>
            <a:chOff x="6407684" y="3201901"/>
            <a:chExt cx="4641665" cy="351497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DEE5D2-E9B6-43EC-A31B-03FABE41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751" y="3201901"/>
              <a:ext cx="1587697" cy="1720539"/>
            </a:xfrm>
            <a:prstGeom prst="rect">
              <a:avLst/>
            </a:prstGeom>
          </p:spPr>
        </p:pic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2798B1C-2E5B-4D17-8CB9-5008E1398A25}"/>
                </a:ext>
              </a:extLst>
            </p:cNvPr>
            <p:cNvSpPr/>
            <p:nvPr/>
          </p:nvSpPr>
          <p:spPr>
            <a:xfrm>
              <a:off x="7201532" y="4249778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0A25C6E-723A-4A23-B8FE-D6D6E3591C42}"/>
                </a:ext>
              </a:extLst>
            </p:cNvPr>
            <p:cNvSpPr/>
            <p:nvPr/>
          </p:nvSpPr>
          <p:spPr>
            <a:xfrm flipH="1">
              <a:off x="9323490" y="4270454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31750">
              <a:solidFill>
                <a:srgbClr val="374A9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572168B-3071-48E6-954D-8A0DBFE206A5}"/>
                </a:ext>
              </a:extLst>
            </p:cNvPr>
            <p:cNvCxnSpPr/>
            <p:nvPr/>
          </p:nvCxnSpPr>
          <p:spPr>
            <a:xfrm flipV="1">
              <a:off x="8610599" y="4943116"/>
              <a:ext cx="0" cy="1144711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58833-49B2-42DF-AC8F-8B3E122CC0D9}"/>
                </a:ext>
              </a:extLst>
            </p:cNvPr>
            <p:cNvSpPr txBox="1"/>
            <p:nvPr/>
          </p:nvSpPr>
          <p:spPr>
            <a:xfrm>
              <a:off x="6407684" y="5677464"/>
              <a:ext cx="15876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Member Function 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4E2B216-2339-45EE-A5CA-C6A41287E1C3}"/>
                </a:ext>
              </a:extLst>
            </p:cNvPr>
            <p:cNvSpPr txBox="1"/>
            <p:nvPr/>
          </p:nvSpPr>
          <p:spPr>
            <a:xfrm>
              <a:off x="7873959" y="6070543"/>
              <a:ext cx="15876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Member Function 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EFE2B0-F48B-473D-8927-7BC65D7C8730}"/>
                </a:ext>
              </a:extLst>
            </p:cNvPr>
            <p:cNvSpPr txBox="1"/>
            <p:nvPr/>
          </p:nvSpPr>
          <p:spPr>
            <a:xfrm>
              <a:off x="9461654" y="5658494"/>
              <a:ext cx="15876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Member Function 3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46155B-95FE-49FD-8159-562FE1D9C826}"/>
                </a:ext>
              </a:extLst>
            </p:cNvPr>
            <p:cNvSpPr txBox="1"/>
            <p:nvPr/>
          </p:nvSpPr>
          <p:spPr>
            <a:xfrm>
              <a:off x="7279101" y="3410601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Class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2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B427-7263-2D4D-E6C5-49BDF574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the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A3BA9-2FD8-0B69-2802-4D4B5C0C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for moles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mole.h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mole.cpp</a:t>
            </a:r>
          </a:p>
          <a:p>
            <a:r>
              <a:rPr lang="en-US" altLang="zh-CN" dirty="0"/>
              <a:t>An ADT for fields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field.h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field.cpp</a:t>
            </a:r>
          </a:p>
          <a:p>
            <a:r>
              <a:rPr lang="en-US" altLang="zh-CN" dirty="0"/>
              <a:t>A module for driver (game engine)</a:t>
            </a:r>
          </a:p>
          <a:p>
            <a:pPr lvl="1"/>
            <a:r>
              <a:rPr lang="en-US" altLang="zh-CN" dirty="0"/>
              <a:t>Interface: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engine.h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Implementation: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engine.cpp</a:t>
            </a:r>
          </a:p>
          <a:p>
            <a:r>
              <a:rPr lang="en-US" altLang="zh-CN" dirty="0"/>
              <a:t>The entry point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main.cpp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11F0F-14F5-E20B-1D53-D6F3E967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2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Concrete Data Types</a:t>
            </a:r>
          </a:p>
        </p:txBody>
      </p:sp>
    </p:spTree>
    <p:extLst>
      <p:ext uri="{BB962C8B-B14F-4D97-AF65-F5344CB8AC3E}">
        <p14:creationId xmlns:p14="http://schemas.microsoft.com/office/powerpoint/2010/main" val="13432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2C76C24-7C18-6CB4-9D65-066FAE2C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Concrete Data Types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1CC4B-235B-6803-BF17-EC47B405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types whose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exposed</a:t>
            </a:r>
            <a:r>
              <a:rPr lang="en-US" altLang="zh-CN" dirty="0"/>
              <a:t> to users</a:t>
            </a:r>
          </a:p>
          <a:p>
            <a:pPr lvl="1"/>
            <a:r>
              <a:rPr lang="en-US" altLang="zh-CN" dirty="0"/>
              <a:t>They are called </a:t>
            </a:r>
            <a:r>
              <a:rPr lang="en-US" altLang="zh-CN" b="1" dirty="0"/>
              <a:t>structures</a:t>
            </a:r>
            <a:r>
              <a:rPr lang="en-US" altLang="zh-CN" dirty="0"/>
              <a:t> in C++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Design Principle:</a:t>
            </a:r>
          </a:p>
          <a:p>
            <a:pPr lvl="1"/>
            <a:r>
              <a:rPr lang="en-US" altLang="zh-CN" dirty="0"/>
              <a:t>All the variables and functions should be exposed to users</a:t>
            </a:r>
          </a:p>
          <a:p>
            <a:pPr lvl="1"/>
            <a:r>
              <a:rPr lang="en-US" altLang="zh-CN" dirty="0"/>
              <a:t>Users should be free to inspect and modify the concrete values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82FF0B-D9F1-94DC-6B46-C4C02BF1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96499E-4C32-4EC8-1F86-6D4A56A3023F}"/>
              </a:ext>
            </a:extLst>
          </p:cNvPr>
          <p:cNvSpPr txBox="1"/>
          <p:nvPr/>
        </p:nvSpPr>
        <p:spPr>
          <a:xfrm>
            <a:off x="1797177" y="252212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Definition of a structure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latin typeface="+mj-lt"/>
              </a:rPr>
              <a:t>    declaration/definition of member variables</a:t>
            </a:r>
            <a:r>
              <a:rPr lang="zh-CN" altLang="en-US" i="1" dirty="0">
                <a:latin typeface="+mj-lt"/>
              </a:rPr>
              <a:t> </a:t>
            </a:r>
            <a:endParaRPr lang="en-US" altLang="zh-CN" i="1" dirty="0">
              <a:latin typeface="+mj-lt"/>
            </a:endParaRPr>
          </a:p>
          <a:p>
            <a:r>
              <a:rPr lang="en-US" altLang="zh-CN" i="1" dirty="0">
                <a:latin typeface="+mj-lt"/>
              </a:rPr>
              <a:t>    declaration/definition of member functions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0479EC-8682-5089-D611-D43CD161FC86}"/>
              </a:ext>
            </a:extLst>
          </p:cNvPr>
          <p:cNvSpPr/>
          <p:nvPr/>
        </p:nvSpPr>
        <p:spPr>
          <a:xfrm>
            <a:off x="1797177" y="3122289"/>
            <a:ext cx="5800725" cy="5951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BECBF9D-8ED8-2F20-3E73-A0C9422CE921}"/>
              </a:ext>
            </a:extLst>
          </p:cNvPr>
          <p:cNvSpPr/>
          <p:nvPr/>
        </p:nvSpPr>
        <p:spPr>
          <a:xfrm rot="3277737">
            <a:off x="7804319" y="2843681"/>
            <a:ext cx="220753" cy="7171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626A29-21CF-3B7C-EA0F-CE352DD32092}"/>
              </a:ext>
            </a:extLst>
          </p:cNvPr>
          <p:cNvSpPr txBox="1"/>
          <p:nvPr/>
        </p:nvSpPr>
        <p:spPr>
          <a:xfrm>
            <a:off x="8270969" y="2792821"/>
            <a:ext cx="184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Public section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(Visible to Users)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2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A103063-78BC-4A2A-8E05-F2BBD6DE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 </a:t>
            </a:r>
            <a:r>
              <a:rPr lang="en-US" altLang="zh-CN" dirty="0"/>
              <a:t>C</a:t>
            </a:r>
            <a:r>
              <a:rPr lang="en-US" altLang="zh-CN"/>
              <a:t>DT </a:t>
            </a:r>
            <a:r>
              <a:rPr lang="en-US" altLang="zh-CN" dirty="0"/>
              <a:t>Members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DB72F8-DEEB-43BC-8E8C-1EF8A74D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Member Variable Access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This is the primary operation for CDT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Method Call 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CED2E-BBC7-4227-AFF5-144E6A33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DA77B36-7170-486B-B088-8079DA40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08" y="3384057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8B663B4-317C-4CE1-9BA3-C9BD77A3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041" y="1666186"/>
            <a:ext cx="5231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member_variable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6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320FA-7A89-5DEE-6AD3-30A5CAF2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E0B11-044A-F9A3-C501-AE573655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point structure</a:t>
            </a:r>
          </a:p>
          <a:p>
            <a:r>
              <a:rPr lang="en-US" altLang="zh-CN" dirty="0"/>
              <a:t>Two member variables:</a:t>
            </a:r>
          </a:p>
          <a:p>
            <a:pPr lvl="1"/>
            <a:r>
              <a:rPr lang="en-US" altLang="zh-CN" dirty="0"/>
              <a:t>x and y coordinates</a:t>
            </a:r>
          </a:p>
          <a:p>
            <a:r>
              <a:rPr lang="en-US" altLang="zh-CN" dirty="0"/>
              <a:t>One member function:</a:t>
            </a:r>
          </a:p>
          <a:p>
            <a:pPr lvl="1"/>
            <a:r>
              <a:rPr lang="en-US" altLang="zh-CN" dirty="0"/>
              <a:t>Shift the coordinate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BF1A3-14D7-18EE-A52F-992C76AA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C3B6B-17F6-17F3-AE14-12716F007E1E}"/>
              </a:ext>
            </a:extLst>
          </p:cNvPr>
          <p:cNvSpPr txBox="1"/>
          <p:nvPr/>
        </p:nvSpPr>
        <p:spPr>
          <a:xfrm>
            <a:off x="5858545" y="1231378"/>
            <a:ext cx="5255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图形 6" descr="男人">
            <a:extLst>
              <a:ext uri="{FF2B5EF4-FFF2-40B4-BE49-F238E27FC236}">
                <a16:creationId xmlns:a16="http://schemas.microsoft.com/office/drawing/2014/main" id="{0059C62A-1DD2-FB0F-F218-D44F3BF85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2822" y="4740031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AD9F3A-9DD3-C85A-191D-9FED4A1A9B3F}"/>
              </a:ext>
            </a:extLst>
          </p:cNvPr>
          <p:cNvSpPr txBox="1"/>
          <p:nvPr/>
        </p:nvSpPr>
        <p:spPr>
          <a:xfrm>
            <a:off x="3932822" y="5654431"/>
            <a:ext cx="1622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Member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6633E444-384B-511F-74A7-36F38CA7DBE9}"/>
              </a:ext>
            </a:extLst>
          </p:cNvPr>
          <p:cNvSpPr/>
          <p:nvPr/>
        </p:nvSpPr>
        <p:spPr>
          <a:xfrm>
            <a:off x="3754634" y="3374003"/>
            <a:ext cx="1582484" cy="996696"/>
          </a:xfrm>
          <a:prstGeom prst="wedgeRectCallout">
            <a:avLst>
              <a:gd name="adj1" fmla="val -100046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 see everything in Point! </a:t>
            </a:r>
            <a:endParaRPr lang="zh-CN" altLang="en-US" dirty="0"/>
          </a:p>
        </p:txBody>
      </p:sp>
      <p:pic>
        <p:nvPicPr>
          <p:cNvPr id="10" name="图形 9" descr="男人">
            <a:extLst>
              <a:ext uri="{FF2B5EF4-FFF2-40B4-BE49-F238E27FC236}">
                <a16:creationId xmlns:a16="http://schemas.microsoft.com/office/drawing/2014/main" id="{78C6964B-72AD-A4AA-FDAA-44690217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045" y="4740031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BDA300-AAFD-E8B0-424E-7ECC7DBBE5F2}"/>
              </a:ext>
            </a:extLst>
          </p:cNvPr>
          <p:cNvSpPr txBox="1"/>
          <p:nvPr/>
        </p:nvSpPr>
        <p:spPr>
          <a:xfrm>
            <a:off x="2487045" y="5654431"/>
            <a:ext cx="162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CB9DF-AAF9-C359-6B83-6B1362B124CF}"/>
              </a:ext>
            </a:extLst>
          </p:cNvPr>
          <p:cNvSpPr/>
          <p:nvPr/>
        </p:nvSpPr>
        <p:spPr>
          <a:xfrm>
            <a:off x="6120674" y="1845104"/>
            <a:ext cx="3746894" cy="226696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E51799B5-EC81-CB4E-81F1-37C33CC0362B}"/>
              </a:ext>
            </a:extLst>
          </p:cNvPr>
          <p:cNvSpPr/>
          <p:nvPr/>
        </p:nvSpPr>
        <p:spPr>
          <a:xfrm>
            <a:off x="3754634" y="3374003"/>
            <a:ext cx="1582484" cy="996696"/>
          </a:xfrm>
          <a:prstGeom prst="wedgeRectCallout">
            <a:avLst>
              <a:gd name="adj1" fmla="val -11061"/>
              <a:gd name="adj2" fmla="val 85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 see everything in Point!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2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D2A6-E943-A77F-CF4E-A7A3509F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D769C-9182-5054-C058-9A12B34D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point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1E851-1BAD-437C-5766-694EB0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3F2FC0-0DCD-9D75-B0DC-0401D072588C}"/>
              </a:ext>
            </a:extLst>
          </p:cNvPr>
          <p:cNvSpPr txBox="1"/>
          <p:nvPr/>
        </p:nvSpPr>
        <p:spPr>
          <a:xfrm>
            <a:off x="1232535" y="2051363"/>
            <a:ext cx="58826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Point p;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p.x = 1;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p.y = 2;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p.shift(3, 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coordinate is at ("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p.x</a:t>
            </a:r>
            <a:r>
              <a:rPr lang="zh-CN" altLang="en-US" dirty="0">
                <a:latin typeface="Consolas" panose="020B0609020204030204" pitchFamily="49" charset="0"/>
              </a:rPr>
              <a:t> &lt;&lt; ",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p.y</a:t>
            </a:r>
            <a:r>
              <a:rPr lang="zh-CN" altLang="en-US" dirty="0">
                <a:latin typeface="Consolas" panose="020B0609020204030204" pitchFamily="49" charset="0"/>
              </a:rPr>
              <a:t>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2340D2-B15C-E4B4-6F4B-1D98496F516F}"/>
              </a:ext>
            </a:extLst>
          </p:cNvPr>
          <p:cNvSpPr txBox="1"/>
          <p:nvPr/>
        </p:nvSpPr>
        <p:spPr>
          <a:xfrm>
            <a:off x="7390638" y="2051363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949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871AC4-5E48-EB2D-09CB-7994CC6EB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ADT</a:t>
            </a:r>
          </a:p>
          <a:p>
            <a:pPr lvl="1"/>
            <a:r>
              <a:rPr lang="en-US" altLang="zh-CN" dirty="0"/>
              <a:t>Internal representation </a:t>
            </a:r>
            <a:r>
              <a:rPr lang="en-US" altLang="zh-CN" dirty="0">
                <a:solidFill>
                  <a:srgbClr val="FF0000"/>
                </a:solidFill>
              </a:rPr>
              <a:t>hidden</a:t>
            </a:r>
          </a:p>
          <a:p>
            <a:pPr lvl="1"/>
            <a:r>
              <a:rPr lang="en-US" altLang="zh-CN" dirty="0"/>
              <a:t>Member functions are </a:t>
            </a:r>
            <a:r>
              <a:rPr lang="en-US" altLang="zh-CN" dirty="0">
                <a:solidFill>
                  <a:srgbClr val="FF0000"/>
                </a:solidFill>
              </a:rPr>
              <a:t>the only way </a:t>
            </a:r>
            <a:r>
              <a:rPr lang="en-US" altLang="zh-CN" dirty="0"/>
              <a:t>to access internal data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Defined by their behaviors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BDBCA-CFDC-D37E-6478-859E3AAD2E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CDT</a:t>
            </a:r>
          </a:p>
          <a:p>
            <a:pPr lvl="1"/>
            <a:r>
              <a:rPr lang="en-US" altLang="zh-CN" dirty="0"/>
              <a:t>Internal representation </a:t>
            </a:r>
            <a:r>
              <a:rPr lang="en-US" altLang="zh-CN" dirty="0">
                <a:solidFill>
                  <a:srgbClr val="FF0000"/>
                </a:solidFill>
              </a:rPr>
              <a:t>exposed</a:t>
            </a:r>
          </a:p>
          <a:p>
            <a:pPr lvl="1"/>
            <a:r>
              <a:rPr lang="en-US" altLang="zh-CN" dirty="0"/>
              <a:t>Member functions are </a:t>
            </a:r>
            <a:r>
              <a:rPr lang="en-US" altLang="zh-CN" dirty="0" err="1">
                <a:solidFill>
                  <a:srgbClr val="FF0000"/>
                </a:solidFill>
              </a:rPr>
              <a:t>convienent</a:t>
            </a:r>
            <a:r>
              <a:rPr lang="en-US" altLang="zh-CN" dirty="0">
                <a:solidFill>
                  <a:srgbClr val="FF0000"/>
                </a:solidFill>
              </a:rPr>
              <a:t> tools</a:t>
            </a:r>
            <a:r>
              <a:rPr lang="en-US" altLang="zh-CN" dirty="0"/>
              <a:t> for manipulating data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Defined by their representations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916B3-7358-F2D5-C9A3-40376AD2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1542EC-8280-DAD7-0748-3CD6DE82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vs. CDT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B3150-3656-E04C-8274-F8DBEE241D3B}"/>
              </a:ext>
            </a:extLst>
          </p:cNvPr>
          <p:cNvSpPr txBox="1"/>
          <p:nvPr/>
        </p:nvSpPr>
        <p:spPr>
          <a:xfrm>
            <a:off x="6631686" y="3037642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730758-E48E-F629-3BD1-B21ACA6398B0}"/>
              </a:ext>
            </a:extLst>
          </p:cNvPr>
          <p:cNvSpPr txBox="1"/>
          <p:nvPr/>
        </p:nvSpPr>
        <p:spPr>
          <a:xfrm>
            <a:off x="1297686" y="3037641"/>
            <a:ext cx="41125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91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3764-1536-CEA0-A4EF-84FE13CC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CDT using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1DA4-3D20-AD1A-BD46-45271CEC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use class to represent structures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what is the difference between </a:t>
            </a:r>
            <a:r>
              <a:rPr lang="en-US" altLang="zh-CN" b="1" dirty="0"/>
              <a:t>class</a:t>
            </a:r>
            <a:r>
              <a:rPr lang="en-US" altLang="zh-CN" dirty="0"/>
              <a:t> and </a:t>
            </a:r>
            <a:r>
              <a:rPr lang="en-US" altLang="zh-CN" b="1" dirty="0"/>
              <a:t>struct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0D992-3F0B-4FFC-A734-AB19936A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2B1779-FBC8-8CE4-3AE8-80C22248B7D4}"/>
              </a:ext>
            </a:extLst>
          </p:cNvPr>
          <p:cNvSpPr txBox="1"/>
          <p:nvPr/>
        </p:nvSpPr>
        <p:spPr>
          <a:xfrm>
            <a:off x="6357747" y="1720840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structure using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struct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DD118-85BD-53F2-6E1F-2628538DB19C}"/>
              </a:ext>
            </a:extLst>
          </p:cNvPr>
          <p:cNvSpPr txBox="1"/>
          <p:nvPr/>
        </p:nvSpPr>
        <p:spPr>
          <a:xfrm>
            <a:off x="1361694" y="1720840"/>
            <a:ext cx="41125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structure using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04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03E9439-CFC0-9C14-7CA6-A2176032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vs. Struct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AB555-51EF-7A63-A912-D92BF3EF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</a:t>
            </a:r>
            <a:r>
              <a:rPr lang="en-US" altLang="zh-CN" dirty="0"/>
              <a:t> and </a:t>
            </a:r>
            <a:r>
              <a:rPr lang="en-US" altLang="zh-CN" b="1" dirty="0"/>
              <a:t>struct</a:t>
            </a:r>
            <a:r>
              <a:rPr lang="en-US" altLang="zh-CN" dirty="0"/>
              <a:t> keywords both defines a new data type</a:t>
            </a:r>
          </a:p>
          <a:p>
            <a:r>
              <a:rPr lang="en-US" altLang="zh-CN" dirty="0"/>
              <a:t>The only difference:</a:t>
            </a:r>
          </a:p>
          <a:p>
            <a:pPr lvl="1"/>
            <a:r>
              <a:rPr lang="en-US" altLang="zh-CN" dirty="0"/>
              <a:t>Members in </a:t>
            </a:r>
            <a:r>
              <a:rPr lang="en-US" altLang="zh-CN" b="1" dirty="0"/>
              <a:t>structs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public by default</a:t>
            </a:r>
          </a:p>
          <a:p>
            <a:pPr lvl="1"/>
            <a:r>
              <a:rPr lang="en-US" altLang="zh-CN" dirty="0"/>
              <a:t>Members in </a:t>
            </a:r>
            <a:r>
              <a:rPr lang="en-US" altLang="zh-CN" b="1" dirty="0"/>
              <a:t>classes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private by default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F6BEC-18C6-2A44-15BD-A882F8A7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8F2A81-4A7A-B56D-E046-451291D7975E}"/>
              </a:ext>
            </a:extLst>
          </p:cNvPr>
          <p:cNvSpPr txBox="1"/>
          <p:nvPr/>
        </p:nvSpPr>
        <p:spPr>
          <a:xfrm>
            <a:off x="6282120" y="2884100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All members are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D9E936-4D3C-9218-A195-7378C1A3F9FE}"/>
              </a:ext>
            </a:extLst>
          </p:cNvPr>
          <p:cNvSpPr txBox="1"/>
          <p:nvPr/>
        </p:nvSpPr>
        <p:spPr>
          <a:xfrm>
            <a:off x="1323976" y="2884101"/>
            <a:ext cx="4112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All members are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shift(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x += sx;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y += sy;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76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1E953-392D-BB56-57A6-A29835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CDT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D66F5-604F-332E-E094-8432FD94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are CDTs useful?</a:t>
            </a:r>
          </a:p>
          <a:p>
            <a:pPr lvl="1"/>
            <a:r>
              <a:rPr lang="en-US" altLang="zh-CN" dirty="0"/>
              <a:t>When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useful for implementation of ADTs</a:t>
            </a:r>
          </a:p>
          <a:p>
            <a:pPr lvl="2"/>
            <a:r>
              <a:rPr lang="en-US" altLang="zh-CN" b="1" dirty="0"/>
              <a:t>Example</a:t>
            </a:r>
            <a:r>
              <a:rPr lang="en-US" altLang="zh-CN" dirty="0"/>
              <a:t>: use points to implement geometries</a:t>
            </a:r>
          </a:p>
          <a:p>
            <a:pPr lvl="1"/>
            <a:r>
              <a:rPr lang="en-US" altLang="zh-CN" dirty="0"/>
              <a:t>When internal representations are </a:t>
            </a:r>
            <a:r>
              <a:rPr lang="en-US" altLang="zh-CN" dirty="0">
                <a:solidFill>
                  <a:srgbClr val="FF0000"/>
                </a:solidFill>
              </a:rPr>
              <a:t>protocols for communication</a:t>
            </a:r>
          </a:p>
          <a:p>
            <a:pPr lvl="2"/>
            <a:r>
              <a:rPr lang="en-US" altLang="zh-CN" b="1" dirty="0"/>
              <a:t>Example</a:t>
            </a:r>
            <a:r>
              <a:rPr lang="en-US" altLang="zh-CN" dirty="0"/>
              <a:t>: data structures as part of </a:t>
            </a:r>
            <a:r>
              <a:rPr lang="en-US" altLang="zh-CN" b="1" dirty="0"/>
              <a:t>application binary interfaces </a:t>
            </a:r>
            <a:r>
              <a:rPr lang="en-US" altLang="zh-CN" dirty="0"/>
              <a:t>(ABI)</a:t>
            </a:r>
          </a:p>
          <a:p>
            <a:pPr lvl="3"/>
            <a:r>
              <a:rPr lang="en-US" altLang="zh-CN" dirty="0"/>
              <a:t>https://docs.microsoft.com/en-us/cpp/build/x64-software-conventions?view=msvc-170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05341-8704-D752-51C8-F5EA36F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E7B435-C984-AE3C-849E-386C68510671}"/>
              </a:ext>
            </a:extLst>
          </p:cNvPr>
          <p:cNvSpPr txBox="1"/>
          <p:nvPr/>
        </p:nvSpPr>
        <p:spPr>
          <a:xfrm>
            <a:off x="1320927" y="3576598"/>
            <a:ext cx="53378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Total size = 12 bytes, alignment = 4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struct </a:t>
            </a:r>
            <a:r>
              <a:rPr lang="en-US" altLang="zh-CN" sz="1600" dirty="0" err="1">
                <a:latin typeface="Consolas" panose="020B0609020204030204" pitchFamily="49" charset="0"/>
              </a:rPr>
              <a:t>cdt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char a;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+0; size = 1 byte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short b;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+2; size = 2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char c;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+4; size = 1 byte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d;       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+8; size = 4 bytes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C47DCE-F56A-E6D7-1377-B3AAAC88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64" y="3891996"/>
            <a:ext cx="3201271" cy="11850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FCAB6A-637D-7120-85AA-007BAF9DC9D5}"/>
              </a:ext>
            </a:extLst>
          </p:cNvPr>
          <p:cNvSpPr txBox="1"/>
          <p:nvPr/>
        </p:nvSpPr>
        <p:spPr>
          <a:xfrm>
            <a:off x="2452124" y="5654431"/>
            <a:ext cx="179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structure 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9596CA-B783-35C8-8E0E-980EC8673422}"/>
              </a:ext>
            </a:extLst>
          </p:cNvPr>
          <p:cNvSpPr txBox="1"/>
          <p:nvPr/>
        </p:nvSpPr>
        <p:spPr>
          <a:xfrm>
            <a:off x="7516368" y="5654431"/>
            <a:ext cx="2150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concrete bytes 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4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42063</TotalTime>
  <Words>8072</Words>
  <Application>Microsoft Office PowerPoint</Application>
  <PresentationFormat>宽屏</PresentationFormat>
  <Paragraphs>1956</Paragraphs>
  <Slides>100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8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CompCertELF5</vt:lpstr>
      <vt:lpstr>Principles and Methods of Program Design  Lecture 6: Designing ADTs</vt:lpstr>
      <vt:lpstr>Road Map</vt:lpstr>
      <vt:lpstr>Last Time</vt:lpstr>
      <vt:lpstr>This Time</vt:lpstr>
      <vt:lpstr>PowerPoint 演示文稿</vt:lpstr>
      <vt:lpstr>ADT Revisited</vt:lpstr>
      <vt:lpstr>Abstract Data Values</vt:lpstr>
      <vt:lpstr>ADT in C++</vt:lpstr>
      <vt:lpstr>Classes in C++</vt:lpstr>
      <vt:lpstr>Objects</vt:lpstr>
      <vt:lpstr>A Running Example</vt:lpstr>
      <vt:lpstr>Class Definitions</vt:lpstr>
      <vt:lpstr>Counter Class</vt:lpstr>
      <vt:lpstr>Object Variables</vt:lpstr>
      <vt:lpstr>Access Class Members</vt:lpstr>
      <vt:lpstr>Define and Use Counter Variables</vt:lpstr>
      <vt:lpstr>Assignment of Objects Variables</vt:lpstr>
      <vt:lpstr>Visibility of Members</vt:lpstr>
      <vt:lpstr>Visibility of Members</vt:lpstr>
      <vt:lpstr>Private Member Functions</vt:lpstr>
      <vt:lpstr>Lifetime of Objects</vt:lpstr>
      <vt:lpstr>Example: Global Object Variable</vt:lpstr>
      <vt:lpstr>Example: Local Object Variables</vt:lpstr>
      <vt:lpstr>Example: Local Object Variables</vt:lpstr>
      <vt:lpstr>Const Member Functions </vt:lpstr>
      <vt:lpstr>Rules for Using Const Members</vt:lpstr>
      <vt:lpstr>PowerPoint 演示文稿</vt:lpstr>
      <vt:lpstr>Scopes of Class Members</vt:lpstr>
      <vt:lpstr>Scope of Class Members</vt:lpstr>
      <vt:lpstr>Determining Scopes</vt:lpstr>
      <vt:lpstr>Members Overwrite Globals </vt:lpstr>
      <vt:lpstr>Locals Overwrites Members</vt:lpstr>
      <vt:lpstr>PowerPoint 演示文稿</vt:lpstr>
      <vt:lpstr>ADT Revisited</vt:lpstr>
      <vt:lpstr>Alternative Counter Class</vt:lpstr>
      <vt:lpstr>PowerPoint 演示文稿</vt:lpstr>
      <vt:lpstr>Life Cycle of an Object</vt:lpstr>
      <vt:lpstr>Constructors</vt:lpstr>
      <vt:lpstr>Constructors</vt:lpstr>
      <vt:lpstr>Use Constructors</vt:lpstr>
      <vt:lpstr>Initialization List</vt:lpstr>
      <vt:lpstr>Destructors</vt:lpstr>
      <vt:lpstr>Destructors</vt:lpstr>
      <vt:lpstr>Exercise</vt:lpstr>
      <vt:lpstr>Another Example</vt:lpstr>
      <vt:lpstr>Implementation</vt:lpstr>
      <vt:lpstr>Implementation</vt:lpstr>
      <vt:lpstr>PowerPoint 演示文稿</vt:lpstr>
      <vt:lpstr>Rational Numbers</vt:lpstr>
      <vt:lpstr>Data and Constructors</vt:lpstr>
      <vt:lpstr>Getters</vt:lpstr>
      <vt:lpstr>Addition</vt:lpstr>
      <vt:lpstr>Subtraction</vt:lpstr>
      <vt:lpstr>Multiplication</vt:lpstr>
      <vt:lpstr>Division</vt:lpstr>
      <vt:lpstr>Use the Rational Class</vt:lpstr>
      <vt:lpstr>Problem</vt:lpstr>
      <vt:lpstr>Define a Normalization Function</vt:lpstr>
      <vt:lpstr>Apply Normalization</vt:lpstr>
      <vt:lpstr>Wrappers</vt:lpstr>
      <vt:lpstr>Usage</vt:lpstr>
      <vt:lpstr>PowerPoint 演示文稿</vt:lpstr>
      <vt:lpstr>Composition of Classes</vt:lpstr>
      <vt:lpstr>Design a Clock</vt:lpstr>
      <vt:lpstr>Clock Class</vt:lpstr>
      <vt:lpstr>Clock Class (Cont’d)</vt:lpstr>
      <vt:lpstr>Classes using Collections</vt:lpstr>
      <vt:lpstr>MyString Class</vt:lpstr>
      <vt:lpstr>Member Functions</vt:lpstr>
      <vt:lpstr>Member Functions</vt:lpstr>
      <vt:lpstr>Member Functions</vt:lpstr>
      <vt:lpstr>Use MyString</vt:lpstr>
      <vt:lpstr>PowerPoint 演示文稿</vt:lpstr>
      <vt:lpstr>Key Ideas</vt:lpstr>
      <vt:lpstr>Overload Operators for Classes</vt:lpstr>
      <vt:lpstr>Overloading Arithmetic Operators</vt:lpstr>
      <vt:lpstr>Overloading Comparison Operators</vt:lpstr>
      <vt:lpstr>Exercise</vt:lpstr>
      <vt:lpstr>Overloading Insertion Operators</vt:lpstr>
      <vt:lpstr>PowerPoint 演示文稿</vt:lpstr>
      <vt:lpstr>Motivation</vt:lpstr>
      <vt:lpstr>Separate Interface from Implemenation</vt:lpstr>
      <vt:lpstr>Counter Revisited</vt:lpstr>
      <vt:lpstr>Counter Revisited</vt:lpstr>
      <vt:lpstr>Structure of C++ Programs</vt:lpstr>
      <vt:lpstr>PowerPoint 演示文稿</vt:lpstr>
      <vt:lpstr>Designing Modules</vt:lpstr>
      <vt:lpstr>Whack-A-Mole</vt:lpstr>
      <vt:lpstr>Rules</vt:lpstr>
      <vt:lpstr>Design the Game</vt:lpstr>
      <vt:lpstr>PowerPoint 演示文稿</vt:lpstr>
      <vt:lpstr>Concrete Data Types</vt:lpstr>
      <vt:lpstr>Access CDT Members</vt:lpstr>
      <vt:lpstr>Example: Points</vt:lpstr>
      <vt:lpstr>Example: Points</vt:lpstr>
      <vt:lpstr>ADT vs. CDT</vt:lpstr>
      <vt:lpstr>Define CDT using Classes</vt:lpstr>
      <vt:lpstr>Class vs. Struct</vt:lpstr>
      <vt:lpstr>Usage of CDT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管 昊</cp:lastModifiedBy>
  <cp:revision>2808</cp:revision>
  <dcterms:created xsi:type="dcterms:W3CDTF">2021-06-01T02:26:55Z</dcterms:created>
  <dcterms:modified xsi:type="dcterms:W3CDTF">2023-04-22T09:09:13Z</dcterms:modified>
</cp:coreProperties>
</file>