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2"/>
  </p:notesMasterIdLst>
  <p:sldIdLst>
    <p:sldId id="288" r:id="rId2"/>
    <p:sldId id="340" r:id="rId3"/>
    <p:sldId id="515" r:id="rId4"/>
    <p:sldId id="514" r:id="rId5"/>
    <p:sldId id="641" r:id="rId6"/>
    <p:sldId id="643" r:id="rId7"/>
    <p:sldId id="642" r:id="rId8"/>
    <p:sldId id="720" r:id="rId9"/>
    <p:sldId id="423" r:id="rId10"/>
    <p:sldId id="719" r:id="rId11"/>
    <p:sldId id="652" r:id="rId12"/>
    <p:sldId id="675" r:id="rId13"/>
    <p:sldId id="644" r:id="rId14"/>
    <p:sldId id="516" r:id="rId15"/>
    <p:sldId id="658" r:id="rId16"/>
    <p:sldId id="724" r:id="rId17"/>
    <p:sldId id="665" r:id="rId18"/>
    <p:sldId id="656" r:id="rId19"/>
    <p:sldId id="677" r:id="rId20"/>
    <p:sldId id="679" r:id="rId21"/>
    <p:sldId id="666" r:id="rId22"/>
    <p:sldId id="781" r:id="rId23"/>
    <p:sldId id="678" r:id="rId24"/>
    <p:sldId id="669" r:id="rId25"/>
    <p:sldId id="683" r:id="rId26"/>
    <p:sldId id="681" r:id="rId27"/>
    <p:sldId id="680" r:id="rId28"/>
    <p:sldId id="667" r:id="rId29"/>
    <p:sldId id="670" r:id="rId30"/>
    <p:sldId id="682" r:id="rId31"/>
    <p:sldId id="684" r:id="rId32"/>
    <p:sldId id="672" r:id="rId33"/>
    <p:sldId id="671" r:id="rId34"/>
    <p:sldId id="686" r:id="rId35"/>
    <p:sldId id="661" r:id="rId36"/>
    <p:sldId id="687" r:id="rId37"/>
    <p:sldId id="685" r:id="rId38"/>
    <p:sldId id="646" r:id="rId39"/>
    <p:sldId id="517" r:id="rId40"/>
    <p:sldId id="649" r:id="rId41"/>
    <p:sldId id="650" r:id="rId42"/>
    <p:sldId id="688" r:id="rId43"/>
    <p:sldId id="648" r:id="rId44"/>
    <p:sldId id="698" r:id="rId45"/>
    <p:sldId id="653" r:id="rId46"/>
    <p:sldId id="689" r:id="rId47"/>
    <p:sldId id="690" r:id="rId48"/>
    <p:sldId id="691" r:id="rId49"/>
    <p:sldId id="673" r:id="rId50"/>
    <p:sldId id="700" r:id="rId51"/>
    <p:sldId id="699" r:id="rId52"/>
    <p:sldId id="709" r:id="rId53"/>
    <p:sldId id="692" r:id="rId54"/>
    <p:sldId id="693" r:id="rId55"/>
    <p:sldId id="695" r:id="rId56"/>
    <p:sldId id="710" r:id="rId57"/>
    <p:sldId id="712" r:id="rId58"/>
    <p:sldId id="694" r:id="rId59"/>
    <p:sldId id="696" r:id="rId60"/>
    <p:sldId id="697" r:id="rId61"/>
    <p:sldId id="701" r:id="rId62"/>
    <p:sldId id="702" r:id="rId63"/>
    <p:sldId id="708" r:id="rId64"/>
    <p:sldId id="703" r:id="rId65"/>
    <p:sldId id="711" r:id="rId66"/>
    <p:sldId id="713" r:id="rId67"/>
    <p:sldId id="705" r:id="rId68"/>
    <p:sldId id="714" r:id="rId69"/>
    <p:sldId id="715" r:id="rId70"/>
    <p:sldId id="706" r:id="rId71"/>
    <p:sldId id="716" r:id="rId72"/>
    <p:sldId id="718" r:id="rId73"/>
    <p:sldId id="717" r:id="rId74"/>
    <p:sldId id="734" r:id="rId75"/>
    <p:sldId id="725" r:id="rId76"/>
    <p:sldId id="723" r:id="rId77"/>
    <p:sldId id="735" r:id="rId78"/>
    <p:sldId id="736" r:id="rId79"/>
    <p:sldId id="726" r:id="rId80"/>
    <p:sldId id="728" r:id="rId81"/>
    <p:sldId id="729" r:id="rId82"/>
    <p:sldId id="730" r:id="rId83"/>
    <p:sldId id="731" r:id="rId84"/>
    <p:sldId id="737" r:id="rId85"/>
    <p:sldId id="741" r:id="rId86"/>
    <p:sldId id="732" r:id="rId87"/>
    <p:sldId id="738" r:id="rId88"/>
    <p:sldId id="739" r:id="rId89"/>
    <p:sldId id="740" r:id="rId90"/>
    <p:sldId id="742" r:id="rId91"/>
    <p:sldId id="727" r:id="rId92"/>
    <p:sldId id="743" r:id="rId93"/>
    <p:sldId id="744" r:id="rId94"/>
    <p:sldId id="745" r:id="rId95"/>
    <p:sldId id="746" r:id="rId96"/>
    <p:sldId id="747" r:id="rId97"/>
    <p:sldId id="750" r:id="rId98"/>
    <p:sldId id="751" r:id="rId99"/>
    <p:sldId id="752" r:id="rId100"/>
    <p:sldId id="754" r:id="rId101"/>
    <p:sldId id="755" r:id="rId102"/>
    <p:sldId id="760" r:id="rId103"/>
    <p:sldId id="756" r:id="rId104"/>
    <p:sldId id="761" r:id="rId105"/>
    <p:sldId id="762" r:id="rId106"/>
    <p:sldId id="758" r:id="rId107"/>
    <p:sldId id="757" r:id="rId108"/>
    <p:sldId id="759" r:id="rId109"/>
    <p:sldId id="749" r:id="rId110"/>
    <p:sldId id="748" r:id="rId111"/>
    <p:sldId id="763" r:id="rId112"/>
    <p:sldId id="764" r:id="rId113"/>
    <p:sldId id="765" r:id="rId114"/>
    <p:sldId id="767" r:id="rId115"/>
    <p:sldId id="770" r:id="rId116"/>
    <p:sldId id="753" r:id="rId117"/>
    <p:sldId id="766" r:id="rId118"/>
    <p:sldId id="768" r:id="rId119"/>
    <p:sldId id="769" r:id="rId120"/>
    <p:sldId id="771" r:id="rId121"/>
    <p:sldId id="772" r:id="rId122"/>
    <p:sldId id="773" r:id="rId123"/>
    <p:sldId id="774" r:id="rId124"/>
    <p:sldId id="776" r:id="rId125"/>
    <p:sldId id="775" r:id="rId126"/>
    <p:sldId id="777" r:id="rId127"/>
    <p:sldId id="778" r:id="rId128"/>
    <p:sldId id="779" r:id="rId129"/>
    <p:sldId id="780" r:id="rId130"/>
    <p:sldId id="573" r:id="rId1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5"/>
            <p14:sldId id="514"/>
            <p14:sldId id="641"/>
            <p14:sldId id="643"/>
            <p14:sldId id="642"/>
            <p14:sldId id="720"/>
            <p14:sldId id="423"/>
            <p14:sldId id="719"/>
            <p14:sldId id="652"/>
            <p14:sldId id="675"/>
            <p14:sldId id="644"/>
            <p14:sldId id="516"/>
            <p14:sldId id="658"/>
            <p14:sldId id="724"/>
            <p14:sldId id="665"/>
            <p14:sldId id="656"/>
            <p14:sldId id="677"/>
            <p14:sldId id="679"/>
            <p14:sldId id="666"/>
            <p14:sldId id="781"/>
            <p14:sldId id="678"/>
            <p14:sldId id="669"/>
            <p14:sldId id="683"/>
            <p14:sldId id="681"/>
            <p14:sldId id="680"/>
            <p14:sldId id="667"/>
            <p14:sldId id="670"/>
            <p14:sldId id="682"/>
            <p14:sldId id="684"/>
            <p14:sldId id="672"/>
            <p14:sldId id="671"/>
            <p14:sldId id="686"/>
            <p14:sldId id="661"/>
            <p14:sldId id="687"/>
            <p14:sldId id="685"/>
            <p14:sldId id="646"/>
            <p14:sldId id="517"/>
            <p14:sldId id="649"/>
            <p14:sldId id="650"/>
            <p14:sldId id="688"/>
            <p14:sldId id="648"/>
            <p14:sldId id="698"/>
            <p14:sldId id="653"/>
            <p14:sldId id="689"/>
            <p14:sldId id="690"/>
            <p14:sldId id="691"/>
            <p14:sldId id="673"/>
            <p14:sldId id="700"/>
            <p14:sldId id="699"/>
            <p14:sldId id="709"/>
            <p14:sldId id="692"/>
            <p14:sldId id="693"/>
            <p14:sldId id="695"/>
            <p14:sldId id="710"/>
            <p14:sldId id="712"/>
            <p14:sldId id="694"/>
            <p14:sldId id="696"/>
            <p14:sldId id="697"/>
            <p14:sldId id="701"/>
            <p14:sldId id="702"/>
            <p14:sldId id="708"/>
            <p14:sldId id="703"/>
            <p14:sldId id="711"/>
            <p14:sldId id="713"/>
            <p14:sldId id="705"/>
            <p14:sldId id="714"/>
            <p14:sldId id="715"/>
            <p14:sldId id="706"/>
            <p14:sldId id="716"/>
            <p14:sldId id="718"/>
            <p14:sldId id="717"/>
            <p14:sldId id="734"/>
            <p14:sldId id="725"/>
            <p14:sldId id="723"/>
            <p14:sldId id="735"/>
            <p14:sldId id="736"/>
            <p14:sldId id="726"/>
            <p14:sldId id="728"/>
            <p14:sldId id="729"/>
            <p14:sldId id="730"/>
            <p14:sldId id="731"/>
            <p14:sldId id="737"/>
            <p14:sldId id="741"/>
            <p14:sldId id="732"/>
            <p14:sldId id="738"/>
            <p14:sldId id="739"/>
            <p14:sldId id="740"/>
            <p14:sldId id="742"/>
            <p14:sldId id="727"/>
            <p14:sldId id="743"/>
            <p14:sldId id="744"/>
            <p14:sldId id="745"/>
            <p14:sldId id="746"/>
            <p14:sldId id="747"/>
            <p14:sldId id="750"/>
            <p14:sldId id="751"/>
            <p14:sldId id="752"/>
            <p14:sldId id="754"/>
            <p14:sldId id="755"/>
            <p14:sldId id="760"/>
            <p14:sldId id="756"/>
            <p14:sldId id="761"/>
            <p14:sldId id="762"/>
            <p14:sldId id="758"/>
            <p14:sldId id="757"/>
            <p14:sldId id="759"/>
            <p14:sldId id="749"/>
            <p14:sldId id="748"/>
            <p14:sldId id="763"/>
            <p14:sldId id="764"/>
            <p14:sldId id="765"/>
            <p14:sldId id="767"/>
            <p14:sldId id="770"/>
            <p14:sldId id="753"/>
            <p14:sldId id="766"/>
            <p14:sldId id="768"/>
            <p14:sldId id="769"/>
            <p14:sldId id="771"/>
            <p14:sldId id="772"/>
            <p14:sldId id="773"/>
            <p14:sldId id="774"/>
            <p14:sldId id="776"/>
            <p14:sldId id="775"/>
            <p14:sldId id="777"/>
            <p14:sldId id="778"/>
            <p14:sldId id="779"/>
            <p14:sldId id="780"/>
            <p14:sldId id="5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8" autoAdjust="0"/>
    <p:restoredTop sz="93218" autoAdjust="0"/>
  </p:normalViewPr>
  <p:slideViewPr>
    <p:cSldViewPr snapToGrid="0">
      <p:cViewPr varScale="1">
        <p:scale>
          <a:sx n="95" d="100"/>
          <a:sy n="95" d="100"/>
        </p:scale>
        <p:origin x="76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3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1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3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29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05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3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6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8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6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92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1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2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6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58.png"/><Relationship Id="rId4" Type="http://schemas.openxmlformats.org/officeDocument/2006/relationships/image" Target="../media/image160.png"/><Relationship Id="rId9" Type="http://schemas.openxmlformats.org/officeDocument/2006/relationships/image" Target="../media/image161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58.png"/><Relationship Id="rId10" Type="http://schemas.openxmlformats.org/officeDocument/2006/relationships/image" Target="../media/image169.png"/><Relationship Id="rId4" Type="http://schemas.openxmlformats.org/officeDocument/2006/relationships/image" Target="../media/image166.png"/><Relationship Id="rId9" Type="http://schemas.openxmlformats.org/officeDocument/2006/relationships/image" Target="../media/image16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0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5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0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5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9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0.png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60.png"/><Relationship Id="rId7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80.png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1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5.png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8.png"/><Relationship Id="rId10" Type="http://schemas.openxmlformats.org/officeDocument/2006/relationships/image" Target="../media/image94.png"/><Relationship Id="rId4" Type="http://schemas.openxmlformats.org/officeDocument/2006/relationships/image" Target="../media/image86.png"/><Relationship Id="rId9" Type="http://schemas.openxmlformats.org/officeDocument/2006/relationships/image" Target="../media/image9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10.png"/><Relationship Id="rId7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17.png"/><Relationship Id="rId4" Type="http://schemas.openxmlformats.org/officeDocument/2006/relationships/image" Target="../media/image12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1.png"/><Relationship Id="rId4" Type="http://schemas.openxmlformats.org/officeDocument/2006/relationships/image" Target="../media/image12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8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2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41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33.png"/><Relationship Id="rId4" Type="http://schemas.openxmlformats.org/officeDocument/2006/relationships/image" Target="../media/image13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0.png"/><Relationship Id="rId4" Type="http://schemas.openxmlformats.org/officeDocument/2006/relationships/image" Target="../media/image13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4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5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7: Pointers &amp; </a:t>
            </a:r>
            <a:br>
              <a:rPr lang="en-US" altLang="zh-CN" sz="4400" b="1" dirty="0">
                <a:solidFill>
                  <a:srgbClr val="0070C0"/>
                </a:solidFill>
              </a:rPr>
            </a:br>
            <a:r>
              <a:rPr lang="en-US" altLang="zh-CN" sz="4400" b="1" dirty="0">
                <a:solidFill>
                  <a:srgbClr val="0070C0"/>
                </a:solidFill>
              </a:rPr>
              <a:t>Dynamic Resources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2023.4.23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A64A46D-1BCD-B307-3B19-3990D0CB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7BE1F-606A-3DC8-825C-C4840A39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counter example for predicting relative locations</a:t>
            </a:r>
          </a:p>
          <a:p>
            <a:pPr lvl="1"/>
            <a:r>
              <a:rPr lang="en-US" altLang="zh-CN" dirty="0"/>
              <a:t>Suppose we assume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age, pi, psi, phi </a:t>
            </a:r>
            <a:r>
              <a:rPr lang="en-US" altLang="zh-CN" dirty="0"/>
              <a:t>are adjacent</a:t>
            </a:r>
          </a:p>
          <a:p>
            <a:pPr lvl="1"/>
            <a:r>
              <a:rPr lang="en-US" altLang="zh-CN" dirty="0"/>
              <a:t>We print the 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psi</a:t>
            </a:r>
            <a:r>
              <a:rPr lang="en-US" altLang="zh-CN" dirty="0"/>
              <a:t> by running the code below </a:t>
            </a:r>
          </a:p>
          <a:p>
            <a:pPr lvl="1"/>
            <a:r>
              <a:rPr lang="en-US" altLang="zh-CN" dirty="0"/>
              <a:t>Compiler find out that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pi</a:t>
            </a:r>
            <a:r>
              <a:rPr lang="en-US" altLang="zh-CN" dirty="0"/>
              <a:t> is not used and </a:t>
            </a:r>
            <a:r>
              <a:rPr lang="en-US" altLang="zh-CN" dirty="0">
                <a:solidFill>
                  <a:srgbClr val="FF0000"/>
                </a:solidFill>
              </a:rPr>
              <a:t>removed it</a:t>
            </a:r>
            <a:r>
              <a:rPr lang="en-US" altLang="zh-CN" dirty="0"/>
              <a:t> from memory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E4015E-AB91-0A9D-31EB-9ECE659F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A370D9B-CA30-8DE6-49B6-12C789CD4D4C}"/>
              </a:ext>
            </a:extLst>
          </p:cNvPr>
          <p:cNvGrpSpPr/>
          <p:nvPr/>
        </p:nvGrpSpPr>
        <p:grpSpPr>
          <a:xfrm>
            <a:off x="762915" y="4469211"/>
            <a:ext cx="10930782" cy="1439464"/>
            <a:chOff x="1072049" y="3383051"/>
            <a:chExt cx="11048514" cy="143946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B253C0B-74D0-191E-B197-B2CFD58109D6}"/>
                </a:ext>
              </a:extLst>
            </p:cNvPr>
            <p:cNvSpPr/>
            <p:nvPr/>
          </p:nvSpPr>
          <p:spPr>
            <a:xfrm>
              <a:off x="3112168" y="3510973"/>
              <a:ext cx="8101263" cy="485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8495400-8739-90CA-069F-992BC9420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1C6C847-FEA8-F520-1E0A-12D24B728192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0C7EBD9-FF2D-C697-E36D-CB3EDACD71A2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106DC07A-E219-94FC-B962-FE3544FB4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C4516B5-7F19-BF21-A6D6-EBDD4A749890}"/>
                </a:ext>
              </a:extLst>
            </p:cNvPr>
            <p:cNvSpPr txBox="1"/>
            <p:nvPr/>
          </p:nvSpPr>
          <p:spPr>
            <a:xfrm>
              <a:off x="10381006" y="4448666"/>
              <a:ext cx="173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0x100000000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05770EA4-C1D9-5302-6515-1F5B05F11D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438" y="4005201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8D2A727-F68C-A89B-6CA2-FC317B671565}"/>
                </a:ext>
              </a:extLst>
            </p:cNvPr>
            <p:cNvSpPr txBox="1"/>
            <p:nvPr/>
          </p:nvSpPr>
          <p:spPr>
            <a:xfrm>
              <a:off x="4802161" y="4419599"/>
              <a:ext cx="128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0x300000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3A85C88-B3CA-5D85-9D95-D240D4F1741C}"/>
                </a:ext>
              </a:extLst>
            </p:cNvPr>
            <p:cNvSpPr txBox="1"/>
            <p:nvPr/>
          </p:nvSpPr>
          <p:spPr>
            <a:xfrm>
              <a:off x="5146961" y="395426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FDA6985B-3AF9-D40C-BA39-808FB42E0DF9}"/>
              </a:ext>
            </a:extLst>
          </p:cNvPr>
          <p:cNvSpPr txBox="1"/>
          <p:nvPr/>
        </p:nvSpPr>
        <p:spPr>
          <a:xfrm>
            <a:off x="5604863" y="5052537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2902C4E-3779-FB91-5507-2FDF6B57AE30}"/>
              </a:ext>
            </a:extLst>
          </p:cNvPr>
          <p:cNvSpPr txBox="1"/>
          <p:nvPr/>
        </p:nvSpPr>
        <p:spPr>
          <a:xfrm>
            <a:off x="6764341" y="5060818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2E92A8E-BA55-64B7-A22E-C4258CA95A12}"/>
              </a:ext>
            </a:extLst>
          </p:cNvPr>
          <p:cNvSpPr/>
          <p:nvPr/>
        </p:nvSpPr>
        <p:spPr>
          <a:xfrm>
            <a:off x="4049360" y="3457336"/>
            <a:ext cx="694414" cy="5064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5FC0F81-C63F-ABDE-863C-C050F8801B50}"/>
              </a:ext>
            </a:extLst>
          </p:cNvPr>
          <p:cNvSpPr txBox="1"/>
          <p:nvPr/>
        </p:nvSpPr>
        <p:spPr>
          <a:xfrm>
            <a:off x="4090948" y="3101341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C339D14-02DC-88B9-F269-3EC04A16A589}"/>
              </a:ext>
            </a:extLst>
          </p:cNvPr>
          <p:cNvSpPr/>
          <p:nvPr/>
        </p:nvSpPr>
        <p:spPr>
          <a:xfrm>
            <a:off x="5554063" y="3457334"/>
            <a:ext cx="1130029" cy="50646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3961C28-25A2-0F2C-D52D-C730D6B100CB}"/>
              </a:ext>
            </a:extLst>
          </p:cNvPr>
          <p:cNvSpPr txBox="1"/>
          <p:nvPr/>
        </p:nvSpPr>
        <p:spPr>
          <a:xfrm>
            <a:off x="5907681" y="308332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75F4FFC-8D7A-A70E-9E95-F1D74022315D}"/>
              </a:ext>
            </a:extLst>
          </p:cNvPr>
          <p:cNvSpPr/>
          <p:nvPr/>
        </p:nvSpPr>
        <p:spPr>
          <a:xfrm>
            <a:off x="7627037" y="3439654"/>
            <a:ext cx="1130029" cy="5064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9E28E04-CC91-DF63-D371-B9795747C47F}"/>
              </a:ext>
            </a:extLst>
          </p:cNvPr>
          <p:cNvSpPr txBox="1"/>
          <p:nvPr/>
        </p:nvSpPr>
        <p:spPr>
          <a:xfrm>
            <a:off x="7906341" y="3096162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F7650DB-D271-A0FA-4EEA-757D626C913B}"/>
              </a:ext>
            </a:extLst>
          </p:cNvPr>
          <p:cNvSpPr/>
          <p:nvPr/>
        </p:nvSpPr>
        <p:spPr>
          <a:xfrm>
            <a:off x="9489768" y="3452652"/>
            <a:ext cx="1130029" cy="493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D79C6F0-F6FC-6486-2223-0527492F6A9F}"/>
              </a:ext>
            </a:extLst>
          </p:cNvPr>
          <p:cNvSpPr txBox="1"/>
          <p:nvPr/>
        </p:nvSpPr>
        <p:spPr>
          <a:xfrm>
            <a:off x="9818115" y="3070824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E806911-B2A5-EAF1-8D70-F6447F76576F}"/>
              </a:ext>
            </a:extLst>
          </p:cNvPr>
          <p:cNvSpPr txBox="1"/>
          <p:nvPr/>
        </p:nvSpPr>
        <p:spPr>
          <a:xfrm>
            <a:off x="948026" y="3244274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Abstract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86D2B2-943C-2EAE-ED2D-59319560C1F7}"/>
              </a:ext>
            </a:extLst>
          </p:cNvPr>
          <p:cNvCxnSpPr>
            <a:cxnSpLocks/>
            <a:stCxn id="91" idx="2"/>
            <a:endCxn id="105" idx="0"/>
          </p:cNvCxnSpPr>
          <p:nvPr/>
        </p:nvCxnSpPr>
        <p:spPr>
          <a:xfrm>
            <a:off x="4396567" y="3963796"/>
            <a:ext cx="581670" cy="636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91E1FB5-3DF4-2D6E-D038-49221F79E401}"/>
              </a:ext>
            </a:extLst>
          </p:cNvPr>
          <p:cNvCxnSpPr>
            <a:cxnSpLocks/>
            <a:stCxn id="95" idx="2"/>
            <a:endCxn id="107" idx="0"/>
          </p:cNvCxnSpPr>
          <p:nvPr/>
        </p:nvCxnSpPr>
        <p:spPr>
          <a:xfrm flipH="1">
            <a:off x="5879711" y="3946116"/>
            <a:ext cx="2312341" cy="651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B22B687-90C3-7C9B-F81E-FC6842FCB9DC}"/>
              </a:ext>
            </a:extLst>
          </p:cNvPr>
          <p:cNvCxnSpPr>
            <a:cxnSpLocks/>
            <a:stCxn id="97" idx="2"/>
            <a:endCxn id="108" idx="0"/>
          </p:cNvCxnSpPr>
          <p:nvPr/>
        </p:nvCxnSpPr>
        <p:spPr>
          <a:xfrm flipH="1">
            <a:off x="7009740" y="3946115"/>
            <a:ext cx="3045043" cy="6580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DB606D0-B485-9BAB-9884-AEC388751340}"/>
              </a:ext>
            </a:extLst>
          </p:cNvPr>
          <p:cNvSpPr txBox="1"/>
          <p:nvPr/>
        </p:nvSpPr>
        <p:spPr>
          <a:xfrm>
            <a:off x="5110744" y="4056536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785B5A6-E5D0-BFFE-643B-AF7A99621C0D}"/>
              </a:ext>
            </a:extLst>
          </p:cNvPr>
          <p:cNvSpPr/>
          <p:nvPr/>
        </p:nvSpPr>
        <p:spPr>
          <a:xfrm>
            <a:off x="4631030" y="4599800"/>
            <a:ext cx="694414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05BB83E-E5BF-90E5-551F-33281ED1B355}"/>
              </a:ext>
            </a:extLst>
          </p:cNvPr>
          <p:cNvSpPr/>
          <p:nvPr/>
        </p:nvSpPr>
        <p:spPr>
          <a:xfrm>
            <a:off x="5314696" y="4597133"/>
            <a:ext cx="1130029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42E0BB7-C3B4-E444-820C-7929211582C8}"/>
              </a:ext>
            </a:extLst>
          </p:cNvPr>
          <p:cNvSpPr/>
          <p:nvPr/>
        </p:nvSpPr>
        <p:spPr>
          <a:xfrm>
            <a:off x="6444725" y="4604123"/>
            <a:ext cx="1130029" cy="484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/>
      <p:bldP spid="104" grpId="0"/>
      <p:bldP spid="105" grpId="0" animBg="1"/>
      <p:bldP spid="107" grpId="0" animBg="1"/>
      <p:bldP spid="10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3E0D32-CBBD-3CE5-BBC3-ACD14CFC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Ownership of Dynamic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554FC-519D-7F53-5F46-078883D2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owns a piece of memory if it is </a:t>
            </a:r>
            <a:r>
              <a:rPr lang="en-US" altLang="zh-CN" dirty="0">
                <a:solidFill>
                  <a:srgbClr val="FF0000"/>
                </a:solidFill>
              </a:rPr>
              <a:t>responsible for its destruction</a:t>
            </a:r>
          </a:p>
          <a:p>
            <a:pPr lvl="1"/>
            <a:r>
              <a:rPr lang="en-US" altLang="zh-CN" dirty="0"/>
              <a:t>This memory may be created by its constructor and other methods</a:t>
            </a:r>
          </a:p>
          <a:p>
            <a:pPr lvl="1"/>
            <a:r>
              <a:rPr lang="en-US" altLang="zh-CN" dirty="0"/>
              <a:t>Or transferred over by another owner</a:t>
            </a:r>
          </a:p>
          <a:p>
            <a:pPr lvl="1"/>
            <a:r>
              <a:rPr lang="en-US" altLang="zh-CN" dirty="0"/>
              <a:t>The internal structure of the memory is usually not visible outside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An </a:t>
            </a:r>
            <a:r>
              <a:rPr lang="en-US" altLang="zh-CN" dirty="0" err="1"/>
              <a:t>FVector</a:t>
            </a:r>
            <a:r>
              <a:rPr lang="en-US" altLang="zh-CN" dirty="0"/>
              <a:t> owns its dynamic array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A1F66A-29C4-2C88-F966-11577DCE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100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83099-68BC-A2C0-3C30-77205D377625}"/>
              </a:ext>
            </a:extLst>
          </p:cNvPr>
          <p:cNvSpPr txBox="1"/>
          <p:nvPr/>
        </p:nvSpPr>
        <p:spPr>
          <a:xfrm>
            <a:off x="5647480" y="3429000"/>
            <a:ext cx="4109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Allocation and deallocation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385CD-DD61-3F31-21A3-14B19E1FCD2F}"/>
              </a:ext>
            </a:extLst>
          </p:cNvPr>
          <p:cNvSpPr txBox="1"/>
          <p:nvPr/>
        </p:nvSpPr>
        <p:spPr>
          <a:xfrm>
            <a:off x="1403430" y="3429000"/>
            <a:ext cx="4789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43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Acquisition is 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RAII is a programming idiom</a:t>
            </a:r>
          </a:p>
          <a:p>
            <a:pPr lvl="1"/>
            <a:r>
              <a:rPr lang="en-US" altLang="zh-CN" dirty="0"/>
              <a:t>Lifetime of resource is tied to the lifetime of objects</a:t>
            </a:r>
          </a:p>
          <a:p>
            <a:pPr lvl="1"/>
            <a:r>
              <a:rPr lang="en-US" altLang="zh-CN" dirty="0"/>
              <a:t>Resources are acquired during object initialization (constructor)</a:t>
            </a:r>
          </a:p>
          <a:p>
            <a:pPr lvl="1"/>
            <a:r>
              <a:rPr lang="en-US" altLang="zh-CN" dirty="0"/>
              <a:t>Resources are released during object finalization (destructor)</a:t>
            </a:r>
          </a:p>
          <a:p>
            <a:r>
              <a:rPr lang="en-US" altLang="zh-CN" b="1" dirty="0"/>
              <a:t>Slogan</a:t>
            </a:r>
            <a:r>
              <a:rPr lang="en-US" altLang="zh-CN" dirty="0"/>
              <a:t>: No object leaks, No memory leaks</a:t>
            </a:r>
          </a:p>
          <a:p>
            <a:r>
              <a:rPr lang="en-US" altLang="zh-CN" dirty="0"/>
              <a:t>When resources are memory, RAII ensures ownership of memory</a:t>
            </a:r>
          </a:p>
          <a:p>
            <a:r>
              <a:rPr lang="en-US" altLang="zh-CN" dirty="0"/>
              <a:t>Resources may also be anything other than memory</a:t>
            </a:r>
          </a:p>
          <a:p>
            <a:pPr lvl="1"/>
            <a:r>
              <a:rPr lang="en-US" altLang="zh-CN" dirty="0"/>
              <a:t>File handlers</a:t>
            </a:r>
          </a:p>
          <a:p>
            <a:pPr lvl="1"/>
            <a:r>
              <a:rPr lang="en-US" altLang="zh-CN" dirty="0"/>
              <a:t>Internet sockets</a:t>
            </a:r>
          </a:p>
          <a:p>
            <a:pPr lvl="1"/>
            <a:r>
              <a:rPr lang="en-US" altLang="zh-CN" dirty="0"/>
              <a:t>Process identifiers</a:t>
            </a:r>
          </a:p>
          <a:p>
            <a:pPr lvl="1"/>
            <a:r>
              <a:rPr lang="en-US" altLang="zh-CN" dirty="0"/>
              <a:t>...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0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84505-0905-5CE5-F88A-CE54F6366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Copying of objects </a:t>
            </a:r>
            <a:r>
              <a:rPr lang="en-US" altLang="zh-CN" dirty="0">
                <a:solidFill>
                  <a:srgbClr val="FF0000"/>
                </a:solidFill>
              </a:rPr>
              <a:t>copies their member variables</a:t>
            </a:r>
            <a:r>
              <a:rPr lang="en-US" altLang="zh-CN" dirty="0"/>
              <a:t> by default</a:t>
            </a:r>
          </a:p>
          <a:p>
            <a:r>
              <a:rPr lang="en-US" altLang="zh-CN" dirty="0"/>
              <a:t>This is called shallow copying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B74A40D-CB97-4285-2A33-CEE4C89B9C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F8E22-C0D1-0ADC-DF85-697D8AC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3CB64A-44A7-AC04-CBB6-741D117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Copying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58DB3-CC12-D5CF-EAFD-1EA2C7AC6FE5}"/>
              </a:ext>
            </a:extLst>
          </p:cNvPr>
          <p:cNvSpPr txBox="1"/>
          <p:nvPr/>
        </p:nvSpPr>
        <p:spPr>
          <a:xfrm>
            <a:off x="6096000" y="1187573"/>
            <a:ext cx="55413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goes wrong with the following code?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for (int i = 0; i &lt; vec.length();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vec1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test();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Shallow copying may violate resource ownerships</a:t>
            </a:r>
          </a:p>
          <a:p>
            <a:pPr lvl="1"/>
            <a:r>
              <a:rPr lang="en-US" altLang="zh-CN" b="1" dirty="0"/>
              <a:t>Memory leak</a:t>
            </a:r>
          </a:p>
          <a:p>
            <a:pPr lvl="1"/>
            <a:r>
              <a:rPr lang="en-US" altLang="zh-CN" b="1" dirty="0"/>
              <a:t>Unwanted sharing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12E131-D888-EB04-7AB4-A20C823CC846}"/>
              </a:ext>
            </a:extLst>
          </p:cNvPr>
          <p:cNvSpPr/>
          <p:nvPr/>
        </p:nvSpPr>
        <p:spPr>
          <a:xfrm>
            <a:off x="2475687" y="306969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9965AFF-7263-790A-789C-831D8E523D2F}"/>
              </a:ext>
            </a:extLst>
          </p:cNvPr>
          <p:cNvCxnSpPr>
            <a:cxnSpLocks/>
          </p:cNvCxnSpPr>
          <p:nvPr/>
        </p:nvCxnSpPr>
        <p:spPr>
          <a:xfrm>
            <a:off x="1874497" y="3087562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/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/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98B055-8FB9-CD74-BA93-6E1B220E55D8}"/>
              </a:ext>
            </a:extLst>
          </p:cNvPr>
          <p:cNvGrpSpPr/>
          <p:nvPr/>
        </p:nvGrpSpPr>
        <p:grpSpPr>
          <a:xfrm>
            <a:off x="7036840" y="4204044"/>
            <a:ext cx="2610940" cy="684411"/>
            <a:chOff x="6494624" y="2851226"/>
            <a:chExt cx="2610940" cy="68441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E4EA92-F1B4-0F74-ED46-EDDF110EB1ED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05C5D22-301E-AF5E-1314-6AE078007BF5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8688975-5142-2523-C9ED-AA103989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38AEA2-D38F-5065-1D1B-1A61681A93B6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924976-5497-C7B3-7788-682FA16C599E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C0DEF7C-98CD-28E8-1AEF-67941141C5A5}"/>
              </a:ext>
            </a:extLst>
          </p:cNvPr>
          <p:cNvSpPr/>
          <p:nvPr/>
        </p:nvSpPr>
        <p:spPr>
          <a:xfrm>
            <a:off x="2459988" y="437825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F3BD6E-AEDE-A9DF-2848-AB8DB622498E}"/>
              </a:ext>
            </a:extLst>
          </p:cNvPr>
          <p:cNvCxnSpPr>
            <a:cxnSpLocks/>
          </p:cNvCxnSpPr>
          <p:nvPr/>
        </p:nvCxnSpPr>
        <p:spPr>
          <a:xfrm>
            <a:off x="1858798" y="4396118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/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/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4110B51E-1CC9-98FE-FFEE-CBC0750E923F}"/>
              </a:ext>
            </a:extLst>
          </p:cNvPr>
          <p:cNvSpPr/>
          <p:nvPr/>
        </p:nvSpPr>
        <p:spPr>
          <a:xfrm>
            <a:off x="2958549" y="3647126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7C2F93D-697B-64E5-B526-7208BE8441F7}"/>
              </a:ext>
            </a:extLst>
          </p:cNvPr>
          <p:cNvSpPr txBox="1"/>
          <p:nvPr/>
        </p:nvSpPr>
        <p:spPr>
          <a:xfrm>
            <a:off x="3376438" y="3797023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Shallow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/>
              <p:nvPr/>
            </p:nvSpPr>
            <p:spPr>
              <a:xfrm>
                <a:off x="3376438" y="5403144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38" y="5403144"/>
                <a:ext cx="1506268" cy="646331"/>
              </a:xfrm>
              <a:prstGeom prst="rect">
                <a:avLst/>
              </a:prstGeom>
              <a:blipFill>
                <a:blip r:embed="rId7"/>
                <a:stretch>
                  <a:fillRect l="-3213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915A15CB-4FD9-9D20-E9DB-35204DB08EEC}"/>
              </a:ext>
            </a:extLst>
          </p:cNvPr>
          <p:cNvSpPr txBox="1"/>
          <p:nvPr/>
        </p:nvSpPr>
        <p:spPr>
          <a:xfrm>
            <a:off x="1561485" y="541853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F490F72-198F-7025-BD44-B98656A1CAB1}"/>
              </a:ext>
            </a:extLst>
          </p:cNvPr>
          <p:cNvGrpSpPr/>
          <p:nvPr/>
        </p:nvGrpSpPr>
        <p:grpSpPr>
          <a:xfrm>
            <a:off x="7036840" y="2962715"/>
            <a:ext cx="3753798" cy="684411"/>
            <a:chOff x="6494624" y="2851226"/>
            <a:chExt cx="3753798" cy="68441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0656405-3962-A4BF-FCC0-FF2B75CD6EE6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769EEF0-1C12-CB20-FF87-9D21427881E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D52977D-29CB-4E7B-167A-E356B317E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F091A98-120E-EFAD-C50D-25E16C301C2B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C7BE30-175D-6E77-9F1C-5181EC938A7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97FC7D1-F5AF-181D-F9D8-F22C07C6A75B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E4BC3B7-F1CC-E322-A12B-59770F0FAF4D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/>
              <p:nvPr/>
            </p:nvSpPr>
            <p:spPr>
              <a:xfrm>
                <a:off x="3064671" y="4459248"/>
                <a:ext cx="77142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1" y="4459248"/>
                <a:ext cx="77142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3A706EF9-7B5A-18B8-B4E3-FE269083CC8D}"/>
              </a:ext>
            </a:extLst>
          </p:cNvPr>
          <p:cNvSpPr txBox="1"/>
          <p:nvPr/>
        </p:nvSpPr>
        <p:spPr>
          <a:xfrm>
            <a:off x="2475687" y="4444168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D37B21C-8341-BA16-BD0E-5EB77B7E0A50}"/>
              </a:ext>
            </a:extLst>
          </p:cNvPr>
          <p:cNvSpPr txBox="1"/>
          <p:nvPr/>
        </p:nvSpPr>
        <p:spPr>
          <a:xfrm>
            <a:off x="2521176" y="24158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559296-3726-EB5D-6F15-5CC9B73CDE10}"/>
              </a:ext>
            </a:extLst>
          </p:cNvPr>
          <p:cNvSpPr txBox="1"/>
          <p:nvPr/>
        </p:nvSpPr>
        <p:spPr>
          <a:xfrm>
            <a:off x="8571202" y="240474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53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68" grpId="0" animBg="1"/>
      <p:bldP spid="6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Make a copy of owned resources </a:t>
            </a:r>
            <a:r>
              <a:rPr lang="en-US" altLang="zh-CN" dirty="0"/>
              <a:t>when duplicating objects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Release the owned resources </a:t>
            </a:r>
            <a:r>
              <a:rPr lang="en-US" altLang="zh-CN" dirty="0"/>
              <a:t>when overwriting objects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12FE93-6F12-9159-58FB-03F975293836}"/>
              </a:ext>
            </a:extLst>
          </p:cNvPr>
          <p:cNvSpPr/>
          <p:nvPr/>
        </p:nvSpPr>
        <p:spPr>
          <a:xfrm>
            <a:off x="2475687" y="306969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B7AB967-5BBE-ED35-31F4-EE08B5C27A7D}"/>
              </a:ext>
            </a:extLst>
          </p:cNvPr>
          <p:cNvCxnSpPr>
            <a:cxnSpLocks/>
          </p:cNvCxnSpPr>
          <p:nvPr/>
        </p:nvCxnSpPr>
        <p:spPr>
          <a:xfrm>
            <a:off x="1874497" y="3087562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/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/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646301-F28D-6716-520E-F9ED5EC7F1CC}"/>
              </a:ext>
            </a:extLst>
          </p:cNvPr>
          <p:cNvGrpSpPr/>
          <p:nvPr/>
        </p:nvGrpSpPr>
        <p:grpSpPr>
          <a:xfrm>
            <a:off x="7265732" y="5374557"/>
            <a:ext cx="2610940" cy="684411"/>
            <a:chOff x="6494624" y="2851226"/>
            <a:chExt cx="2610940" cy="68441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DD66D39-E487-19BC-1ECF-F54D51AC992A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E2E9468-8770-0A3A-B85A-469C9CAE8673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0972C74-97C9-3596-C706-205BBA5D2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E40A1FD-4AF6-9A85-2A3A-68AC20D2E48F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2375683-66B1-3888-C802-91EBD1BD13D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FF63AC8-6CD5-D578-78D4-86F88210433B}"/>
              </a:ext>
            </a:extLst>
          </p:cNvPr>
          <p:cNvSpPr/>
          <p:nvPr/>
        </p:nvSpPr>
        <p:spPr>
          <a:xfrm>
            <a:off x="2459988" y="437825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E7913D5-36E2-BC31-6C10-8BBA4106B5FA}"/>
              </a:ext>
            </a:extLst>
          </p:cNvPr>
          <p:cNvCxnSpPr>
            <a:cxnSpLocks/>
          </p:cNvCxnSpPr>
          <p:nvPr/>
        </p:nvCxnSpPr>
        <p:spPr>
          <a:xfrm>
            <a:off x="1858798" y="4396118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/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/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箭头: 下 72">
            <a:extLst>
              <a:ext uri="{FF2B5EF4-FFF2-40B4-BE49-F238E27FC236}">
                <a16:creationId xmlns:a16="http://schemas.microsoft.com/office/drawing/2014/main" id="{149E390D-A497-F28A-6098-437BFFA11420}"/>
              </a:ext>
            </a:extLst>
          </p:cNvPr>
          <p:cNvSpPr/>
          <p:nvPr/>
        </p:nvSpPr>
        <p:spPr>
          <a:xfrm>
            <a:off x="2958549" y="3647126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FEE805-49B4-972D-DE09-4D1697963B76}"/>
              </a:ext>
            </a:extLst>
          </p:cNvPr>
          <p:cNvSpPr txBox="1"/>
          <p:nvPr/>
        </p:nvSpPr>
        <p:spPr>
          <a:xfrm>
            <a:off x="3376438" y="3797023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/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blipFill>
                <a:blip r:embed="rId7"/>
                <a:stretch>
                  <a:fillRect l="-3213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07622CE6-F5E3-DCEB-B32E-71BA861825A1}"/>
              </a:ext>
            </a:extLst>
          </p:cNvPr>
          <p:cNvSpPr txBox="1"/>
          <p:nvPr/>
        </p:nvSpPr>
        <p:spPr>
          <a:xfrm>
            <a:off x="1681192" y="5466536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87B198E-5199-C688-8E43-88A3C7F315EF}"/>
              </a:ext>
            </a:extLst>
          </p:cNvPr>
          <p:cNvGrpSpPr/>
          <p:nvPr/>
        </p:nvGrpSpPr>
        <p:grpSpPr>
          <a:xfrm>
            <a:off x="7036840" y="2962715"/>
            <a:ext cx="3753798" cy="684411"/>
            <a:chOff x="6494624" y="2851226"/>
            <a:chExt cx="3753798" cy="68441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66BA5B9-CFDA-D89E-3F5F-F167D75DA54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7E6E5D8-06C7-6537-F755-88CBFDA3ED0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F8038EDE-7024-680D-61A5-9B52A2E0B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9C5C752-EE66-9926-9D7B-9108CBE8C3CE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0FA383D-FD41-D1FB-3ED8-73F2D5DB3495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0C11250-6047-2801-9177-FB9FDB74054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C07A902-3507-6817-C696-120C36046DB3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/>
              <p:nvPr/>
            </p:nvSpPr>
            <p:spPr>
              <a:xfrm>
                <a:off x="2991527" y="4449475"/>
                <a:ext cx="86325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27" y="4449475"/>
                <a:ext cx="86325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714C40A8-1E4F-64DA-6A89-ACCFE017C7F8}"/>
              </a:ext>
            </a:extLst>
          </p:cNvPr>
          <p:cNvSpPr txBox="1"/>
          <p:nvPr/>
        </p:nvSpPr>
        <p:spPr>
          <a:xfrm>
            <a:off x="2475687" y="4444168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5920D5D-6E38-EDA0-A727-4C56055A8D7B}"/>
              </a:ext>
            </a:extLst>
          </p:cNvPr>
          <p:cNvSpPr txBox="1"/>
          <p:nvPr/>
        </p:nvSpPr>
        <p:spPr>
          <a:xfrm>
            <a:off x="2521176" y="24158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D27DEC0-9337-A69A-FCAD-8C111650E9F6}"/>
              </a:ext>
            </a:extLst>
          </p:cNvPr>
          <p:cNvSpPr txBox="1"/>
          <p:nvPr/>
        </p:nvSpPr>
        <p:spPr>
          <a:xfrm>
            <a:off x="8571202" y="240474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34189C02-D3FC-9D75-E427-EF225CC618E6}"/>
              </a:ext>
            </a:extLst>
          </p:cNvPr>
          <p:cNvSpPr/>
          <p:nvPr/>
        </p:nvSpPr>
        <p:spPr>
          <a:xfrm>
            <a:off x="8273825" y="3717751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D653096-D9EF-A4B0-BFFB-D274069A3ED9}"/>
              </a:ext>
            </a:extLst>
          </p:cNvPr>
          <p:cNvSpPr txBox="1"/>
          <p:nvPr/>
        </p:nvSpPr>
        <p:spPr>
          <a:xfrm>
            <a:off x="8691714" y="3867648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1C5A5E8-0F9F-35E3-8036-60A496ABF979}"/>
              </a:ext>
            </a:extLst>
          </p:cNvPr>
          <p:cNvGrpSpPr/>
          <p:nvPr/>
        </p:nvGrpSpPr>
        <p:grpSpPr>
          <a:xfrm>
            <a:off x="6979348" y="4292012"/>
            <a:ext cx="3753798" cy="684411"/>
            <a:chOff x="6494624" y="2851226"/>
            <a:chExt cx="3753798" cy="684411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23529B1-ABD8-6F6A-349F-FB73BD1FED0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A3CF9F5-B27A-EA3C-6879-B5963549B67B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069000AC-C882-DD96-11B1-435FCBFB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F4D41FE-2E0A-7CB6-8148-1EF9E53C442D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7F4FF2E-B488-0947-A9F0-CA2644DFCE6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D2ABA6B-BA72-ABE7-A85A-1DE7896D6BB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5452B29-FE19-7752-1F0A-336E6F2ABE4B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4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6" grpId="0" animBg="1"/>
      <p:bldP spid="87" grpId="0" animBg="1"/>
      <p:bldP spid="90" grpId="0" animBg="1"/>
      <p:bldP spid="9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10F6-40DB-3C5E-D4D2-23CE2FA1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3161B-A237-3EB9-DA0E-92000794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private function for deep copying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EEEBC-5139-15A7-1080-24EDD5CE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86D8F9-52A8-8DB1-66A3-0250A8A134BD}"/>
              </a:ext>
            </a:extLst>
          </p:cNvPr>
          <p:cNvSpPr txBox="1"/>
          <p:nvPr/>
        </p:nvSpPr>
        <p:spPr>
          <a:xfrm>
            <a:off x="1021466" y="2046180"/>
            <a:ext cx="5170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3C75A3-CE94-EF02-B267-0DFFC9E552ED}"/>
              </a:ext>
            </a:extLst>
          </p:cNvPr>
          <p:cNvSpPr txBox="1"/>
          <p:nvPr/>
        </p:nvSpPr>
        <p:spPr>
          <a:xfrm>
            <a:off x="6096000" y="2046180"/>
            <a:ext cx="5926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FVector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arr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[vec.n];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arr[i] = vec.arr[i];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 = vec.n;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1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14455-A18C-63BF-A2C4-9A46CF320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 the assignment operator for the objects</a:t>
            </a:r>
          </a:p>
          <a:p>
            <a:pPr lvl="1"/>
            <a:r>
              <a:rPr lang="en-US" altLang="zh-CN" dirty="0"/>
              <a:t>This will overwrite the behavior of shallow copying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 not overwrite self!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Release the resources before copying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CC4FD0C-4588-2BD1-2D85-979A5632C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A0CC0-E6B5-C017-69F2-B88B130E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0E585F-315B-7F5D-1623-E074AF4C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Overloading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A2DC97-098D-9A9C-82B8-AE31E201E757}"/>
              </a:ext>
            </a:extLst>
          </p:cNvPr>
          <p:cNvSpPr txBox="1"/>
          <p:nvPr/>
        </p:nvSpPr>
        <p:spPr>
          <a:xfrm>
            <a:off x="6019800" y="1187573"/>
            <a:ext cx="6019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Overloaded Assignment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FVector&amp; 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FVector&amp; FVector::operator=(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(this != &amp;vec) {</a:t>
            </a: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自己不需要操作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[]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deepCopy(vec);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*this;</a:t>
            </a: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当前对象解引用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07B8-4489-F4AD-A905-E115F59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3EDCF-F47D-E1C8-BAD8-83B5F4C3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 the copy constructor for creating objects using deep copying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5D43B-EFB2-31E9-A88E-A6A64BB5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90BF91-2E15-B516-9BEF-C21A8645A659}"/>
              </a:ext>
            </a:extLst>
          </p:cNvPr>
          <p:cNvSpPr txBox="1"/>
          <p:nvPr/>
        </p:nvSpPr>
        <p:spPr>
          <a:xfrm>
            <a:off x="3523528" y="1945943"/>
            <a:ext cx="601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// Copy constructor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FVector(</a:t>
            </a:r>
            <a:r>
              <a:rPr lang="es-ES" altLang="zh-CN" b="1" dirty="0">
                <a:latin typeface="Consolas" panose="020B0609020204030204" pitchFamily="49" charset="0"/>
              </a:rPr>
              <a:t>const</a:t>
            </a:r>
            <a:r>
              <a:rPr lang="es-ES" altLang="zh-CN" dirty="0">
                <a:latin typeface="Consolas" panose="020B0609020204030204" pitchFamily="49" charset="0"/>
              </a:rPr>
              <a:t> FVector&amp; vec);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deepCopy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6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CA6A-24E4-6D1C-AAA5-1333E56D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Methods for Managing Heap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B0F7-EF98-220A-5103-B60969B8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 Counting</a:t>
            </a:r>
          </a:p>
          <a:p>
            <a:pPr lvl="1"/>
            <a:r>
              <a:rPr lang="en-US" altLang="zh-CN" dirty="0"/>
              <a:t>Keep a counter of references/pointers to a heap object</a:t>
            </a:r>
          </a:p>
          <a:p>
            <a:pPr lvl="1"/>
            <a:r>
              <a:rPr lang="en-US" altLang="zh-CN" dirty="0"/>
              <a:t>When the counter drops to 0, delete the object</a:t>
            </a:r>
          </a:p>
          <a:p>
            <a:pPr lvl="1"/>
            <a:r>
              <a:rPr lang="en-US" altLang="zh-CN" dirty="0"/>
              <a:t>Need to break cycles of references</a:t>
            </a:r>
          </a:p>
          <a:p>
            <a:pPr lvl="1"/>
            <a:r>
              <a:rPr lang="en-US" altLang="zh-CN" dirty="0"/>
              <a:t>No run-time needed</a:t>
            </a:r>
          </a:p>
          <a:p>
            <a:r>
              <a:rPr lang="en-US" altLang="zh-CN" dirty="0"/>
              <a:t>Garbage Collection (GC)</a:t>
            </a:r>
          </a:p>
          <a:p>
            <a:pPr lvl="1"/>
            <a:r>
              <a:rPr lang="en-US" altLang="zh-CN" dirty="0"/>
              <a:t>Garbage refers to heap memory allocated but no longer referenced</a:t>
            </a:r>
          </a:p>
          <a:p>
            <a:pPr lvl="1"/>
            <a:r>
              <a:rPr lang="en-US" altLang="zh-CN" dirty="0"/>
              <a:t>A garbage collector scans the memory to reclaim </a:t>
            </a:r>
            <a:r>
              <a:rPr lang="en-US" altLang="zh-CN" dirty="0" err="1"/>
              <a:t>garbages</a:t>
            </a:r>
            <a:endParaRPr lang="en-US" altLang="zh-CN" dirty="0"/>
          </a:p>
          <a:p>
            <a:pPr lvl="1"/>
            <a:r>
              <a:rPr lang="en-US" altLang="zh-CN" dirty="0"/>
              <a:t>Many different implementations</a:t>
            </a:r>
          </a:p>
          <a:p>
            <a:pPr lvl="1"/>
            <a:r>
              <a:rPr lang="en-US" altLang="zh-CN" dirty="0"/>
              <a:t>Need run-time to support GC</a:t>
            </a:r>
          </a:p>
          <a:p>
            <a:pPr lvl="1"/>
            <a:r>
              <a:rPr lang="en-US" altLang="zh-CN" dirty="0"/>
              <a:t>High-overhead and hard-to-control performance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7D3A1-8996-5FC9-7C4D-32D740E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4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Relations between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877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Revisited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definition: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in-memory 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location </a:t>
            </a:r>
            <a:r>
              <a:rPr lang="en-US" altLang="zh-CN" dirty="0"/>
              <a:t>of that value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9E43B-A154-D522-5A67-B2C5FE081A5A}"/>
              </a:ext>
            </a:extLst>
          </p:cNvPr>
          <p:cNvSpPr txBox="1"/>
          <p:nvPr/>
        </p:nvSpPr>
        <p:spPr>
          <a:xfrm>
            <a:off x="4226386" y="1411712"/>
            <a:ext cx="306861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 = &lt;expr&gt;;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E6BA8-EEBA-3E49-D5E6-71DF3A90C36E}"/>
              </a:ext>
            </a:extLst>
          </p:cNvPr>
          <p:cNvSpPr/>
          <p:nvPr/>
        </p:nvSpPr>
        <p:spPr>
          <a:xfrm>
            <a:off x="6089495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518FBBB-9801-3CE9-7D8E-2B87F1A78B0C}"/>
              </a:ext>
            </a:extLst>
          </p:cNvPr>
          <p:cNvGrpSpPr/>
          <p:nvPr/>
        </p:nvGrpSpPr>
        <p:grpSpPr>
          <a:xfrm>
            <a:off x="5161098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FBE3CB2-A498-5392-A56E-2757420EBC1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638817-EE2E-07F2-10EC-FA27476CA3F8}"/>
              </a:ext>
            </a:extLst>
          </p:cNvPr>
          <p:cNvSpPr txBox="1"/>
          <p:nvPr/>
        </p:nvSpPr>
        <p:spPr>
          <a:xfrm>
            <a:off x="1330786" y="3867639"/>
            <a:ext cx="289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D02C97-62BA-0557-ADCD-EF6A28BE0731}"/>
              </a:ext>
            </a:extLst>
          </p:cNvPr>
          <p:cNvSpPr/>
          <p:nvPr/>
        </p:nvSpPr>
        <p:spPr>
          <a:xfrm>
            <a:off x="8894013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4B9E398-F742-8D1D-3472-78E08378E65D}"/>
              </a:ext>
            </a:extLst>
          </p:cNvPr>
          <p:cNvGrpSpPr/>
          <p:nvPr/>
        </p:nvGrpSpPr>
        <p:grpSpPr>
          <a:xfrm>
            <a:off x="7965616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563"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82FBFD3-FFDA-9857-A1BF-4F4238EEF1A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8A25BBE-3DEE-90AC-8D8D-530E7E9CC676}"/>
              </a:ext>
            </a:extLst>
          </p:cNvPr>
          <p:cNvSpPr txBox="1"/>
          <p:nvPr/>
        </p:nvSpPr>
        <p:spPr>
          <a:xfrm>
            <a:off x="5552444" y="4517934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D3C582-9457-62EE-16E9-E52EBFE1C7B8}"/>
              </a:ext>
            </a:extLst>
          </p:cNvPr>
          <p:cNvSpPr txBox="1"/>
          <p:nvPr/>
        </p:nvSpPr>
        <p:spPr>
          <a:xfrm>
            <a:off x="8188147" y="4517934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/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</a:t>
                </a:r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blipFill>
                <a:blip r:embed="rId5"/>
                <a:stretch>
                  <a:fillRect l="-2893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9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 animBg="1"/>
      <p:bldP spid="22" grpId="0"/>
      <p:bldP spid="23" grpId="0"/>
      <p:bldP spid="2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BF6B-0F22-C4B2-1A1B-752659DD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53CC-C4AD-75BA-13C4-3714F1A6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structure representing a sequence of values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linked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BAC26-8411-48B1-2590-E50497EC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60797E-2115-B95D-D7B0-0B12DD56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89" y="1739277"/>
            <a:ext cx="9880621" cy="2165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1D85B5-FF97-8212-7069-393ACA68E45B}"/>
              </a:ext>
            </a:extLst>
          </p:cNvPr>
          <p:cNvSpPr txBox="1"/>
          <p:nvPr/>
        </p:nvSpPr>
        <p:spPr>
          <a:xfrm>
            <a:off x="3301679" y="4197224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Linked lists of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LinkedList() : value(0),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不能去掉*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04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65E9-E797-7CB8-0A3D-4B65A8B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A7FB-C2C6-44E9-F3CA-0BB8B2A9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the following operations for using linked lists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3F8F7-3E4B-FF37-9F7A-60CF667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192866-E0C7-00D5-BA73-DC9A5FDBD94E}"/>
              </a:ext>
            </a:extLst>
          </p:cNvPr>
          <p:cNvSpPr txBox="1"/>
          <p:nvPr/>
        </p:nvSpPr>
        <p:spPr>
          <a:xfrm>
            <a:off x="3315183" y="2292869"/>
            <a:ext cx="57593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to the head of linked lists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push(LinkedList*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Peek the head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peek(LinkedList* l);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the head of the linked lists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l);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Destroy the whole list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l);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values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l);</a:t>
            </a:r>
          </a:p>
        </p:txBody>
      </p:sp>
    </p:spTree>
    <p:extLst>
      <p:ext uri="{BB962C8B-B14F-4D97-AF65-F5344CB8AC3E}">
        <p14:creationId xmlns:p14="http://schemas.microsoft.com/office/powerpoint/2010/main" val="2397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68FC-BF86-BBB8-07D4-91389345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3413568" y="1222108"/>
            <a:ext cx="60940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LinkedList* push(LinkedList*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peek(LinkedList*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8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0655-7888-7B42-87D6-A47BC94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21867-8ABD-85A7-0DD2-2E26F6AF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operations traverses the lists using </a:t>
            </a:r>
            <a:r>
              <a:rPr lang="en-US" altLang="zh-CN" dirty="0">
                <a:solidFill>
                  <a:srgbClr val="FF0000"/>
                </a:solidFill>
              </a:rPr>
              <a:t>iterations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How to destroy and print lists by using recursion?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67B5-B51B-9ED1-8F8B-95EC1895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CD0CF-5ED1-EED6-CEAB-E303A599A648}"/>
              </a:ext>
            </a:extLst>
          </p:cNvPr>
          <p:cNvSpPr txBox="1"/>
          <p:nvPr/>
        </p:nvSpPr>
        <p:spPr>
          <a:xfrm>
            <a:off x="2855089" y="1997839"/>
            <a:ext cx="71271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pop(l);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(LinkedList* p = l; p != NULL; p = p-&gt;next)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p-&gt;value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39FD-C287-C6C7-D697-A31F12D8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F07C-831F-057D-B7EE-3DA37E5B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Follow the pointers to performed a deep copy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Exercise</a:t>
            </a:r>
            <a:r>
              <a:rPr lang="en-US" altLang="zh-CN" dirty="0"/>
              <a:t>: write a version of copy that uses iteration instead of recursion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98CA9-8F91-01E9-F209-C4A7210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FC0648-E904-7D81-7CC1-3AFB0592FF60}"/>
              </a:ext>
            </a:extLst>
          </p:cNvPr>
          <p:cNvSpPr txBox="1"/>
          <p:nvPr/>
        </p:nvSpPr>
        <p:spPr>
          <a:xfrm>
            <a:off x="3048965" y="1859339"/>
            <a:ext cx="60940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using recursion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copy(LinkedList* 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NULL;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new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copy(l-&gt;next)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4EB9398-1388-6424-B6B6-2D475580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the I-</a:t>
            </a:r>
            <a:r>
              <a:rPr lang="en-US" altLang="zh-CN" dirty="0" err="1"/>
              <a:t>th</a:t>
            </a:r>
            <a:r>
              <a:rPr lang="en-US" altLang="zh-CN" dirty="0"/>
              <a:t> Element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397E57-6F72-E947-4033-B9253C08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convenient to get both the </a:t>
            </a:r>
            <a:r>
              <a:rPr lang="en-US" altLang="zh-CN" dirty="0" err="1"/>
              <a:t>i-th</a:t>
            </a:r>
            <a:r>
              <a:rPr lang="en-US" altLang="zh-CN" dirty="0"/>
              <a:t> element in its predecessor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4EB23-E172-6545-0F18-3CA32E9B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6D4E1-9F3E-3CFD-E3D7-D3E66DF4BD3B}"/>
              </a:ext>
            </a:extLst>
          </p:cNvPr>
          <p:cNvSpPr txBox="1"/>
          <p:nvPr/>
        </p:nvSpPr>
        <p:spPr>
          <a:xfrm>
            <a:off x="1924290" y="1720177"/>
            <a:ext cx="8458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pair&lt;LinkedList*, LinkedList*&gt; getIthPrev(LinkedList*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assert</a:t>
            </a:r>
            <a:r>
              <a:rPr lang="zh-CN" altLang="en-US" dirty="0">
                <a:latin typeface="Consolas" panose="020B0609020204030204" pitchFamily="49" charset="0"/>
              </a:rPr>
              <a:t>(i &gt;=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prev =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NULL &amp;&amp; i !=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make_pair(prev,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getIth(LinkedList*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getIthPrev(l, i).second;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5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Designing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32061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57E03E-9E68-E75F-BC95-656EEB1D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Collections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16318-0060-C2E6-8CB1-EDFFACCA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collections by using dynamic memory</a:t>
            </a:r>
          </a:p>
          <a:p>
            <a:pPr lvl="1"/>
            <a:r>
              <a:rPr lang="en-US" altLang="zh-CN" dirty="0"/>
              <a:t>Elements in collections are resources owned by collections</a:t>
            </a:r>
          </a:p>
          <a:p>
            <a:r>
              <a:rPr lang="en-US" altLang="zh-CN" dirty="0"/>
              <a:t>We use vectors of integers as an example and discuss two approaches</a:t>
            </a:r>
          </a:p>
          <a:p>
            <a:pPr lvl="1"/>
            <a:r>
              <a:rPr lang="en-US" altLang="zh-CN" dirty="0"/>
              <a:t>Vectors implemented using linked lists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3B3783-CBED-8179-2EF4-A0A33EC1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DFFE0-4AD0-AAB9-F57F-A1DF783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of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DFD54-25D3-D2C5-71FD-01639A10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definition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6F05B-5E5A-0CB2-2185-C430B5CC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A32B8-1272-5AC9-2EE8-A34F27553A0F}"/>
              </a:ext>
            </a:extLst>
          </p:cNvPr>
          <p:cNvSpPr txBox="1"/>
          <p:nvPr/>
        </p:nvSpPr>
        <p:spPr>
          <a:xfrm>
            <a:off x="4007733" y="1203569"/>
            <a:ext cx="6791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IVector{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IVector();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~IVector();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isEmpty()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clear();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32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6ED15F-97E8-28F5-AA69-B8B93F0DA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Append elements to the end</a:t>
            </a:r>
          </a:p>
          <a:p>
            <a:pPr lvl="1"/>
            <a:r>
              <a:rPr lang="en-US" altLang="zh-CN" dirty="0"/>
              <a:t>Navigate to the last element</a:t>
            </a:r>
          </a:p>
          <a:p>
            <a:pPr lvl="1"/>
            <a:r>
              <a:rPr lang="en-US" altLang="zh-CN" dirty="0"/>
              <a:t>Create a new last element</a:t>
            </a:r>
          </a:p>
          <a:p>
            <a:pPr lvl="1"/>
            <a:r>
              <a:rPr lang="en-US" altLang="zh-CN" dirty="0"/>
              <a:t>Append it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F7D09-8B6A-55DE-E09C-B7C500013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694CB-84BF-E9D0-63F1-DA61B03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E6AA1B-5719-6005-0DEA-C82FE9EB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Elements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EA2F9A-399F-5073-5AD5-B428E22A651C}"/>
              </a:ext>
            </a:extLst>
          </p:cNvPr>
          <p:cNvSpPr txBox="1"/>
          <p:nvPr/>
        </p:nvSpPr>
        <p:spPr>
          <a:xfrm>
            <a:off x="6172200" y="1187573"/>
            <a:ext cx="533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NULL, *cur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(cur != NULL)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cur = cur-&gt;next;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4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F4AB-5449-269E-7746-2ECFE283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In-Memory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25FBE-8B17-4ED7-659F-B3E80368B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In-memory values may be created from ADT/CDT</a:t>
            </a:r>
          </a:p>
          <a:p>
            <a:r>
              <a:rPr lang="en-US" altLang="zh-CN" dirty="0"/>
              <a:t>ADT/CDT with member variables denotes </a:t>
            </a:r>
            <a:r>
              <a:rPr lang="en-US" altLang="zh-CN" b="1" dirty="0"/>
              <a:t>composite in-memory values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07DA2-D2A6-4530-13B3-11287568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CE2300-CEE8-9553-CDA4-D34A5D547361}"/>
              </a:ext>
            </a:extLst>
          </p:cNvPr>
          <p:cNvSpPr txBox="1"/>
          <p:nvPr/>
        </p:nvSpPr>
        <p:spPr>
          <a:xfrm>
            <a:off x="1521281" y="2245557"/>
            <a:ext cx="42440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structure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Point(int 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, int 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: x(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), y(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p(2, 3);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D22B25-38CB-85D0-F458-54F8AA49ED09}"/>
              </a:ext>
            </a:extLst>
          </p:cNvPr>
          <p:cNvSpPr/>
          <p:nvPr/>
        </p:nvSpPr>
        <p:spPr>
          <a:xfrm>
            <a:off x="7086427" y="3445010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A0BE50-441C-939E-C997-0E7779ACB812}"/>
              </a:ext>
            </a:extLst>
          </p:cNvPr>
          <p:cNvGrpSpPr/>
          <p:nvPr/>
        </p:nvGrpSpPr>
        <p:grpSpPr>
          <a:xfrm>
            <a:off x="6185348" y="3284874"/>
            <a:ext cx="928397" cy="427618"/>
            <a:chOff x="3049243" y="3371639"/>
            <a:chExt cx="928397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53249AA-41A0-E180-67B7-F8573BB142E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53249AA-41A0-E180-67B7-F8573BB14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blipFill>
                  <a:blip r:embed="rId2"/>
                  <a:stretch>
                    <a:fillRect l="-1563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1640C9D-3C2A-AD8E-A465-9EDED7AEFF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0111E9-7C6C-A93D-C56D-8DFC8DBC305A}"/>
              </a:ext>
            </a:extLst>
          </p:cNvPr>
          <p:cNvSpPr/>
          <p:nvPr/>
        </p:nvSpPr>
        <p:spPr>
          <a:xfrm>
            <a:off x="7997922" y="3445010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D38028-9DA8-4EC0-258E-5C4E2A5412C3}"/>
              </a:ext>
            </a:extLst>
          </p:cNvPr>
          <p:cNvSpPr txBox="1"/>
          <p:nvPr/>
        </p:nvSpPr>
        <p:spPr>
          <a:xfrm>
            <a:off x="7350376" y="3968951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F82C35-44E8-BAE6-C054-C15CFEBCF2DA}"/>
              </a:ext>
            </a:extLst>
          </p:cNvPr>
          <p:cNvSpPr txBox="1"/>
          <p:nvPr/>
        </p:nvSpPr>
        <p:spPr>
          <a:xfrm>
            <a:off x="8293408" y="3950749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y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E738939-9EE7-14FF-A1C5-753343D85CF7}"/>
              </a:ext>
            </a:extLst>
          </p:cNvPr>
          <p:cNvSpPr/>
          <p:nvPr/>
        </p:nvSpPr>
        <p:spPr>
          <a:xfrm rot="5400000">
            <a:off x="7423779" y="2854857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7FE57-29B9-F125-27E8-6D281C627008}"/>
              </a:ext>
            </a:extLst>
          </p:cNvPr>
          <p:cNvSpPr txBox="1"/>
          <p:nvPr/>
        </p:nvSpPr>
        <p:spPr>
          <a:xfrm>
            <a:off x="6980199" y="2911073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64778A02-55BD-A7AE-0AE8-F0D763DC034E}"/>
              </a:ext>
            </a:extLst>
          </p:cNvPr>
          <p:cNvSpPr/>
          <p:nvPr/>
        </p:nvSpPr>
        <p:spPr>
          <a:xfrm rot="5400000">
            <a:off x="8335274" y="2862862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79F2D6-A913-FE77-1A76-B93CAF0E25E1}"/>
              </a:ext>
            </a:extLst>
          </p:cNvPr>
          <p:cNvSpPr txBox="1"/>
          <p:nvPr/>
        </p:nvSpPr>
        <p:spPr>
          <a:xfrm>
            <a:off x="7923547" y="2907886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085DD2-B0F3-0F1B-7BD8-B68BD94A37BC}"/>
                  </a:ext>
                </a:extLst>
              </p:cNvPr>
              <p:cNvSpPr txBox="1"/>
              <p:nvPr/>
            </p:nvSpPr>
            <p:spPr>
              <a:xfrm>
                <a:off x="7458005" y="4914924"/>
                <a:ext cx="1461142" cy="394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5085DD2-B0F3-0F1B-7BD8-B68BD94A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05" y="4914924"/>
                <a:ext cx="1461142" cy="394210"/>
              </a:xfrm>
              <a:prstGeom prst="rect">
                <a:avLst/>
              </a:prstGeom>
              <a:blipFill>
                <a:blip r:embed="rId3"/>
                <a:stretch>
                  <a:fillRect l="-2893" t="-4478" b="-164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C9F458F8-08ED-846D-DBA3-E145B9B5EEFC}"/>
              </a:ext>
            </a:extLst>
          </p:cNvPr>
          <p:cNvGrpSpPr/>
          <p:nvPr/>
        </p:nvGrpSpPr>
        <p:grpSpPr>
          <a:xfrm>
            <a:off x="943685" y="5779445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E95E15D-1C50-F0EB-D1D4-8835AC2A070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6FB8022-D5F5-BFEF-47BE-6762261B47E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9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CF364F-22AD-CC16-15AB-47A17B2F5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Insert an element to </a:t>
            </a:r>
            <a:r>
              <a:rPr lang="en-US" altLang="zh-CN" dirty="0" err="1"/>
              <a:t>i-th</a:t>
            </a:r>
            <a:r>
              <a:rPr lang="en-US" altLang="zh-CN" dirty="0"/>
              <a:t> position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Create a new element</a:t>
            </a:r>
          </a:p>
          <a:p>
            <a:pPr lvl="1"/>
            <a:r>
              <a:rPr lang="en-US" altLang="zh-CN" dirty="0"/>
              <a:t>Insert it into between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/>
              <a:t> functions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02B3-5884-6C6B-06AE-5F5BDA2EC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202F3-4EEA-1DA4-9C77-20589EA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741125F-BE8A-519C-207A-4750ED1F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F7478-AF3C-C081-B5D6-8B217C3CF5BD}"/>
              </a:ext>
            </a:extLst>
          </p:cNvPr>
          <p:cNvSpPr txBox="1"/>
          <p:nvPr/>
        </p:nvSpPr>
        <p:spPr>
          <a:xfrm>
            <a:off x="6172200" y="1281611"/>
            <a:ext cx="55114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std::pair&lt;LinkedList*, LinkedList*&gt;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p = getIthPrev(lst, 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8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4C5FCD-B2AD-02F1-E0F8-D228FCBEE2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adjust the next pointer of the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dirty="0"/>
              <a:t> has no effect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F5B6-0C36-73A3-8358-443FA7561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44C17-11D2-4293-6FF0-D287271F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6D3AB-C25D-53B3-B730-E4453B2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27FBA-E344-D0A5-1BC7-BF65FF0BC67A}"/>
              </a:ext>
            </a:extLst>
          </p:cNvPr>
          <p:cNvSpPr txBox="1"/>
          <p:nvPr/>
        </p:nvSpPr>
        <p:spPr>
          <a:xfrm>
            <a:off x="6172200" y="1187573"/>
            <a:ext cx="518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IVector</a:t>
            </a:r>
            <a:r>
              <a:rPr lang="en-US" altLang="zh-CN" dirty="0">
                <a:latin typeface="Consolas" panose="020B0609020204030204" pitchFamily="49" charset="0"/>
              </a:rPr>
              <a:t>::remove(int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0) return;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std::pair&lt;LinkedList*, LinkedList*&gt; p = </a:t>
            </a:r>
            <a:r>
              <a:rPr lang="en-US" altLang="zh-CN" dirty="0" err="1">
                <a:latin typeface="Consolas" panose="020B0609020204030204" pitchFamily="49" charset="0"/>
              </a:rPr>
              <a:t>getIthPrev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 *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p.first</a:t>
            </a:r>
            <a:r>
              <a:rPr lang="en-US" altLang="zh-CN" dirty="0">
                <a:latin typeface="Consolas" panose="020B0609020204030204" pitchFamily="49" charset="0"/>
              </a:rPr>
              <a:t>, *cur = </a:t>
            </a:r>
            <a:r>
              <a:rPr lang="en-US" altLang="zh-CN" dirty="0" err="1">
                <a:latin typeface="Consolas" panose="020B0609020204030204" pitchFamily="49" charset="0"/>
              </a:rPr>
              <a:t>p.second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(cur == NULL)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!= NULL)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-&gt;next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E73252-5D63-80F5-E493-A8744706E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0D37-8494-C473-7A35-8CA7B838A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0B9CF-89B3-4772-DD11-571C7E9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128D21-8B5E-E313-E240-32B065D8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 and Destructors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EE812A-52C4-53D8-E582-3D9802634698}"/>
              </a:ext>
            </a:extLst>
          </p:cNvPr>
          <p:cNvSpPr txBox="1"/>
          <p:nvPr/>
        </p:nvSpPr>
        <p:spPr>
          <a:xfrm>
            <a:off x="1153609" y="1187573"/>
            <a:ext cx="45179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IVector::clear()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destroy(lst);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IVector::IVector() : lst(NULL)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IVector::~IVector()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3DBC2D-3F9D-D474-A99A-456E94217FA3}"/>
              </a:ext>
            </a:extLst>
          </p:cNvPr>
          <p:cNvSpPr txBox="1"/>
          <p:nvPr/>
        </p:nvSpPr>
        <p:spPr>
          <a:xfrm>
            <a:off x="6335209" y="1187573"/>
            <a:ext cx="43491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IVector::size()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NULL)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IVector::isEmpty() 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lst ==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9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BA9D465-19DB-8DFC-FA8A-42446F4D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and Assignment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7F010E-3DE9-A03E-10C2-54606636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 deep copying for copy construction and assignment</a:t>
            </a:r>
          </a:p>
          <a:p>
            <a:pPr lvl="1"/>
            <a:r>
              <a:rPr lang="en-US" altLang="zh-CN" dirty="0"/>
              <a:t>Release the memory before copying in assignments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0E783-D943-CE58-AC8B-444423B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DFE51-8766-F0B8-7FBB-17A1A2B0E6E8}"/>
              </a:ext>
            </a:extLst>
          </p:cNvPr>
          <p:cNvSpPr txBox="1"/>
          <p:nvPr/>
        </p:nvSpPr>
        <p:spPr>
          <a:xfrm>
            <a:off x="2895841" y="1997175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//Assignment operator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IVector&amp; IVector::operator=(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(this != &amp;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copy(vec.lst);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*this;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9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41339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99BFD-7A3F-1E00-0CE2-6A51DAE3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296FF-3865-67C1-9640-6B3DE437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collection of classes parameterized by type variables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 Vector, Stack, Map, ...,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definitions and declarations must be in the same header files</a:t>
            </a:r>
          </a:p>
          <a:p>
            <a:pPr lvl="1"/>
            <a:r>
              <a:rPr lang="en-US" altLang="zh-CN" dirty="0"/>
              <a:t>Template functions/classes are </a:t>
            </a:r>
            <a:r>
              <a:rPr lang="en-US" altLang="zh-CN" dirty="0">
                <a:solidFill>
                  <a:srgbClr val="FF0000"/>
                </a:solidFill>
              </a:rPr>
              <a:t>patterns for generating code (not the code themselves)</a:t>
            </a:r>
          </a:p>
          <a:p>
            <a:pPr lvl="1"/>
            <a:r>
              <a:rPr lang="en-US" altLang="zh-CN" dirty="0"/>
              <a:t>The users of templates must see </a:t>
            </a:r>
            <a:r>
              <a:rPr lang="en-US" altLang="zh-CN" dirty="0">
                <a:solidFill>
                  <a:srgbClr val="FF0000"/>
                </a:solidFill>
              </a:rPr>
              <a:t>ALL the definitions </a:t>
            </a:r>
            <a:r>
              <a:rPr lang="en-US" altLang="zh-CN" dirty="0"/>
              <a:t>for instantiation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Programming using templates is known as </a:t>
            </a:r>
            <a:r>
              <a:rPr lang="en-US" altLang="zh-CN" b="1" dirty="0"/>
              <a:t>Generic Programming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46F1D-D4EB-25C3-86DA-68894AE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0F000A-2CD4-5D77-0CD7-6DFF4A2C2C3D}"/>
              </a:ext>
            </a:extLst>
          </p:cNvPr>
          <p:cNvSpPr txBox="1"/>
          <p:nvPr/>
        </p:nvSpPr>
        <p:spPr>
          <a:xfrm>
            <a:off x="3304522" y="2098607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template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&lt;class T1, ..., class Tn&gt;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&lt;name&gt;{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...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61EF6-AC40-05CD-F153-350D00F1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5D552-44CA-BA01-6DB6-7BD16FEA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previous definition but with a type parameter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instantiating T, we get linked lists containing different types of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3211-307B-6525-3638-6FB3124B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F6F073-F161-2C73-980B-B2710C5981AB}"/>
              </a:ext>
            </a:extLst>
          </p:cNvPr>
          <p:cNvSpPr txBox="1"/>
          <p:nvPr/>
        </p:nvSpPr>
        <p:spPr>
          <a:xfrm>
            <a:off x="3257550" y="16642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Definition of generic linked lists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  <a:r>
              <a:rPr lang="zh-CN" alt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v) : value(v), next(NULL)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0F451-B41F-3C6D-EB6B-7D4E5E2AF656}"/>
              </a:ext>
            </a:extLst>
          </p:cNvPr>
          <p:cNvSpPr txBox="1"/>
          <p:nvPr/>
        </p:nvSpPr>
        <p:spPr>
          <a:xfrm>
            <a:off x="3442961" y="4455088"/>
            <a:ext cx="5306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Different instances of linked list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246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58EC-8ACA-E4CA-408C-B36591AE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9D5C-67B7-D98E-8022-643A6623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operations: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49D58-5256-BA4C-DBB1-97787E64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032835-5D30-A783-3872-2F4F2263C185}"/>
              </a:ext>
            </a:extLst>
          </p:cNvPr>
          <p:cNvSpPr txBox="1"/>
          <p:nvPr/>
        </p:nvSpPr>
        <p:spPr>
          <a:xfrm>
            <a:off x="838200" y="1644859"/>
            <a:ext cx="51625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push(LinkedList&lt;T&gt;* l,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zh-CN" altLang="en-US" dirty="0">
                <a:latin typeface="Consolas" panose="020B0609020204030204" pitchFamily="49" charset="0"/>
              </a:rPr>
              <a:t>T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pop(LinkedList&lt;T&gt;*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next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3CC33-8DE4-9A3D-8697-03057E7F1E2B}"/>
              </a:ext>
            </a:extLst>
          </p:cNvPr>
          <p:cNvSpPr txBox="1"/>
          <p:nvPr/>
        </p:nvSpPr>
        <p:spPr>
          <a:xfrm>
            <a:off x="6191252" y="1644859"/>
            <a:ext cx="5162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peek(LinkedList&lt;T&gt;*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LinkedList&lt;T&gt;* copy(LinkedList&lt;T&gt;* l)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(l == NULL)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NULL;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LinkedList&lt;T&gt;*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LinkedList&lt;T&gt;(l-&gt;value);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-&gt;next = copy(l-&gt;next);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E9C8-AC9F-ED91-1FF1-AFC3B70B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Vectors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800D8-98ED-FCD8-205F-EEB15ECC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IVector</a:t>
            </a:r>
            <a:r>
              <a:rPr lang="en-US" altLang="zh-CN" dirty="0"/>
              <a:t> but with a type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363BF-A692-3A9A-5E47-65E1950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F25B34-0934-E093-0AF0-2A1800A8B90B}"/>
              </a:ext>
            </a:extLst>
          </p:cNvPr>
          <p:cNvSpPr txBox="1"/>
          <p:nvPr/>
        </p:nvSpPr>
        <p:spPr>
          <a:xfrm>
            <a:off x="3619500" y="186299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Vector() : lst(NULL)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~Vector() { clear();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Vector(const Vector&amp;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LinkedList&lt;T&gt;</a:t>
            </a:r>
            <a:r>
              <a:rPr lang="zh-CN" altLang="en-US" dirty="0">
                <a:latin typeface="Consolas" panose="020B0609020204030204" pitchFamily="49" charset="0"/>
              </a:rPr>
              <a:t>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3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B5AE-1C1B-280F-782D-FC73B35C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Member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75A34-EBE9-107C-2F67-0F5814BD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161ED-0A06-48DE-A768-58C421E7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4CCFE2-9A4A-9AFC-3C3E-3EF4005670D2}"/>
              </a:ext>
            </a:extLst>
          </p:cNvPr>
          <p:cNvSpPr txBox="1"/>
          <p:nvPr/>
        </p:nvSpPr>
        <p:spPr>
          <a:xfrm>
            <a:off x="838200" y="1203569"/>
            <a:ext cx="48506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T </a:t>
            </a:r>
            <a:r>
              <a:rPr lang="zh-CN" altLang="en-US" b="1" dirty="0">
                <a:latin typeface="Consolas" panose="020B0609020204030204" pitchFamily="49" charset="0"/>
              </a:rPr>
              <a:t>get</a:t>
            </a:r>
            <a:r>
              <a:rPr lang="zh-CN" altLang="en-US" dirty="0">
                <a:latin typeface="Consolas" panose="020B0609020204030204" pitchFamily="49" charset="0"/>
              </a:rPr>
              <a:t>(int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if (i &lt; 0) return 0;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3DFFC4-7421-2D6A-5FA7-422448E3D06D}"/>
              </a:ext>
            </a:extLst>
          </p:cNvPr>
          <p:cNvSpPr txBox="1"/>
          <p:nvPr/>
        </p:nvSpPr>
        <p:spPr>
          <a:xfrm>
            <a:off x="6010275" y="1222108"/>
            <a:ext cx="59055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std::pair&lt;LinkedList&lt;T&gt;*, LinkedList&lt;T&gt;*&gt;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p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getIthPrev(lst,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NULL)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7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0CCAA-1584-17C8-16B0-9D61B1E3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435BD-5EA0-8A04-4017-1F0F6042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 states:</a:t>
            </a:r>
            <a:r>
              <a:rPr lang="en-US" altLang="zh-CN" dirty="0"/>
              <a:t> a collection of </a:t>
            </a:r>
            <a:r>
              <a:rPr lang="en-US" altLang="zh-CN" dirty="0">
                <a:solidFill>
                  <a:srgbClr val="FF0000"/>
                </a:solidFill>
              </a:rPr>
              <a:t>in-memory values</a:t>
            </a:r>
          </a:p>
          <a:p>
            <a:pPr lvl="1"/>
            <a:r>
              <a:rPr lang="en-US" altLang="zh-CN" dirty="0"/>
              <a:t>Note: they may either contain primitive data or an ADT/CDT object</a:t>
            </a:r>
            <a:endParaRPr lang="zh-CN" altLang="en-US" dirty="0"/>
          </a:p>
          <a:p>
            <a:r>
              <a:rPr lang="en-US" altLang="zh-CN" b="1" dirty="0"/>
              <a:t>Environments</a:t>
            </a:r>
            <a:r>
              <a:rPr lang="en-US" altLang="zh-CN" dirty="0"/>
              <a:t>: a mapping from </a:t>
            </a:r>
            <a:r>
              <a:rPr lang="en-US" altLang="zh-CN" dirty="0">
                <a:solidFill>
                  <a:srgbClr val="FF0000"/>
                </a:solidFill>
              </a:rPr>
              <a:t>variable names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locations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ABBEE-6A41-70F4-279A-7902F18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68B370-87EB-89FE-E83B-7BE2B8DACAEB}"/>
              </a:ext>
            </a:extLst>
          </p:cNvPr>
          <p:cNvSpPr txBox="1"/>
          <p:nvPr/>
        </p:nvSpPr>
        <p:spPr>
          <a:xfrm>
            <a:off x="2001240" y="2673280"/>
            <a:ext cx="289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Point p(2,3);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B83E7C-A064-A419-4B0F-91C32168B2D7}"/>
              </a:ext>
            </a:extLst>
          </p:cNvPr>
          <p:cNvGrpSpPr/>
          <p:nvPr/>
        </p:nvGrpSpPr>
        <p:grpSpPr>
          <a:xfrm>
            <a:off x="1285921" y="4059183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9F0730-8138-FD5E-F07D-6EA1B1D5244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74EB737-43E6-2FB6-11CE-98BD090FC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74D0FBE-1067-4DC8-2DE8-B8A85A3E39FE}"/>
              </a:ext>
            </a:extLst>
          </p:cNvPr>
          <p:cNvSpPr/>
          <p:nvPr/>
        </p:nvSpPr>
        <p:spPr>
          <a:xfrm>
            <a:off x="6136985" y="2531885"/>
            <a:ext cx="4869682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B8CA77-AE6A-0FD5-5223-7AEA7E18B72A}"/>
              </a:ext>
            </a:extLst>
          </p:cNvPr>
          <p:cNvSpPr/>
          <p:nvPr/>
        </p:nvSpPr>
        <p:spPr>
          <a:xfrm>
            <a:off x="6804314" y="332680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4BB244-C7CB-E0BA-123D-956D0A7E8A0D}"/>
              </a:ext>
            </a:extLst>
          </p:cNvPr>
          <p:cNvGrpSpPr/>
          <p:nvPr/>
        </p:nvGrpSpPr>
        <p:grpSpPr>
          <a:xfrm>
            <a:off x="8452035" y="3231417"/>
            <a:ext cx="1888640" cy="1473196"/>
            <a:chOff x="4522048" y="1637857"/>
            <a:chExt cx="1888640" cy="147319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F02FCF-54F0-8A32-AA76-583F743472D4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39D5D44-8F8A-CDB2-834C-856EC2D19E47}"/>
                </a:ext>
              </a:extLst>
            </p:cNvPr>
            <p:cNvSpPr/>
            <p:nvPr/>
          </p:nvSpPr>
          <p:spPr>
            <a:xfrm>
              <a:off x="4522048" y="1637857"/>
              <a:ext cx="188864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0D11412-E7AC-F6A6-51FA-D92AF8C5FD20}"/>
              </a:ext>
            </a:extLst>
          </p:cNvPr>
          <p:cNvSpPr txBox="1"/>
          <p:nvPr/>
        </p:nvSpPr>
        <p:spPr>
          <a:xfrm>
            <a:off x="8225259" y="254562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90D317-AD23-CDD5-8105-CC5B95A1F9F3}"/>
              </a:ext>
            </a:extLst>
          </p:cNvPr>
          <p:cNvSpPr txBox="1"/>
          <p:nvPr/>
        </p:nvSpPr>
        <p:spPr>
          <a:xfrm>
            <a:off x="6387310" y="25546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703BD6-E6ED-57B1-2686-F1FEE5946DBC}"/>
              </a:ext>
            </a:extLst>
          </p:cNvPr>
          <p:cNvSpPr/>
          <p:nvPr/>
        </p:nvSpPr>
        <p:spPr>
          <a:xfrm>
            <a:off x="6609152" y="323141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E77E32-A405-3829-84D1-33FECF22EC2E}"/>
              </a:ext>
            </a:extLst>
          </p:cNvPr>
          <p:cNvSpPr/>
          <p:nvPr/>
        </p:nvSpPr>
        <p:spPr>
          <a:xfrm>
            <a:off x="8702296" y="40541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5F4C74E-18ED-4C0B-20E6-55AD42DE443F}"/>
              </a:ext>
            </a:extLst>
          </p:cNvPr>
          <p:cNvGrpSpPr/>
          <p:nvPr/>
        </p:nvGrpSpPr>
        <p:grpSpPr>
          <a:xfrm>
            <a:off x="5864515" y="317539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456E863-D6B9-F521-BACF-91D6A7D5671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456E863-D6B9-F521-BACF-91D6A7D56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22999AF-A8D7-9F53-D673-AF392056C76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DED258A-798E-3C37-59E7-8E36E26E8DFD}"/>
              </a:ext>
            </a:extLst>
          </p:cNvPr>
          <p:cNvGrpSpPr/>
          <p:nvPr/>
        </p:nvGrpSpPr>
        <p:grpSpPr>
          <a:xfrm>
            <a:off x="7802379" y="317539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36BCE90-3E62-BB38-C3C2-2689A047788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36BCE90-3E62-BB38-C3C2-2689A0477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4F0E784-E96C-7F25-EE2E-E262A374952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EB6989D-DBCD-3E22-8826-D3228436EF1D}"/>
              </a:ext>
            </a:extLst>
          </p:cNvPr>
          <p:cNvGrpSpPr/>
          <p:nvPr/>
        </p:nvGrpSpPr>
        <p:grpSpPr>
          <a:xfrm>
            <a:off x="7802379" y="388062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C0A478D-C714-D3AF-FBE3-561F98946C3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C0A478D-C714-D3AF-FBE3-561F98946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A5526DF-2FA6-D5E0-324F-9668E683D8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D1690E-A869-5F62-528A-455933EF31CB}"/>
                  </a:ext>
                </a:extLst>
              </p:cNvPr>
              <p:cNvSpPr txBox="1"/>
              <p:nvPr/>
            </p:nvSpPr>
            <p:spPr>
              <a:xfrm>
                <a:off x="7724311" y="5227411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D1690E-A869-5F62-528A-455933EF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11" y="5227411"/>
                <a:ext cx="1506268" cy="923330"/>
              </a:xfrm>
              <a:prstGeom prst="rect">
                <a:avLst/>
              </a:prstGeom>
              <a:blipFill>
                <a:blip r:embed="rId6"/>
                <a:stretch>
                  <a:fillRect l="-2811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7F797E3E-993B-FE95-656E-55953203BA68}"/>
              </a:ext>
            </a:extLst>
          </p:cNvPr>
          <p:cNvSpPr txBox="1"/>
          <p:nvPr/>
        </p:nvSpPr>
        <p:spPr>
          <a:xfrm>
            <a:off x="5836946" y="55053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9C98F6-EFE9-9091-95FE-02F5C5CC4484}"/>
              </a:ext>
            </a:extLst>
          </p:cNvPr>
          <p:cNvSpPr/>
          <p:nvPr/>
        </p:nvSpPr>
        <p:spPr>
          <a:xfrm>
            <a:off x="9238136" y="404990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Subtyping of ADTs</a:t>
            </a:r>
          </a:p>
          <a:p>
            <a:pPr lvl="1"/>
            <a:r>
              <a:rPr lang="en-US" altLang="zh-CN" dirty="0"/>
              <a:t>Inheritance of Classes</a:t>
            </a:r>
          </a:p>
          <a:p>
            <a:pPr lvl="1"/>
            <a:r>
              <a:rPr lang="en-US" altLang="zh-CN" dirty="0"/>
              <a:t>Dynamic Binding and Virtual Functions</a:t>
            </a:r>
          </a:p>
          <a:p>
            <a:pPr lvl="1"/>
            <a:r>
              <a:rPr lang="en-US" altLang="zh-CN" dirty="0"/>
              <a:t>Design Patterns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19 of the text book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6EE7F-F581-03A0-A54B-DB28190A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Abstract Machine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4F024-1C92-7626-2EC2-A96E8664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C++ program executes by running an </a:t>
            </a:r>
            <a:r>
              <a:rPr lang="en-US" altLang="zh-CN" b="1" dirty="0"/>
              <a:t>abstract machine</a:t>
            </a:r>
          </a:p>
          <a:p>
            <a:r>
              <a:rPr lang="en-US" altLang="zh-CN" dirty="0"/>
              <a:t>A C++ abstract machine has the following components</a:t>
            </a:r>
          </a:p>
          <a:p>
            <a:pPr lvl="1"/>
            <a:r>
              <a:rPr lang="en-US" altLang="zh-CN" dirty="0"/>
              <a:t>The program being executing (may contain multiple modules)</a:t>
            </a:r>
          </a:p>
          <a:p>
            <a:pPr lvl="1"/>
            <a:r>
              <a:rPr lang="en-US" altLang="zh-CN" dirty="0"/>
              <a:t>The program state, including:</a:t>
            </a:r>
          </a:p>
          <a:p>
            <a:pPr lvl="2"/>
            <a:r>
              <a:rPr lang="en-US" altLang="zh-CN" dirty="0"/>
              <a:t>The program counter (points to the current command)</a:t>
            </a:r>
          </a:p>
          <a:p>
            <a:pPr lvl="2"/>
            <a:r>
              <a:rPr lang="en-US" altLang="zh-CN" dirty="0"/>
              <a:t>The environment</a:t>
            </a:r>
            <a:r>
              <a:rPr lang="zh-CN" altLang="en-US" dirty="0"/>
              <a:t>变量地址</a:t>
            </a:r>
            <a:endParaRPr lang="en-US" altLang="zh-CN" dirty="0"/>
          </a:p>
          <a:p>
            <a:pPr lvl="2"/>
            <a:r>
              <a:rPr lang="en-US" altLang="zh-CN" dirty="0"/>
              <a:t>The memory state</a:t>
            </a:r>
          </a:p>
          <a:p>
            <a:pPr lvl="2"/>
            <a:r>
              <a:rPr lang="en-US" altLang="zh-CN" dirty="0"/>
              <a:t>I/O devices</a:t>
            </a:r>
          </a:p>
          <a:p>
            <a:r>
              <a:rPr lang="en-US" altLang="zh-CN" dirty="0"/>
              <a:t>The machine runs by executing the command pointed to by PC, which</a:t>
            </a:r>
          </a:p>
          <a:p>
            <a:pPr lvl="1"/>
            <a:r>
              <a:rPr lang="en-US" altLang="zh-CN" dirty="0"/>
              <a:t>Query the environment and memory state for evaluating expressions</a:t>
            </a:r>
          </a:p>
          <a:p>
            <a:pPr lvl="1"/>
            <a:r>
              <a:rPr lang="en-US" altLang="zh-CN" dirty="0"/>
              <a:t>Execute the commands and change the state (assignment, I/O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Adjust PC (sequential execution, branching, loop, …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0EB4F-5106-0198-73CA-643A391F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1C9FA-37D0-2774-2C2A-AA139582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Addresses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B724ED-BE77-621D-4114-F83B54985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is the location of an in-memory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points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first byte </a:t>
                </a:r>
                <a:r>
                  <a:rPr lang="en-US" altLang="zh-CN" dirty="0"/>
                  <a:t>of the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points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second byte </a:t>
                </a:r>
                <a:r>
                  <a:rPr lang="en-US" altLang="zh-CN" dirty="0"/>
                  <a:t>of the value</a:t>
                </a:r>
              </a:p>
              <a:p>
                <a:pPr lvl="1"/>
                <a:r>
                  <a:rPr lang="en-US" altLang="zh-CN" dirty="0"/>
                  <a:t>... (and so on)</a:t>
                </a:r>
              </a:p>
              <a:p>
                <a:pPr lvl="1"/>
                <a:endParaRPr lang="zh-CN" altLang="en-US" b="1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B724ED-BE77-621D-4114-F83B54985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2B06A-DE3B-CE53-7F94-FBD034D9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93CE21E-CBAB-4BFD-1D3B-8F8B65DA280A}"/>
              </a:ext>
            </a:extLst>
          </p:cNvPr>
          <p:cNvGrpSpPr/>
          <p:nvPr/>
        </p:nvGrpSpPr>
        <p:grpSpPr>
          <a:xfrm>
            <a:off x="5078843" y="3429000"/>
            <a:ext cx="1391473" cy="531946"/>
            <a:chOff x="5078843" y="3429000"/>
            <a:chExt cx="1391473" cy="53194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59622B4-7CDF-4559-5452-EC9CDBDC6816}"/>
                </a:ext>
              </a:extLst>
            </p:cNvPr>
            <p:cNvSpPr/>
            <p:nvPr/>
          </p:nvSpPr>
          <p:spPr>
            <a:xfrm>
              <a:off x="6190877" y="3429000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9C172C1-2A37-FCAD-92AA-D8FFDA4E7FF4}"/>
                </a:ext>
              </a:extLst>
            </p:cNvPr>
            <p:cNvSpPr txBox="1"/>
            <p:nvPr/>
          </p:nvSpPr>
          <p:spPr>
            <a:xfrm>
              <a:off x="5078843" y="3510307"/>
              <a:ext cx="13914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1 byte:</a:t>
              </a:r>
              <a:endParaRPr lang="zh-CN" altLang="en-US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475DB8-69D6-AD5D-28CB-2E79CC6011A8}"/>
              </a:ext>
            </a:extLst>
          </p:cNvPr>
          <p:cNvGrpSpPr/>
          <p:nvPr/>
        </p:nvGrpSpPr>
        <p:grpSpPr>
          <a:xfrm>
            <a:off x="4171554" y="4222237"/>
            <a:ext cx="3163909" cy="693591"/>
            <a:chOff x="4284443" y="4332666"/>
            <a:chExt cx="3163909" cy="69359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9E887C7-B99D-E1B5-FA54-68F150758103}"/>
                </a:ext>
              </a:extLst>
            </p:cNvPr>
            <p:cNvSpPr/>
            <p:nvPr/>
          </p:nvSpPr>
          <p:spPr>
            <a:xfrm>
              <a:off x="5212840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F2A85-14BE-EBFD-6B3E-00B2D46C6DC3}"/>
                </a:ext>
              </a:extLst>
            </p:cNvPr>
            <p:cNvSpPr/>
            <p:nvPr/>
          </p:nvSpPr>
          <p:spPr>
            <a:xfrm>
              <a:off x="5492279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C96F719-4361-BE8F-9D96-338CC611CE02}"/>
                </a:ext>
              </a:extLst>
            </p:cNvPr>
            <p:cNvSpPr/>
            <p:nvPr/>
          </p:nvSpPr>
          <p:spPr>
            <a:xfrm>
              <a:off x="5771718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66CD9F0-785A-EEF2-1D71-386234DB7CE6}"/>
                </a:ext>
              </a:extLst>
            </p:cNvPr>
            <p:cNvSpPr/>
            <p:nvPr/>
          </p:nvSpPr>
          <p:spPr>
            <a:xfrm>
              <a:off x="6051157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1D079B9-10FE-7799-39D9-6B225E91B20F}"/>
                </a:ext>
              </a:extLst>
            </p:cNvPr>
            <p:cNvSpPr/>
            <p:nvPr/>
          </p:nvSpPr>
          <p:spPr>
            <a:xfrm>
              <a:off x="6330596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4D98B23-A07D-5718-3B13-AB22C66E13A6}"/>
                </a:ext>
              </a:extLst>
            </p:cNvPr>
            <p:cNvSpPr/>
            <p:nvPr/>
          </p:nvSpPr>
          <p:spPr>
            <a:xfrm>
              <a:off x="6610035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D3AFC55-E5E6-8989-0BBB-8BFF1D5995E2}"/>
                </a:ext>
              </a:extLst>
            </p:cNvPr>
            <p:cNvSpPr/>
            <p:nvPr/>
          </p:nvSpPr>
          <p:spPr>
            <a:xfrm>
              <a:off x="6889474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F3C2F8C-FB0D-FDE8-D354-40B2435CDDEB}"/>
                </a:ext>
              </a:extLst>
            </p:cNvPr>
            <p:cNvGrpSpPr/>
            <p:nvPr/>
          </p:nvGrpSpPr>
          <p:grpSpPr>
            <a:xfrm>
              <a:off x="4284443" y="4332666"/>
              <a:ext cx="928397" cy="400110"/>
              <a:chOff x="3049243" y="3371639"/>
              <a:chExt cx="928397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703B0DE7-2653-A22E-779F-31C237CC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703B0DE7-2653-A22E-779F-31C237CC8A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C536706E-D3AC-B012-5B70-94DA212E0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8AA9BE7-0B33-CDC4-2547-C721006413AF}"/>
                </a:ext>
              </a:extLst>
            </p:cNvPr>
            <p:cNvSpPr/>
            <p:nvPr/>
          </p:nvSpPr>
          <p:spPr>
            <a:xfrm>
              <a:off x="7168913" y="4494311"/>
              <a:ext cx="279439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5EFE66-94E7-AF4F-5655-ED905CD84CD8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5371904" y="4910648"/>
            <a:ext cx="206806" cy="927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9504830-2BE8-1646-41BC-BD6083F491AD}"/>
                  </a:ext>
                </a:extLst>
              </p:cNvPr>
              <p:cNvSpPr txBox="1"/>
              <p:nvPr/>
            </p:nvSpPr>
            <p:spPr>
              <a:xfrm>
                <a:off x="5107222" y="5837871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9504830-2BE8-1646-41BC-BD6083F49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22" y="5837871"/>
                <a:ext cx="942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FD0A82F-F6D1-D212-3543-FFC965235A08}"/>
              </a:ext>
            </a:extLst>
          </p:cNvPr>
          <p:cNvCxnSpPr>
            <a:cxnSpLocks/>
          </p:cNvCxnSpPr>
          <p:nvPr/>
        </p:nvCxnSpPr>
        <p:spPr>
          <a:xfrm flipH="1" flipV="1">
            <a:off x="5644251" y="4915828"/>
            <a:ext cx="705690" cy="960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44E8B4A-AAD2-C72B-2343-8F65D0B63D34}"/>
                  </a:ext>
                </a:extLst>
              </p:cNvPr>
              <p:cNvSpPr txBox="1"/>
              <p:nvPr/>
            </p:nvSpPr>
            <p:spPr>
              <a:xfrm>
                <a:off x="5938268" y="5821160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44E8B4A-AAD2-C72B-2343-8F65D0B6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68" y="5821160"/>
                <a:ext cx="9429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0EBABD7-45FD-FAE9-9B5D-910E7F71BD8A}"/>
              </a:ext>
            </a:extLst>
          </p:cNvPr>
          <p:cNvCxnSpPr>
            <a:cxnSpLocks/>
          </p:cNvCxnSpPr>
          <p:nvPr/>
        </p:nvCxnSpPr>
        <p:spPr>
          <a:xfrm flipH="1" flipV="1">
            <a:off x="5916441" y="4915197"/>
            <a:ext cx="1139583" cy="886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01103AE-0667-2B53-FDCC-F6D9D2AC5772}"/>
                  </a:ext>
                </a:extLst>
              </p:cNvPr>
              <p:cNvSpPr txBox="1"/>
              <p:nvPr/>
            </p:nvSpPr>
            <p:spPr>
              <a:xfrm>
                <a:off x="6776585" y="5821160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01103AE-0667-2B53-FDCC-F6D9D2AC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85" y="5821160"/>
                <a:ext cx="9429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40C502A6-3F5A-1B00-A388-1053F39E06A7}"/>
              </a:ext>
            </a:extLst>
          </p:cNvPr>
          <p:cNvSpPr txBox="1"/>
          <p:nvPr/>
        </p:nvSpPr>
        <p:spPr>
          <a:xfrm>
            <a:off x="7585366" y="5873928"/>
            <a:ext cx="765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● ● ●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03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F1BE-6E74-00D1-F1E0-C284662D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Addresses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7FF0C0-A893-4FA2-DF2B-416A829C2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Example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 the location of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 in-memory value with two adjacent integers (4 bytes)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points to the beginning of the first integer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points to the beginning of the second integer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points to the end of the value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7FF0C0-A893-4FA2-DF2B-416A829C2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94341-2CF5-1A68-5845-F279F7FA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0DFFAE-47F3-A0BB-10E3-C7B27F5381CB}"/>
              </a:ext>
            </a:extLst>
          </p:cNvPr>
          <p:cNvCxnSpPr>
            <a:cxnSpLocks/>
          </p:cNvCxnSpPr>
          <p:nvPr/>
        </p:nvCxnSpPr>
        <p:spPr>
          <a:xfrm flipV="1">
            <a:off x="5628675" y="4787836"/>
            <a:ext cx="10155" cy="7551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87FC8D-6FE5-EF1A-5A01-45AAAA541269}"/>
                  </a:ext>
                </a:extLst>
              </p:cNvPr>
              <p:cNvSpPr txBox="1"/>
              <p:nvPr/>
            </p:nvSpPr>
            <p:spPr>
              <a:xfrm>
                <a:off x="5274991" y="5592389"/>
                <a:ext cx="942975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87FC8D-6FE5-EF1A-5A01-45AAAA541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91" y="5592389"/>
                <a:ext cx="942975" cy="3942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B07D22-16EE-A3F9-3DD4-4F07200E5741}"/>
              </a:ext>
            </a:extLst>
          </p:cNvPr>
          <p:cNvCxnSpPr>
            <a:cxnSpLocks/>
          </p:cNvCxnSpPr>
          <p:nvPr/>
        </p:nvCxnSpPr>
        <p:spPr>
          <a:xfrm flipH="1" flipV="1">
            <a:off x="6534584" y="4778519"/>
            <a:ext cx="689463" cy="5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430085-6E41-C466-BF1F-9371619FC41C}"/>
                  </a:ext>
                </a:extLst>
              </p:cNvPr>
              <p:cNvSpPr txBox="1"/>
              <p:nvPr/>
            </p:nvSpPr>
            <p:spPr>
              <a:xfrm>
                <a:off x="6879315" y="5385269"/>
                <a:ext cx="942975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430085-6E41-C466-BF1F-9371619F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15" y="5385269"/>
                <a:ext cx="942975" cy="3942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EF8D382-09B4-14F2-2C36-AA3F2A7F3F82}"/>
              </a:ext>
            </a:extLst>
          </p:cNvPr>
          <p:cNvSpPr/>
          <p:nvPr/>
        </p:nvSpPr>
        <p:spPr>
          <a:xfrm>
            <a:off x="4728757" y="4266567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05D1D33-EB17-BB8E-8395-17493B9370A9}"/>
              </a:ext>
            </a:extLst>
          </p:cNvPr>
          <p:cNvGrpSpPr/>
          <p:nvPr/>
        </p:nvGrpSpPr>
        <p:grpSpPr>
          <a:xfrm>
            <a:off x="3827678" y="4106431"/>
            <a:ext cx="928397" cy="427618"/>
            <a:chOff x="3049243" y="3371639"/>
            <a:chExt cx="928397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AFA7BD-FD6E-8EC2-A9FC-A231E50E826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D5D9BE-5F14-9179-7D59-D8E270F80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blipFill>
                  <a:blip r:embed="rId6"/>
                  <a:stretch>
                    <a:fillRect l="-1563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0FA916A-AB10-4C1E-3C09-EBCD595042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16102AD-CF2D-D37F-C869-DB4CCA3711C9}"/>
              </a:ext>
            </a:extLst>
          </p:cNvPr>
          <p:cNvSpPr/>
          <p:nvPr/>
        </p:nvSpPr>
        <p:spPr>
          <a:xfrm>
            <a:off x="5640252" y="4266567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381D1765-3CF9-DE95-A5D0-57E82E156C6E}"/>
              </a:ext>
            </a:extLst>
          </p:cNvPr>
          <p:cNvSpPr/>
          <p:nvPr/>
        </p:nvSpPr>
        <p:spPr>
          <a:xfrm rot="5400000">
            <a:off x="5066109" y="3676414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37B756-950A-4357-2455-E842A03B0BA9}"/>
              </a:ext>
            </a:extLst>
          </p:cNvPr>
          <p:cNvSpPr txBox="1"/>
          <p:nvPr/>
        </p:nvSpPr>
        <p:spPr>
          <a:xfrm>
            <a:off x="4622529" y="3732630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AAC6C28-814D-7211-29A0-57ACCB80B430}"/>
              </a:ext>
            </a:extLst>
          </p:cNvPr>
          <p:cNvSpPr/>
          <p:nvPr/>
        </p:nvSpPr>
        <p:spPr>
          <a:xfrm rot="5400000">
            <a:off x="5980684" y="3684419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782479-61D1-2706-0BC6-765F192A4DE7}"/>
              </a:ext>
            </a:extLst>
          </p:cNvPr>
          <p:cNvSpPr txBox="1"/>
          <p:nvPr/>
        </p:nvSpPr>
        <p:spPr>
          <a:xfrm>
            <a:off x="5565877" y="3729443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90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DD91-065F-1B92-3E56-3ECF6888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847FE-2DAB-A1BD-80AD-5BB4EBF2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 expression is an L-value if it evaluates to an in-memory value</a:t>
            </a:r>
          </a:p>
          <a:p>
            <a:pPr lvl="1"/>
            <a:r>
              <a:rPr lang="en-US" altLang="zh-CN" dirty="0"/>
              <a:t>Denotes data in memory</a:t>
            </a:r>
          </a:p>
          <a:p>
            <a:r>
              <a:rPr lang="en-US" altLang="zh-CN" dirty="0"/>
              <a:t>The following are L-value expressions:</a:t>
            </a:r>
          </a:p>
          <a:p>
            <a:pPr lvl="1"/>
            <a:r>
              <a:rPr lang="en-US" altLang="zh-CN" dirty="0"/>
              <a:t>Variable expressions</a:t>
            </a:r>
          </a:p>
          <a:p>
            <a:pPr lvl="1"/>
            <a:r>
              <a:rPr lang="en-US" altLang="zh-CN" dirty="0"/>
              <a:t>Assignment expressions </a:t>
            </a:r>
          </a:p>
          <a:p>
            <a:pPr lvl="1"/>
            <a:r>
              <a:rPr lang="en-US" altLang="zh-CN" dirty="0"/>
              <a:t>Member Variable Access</a:t>
            </a:r>
          </a:p>
          <a:p>
            <a:pPr lvl="1"/>
            <a:r>
              <a:rPr lang="en-US" altLang="zh-CN" dirty="0"/>
              <a:t>Reference variables</a:t>
            </a:r>
          </a:p>
          <a:p>
            <a:pPr lvl="1"/>
            <a:r>
              <a:rPr lang="en-US" altLang="zh-CN" dirty="0"/>
              <a:t>Pointer dereferences (discussed later)</a:t>
            </a:r>
          </a:p>
          <a:p>
            <a:pPr lvl="1"/>
            <a:r>
              <a:rPr lang="en-US" altLang="zh-CN" dirty="0"/>
              <a:t>… (not an exhaustive list)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we often conflate L-values with L-value expressions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0AB0B-2B26-B0B7-EC1D-875BA39C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858A-5484-83FE-0E80-CC79A0D1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E8C6-5B01-E8F8-4A31-5F90A96C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Evaluates to the in-memory value for the variable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77AE1-EFCE-5048-1890-3DB6C6CB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F0759-A5EC-C1FF-1362-60832B0F1ACD}"/>
              </a:ext>
            </a:extLst>
          </p:cNvPr>
          <p:cNvSpPr txBox="1"/>
          <p:nvPr/>
        </p:nvSpPr>
        <p:spPr>
          <a:xfrm>
            <a:off x="1978545" y="1883298"/>
            <a:ext cx="289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Counter c(a);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899B25-CCCC-3EE3-4449-BAB843E29174}"/>
              </a:ext>
            </a:extLst>
          </p:cNvPr>
          <p:cNvSpPr/>
          <p:nvPr/>
        </p:nvSpPr>
        <p:spPr>
          <a:xfrm>
            <a:off x="6217948" y="1883298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7FCE0F-01EE-330D-50EC-6DCC9BDF1B34}"/>
              </a:ext>
            </a:extLst>
          </p:cNvPr>
          <p:cNvSpPr/>
          <p:nvPr/>
        </p:nvSpPr>
        <p:spPr>
          <a:xfrm>
            <a:off x="6885277" y="267821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70E3B8-0CCB-D364-3307-F01A0F006620}"/>
              </a:ext>
            </a:extLst>
          </p:cNvPr>
          <p:cNvGrpSpPr/>
          <p:nvPr/>
        </p:nvGrpSpPr>
        <p:grpSpPr>
          <a:xfrm>
            <a:off x="8532998" y="2582830"/>
            <a:ext cx="1075850" cy="1473196"/>
            <a:chOff x="4522048" y="1637857"/>
            <a:chExt cx="1075850" cy="1473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9357A3-89C3-78D2-C225-CD24974F9738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779B59F-4849-1C91-093C-14A3A490F868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CC522D-340E-061E-4000-E54DD6886FD3}"/>
              </a:ext>
            </a:extLst>
          </p:cNvPr>
          <p:cNvSpPr txBox="1"/>
          <p:nvPr/>
        </p:nvSpPr>
        <p:spPr>
          <a:xfrm>
            <a:off x="8306222" y="189703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F6DEEB-637D-BEF0-973E-49CB12770A61}"/>
              </a:ext>
            </a:extLst>
          </p:cNvPr>
          <p:cNvSpPr txBox="1"/>
          <p:nvPr/>
        </p:nvSpPr>
        <p:spPr>
          <a:xfrm>
            <a:off x="6468273" y="19061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CBD973-B7B6-81F3-C590-A0CDA3ADC932}"/>
              </a:ext>
            </a:extLst>
          </p:cNvPr>
          <p:cNvSpPr/>
          <p:nvPr/>
        </p:nvSpPr>
        <p:spPr>
          <a:xfrm>
            <a:off x="6690115" y="258283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8D4F79-C25C-B114-CACF-1994838D0862}"/>
              </a:ext>
            </a:extLst>
          </p:cNvPr>
          <p:cNvSpPr/>
          <p:nvPr/>
        </p:nvSpPr>
        <p:spPr>
          <a:xfrm>
            <a:off x="8783259" y="340554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291980-347A-2E29-A23F-02CB8D14218D}"/>
              </a:ext>
            </a:extLst>
          </p:cNvPr>
          <p:cNvGrpSpPr/>
          <p:nvPr/>
        </p:nvGrpSpPr>
        <p:grpSpPr>
          <a:xfrm>
            <a:off x="5945478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B787A9F-7095-9EBC-6911-F934CE5DF24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3170C3-A1C8-6D6B-25D3-B590B521499A}"/>
              </a:ext>
            </a:extLst>
          </p:cNvPr>
          <p:cNvGrpSpPr/>
          <p:nvPr/>
        </p:nvGrpSpPr>
        <p:grpSpPr>
          <a:xfrm>
            <a:off x="7883342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34521D0-30B2-FA33-E7AB-DBA82CD0D49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342E197-0F05-6C36-049B-B1DB1C76FF16}"/>
              </a:ext>
            </a:extLst>
          </p:cNvPr>
          <p:cNvGrpSpPr/>
          <p:nvPr/>
        </p:nvGrpSpPr>
        <p:grpSpPr>
          <a:xfrm>
            <a:off x="7883342" y="323204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B2F722E-A67E-2671-E0BF-CE7572CCC2A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/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blipFill>
                <a:blip r:embed="rId6"/>
                <a:stretch>
                  <a:fillRect l="-2800" t="-2597" b="-90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9440E553-1A5B-3B3B-2A39-7572363C1470}"/>
              </a:ext>
            </a:extLst>
          </p:cNvPr>
          <p:cNvSpPr txBox="1"/>
          <p:nvPr/>
        </p:nvSpPr>
        <p:spPr>
          <a:xfrm>
            <a:off x="6873875" y="495020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/>
              <p:nvPr/>
            </p:nvSpPr>
            <p:spPr>
              <a:xfrm>
                <a:off x="1259838" y="4856772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38" y="4856772"/>
                <a:ext cx="2349069" cy="1077218"/>
              </a:xfrm>
              <a:prstGeom prst="rect">
                <a:avLst/>
              </a:prstGeom>
              <a:blipFill>
                <a:blip r:embed="rId7"/>
                <a:stretch>
                  <a:fillRect l="-775" t="-1124" b="-618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CABC5F7-8683-3E11-86F9-BA09F1B694B8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V="1">
            <a:off x="2434373" y="2245493"/>
            <a:ext cx="183325" cy="2611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F3E5116-627E-9823-011D-0B0846E1F243}"/>
              </a:ext>
            </a:extLst>
          </p:cNvPr>
          <p:cNvSpPr/>
          <p:nvPr/>
        </p:nvSpPr>
        <p:spPr>
          <a:xfrm>
            <a:off x="2523486" y="1883298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/>
              <p:nvPr/>
            </p:nvSpPr>
            <p:spPr>
              <a:xfrm>
                <a:off x="3832646" y="4852823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46" y="4852823"/>
                <a:ext cx="2349069" cy="1077218"/>
              </a:xfrm>
              <a:prstGeom prst="rect">
                <a:avLst/>
              </a:prstGeom>
              <a:blipFill>
                <a:blip r:embed="rId8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6EDCF3-B08F-B157-0C80-2590ACE48CF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730815" y="3476859"/>
            <a:ext cx="2276366" cy="1375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38E7082-B63A-8D82-2BEF-301847412947}"/>
              </a:ext>
            </a:extLst>
          </p:cNvPr>
          <p:cNvSpPr/>
          <p:nvPr/>
        </p:nvSpPr>
        <p:spPr>
          <a:xfrm>
            <a:off x="2552319" y="3274810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243B34A-0801-9525-058C-D6657E82F574}"/>
              </a:ext>
            </a:extLst>
          </p:cNvPr>
          <p:cNvGrpSpPr/>
          <p:nvPr/>
        </p:nvGrpSpPr>
        <p:grpSpPr>
          <a:xfrm>
            <a:off x="1377785" y="3255852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4AB67BD-735B-F4A7-03B5-79A4FF315D3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A78F9C8-89C4-7F1A-6161-BB955C1291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1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E60D-7EC6-7F9A-CD87-ABD6517C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 Variable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7D743-FFB0-2A60-4CBF-729F2A8A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 to a part of the in-memory object for the object variable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D0AA7-4374-5668-7051-420D3205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D80E89-499D-EB55-7866-C14F4C0F66B9}"/>
              </a:ext>
            </a:extLst>
          </p:cNvPr>
          <p:cNvSpPr txBox="1"/>
          <p:nvPr/>
        </p:nvSpPr>
        <p:spPr>
          <a:xfrm>
            <a:off x="1677022" y="1999357"/>
            <a:ext cx="424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structure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Point(int 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, int 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: x(</a:t>
            </a:r>
            <a:r>
              <a:rPr lang="en-US" altLang="zh-CN" dirty="0" err="1">
                <a:latin typeface="Consolas" panose="020B0609020204030204" pitchFamily="49" charset="0"/>
              </a:rPr>
              <a:t>px</a:t>
            </a:r>
            <a:r>
              <a:rPr lang="en-US" altLang="zh-CN" dirty="0">
                <a:latin typeface="Consolas" panose="020B0609020204030204" pitchFamily="49" charset="0"/>
              </a:rPr>
              <a:t>), y(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p(5, 7);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8B950F-0CBD-CFCC-121A-844A38A57004}"/>
              </a:ext>
            </a:extLst>
          </p:cNvPr>
          <p:cNvGrpSpPr/>
          <p:nvPr/>
        </p:nvGrpSpPr>
        <p:grpSpPr>
          <a:xfrm>
            <a:off x="6633483" y="2252949"/>
            <a:ext cx="2946260" cy="1430397"/>
            <a:chOff x="6233910" y="1830080"/>
            <a:chExt cx="2946260" cy="143039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35ACFB0-2213-97FF-4F0D-DF0234C5A30D}"/>
                </a:ext>
              </a:extLst>
            </p:cNvPr>
            <p:cNvSpPr/>
            <p:nvPr/>
          </p:nvSpPr>
          <p:spPr>
            <a:xfrm>
              <a:off x="7134989" y="2367204"/>
              <a:ext cx="911495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EC2CEA3-5D9E-AA68-418F-C91B8131AAA4}"/>
                </a:ext>
              </a:extLst>
            </p:cNvPr>
            <p:cNvGrpSpPr/>
            <p:nvPr/>
          </p:nvGrpSpPr>
          <p:grpSpPr>
            <a:xfrm>
              <a:off x="6233910" y="2207068"/>
              <a:ext cx="928397" cy="427618"/>
              <a:chOff x="3049243" y="3371639"/>
              <a:chExt cx="928397" cy="4276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66A8E72-DC1D-C034-5C04-45BCCC32709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4276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66A8E72-DC1D-C034-5C04-45BCCC327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4276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5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671D0FF-8ED2-FC6C-69A0-F80F96CFE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BE8707-270E-17BD-4A07-FCCA654A7DDF}"/>
                </a:ext>
              </a:extLst>
            </p:cNvPr>
            <p:cNvSpPr/>
            <p:nvPr/>
          </p:nvSpPr>
          <p:spPr>
            <a:xfrm>
              <a:off x="8046484" y="2367204"/>
              <a:ext cx="911495" cy="53194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B5689A-ECC1-84D1-779C-0147D227B347}"/>
                </a:ext>
              </a:extLst>
            </p:cNvPr>
            <p:cNvSpPr txBox="1"/>
            <p:nvPr/>
          </p:nvSpPr>
          <p:spPr>
            <a:xfrm>
              <a:off x="7398938" y="2891145"/>
              <a:ext cx="838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2063C96-1C73-5B67-0CA8-072085676E8F}"/>
                </a:ext>
              </a:extLst>
            </p:cNvPr>
            <p:cNvSpPr txBox="1"/>
            <p:nvPr/>
          </p:nvSpPr>
          <p:spPr>
            <a:xfrm>
              <a:off x="8341970" y="2872943"/>
              <a:ext cx="838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</a:t>
              </a:r>
              <a:endParaRPr lang="zh-CN" altLang="en-US" dirty="0"/>
            </a:p>
          </p:txBody>
        </p:sp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id="{7C5AF2CD-CEF2-CC87-9D59-4B94F28C2482}"/>
                </a:ext>
              </a:extLst>
            </p:cNvPr>
            <p:cNvSpPr/>
            <p:nvPr/>
          </p:nvSpPr>
          <p:spPr>
            <a:xfrm rot="5400000">
              <a:off x="7472341" y="1777051"/>
              <a:ext cx="236791" cy="911495"/>
            </a:xfrm>
            <a:prstGeom prst="leftBrace">
              <a:avLst>
                <a:gd name="adj1" fmla="val 497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955B08-A60F-1FB1-ECE8-90C33E65AF1D}"/>
                </a:ext>
              </a:extLst>
            </p:cNvPr>
            <p:cNvSpPr txBox="1"/>
            <p:nvPr/>
          </p:nvSpPr>
          <p:spPr>
            <a:xfrm>
              <a:off x="7028761" y="1833267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4 bytes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9D81E5B0-5184-AFE3-FE73-3DF4A223B7D2}"/>
                </a:ext>
              </a:extLst>
            </p:cNvPr>
            <p:cNvSpPr/>
            <p:nvPr/>
          </p:nvSpPr>
          <p:spPr>
            <a:xfrm rot="5400000">
              <a:off x="8383836" y="1785056"/>
              <a:ext cx="236791" cy="911495"/>
            </a:xfrm>
            <a:prstGeom prst="leftBrace">
              <a:avLst>
                <a:gd name="adj1" fmla="val 4978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C060699-989E-6A71-3C1A-DF3F77923A01}"/>
                </a:ext>
              </a:extLst>
            </p:cNvPr>
            <p:cNvSpPr txBox="1"/>
            <p:nvPr/>
          </p:nvSpPr>
          <p:spPr>
            <a:xfrm>
              <a:off x="7972109" y="1830080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4 bytes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3FBBAB-D536-56F9-CA98-49BABAE0F7BC}"/>
                  </a:ext>
                </a:extLst>
              </p:cNvPr>
              <p:cNvSpPr txBox="1"/>
              <p:nvPr/>
            </p:nvSpPr>
            <p:spPr>
              <a:xfrm>
                <a:off x="8118601" y="3801649"/>
                <a:ext cx="1461142" cy="3942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3FBBAB-D536-56F9-CA98-49BABAE0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601" y="3801649"/>
                <a:ext cx="1461142" cy="394210"/>
              </a:xfrm>
              <a:prstGeom prst="rect">
                <a:avLst/>
              </a:prstGeom>
              <a:blipFill>
                <a:blip r:embed="rId3"/>
                <a:stretch>
                  <a:fillRect l="-3320" t="-6061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F39A2E83-C2D7-6525-8B86-9A906963EC6E}"/>
              </a:ext>
            </a:extLst>
          </p:cNvPr>
          <p:cNvSpPr txBox="1"/>
          <p:nvPr/>
        </p:nvSpPr>
        <p:spPr>
          <a:xfrm>
            <a:off x="6351892" y="382042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AE0830-B763-ECC1-BE26-D12FE25020F4}"/>
                  </a:ext>
                </a:extLst>
              </p:cNvPr>
              <p:cNvSpPr txBox="1"/>
              <p:nvPr/>
            </p:nvSpPr>
            <p:spPr>
              <a:xfrm>
                <a:off x="6562158" y="4603943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7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AE0830-B763-ECC1-BE26-D12FE2502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58" y="4603943"/>
                <a:ext cx="2349069" cy="1099275"/>
              </a:xfrm>
              <a:prstGeom prst="rect">
                <a:avLst/>
              </a:prstGeom>
              <a:blipFill>
                <a:blip r:embed="rId4"/>
                <a:stretch>
                  <a:fillRect l="-773" t="-1093" b="-546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D2683CD-4A84-8951-CBA7-25515211CD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762375" y="5149215"/>
            <a:ext cx="2810144" cy="115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3F76D8-2723-9DE1-4ECD-DA3F749DA6FB}"/>
              </a:ext>
            </a:extLst>
          </p:cNvPr>
          <p:cNvSpPr/>
          <p:nvPr/>
        </p:nvSpPr>
        <p:spPr>
          <a:xfrm>
            <a:off x="3240068" y="5083563"/>
            <a:ext cx="52230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FA681A6-5F59-DA08-678A-719B7F333A17}"/>
              </a:ext>
            </a:extLst>
          </p:cNvPr>
          <p:cNvGrpSpPr/>
          <p:nvPr/>
        </p:nvGrpSpPr>
        <p:grpSpPr>
          <a:xfrm>
            <a:off x="977170" y="5006883"/>
            <a:ext cx="1155192" cy="400110"/>
            <a:chOff x="2822448" y="3339786"/>
            <a:chExt cx="1155192" cy="40011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E5FCAF7-D5E9-538A-3CA1-928957784A2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2B89EBF-E5F8-5BCF-29F2-F0290CFBB5C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721A3EC-4F3A-7005-921A-34A698737D7C}"/>
              </a:ext>
            </a:extLst>
          </p:cNvPr>
          <p:cNvSpPr txBox="1"/>
          <p:nvPr/>
        </p:nvSpPr>
        <p:spPr>
          <a:xfrm>
            <a:off x="7334166" y="1636975"/>
            <a:ext cx="176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</a:t>
            </a:r>
          </a:p>
          <a:p>
            <a:pPr algn="ctr"/>
            <a:r>
              <a:rPr lang="en-US" altLang="zh-CN" b="1" dirty="0"/>
              <a:t>Memory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2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19" grpId="0" animBg="1"/>
      <p:bldP spid="24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EAF1D-08B9-721E-6A87-EFCD248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Sizes of Data in L-values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47E9C-42CC-8B64-61CA-FCF0ED03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value, its size is determined by its type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function to find out (returns the size in bytes)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can also be applied to types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985AB-B9C5-24D1-857B-48D1CFA7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4D0B2E-E97D-6D4E-7C8F-B3C2AD2DDC8B}"/>
              </a:ext>
            </a:extLst>
          </p:cNvPr>
          <p:cNvSpPr txBox="1"/>
          <p:nvPr/>
        </p:nvSpPr>
        <p:spPr>
          <a:xfrm>
            <a:off x="3388244" y="1997839"/>
            <a:ext cx="45841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p(3, 5);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(a)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(p)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58ACB9-BEAD-F1E5-AE14-B280A278ADC3}"/>
              </a:ext>
            </a:extLst>
          </p:cNvPr>
          <p:cNvSpPr txBox="1"/>
          <p:nvPr/>
        </p:nvSpPr>
        <p:spPr>
          <a:xfrm>
            <a:off x="3388244" y="54393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(int)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latin typeface="Consolas" panose="020B0609020204030204" pitchFamily="49" charset="0"/>
              </a:rPr>
              <a:t>(double)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0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E10E-7442-C556-EE0B-D5B5B460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6806-A795-CE15-8637-6D769A2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 expression is an R-value if it is not an L-value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Denotes data not in memory</a:t>
            </a:r>
          </a:p>
          <a:p>
            <a:r>
              <a:rPr lang="en-US" altLang="zh-CN" dirty="0"/>
              <a:t>The following are R-value expressions:</a:t>
            </a:r>
          </a:p>
          <a:p>
            <a:pPr lvl="1"/>
            <a:r>
              <a:rPr lang="en-US" altLang="zh-CN" dirty="0"/>
              <a:t>Arithmetic expressions 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expr1 -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*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Relational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!=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&lt;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Logical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&amp;&amp;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||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!expr</a:t>
            </a:r>
            <a:r>
              <a:rPr lang="en-US" altLang="zh-CN" dirty="0"/>
              <a:t>, …) </a:t>
            </a:r>
          </a:p>
          <a:p>
            <a:pPr lvl="1"/>
            <a:r>
              <a:rPr lang="en-US" altLang="zh-CN" dirty="0"/>
              <a:t>Function/method calls(e.g.,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add(expr1, expr2)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Address-of expression (discussed later)</a:t>
            </a:r>
          </a:p>
          <a:p>
            <a:pPr lvl="1"/>
            <a:r>
              <a:rPr lang="en-US" altLang="zh-CN" dirty="0"/>
              <a:t>… (not an exhaustive list)</a:t>
            </a:r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we often conflate R-values with R-value expressions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67878-28B6-0FC8-2DA7-CF50487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CF48-89DA-2166-2F9E-43EFA1C7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L/R-values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C7BA5-D314-A1A2-8B59-EE82E193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expression denotes either an L-value or an R-value depending on its positions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3D30C-0A3C-B8FE-B69B-AC955BE1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710C8B-3994-8973-514D-B5797271F883}"/>
              </a:ext>
            </a:extLst>
          </p:cNvPr>
          <p:cNvSpPr txBox="1"/>
          <p:nvPr/>
        </p:nvSpPr>
        <p:spPr>
          <a:xfrm>
            <a:off x="3641671" y="2939635"/>
            <a:ext cx="5511854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left a is an L-value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right a is an R-value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 = a + c;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用于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rvalue</a:t>
            </a:r>
            <a:r>
              <a:rPr kumimoji="1"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时自动退化为一个值</a:t>
            </a:r>
            <a:endParaRPr kumimoji="1"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C40-311A-5B16-9F6F-ED35FECB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2CE41-33B4-3044-3FED-3F83094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L-value positions</a:t>
            </a:r>
            <a:r>
              <a:rPr lang="en-US" altLang="zh-CN" dirty="0"/>
              <a:t>: positions expecting in-memory values</a:t>
            </a:r>
          </a:p>
          <a:p>
            <a:pPr lvl="1"/>
            <a:r>
              <a:rPr lang="en-US" altLang="zh-CN" dirty="0"/>
              <a:t>Left of assignments:</a:t>
            </a:r>
          </a:p>
          <a:p>
            <a:pPr lvl="1"/>
            <a:r>
              <a:rPr lang="en-US" altLang="zh-CN" dirty="0"/>
              <a:t>The initial value of reference definitions: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&lt;var&gt;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/>
              <a:t>Operand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/>
              <a:t> operator  (discussed later):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… (not an exhaustive list)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760CD-C86D-9F59-F72F-C0B7F31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54124-33EA-3F15-D854-56BC5BC7B32C}"/>
              </a:ext>
            </a:extLst>
          </p:cNvPr>
          <p:cNvSpPr txBox="1"/>
          <p:nvPr/>
        </p:nvSpPr>
        <p:spPr>
          <a:xfrm>
            <a:off x="4168748" y="1580661"/>
            <a:ext cx="340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&lt;expr1&gt;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 &lt;expr2&gt;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D96EB1-7F57-B8AF-3B6A-907C67A0CA86}"/>
              </a:ext>
            </a:extLst>
          </p:cNvPr>
          <p:cNvSpPr txBox="1"/>
          <p:nvPr/>
        </p:nvSpPr>
        <p:spPr>
          <a:xfrm>
            <a:off x="2955871" y="3761605"/>
            <a:ext cx="5511854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assign to an R-value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because it is not in memory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+ b = c;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bind a new name for a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R-value because it is not in memory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int&amp; a = 3;</a:t>
            </a:r>
          </a:p>
        </p:txBody>
      </p:sp>
    </p:spTree>
    <p:extLst>
      <p:ext uri="{BB962C8B-B14F-4D97-AF65-F5344CB8AC3E}">
        <p14:creationId xmlns:p14="http://schemas.microsoft.com/office/powerpoint/2010/main" val="39214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D336D-E18E-93C9-D8D9-12D53F6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8D09B-D8CE-7BB5-8F34-C8D98657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Positions that expects R-values</a:t>
            </a:r>
          </a:p>
          <a:p>
            <a:r>
              <a:rPr lang="en-US" altLang="zh-CN" dirty="0">
                <a:latin typeface="+mj-lt"/>
              </a:rPr>
              <a:t>Any position that is not an L-value position is an R-value position: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&lt;expr1&gt;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&lt;expr2&gt;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(&lt;expr_1&gt;,…,&lt;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expr_n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a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… (and many others)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8A7D4-F876-B3F4-4240-6641527A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8378A3-F880-D666-BA55-97C6E8B266AD}"/>
              </a:ext>
            </a:extLst>
          </p:cNvPr>
          <p:cNvSpPr txBox="1"/>
          <p:nvPr/>
        </p:nvSpPr>
        <p:spPr>
          <a:xfrm>
            <a:off x="1664363" y="4077459"/>
            <a:ext cx="3095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4CA21D-0D7D-0497-B542-6C6DBF525DC1}"/>
              </a:ext>
            </a:extLst>
          </p:cNvPr>
          <p:cNvSpPr/>
          <p:nvPr/>
        </p:nvSpPr>
        <p:spPr>
          <a:xfrm>
            <a:off x="5705380" y="376226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1766FD-BA4D-6691-1C6B-1A20FEB7C02C}"/>
              </a:ext>
            </a:extLst>
          </p:cNvPr>
          <p:cNvSpPr/>
          <p:nvPr/>
        </p:nvSpPr>
        <p:spPr>
          <a:xfrm>
            <a:off x="6372709" y="455717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71435B-4879-FC42-5F58-26435B236A31}"/>
              </a:ext>
            </a:extLst>
          </p:cNvPr>
          <p:cNvSpPr/>
          <p:nvPr/>
        </p:nvSpPr>
        <p:spPr>
          <a:xfrm>
            <a:off x="8020430" y="4461796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38321E-F6E6-8619-BB95-1DFFC1EAD1B5}"/>
              </a:ext>
            </a:extLst>
          </p:cNvPr>
          <p:cNvSpPr txBox="1"/>
          <p:nvPr/>
        </p:nvSpPr>
        <p:spPr>
          <a:xfrm>
            <a:off x="7793654" y="37760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93C587-F616-3367-28B8-4C044FB7489A}"/>
              </a:ext>
            </a:extLst>
          </p:cNvPr>
          <p:cNvSpPr txBox="1"/>
          <p:nvPr/>
        </p:nvSpPr>
        <p:spPr>
          <a:xfrm>
            <a:off x="5955705" y="378507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281B35-D05E-582D-9C3F-59C62E50ABB3}"/>
              </a:ext>
            </a:extLst>
          </p:cNvPr>
          <p:cNvSpPr/>
          <p:nvPr/>
        </p:nvSpPr>
        <p:spPr>
          <a:xfrm>
            <a:off x="6177547" y="446179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416AFD-60E2-5844-C319-059AA6C85621}"/>
              </a:ext>
            </a:extLst>
          </p:cNvPr>
          <p:cNvGrpSpPr/>
          <p:nvPr/>
        </p:nvGrpSpPr>
        <p:grpSpPr>
          <a:xfrm>
            <a:off x="5432910" y="440577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F0F8976-F637-3C2A-25CE-33A79DA208A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/>
              <p:nvPr/>
            </p:nvSpPr>
            <p:spPr>
              <a:xfrm>
                <a:off x="7495417" y="565264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417" y="5652647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3213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D5ED15D-F572-9759-A528-F5A4ECD24F73}"/>
              </a:ext>
            </a:extLst>
          </p:cNvPr>
          <p:cNvSpPr txBox="1"/>
          <p:nvPr/>
        </p:nvSpPr>
        <p:spPr>
          <a:xfrm>
            <a:off x="5769310" y="56734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8BDB34-88FB-DBD8-F819-B3C188235671}"/>
              </a:ext>
            </a:extLst>
          </p:cNvPr>
          <p:cNvSpPr/>
          <p:nvPr/>
        </p:nvSpPr>
        <p:spPr>
          <a:xfrm>
            <a:off x="3212034" y="4635025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2091C0-928E-174D-8641-CB9E6B72690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3117632" y="4997220"/>
            <a:ext cx="188614" cy="59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6FDD2A-1DF3-2953-9D66-9AD469C10D95}"/>
              </a:ext>
            </a:extLst>
          </p:cNvPr>
          <p:cNvSpPr txBox="1"/>
          <p:nvPr/>
        </p:nvSpPr>
        <p:spPr>
          <a:xfrm>
            <a:off x="2097030" y="5596632"/>
            <a:ext cx="2041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97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BD8-E573-658A-0DE3-6E88C49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467C-1104-C017-1DF8-2645012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D9814-A5AA-3612-0A8F-D2012AE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852FB9-FE25-66AD-7E13-CCABE41C806C}"/>
              </a:ext>
            </a:extLst>
          </p:cNvPr>
          <p:cNvSpPr txBox="1"/>
          <p:nvPr/>
        </p:nvSpPr>
        <p:spPr>
          <a:xfrm>
            <a:off x="1997052" y="2812613"/>
            <a:ext cx="4254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 = 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+ b + c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28FEE5-71CF-8309-CC4B-4BE22823F572}"/>
              </a:ext>
            </a:extLst>
          </p:cNvPr>
          <p:cNvGrpSpPr/>
          <p:nvPr/>
        </p:nvGrpSpPr>
        <p:grpSpPr>
          <a:xfrm>
            <a:off x="1350533" y="4200250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B972DA-B3FF-84B7-D8A2-E3FB69C7F7A1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04A068-1F81-32BE-0E87-EFB01AD21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6FB89BD-CEEA-574B-2E23-9EB08F6C84FC}"/>
              </a:ext>
            </a:extLst>
          </p:cNvPr>
          <p:cNvSpPr/>
          <p:nvPr/>
        </p:nvSpPr>
        <p:spPr>
          <a:xfrm>
            <a:off x="6744382" y="2603783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06BED8-E4B7-D454-FF5B-B3B4FA3C834F}"/>
              </a:ext>
            </a:extLst>
          </p:cNvPr>
          <p:cNvSpPr/>
          <p:nvPr/>
        </p:nvSpPr>
        <p:spPr>
          <a:xfrm>
            <a:off x="7411711" y="339869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9DEA10-BA5C-F32F-A2F7-B9BD1BE6AA5D}"/>
              </a:ext>
            </a:extLst>
          </p:cNvPr>
          <p:cNvGrpSpPr/>
          <p:nvPr/>
        </p:nvGrpSpPr>
        <p:grpSpPr>
          <a:xfrm>
            <a:off x="9059432" y="3303315"/>
            <a:ext cx="1075850" cy="1473196"/>
            <a:chOff x="4522048" y="1637857"/>
            <a:chExt cx="1075850" cy="14731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09B5-8A6D-594D-78E7-86E62C70D7D5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41E30E7-A4C1-EDCE-A16D-8329EBE3E506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59750-87AB-21D1-43AF-BD7D59AE96CA}"/>
              </a:ext>
            </a:extLst>
          </p:cNvPr>
          <p:cNvSpPr txBox="1"/>
          <p:nvPr/>
        </p:nvSpPr>
        <p:spPr>
          <a:xfrm>
            <a:off x="8832656" y="26175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83FF43-0337-8FE4-FBDB-51E1D70B286B}"/>
              </a:ext>
            </a:extLst>
          </p:cNvPr>
          <p:cNvSpPr txBox="1"/>
          <p:nvPr/>
        </p:nvSpPr>
        <p:spPr>
          <a:xfrm>
            <a:off x="6994707" y="26265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08C8CB-6E90-25A6-9B06-9DE42756EC01}"/>
              </a:ext>
            </a:extLst>
          </p:cNvPr>
          <p:cNvSpPr/>
          <p:nvPr/>
        </p:nvSpPr>
        <p:spPr>
          <a:xfrm>
            <a:off x="7216549" y="33033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D78CC9-E746-F649-7A89-548C8EF2DB54}"/>
              </a:ext>
            </a:extLst>
          </p:cNvPr>
          <p:cNvSpPr/>
          <p:nvPr/>
        </p:nvSpPr>
        <p:spPr>
          <a:xfrm>
            <a:off x="9309693" y="412602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311CEA-AB01-8306-B032-83C75751B09D}"/>
              </a:ext>
            </a:extLst>
          </p:cNvPr>
          <p:cNvGrpSpPr/>
          <p:nvPr/>
        </p:nvGrpSpPr>
        <p:grpSpPr>
          <a:xfrm>
            <a:off x="6471912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315030-4494-979C-ACDF-1F7CB097039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01E24A-DDE6-C92E-251B-C9F71100C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B57253-9C48-84F8-AC47-90CC8F173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8C359F-6E8C-4523-487D-8BABA4B6089A}"/>
              </a:ext>
            </a:extLst>
          </p:cNvPr>
          <p:cNvGrpSpPr/>
          <p:nvPr/>
        </p:nvGrpSpPr>
        <p:grpSpPr>
          <a:xfrm>
            <a:off x="8409776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D34200F-8ABA-F65A-8B17-2BE45D2F4B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697EC-15FD-E7D0-FFE7-BED361449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E337123-77F0-96F8-CEC4-49496104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A2589C9-9BA9-2AA4-61DC-68128403C8B0}"/>
              </a:ext>
            </a:extLst>
          </p:cNvPr>
          <p:cNvGrpSpPr/>
          <p:nvPr/>
        </p:nvGrpSpPr>
        <p:grpSpPr>
          <a:xfrm>
            <a:off x="8409776" y="39525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7D8B3EC-6A60-79C2-3F92-34708AA1832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467F923-1D91-3E86-7166-358C9E0D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D652A60-1683-452B-2867-2BF0A61C3A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/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blipFill>
                <a:blip r:embed="rId6"/>
                <a:stretch>
                  <a:fillRect l="-4730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0C3F867-644F-FA61-E643-25AC79892C28}"/>
              </a:ext>
            </a:extLst>
          </p:cNvPr>
          <p:cNvSpPr txBox="1"/>
          <p:nvPr/>
        </p:nvSpPr>
        <p:spPr>
          <a:xfrm>
            <a:off x="6979183" y="55991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37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7" grpId="0"/>
      <p:bldP spid="28" grpId="0"/>
      <p:bldP spid="29" grpId="0" animBg="1"/>
      <p:bldP spid="30" grpId="0" animBg="1"/>
      <p:bldP spid="40" grpId="0" animBg="1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5E46-01AE-28BC-143B-E797DE6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AA97B-BEC1-48FB-ED3E-93EDFED0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 points to remember so far…</a:t>
            </a:r>
          </a:p>
          <a:p>
            <a:pPr lvl="1"/>
            <a:r>
              <a:rPr lang="en-US" altLang="zh-CN" dirty="0"/>
              <a:t>An L-value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in memory</a:t>
            </a:r>
          </a:p>
          <a:p>
            <a:pPr lvl="2"/>
            <a:r>
              <a:rPr lang="en-US" altLang="zh-CN" dirty="0"/>
              <a:t>Can be assigned values</a:t>
            </a:r>
          </a:p>
          <a:p>
            <a:pPr lvl="2"/>
            <a:r>
              <a:rPr lang="en-US" altLang="zh-CN" dirty="0"/>
              <a:t>Can be taken its memory address</a:t>
            </a:r>
          </a:p>
          <a:p>
            <a:pPr lvl="1"/>
            <a:r>
              <a:rPr lang="en-US" altLang="zh-CN" dirty="0"/>
              <a:t>An R-value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NOT in memory</a:t>
            </a:r>
          </a:p>
          <a:p>
            <a:pPr lvl="2"/>
            <a:r>
              <a:rPr lang="en-US" altLang="zh-CN" dirty="0"/>
              <a:t>Cannot be assigned values</a:t>
            </a:r>
          </a:p>
          <a:p>
            <a:pPr lvl="2"/>
            <a:r>
              <a:rPr lang="en-US" altLang="zh-CN" dirty="0"/>
              <a:t>Cannot be taken address</a:t>
            </a:r>
          </a:p>
          <a:p>
            <a:pPr lvl="1"/>
            <a:r>
              <a:rPr lang="en-US" altLang="zh-CN" dirty="0"/>
              <a:t>The same expression may denote either an L or R-value depending on its positions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7345-BD6B-98C2-66A0-204A17F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Assignments Revisited</a:t>
            </a:r>
          </a:p>
        </p:txBody>
      </p:sp>
    </p:spTree>
    <p:extLst>
      <p:ext uri="{BB962C8B-B14F-4D97-AF65-F5344CB8AC3E}">
        <p14:creationId xmlns:p14="http://schemas.microsoft.com/office/powerpoint/2010/main" val="30721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D9896-8360-FA1C-854F-4A8AF565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Assignments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Evaluation of the following assignment expression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>
                    <a:latin typeface="+mn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</a:t>
                </a:r>
                <a:r>
                  <a:rPr lang="en-US" altLang="zh-CN" dirty="0">
                    <a:latin typeface="+mn-lt"/>
                  </a:rPr>
                  <a:t> to an L-value with address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latin typeface="+mn-lt"/>
                </a:endParaRPr>
              </a:p>
              <a:p>
                <a:pPr lvl="1"/>
                <a:r>
                  <a:rPr lang="en-US" altLang="zh-CN" dirty="0">
                    <a:latin typeface="+mj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expr2</a:t>
                </a:r>
                <a:r>
                  <a:rPr lang="en-US" altLang="zh-CN" dirty="0"/>
                  <a:t> to an R-value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Stores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into the memory location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/>
                  <a:t>Data conversion happens if the types of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 </a:t>
                </a:r>
                <a:r>
                  <a:rPr lang="en-US" altLang="zh-CN" dirty="0">
                    <a:latin typeface="+mj-lt"/>
                  </a:rPr>
                  <a:t>and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expr2 </a:t>
                </a:r>
                <a:r>
                  <a:rPr lang="en-US" altLang="zh-CN" dirty="0">
                    <a:latin typeface="+mj-lt"/>
                  </a:rPr>
                  <a:t>do not match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DBC63-63EE-8F94-3557-936F3455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BB052E-72FC-8552-DF97-E638E826AF34}"/>
              </a:ext>
            </a:extLst>
          </p:cNvPr>
          <p:cNvSpPr txBox="1"/>
          <p:nvPr/>
        </p:nvSpPr>
        <p:spPr>
          <a:xfrm>
            <a:off x="4080105" y="1602212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2D499-1823-07A5-EC25-AD5FD4738911}"/>
              </a:ext>
            </a:extLst>
          </p:cNvPr>
          <p:cNvSpPr txBox="1"/>
          <p:nvPr/>
        </p:nvSpPr>
        <p:spPr>
          <a:xfrm>
            <a:off x="2098002" y="37377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= a + 5;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EB9FD3-50B7-C8E8-DBF6-2FBA89DDAF86}"/>
              </a:ext>
            </a:extLst>
          </p:cNvPr>
          <p:cNvSpPr/>
          <p:nvPr/>
        </p:nvSpPr>
        <p:spPr>
          <a:xfrm>
            <a:off x="5472808" y="36328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83E80F-1B36-2E4E-81EB-F12858C2D7DC}"/>
              </a:ext>
            </a:extLst>
          </p:cNvPr>
          <p:cNvSpPr/>
          <p:nvPr/>
        </p:nvSpPr>
        <p:spPr>
          <a:xfrm>
            <a:off x="6140137" y="44277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66DD70-1869-15F4-989B-25850EB2AF9D}"/>
              </a:ext>
            </a:extLst>
          </p:cNvPr>
          <p:cNvSpPr/>
          <p:nvPr/>
        </p:nvSpPr>
        <p:spPr>
          <a:xfrm>
            <a:off x="7787858" y="43323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665E77-1CC2-6CDC-4D02-FC41697B2081}"/>
              </a:ext>
            </a:extLst>
          </p:cNvPr>
          <p:cNvSpPr txBox="1"/>
          <p:nvPr/>
        </p:nvSpPr>
        <p:spPr>
          <a:xfrm>
            <a:off x="7561082" y="36465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F2E3EA-3578-104C-030F-A215E63C3B16}"/>
              </a:ext>
            </a:extLst>
          </p:cNvPr>
          <p:cNvSpPr txBox="1"/>
          <p:nvPr/>
        </p:nvSpPr>
        <p:spPr>
          <a:xfrm>
            <a:off x="5723133" y="36556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39FC4F5-1FEE-BABF-3F8D-181D16834F4D}"/>
              </a:ext>
            </a:extLst>
          </p:cNvPr>
          <p:cNvSpPr/>
          <p:nvPr/>
        </p:nvSpPr>
        <p:spPr>
          <a:xfrm>
            <a:off x="5944975" y="43323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FB04D8-30E2-7F58-A70A-B9D987DC6122}"/>
              </a:ext>
            </a:extLst>
          </p:cNvPr>
          <p:cNvGrpSpPr/>
          <p:nvPr/>
        </p:nvGrpSpPr>
        <p:grpSpPr>
          <a:xfrm>
            <a:off x="5200338" y="42763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91450F9-9FCC-50A8-4496-359F9C5917B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/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0EA6124-33B9-2418-420E-DB1C059A8704}"/>
              </a:ext>
            </a:extLst>
          </p:cNvPr>
          <p:cNvSpPr txBox="1"/>
          <p:nvPr/>
        </p:nvSpPr>
        <p:spPr>
          <a:xfrm>
            <a:off x="5439939" y="57223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2622C16-82DF-83F7-CA49-014A4823E758}"/>
              </a:ext>
            </a:extLst>
          </p:cNvPr>
          <p:cNvGrpSpPr/>
          <p:nvPr/>
        </p:nvGrpSpPr>
        <p:grpSpPr>
          <a:xfrm>
            <a:off x="1422825" y="4559565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951EBF-4A63-E778-59DD-97E7E3679AD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7E0E839-FDFD-43B3-1B2F-3996C2F0755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41627E6-EC9C-7D4B-1382-AE18F02E5FC3}"/>
              </a:ext>
            </a:extLst>
          </p:cNvPr>
          <p:cNvSpPr/>
          <p:nvPr/>
        </p:nvSpPr>
        <p:spPr>
          <a:xfrm>
            <a:off x="8091359" y="44551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6C8DC85-1A61-A552-CF21-2B7B8DF6874C}"/>
              </a:ext>
            </a:extLst>
          </p:cNvPr>
          <p:cNvGrpSpPr/>
          <p:nvPr/>
        </p:nvGrpSpPr>
        <p:grpSpPr>
          <a:xfrm>
            <a:off x="7151560" y="43037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6D3F4B2-1A7E-E7A5-8D70-838CF660446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2A20842-19DC-AE75-8EE0-F134994F86E0}"/>
              </a:ext>
            </a:extLst>
          </p:cNvPr>
          <p:cNvSpPr txBox="1"/>
          <p:nvPr/>
        </p:nvSpPr>
        <p:spPr>
          <a:xfrm>
            <a:off x="8111894" y="4493647"/>
            <a:ext cx="46561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104 0.0416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6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26DC-ECA6-FEF7-40F4-4ED3D3F0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FBBC-5B70-BA75-A1A4-4640EDFC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 can be </a:t>
            </a:r>
            <a:r>
              <a:rPr lang="en-US" altLang="zh-CN" dirty="0">
                <a:solidFill>
                  <a:srgbClr val="FF0000"/>
                </a:solidFill>
              </a:rPr>
              <a:t>an L-value expression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Evaluates to the L-value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8A58C-A98B-7DB1-6B6F-B420147F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326310-F729-345B-2CD5-0AA550E3306F}"/>
              </a:ext>
            </a:extLst>
          </p:cNvPr>
          <p:cNvSpPr txBox="1"/>
          <p:nvPr/>
        </p:nvSpPr>
        <p:spPr>
          <a:xfrm>
            <a:off x="3699105" y="1668887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6AE41-1BD4-896A-AA8F-617705A3F3D6}"/>
              </a:ext>
            </a:extLst>
          </p:cNvPr>
          <p:cNvSpPr txBox="1"/>
          <p:nvPr/>
        </p:nvSpPr>
        <p:spPr>
          <a:xfrm>
            <a:off x="1927365" y="3036568"/>
            <a:ext cx="3793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(b=a+5) = 7;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F4075B-84E0-9DFC-E65C-19665AE008E7}"/>
              </a:ext>
            </a:extLst>
          </p:cNvPr>
          <p:cNvSpPr/>
          <p:nvPr/>
        </p:nvSpPr>
        <p:spPr>
          <a:xfrm>
            <a:off x="6384977" y="270134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46F815-C4C6-EDDE-95C3-DED016FA4F36}"/>
              </a:ext>
            </a:extLst>
          </p:cNvPr>
          <p:cNvSpPr/>
          <p:nvPr/>
        </p:nvSpPr>
        <p:spPr>
          <a:xfrm>
            <a:off x="7052306" y="349625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FA2015-6B96-7659-46FF-1C8B73B9219C}"/>
              </a:ext>
            </a:extLst>
          </p:cNvPr>
          <p:cNvSpPr/>
          <p:nvPr/>
        </p:nvSpPr>
        <p:spPr>
          <a:xfrm>
            <a:off x="8700027" y="3400875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F2F366-F317-5E83-08CF-BDF03B312A08}"/>
              </a:ext>
            </a:extLst>
          </p:cNvPr>
          <p:cNvSpPr txBox="1"/>
          <p:nvPr/>
        </p:nvSpPr>
        <p:spPr>
          <a:xfrm>
            <a:off x="8473251" y="271508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E9F1B-6ED4-7073-D1D7-76F488895A82}"/>
              </a:ext>
            </a:extLst>
          </p:cNvPr>
          <p:cNvSpPr txBox="1"/>
          <p:nvPr/>
        </p:nvSpPr>
        <p:spPr>
          <a:xfrm>
            <a:off x="6635302" y="272415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C8176B-02C4-113D-4527-C99759D8351D}"/>
              </a:ext>
            </a:extLst>
          </p:cNvPr>
          <p:cNvSpPr/>
          <p:nvPr/>
        </p:nvSpPr>
        <p:spPr>
          <a:xfrm>
            <a:off x="6857144" y="340087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B1B61A-41ED-E33A-EE73-2D3169C07E71}"/>
              </a:ext>
            </a:extLst>
          </p:cNvPr>
          <p:cNvGrpSpPr/>
          <p:nvPr/>
        </p:nvGrpSpPr>
        <p:grpSpPr>
          <a:xfrm>
            <a:off x="6112507" y="334484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D03906B-52A7-8664-ACD5-7C65D34521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/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blipFill>
                <a:blip r:embed="rId3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D04A148-FC0E-9F40-FA9C-4F7EF0071ACA}"/>
              </a:ext>
            </a:extLst>
          </p:cNvPr>
          <p:cNvSpPr txBox="1"/>
          <p:nvPr/>
        </p:nvSpPr>
        <p:spPr>
          <a:xfrm>
            <a:off x="6352108" y="479089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8E41C5-2D5B-5603-3ACC-9F3E62077B95}"/>
              </a:ext>
            </a:extLst>
          </p:cNvPr>
          <p:cNvGrpSpPr/>
          <p:nvPr/>
        </p:nvGrpSpPr>
        <p:grpSpPr>
          <a:xfrm>
            <a:off x="1295763" y="3816821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21FEA0-F684-96B5-010A-C649D75FEC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CC6DB57-D0F0-DF23-BBFC-84F97B2D558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B5813B9-3984-87D1-A947-F68CDB5BBF61}"/>
              </a:ext>
            </a:extLst>
          </p:cNvPr>
          <p:cNvSpPr/>
          <p:nvPr/>
        </p:nvSpPr>
        <p:spPr>
          <a:xfrm>
            <a:off x="9003528" y="352372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4BC6F8-674B-DA9C-B5F0-40DF9F5E41A3}"/>
              </a:ext>
            </a:extLst>
          </p:cNvPr>
          <p:cNvGrpSpPr/>
          <p:nvPr/>
        </p:nvGrpSpPr>
        <p:grpSpPr>
          <a:xfrm>
            <a:off x="8063729" y="337231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B651CF-DA64-F0DA-9CC3-2B5AD77F05F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B51DB96-0841-FB69-0004-11A20964E63D}"/>
              </a:ext>
            </a:extLst>
          </p:cNvPr>
          <p:cNvSpPr txBox="1"/>
          <p:nvPr/>
        </p:nvSpPr>
        <p:spPr>
          <a:xfrm>
            <a:off x="9128154" y="3562874"/>
            <a:ext cx="27902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90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2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Interfaces vs. Implementations</a:t>
            </a:r>
          </a:p>
          <a:p>
            <a:r>
              <a:rPr lang="en-US" altLang="zh-CN" dirty="0"/>
              <a:t>Concrete Data Types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B6807-2A45-4BA8-1C46-F7C6712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Forms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8EF80-BA15-4C68-544A-29B36E6D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+= expr2 </a:t>
            </a:r>
            <a:r>
              <a:rPr lang="en-US" altLang="zh-CN" dirty="0"/>
              <a:t>is equivalent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 expr1 + expr2</a:t>
            </a:r>
          </a:p>
          <a:p>
            <a:pPr lvl="1"/>
            <a:r>
              <a:rPr lang="en-US" altLang="zh-CN" dirty="0"/>
              <a:t>similarly for </a:t>
            </a:r>
            <a:r>
              <a:rPr lang="en-US" altLang="zh-CN" dirty="0">
                <a:latin typeface="Consolas" panose="020B0609020204030204" pitchFamily="49" charset="0"/>
              </a:rPr>
              <a:t>-=, *=, </a:t>
            </a:r>
            <a:r>
              <a:rPr lang="en-US" altLang="zh-CN" dirty="0"/>
              <a:t>etc.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6A0DC-2025-7334-90DC-514C024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F9C1F4-3657-3BDC-59A8-4FAF93EAF7FE}"/>
              </a:ext>
            </a:extLst>
          </p:cNvPr>
          <p:cNvSpPr txBox="1"/>
          <p:nvPr/>
        </p:nvSpPr>
        <p:spPr>
          <a:xfrm>
            <a:off x="2383752" y="28233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+=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A2A038-5FFD-806B-6DF1-AB4CB3E5EE09}"/>
              </a:ext>
            </a:extLst>
          </p:cNvPr>
          <p:cNvSpPr/>
          <p:nvPr/>
        </p:nvSpPr>
        <p:spPr>
          <a:xfrm>
            <a:off x="5758558" y="27184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A0242D-7000-C030-D2CE-B05CA8764F29}"/>
              </a:ext>
            </a:extLst>
          </p:cNvPr>
          <p:cNvSpPr/>
          <p:nvPr/>
        </p:nvSpPr>
        <p:spPr>
          <a:xfrm>
            <a:off x="6425887" y="35133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CEB242-3B50-24BF-E5B7-3739C6233F5D}"/>
              </a:ext>
            </a:extLst>
          </p:cNvPr>
          <p:cNvSpPr/>
          <p:nvPr/>
        </p:nvSpPr>
        <p:spPr>
          <a:xfrm>
            <a:off x="8073608" y="34179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7C5216-EF9A-1918-90D1-9F3ED347DA9A}"/>
              </a:ext>
            </a:extLst>
          </p:cNvPr>
          <p:cNvSpPr txBox="1"/>
          <p:nvPr/>
        </p:nvSpPr>
        <p:spPr>
          <a:xfrm>
            <a:off x="7846832" y="27321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978C12-B3FA-9B3F-0586-06BC4C944889}"/>
              </a:ext>
            </a:extLst>
          </p:cNvPr>
          <p:cNvSpPr txBox="1"/>
          <p:nvPr/>
        </p:nvSpPr>
        <p:spPr>
          <a:xfrm>
            <a:off x="6008883" y="27412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DCBF7F-288E-6906-0C2D-9172FD77C782}"/>
              </a:ext>
            </a:extLst>
          </p:cNvPr>
          <p:cNvSpPr/>
          <p:nvPr/>
        </p:nvSpPr>
        <p:spPr>
          <a:xfrm>
            <a:off x="6230725" y="34179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F6141D-5089-699B-2A5F-07B6C7D4BC21}"/>
              </a:ext>
            </a:extLst>
          </p:cNvPr>
          <p:cNvGrpSpPr/>
          <p:nvPr/>
        </p:nvGrpSpPr>
        <p:grpSpPr>
          <a:xfrm>
            <a:off x="5486088" y="33619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524A874-D315-F3B6-CBF4-0E6A776BE5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C77B70-C184-279E-9DD1-9BF51F4704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/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D1D1B12-7D6C-F88D-30D1-59F8254656A8}"/>
              </a:ext>
            </a:extLst>
          </p:cNvPr>
          <p:cNvSpPr txBox="1"/>
          <p:nvPr/>
        </p:nvSpPr>
        <p:spPr>
          <a:xfrm>
            <a:off x="5725689" y="48079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BED1198-007D-FF6D-6DD5-1C3E803C9109}"/>
              </a:ext>
            </a:extLst>
          </p:cNvPr>
          <p:cNvGrpSpPr/>
          <p:nvPr/>
        </p:nvGrpSpPr>
        <p:grpSpPr>
          <a:xfrm>
            <a:off x="1752905" y="3645165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6909AB-5992-2DB2-5691-18686A5044A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1F4B03F-C61A-6237-4CCD-6E66BB22F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364AF4A2-8A28-3FD1-BEDA-F973F490F223}"/>
              </a:ext>
            </a:extLst>
          </p:cNvPr>
          <p:cNvSpPr/>
          <p:nvPr/>
        </p:nvSpPr>
        <p:spPr>
          <a:xfrm>
            <a:off x="8377109" y="35407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C45C8B-1329-F978-1781-8F6C23FDEDCA}"/>
              </a:ext>
            </a:extLst>
          </p:cNvPr>
          <p:cNvGrpSpPr/>
          <p:nvPr/>
        </p:nvGrpSpPr>
        <p:grpSpPr>
          <a:xfrm>
            <a:off x="7437310" y="33893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B6AE940-E7FB-1840-78D1-F98AA66D62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5A7ADDA-8E91-2AFF-CB08-94EE4FEDA11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7EBA3FD-EF98-8B11-B487-B3A0E1D8CAEF}"/>
              </a:ext>
            </a:extLst>
          </p:cNvPr>
          <p:cNvSpPr txBox="1"/>
          <p:nvPr/>
        </p:nvSpPr>
        <p:spPr>
          <a:xfrm>
            <a:off x="8404764" y="3603965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16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6155E-0083-4716-3824-7F8CCB49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++ Operators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++expr </a:t>
                </a:r>
                <a:r>
                  <a:rPr lang="en-US" altLang="zh-CN" dirty="0"/>
                  <a:t>is equivalent to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 = expr + 1</a:t>
                </a:r>
                <a:r>
                  <a:rPr lang="zh-CN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算出来的就是左值本身</a:t>
                </a:r>
                <a:endPara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expr++ </a:t>
                </a:r>
                <a:r>
                  <a:rPr lang="en-US" altLang="zh-CN" dirty="0"/>
                  <a:t>is somewhat complicated: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</a:t>
                </a:r>
                <a:r>
                  <a:rPr lang="en-US" altLang="zh-CN" dirty="0"/>
                  <a:t> must be an L-value at some location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The whole expression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 R-value </a:t>
                </a:r>
                <a:r>
                  <a:rPr lang="en-US" altLang="zh-CN" dirty="0"/>
                  <a:t>equal to the data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Increases the values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by 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5D426-145C-D0BB-0534-C99C17CD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7842AD-BE02-918F-3504-F7D74E6EC8C6}"/>
              </a:ext>
            </a:extLst>
          </p:cNvPr>
          <p:cNvSpPr txBox="1"/>
          <p:nvPr/>
        </p:nvSpPr>
        <p:spPr>
          <a:xfrm>
            <a:off x="1913953" y="3511090"/>
            <a:ext cx="31494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b++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1D354F-3221-82B5-E1AA-80CE2876CD8A}"/>
              </a:ext>
            </a:extLst>
          </p:cNvPr>
          <p:cNvSpPr/>
          <p:nvPr/>
        </p:nvSpPr>
        <p:spPr>
          <a:xfrm>
            <a:off x="5587108" y="340619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84145D-BEFE-515B-9352-5FB89FB37177}"/>
              </a:ext>
            </a:extLst>
          </p:cNvPr>
          <p:cNvSpPr/>
          <p:nvPr/>
        </p:nvSpPr>
        <p:spPr>
          <a:xfrm>
            <a:off x="6254437" y="420110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47A150-742D-4B02-FF73-F395F7368670}"/>
              </a:ext>
            </a:extLst>
          </p:cNvPr>
          <p:cNvSpPr/>
          <p:nvPr/>
        </p:nvSpPr>
        <p:spPr>
          <a:xfrm>
            <a:off x="7902158" y="4105725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74C829-73FD-FE11-DE23-D2E5F08B68F1}"/>
              </a:ext>
            </a:extLst>
          </p:cNvPr>
          <p:cNvSpPr txBox="1"/>
          <p:nvPr/>
        </p:nvSpPr>
        <p:spPr>
          <a:xfrm>
            <a:off x="7675382" y="341993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46144E-4AC0-10AD-B2D8-1BAEC2FB1C34}"/>
              </a:ext>
            </a:extLst>
          </p:cNvPr>
          <p:cNvSpPr txBox="1"/>
          <p:nvPr/>
        </p:nvSpPr>
        <p:spPr>
          <a:xfrm>
            <a:off x="5837433" y="342900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C27EADC-19AB-7F16-BA46-A2E81D10BC7F}"/>
              </a:ext>
            </a:extLst>
          </p:cNvPr>
          <p:cNvSpPr/>
          <p:nvPr/>
        </p:nvSpPr>
        <p:spPr>
          <a:xfrm>
            <a:off x="6059275" y="410572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ED4A31A-4511-F8E1-14D7-C904ADE651F1}"/>
              </a:ext>
            </a:extLst>
          </p:cNvPr>
          <p:cNvGrpSpPr/>
          <p:nvPr/>
        </p:nvGrpSpPr>
        <p:grpSpPr>
          <a:xfrm>
            <a:off x="5314638" y="404969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E4397-D143-B09F-4563-09EFAA3FF6E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302BC5A-4331-F71E-E858-2A0C4520A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/>
              <p:nvPr/>
            </p:nvSpPr>
            <p:spPr>
              <a:xfrm>
                <a:off x="7385121" y="537745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121" y="5377459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00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97BB4FA-8A03-5CA3-C6C5-729878A39E65}"/>
              </a:ext>
            </a:extLst>
          </p:cNvPr>
          <p:cNvSpPr txBox="1"/>
          <p:nvPr/>
        </p:nvSpPr>
        <p:spPr>
          <a:xfrm>
            <a:off x="5554239" y="549574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84F5060-7FD3-F98E-6AC3-09988DD14BAE}"/>
              </a:ext>
            </a:extLst>
          </p:cNvPr>
          <p:cNvGrpSpPr/>
          <p:nvPr/>
        </p:nvGrpSpPr>
        <p:grpSpPr>
          <a:xfrm>
            <a:off x="1293889" y="4332944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6BB44B7-CEA5-8E5B-CBD4-5116C7F3D0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815A7D6-C9BF-5DF1-0C7B-EB6172E278A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CB141E61-6659-8AB9-9924-8DBD22337C32}"/>
              </a:ext>
            </a:extLst>
          </p:cNvPr>
          <p:cNvSpPr/>
          <p:nvPr/>
        </p:nvSpPr>
        <p:spPr>
          <a:xfrm>
            <a:off x="8205659" y="422857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200D480-B859-57DE-8C06-9E1D3B603663}"/>
              </a:ext>
            </a:extLst>
          </p:cNvPr>
          <p:cNvGrpSpPr/>
          <p:nvPr/>
        </p:nvGrpSpPr>
        <p:grpSpPr>
          <a:xfrm>
            <a:off x="7265860" y="407716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2BFC40E-4A6D-86BF-79BC-DCFC95CC68B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2516208-D90E-DB91-A5A8-52589BD2EA0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F04D156-DC02-4CB6-2331-7451BB700333}"/>
              </a:ext>
            </a:extLst>
          </p:cNvPr>
          <p:cNvSpPr txBox="1"/>
          <p:nvPr/>
        </p:nvSpPr>
        <p:spPr>
          <a:xfrm>
            <a:off x="8236993" y="4291744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EC8BD4-D3D1-077B-CA21-038E21A4CC2E}"/>
              </a:ext>
            </a:extLst>
          </p:cNvPr>
          <p:cNvSpPr/>
          <p:nvPr/>
        </p:nvSpPr>
        <p:spPr>
          <a:xfrm>
            <a:off x="3487611" y="4329824"/>
            <a:ext cx="521345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FD4AAAE-A627-4EB5-5E4E-82B5BE56B437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>
          <a:xfrm flipV="1">
            <a:off x="3487544" y="4692019"/>
            <a:ext cx="260740" cy="59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BF091AD-2E12-CD78-A16E-AEDBF609A41F}"/>
              </a:ext>
            </a:extLst>
          </p:cNvPr>
          <p:cNvSpPr txBox="1"/>
          <p:nvPr/>
        </p:nvSpPr>
        <p:spPr>
          <a:xfrm>
            <a:off x="2372608" y="5291431"/>
            <a:ext cx="22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The R-value is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36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00105 0.0414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  <p:bldP spid="49" grpId="0" animBg="1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9401D-B0FE-46F1-B719-743A7B1F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to Member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BB7A3-594E-E081-2791-4187CD99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of member variable access is similar to regular assignment: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vl="1"/>
            <a:r>
              <a:rPr lang="en-US" altLang="zh-CN" dirty="0"/>
              <a:t>The data stored in the L-value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expr1.</a:t>
            </a:r>
            <a:r>
              <a:rPr kumimoji="1"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field </a:t>
            </a:r>
            <a:r>
              <a:rPr kumimoji="1" lang="en-US" altLang="zh-CN" dirty="0">
                <a:latin typeface="+mj-lt"/>
              </a:rPr>
              <a:t>is overwritten by R-value</a:t>
            </a:r>
            <a:r>
              <a:rPr kumimoji="1"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expr2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254B-FEC5-25D2-6420-9A42F660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B0E27-96D3-61F6-1D04-4BCCD587CDC2}"/>
              </a:ext>
            </a:extLst>
          </p:cNvPr>
          <p:cNvSpPr txBox="1"/>
          <p:nvPr/>
        </p:nvSpPr>
        <p:spPr>
          <a:xfrm>
            <a:off x="4376437" y="1668886"/>
            <a:ext cx="3062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xpr1.</a:t>
            </a:r>
            <a:r>
              <a:rPr kumimoji="1" lang="en-US" altLang="zh-CN" sz="1800" i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field = 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9C008C-BBCE-A99B-2DC0-1D7ED87B06D2}"/>
              </a:ext>
            </a:extLst>
          </p:cNvPr>
          <p:cNvSpPr txBox="1"/>
          <p:nvPr/>
        </p:nvSpPr>
        <p:spPr>
          <a:xfrm>
            <a:off x="1513187" y="2613683"/>
            <a:ext cx="28032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+ 10;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8070A-EEBD-14E8-138E-5B6DA0018EB8}"/>
              </a:ext>
            </a:extLst>
          </p:cNvPr>
          <p:cNvSpPr/>
          <p:nvPr/>
        </p:nvSpPr>
        <p:spPr>
          <a:xfrm>
            <a:off x="7332258" y="3415260"/>
            <a:ext cx="3962275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2B8704-330F-6A42-AD02-59301C6CD832}"/>
              </a:ext>
            </a:extLst>
          </p:cNvPr>
          <p:cNvSpPr/>
          <p:nvPr/>
        </p:nvSpPr>
        <p:spPr>
          <a:xfrm>
            <a:off x="9884674" y="421999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9F108B-2D30-486F-B1C4-AFD687AF6A28}"/>
              </a:ext>
            </a:extLst>
          </p:cNvPr>
          <p:cNvSpPr/>
          <p:nvPr/>
        </p:nvSpPr>
        <p:spPr>
          <a:xfrm>
            <a:off x="9647308" y="4114791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20738B-B53F-0232-E14E-D83901CA2646}"/>
              </a:ext>
            </a:extLst>
          </p:cNvPr>
          <p:cNvSpPr txBox="1"/>
          <p:nvPr/>
        </p:nvSpPr>
        <p:spPr>
          <a:xfrm>
            <a:off x="9420532" y="342900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8D209D-8B33-D0B3-F7A3-0AA17DBCD5A6}"/>
              </a:ext>
            </a:extLst>
          </p:cNvPr>
          <p:cNvSpPr txBox="1"/>
          <p:nvPr/>
        </p:nvSpPr>
        <p:spPr>
          <a:xfrm>
            <a:off x="7582583" y="343806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D1124F0-D7C8-EB75-E5E0-DCA81E1DFFFF}"/>
              </a:ext>
            </a:extLst>
          </p:cNvPr>
          <p:cNvSpPr/>
          <p:nvPr/>
        </p:nvSpPr>
        <p:spPr>
          <a:xfrm>
            <a:off x="7804425" y="4114791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C1204E-6F12-8845-B70C-B5AE409D7F54}"/>
              </a:ext>
            </a:extLst>
          </p:cNvPr>
          <p:cNvGrpSpPr/>
          <p:nvPr/>
        </p:nvGrpSpPr>
        <p:grpSpPr>
          <a:xfrm>
            <a:off x="8944875" y="406858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A06E0CD-BC2A-0539-E975-644592EFA3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334DDC-491B-3FB3-4113-2E0D30140AD9}"/>
                  </a:ext>
                </a:extLst>
              </p:cNvPr>
              <p:cNvSpPr txBox="1"/>
              <p:nvPr/>
            </p:nvSpPr>
            <p:spPr>
              <a:xfrm>
                <a:off x="8944875" y="5479534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334DDC-491B-3FB3-4113-2E0D30140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875" y="5479534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8286591-0EBF-6A34-602E-3CC8F2E3907D}"/>
              </a:ext>
            </a:extLst>
          </p:cNvPr>
          <p:cNvSpPr txBox="1"/>
          <p:nvPr/>
        </p:nvSpPr>
        <p:spPr>
          <a:xfrm>
            <a:off x="7299389" y="55048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591E5A-AC67-9F0E-F365-A9B6312FF188}"/>
              </a:ext>
            </a:extLst>
          </p:cNvPr>
          <p:cNvSpPr/>
          <p:nvPr/>
        </p:nvSpPr>
        <p:spPr>
          <a:xfrm>
            <a:off x="10412957" y="4224089"/>
            <a:ext cx="528283" cy="527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CBD557-12D6-6F01-519C-BC5CC2ECD53A}"/>
              </a:ext>
            </a:extLst>
          </p:cNvPr>
          <p:cNvGrpSpPr/>
          <p:nvPr/>
        </p:nvGrpSpPr>
        <p:grpSpPr>
          <a:xfrm>
            <a:off x="843210" y="5090266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32CBFD9-9C77-1776-07AA-7A5BC117129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C08A48C-C9B0-A0A0-8156-67BAD60A63D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C4054C-CBEF-BDB7-4909-C3DE49DE93F3}"/>
                  </a:ext>
                </a:extLst>
              </p:cNvPr>
              <p:cNvSpPr txBox="1"/>
              <p:nvPr/>
            </p:nvSpPr>
            <p:spPr>
              <a:xfrm>
                <a:off x="4275501" y="4481519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600" dirty="0"/>
                  <a:t> 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?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C4054C-CBEF-BDB7-4909-C3DE49DE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01" y="4481519"/>
                <a:ext cx="2349069" cy="1099275"/>
              </a:xfrm>
              <a:prstGeom prst="rect">
                <a:avLst/>
              </a:prstGeom>
              <a:blipFill>
                <a:blip r:embed="rId5"/>
                <a:stretch>
                  <a:fillRect l="-773" t="-1099" b="-38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9D0476-34B5-7C44-C035-BD4E42A0C2F2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2561624" y="5031157"/>
            <a:ext cx="1713877" cy="291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F1531C9-C1F2-E525-27BE-CB785578A50B}"/>
              </a:ext>
            </a:extLst>
          </p:cNvPr>
          <p:cNvSpPr/>
          <p:nvPr/>
        </p:nvSpPr>
        <p:spPr>
          <a:xfrm>
            <a:off x="2039317" y="5141082"/>
            <a:ext cx="52230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3DE66E-8979-C3D7-9AAE-7DEC35705338}"/>
              </a:ext>
            </a:extLst>
          </p:cNvPr>
          <p:cNvSpPr txBox="1"/>
          <p:nvPr/>
        </p:nvSpPr>
        <p:spPr>
          <a:xfrm>
            <a:off x="10424359" y="4287958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00105 0.0423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18" grpId="0" animBg="1"/>
      <p:bldP spid="22" grpId="0" animBg="1"/>
      <p:bldP spid="24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247900" y="3037630"/>
            <a:ext cx="76390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References Revisited</a:t>
            </a:r>
          </a:p>
        </p:txBody>
      </p:sp>
    </p:spTree>
    <p:extLst>
      <p:ext uri="{BB962C8B-B14F-4D97-AF65-F5344CB8AC3E}">
        <p14:creationId xmlns:p14="http://schemas.microsoft.com/office/powerpoint/2010/main" val="42446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3543-41ED-F98A-3B7F-51D371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and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EF850-8CAD-DC66-32F8-9CE0292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must be an L-value</a:t>
            </a:r>
          </a:p>
          <a:p>
            <a:pPr lvl="1"/>
            <a:r>
              <a:rPr lang="en-US" altLang="zh-CN" dirty="0"/>
              <a:t>The definition binds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 </a:t>
            </a:r>
            <a:r>
              <a:rPr lang="en-US" altLang="zh-CN" dirty="0"/>
              <a:t>to the 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</a:p>
          <a:p>
            <a:pPr lvl="2"/>
            <a:r>
              <a:rPr lang="en-US" altLang="zh-CN" dirty="0">
                <a:latin typeface="+mj-lt"/>
              </a:rPr>
              <a:t>Introduce new mapping to environments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behaves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after the definition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4C07-6B61-DAE9-BAFD-50ABF255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F7332-7A16-453A-6A21-DBA72FAC8CA3}"/>
              </a:ext>
            </a:extLst>
          </p:cNvPr>
          <p:cNvSpPr txBox="1"/>
          <p:nvPr/>
        </p:nvSpPr>
        <p:spPr>
          <a:xfrm>
            <a:off x="1614230" y="3601698"/>
            <a:ext cx="3105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 = 12;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E2FC0-F7D9-0D07-669D-5456D360FECA}"/>
              </a:ext>
            </a:extLst>
          </p:cNvPr>
          <p:cNvSpPr/>
          <p:nvPr/>
        </p:nvSpPr>
        <p:spPr>
          <a:xfrm>
            <a:off x="6982498" y="3429000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93D02-6609-F74D-5DFC-AE419EBAA3A5}"/>
              </a:ext>
            </a:extLst>
          </p:cNvPr>
          <p:cNvSpPr/>
          <p:nvPr/>
        </p:nvSpPr>
        <p:spPr>
          <a:xfrm>
            <a:off x="7649827" y="422391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B4FF1E-47D4-9F4B-8264-5F1062C89931}"/>
              </a:ext>
            </a:extLst>
          </p:cNvPr>
          <p:cNvSpPr/>
          <p:nvPr/>
        </p:nvSpPr>
        <p:spPr>
          <a:xfrm>
            <a:off x="9297548" y="4128531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936DC-3F1C-D7AB-04D0-9F10321C7FB9}"/>
              </a:ext>
            </a:extLst>
          </p:cNvPr>
          <p:cNvSpPr txBox="1"/>
          <p:nvPr/>
        </p:nvSpPr>
        <p:spPr>
          <a:xfrm>
            <a:off x="9070772" y="344274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08D9B-3915-45B1-FE6C-C0D695A11176}"/>
              </a:ext>
            </a:extLst>
          </p:cNvPr>
          <p:cNvSpPr txBox="1"/>
          <p:nvPr/>
        </p:nvSpPr>
        <p:spPr>
          <a:xfrm>
            <a:off x="7232823" y="345180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690A9E9-BD8E-D378-1FA2-C6A9D23FA627}"/>
              </a:ext>
            </a:extLst>
          </p:cNvPr>
          <p:cNvSpPr/>
          <p:nvPr/>
        </p:nvSpPr>
        <p:spPr>
          <a:xfrm>
            <a:off x="7454665" y="4128531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F8E2A8-79D9-3B4E-9F91-7BC6E66E2EA3}"/>
              </a:ext>
            </a:extLst>
          </p:cNvPr>
          <p:cNvGrpSpPr/>
          <p:nvPr/>
        </p:nvGrpSpPr>
        <p:grpSpPr>
          <a:xfrm>
            <a:off x="6710028" y="407250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4D9E1C7-5DC2-66C0-E575-638AFFE1256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/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7FEE88B-1B6E-4718-F464-604D778E15CC}"/>
              </a:ext>
            </a:extLst>
          </p:cNvPr>
          <p:cNvSpPr txBox="1"/>
          <p:nvPr/>
        </p:nvSpPr>
        <p:spPr>
          <a:xfrm>
            <a:off x="6949629" y="5518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/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E76820-B96E-2318-AAC6-137B567C6229}"/>
              </a:ext>
            </a:extLst>
          </p:cNvPr>
          <p:cNvCxnSpPr>
            <a:cxnSpLocks/>
            <a:stCxn id="20" idx="0"/>
            <a:endCxn id="22" idx="3"/>
          </p:cNvCxnSpPr>
          <p:nvPr/>
        </p:nvCxnSpPr>
        <p:spPr>
          <a:xfrm flipH="1" flipV="1">
            <a:off x="3355378" y="4591389"/>
            <a:ext cx="1916484" cy="914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B35D0C5-3145-7FC0-A047-2E53B292E218}"/>
              </a:ext>
            </a:extLst>
          </p:cNvPr>
          <p:cNvSpPr/>
          <p:nvPr/>
        </p:nvSpPr>
        <p:spPr>
          <a:xfrm>
            <a:off x="3166954" y="4410291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36D8A7-83C2-5AB7-BB84-8A74429B9054}"/>
              </a:ext>
            </a:extLst>
          </p:cNvPr>
          <p:cNvSpPr txBox="1"/>
          <p:nvPr/>
        </p:nvSpPr>
        <p:spPr>
          <a:xfrm>
            <a:off x="3171587" y="1572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v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expr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FE9C9D0-7464-C387-2C93-E662A1382ECB}"/>
              </a:ext>
            </a:extLst>
          </p:cNvPr>
          <p:cNvGrpSpPr/>
          <p:nvPr/>
        </p:nvGrpSpPr>
        <p:grpSpPr>
          <a:xfrm>
            <a:off x="1025232" y="4136952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EA94ED-A73F-B659-AC4C-CACB9F09408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6612CFB-02C8-13E0-05EA-014608C6FAA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/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blipFill>
                <a:blip r:embed="rId6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1643DC6E-4BCE-89AA-B7A1-12D106667E12}"/>
              </a:ext>
            </a:extLst>
          </p:cNvPr>
          <p:cNvSpPr txBox="1"/>
          <p:nvPr/>
        </p:nvSpPr>
        <p:spPr>
          <a:xfrm>
            <a:off x="7694487" y="4273206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0091 0.0453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4537 L -2.08333E-7 0.1233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1" grpId="0" animBg="1"/>
      <p:bldP spid="12" grpId="0"/>
      <p:bldP spid="13" grpId="0"/>
      <p:bldP spid="14" grpId="0" animBg="1"/>
      <p:bldP spid="25" grpId="0" animBg="1"/>
      <p:bldP spid="26" grpId="0"/>
      <p:bldP spid="20" grpId="0" animBg="1"/>
      <p:bldP spid="22" grpId="0" animBg="1"/>
      <p:bldP spid="31" grpId="0" animBg="1"/>
      <p:bldP spid="31" grpId="1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3543-41ED-F98A-3B7F-51D371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EF850-8CAD-DC66-32F8-9CE0292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References introduce new mapping into environments</a:t>
            </a:r>
          </a:p>
          <a:p>
            <a:r>
              <a:rPr lang="en-US" altLang="zh-CN" dirty="0"/>
              <a:t>References behave like variable expressions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4C07-6B61-DAE9-BAFD-50ABF255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F7332-7A16-453A-6A21-DBA72FAC8CA3}"/>
              </a:ext>
            </a:extLst>
          </p:cNvPr>
          <p:cNvSpPr txBox="1"/>
          <p:nvPr/>
        </p:nvSpPr>
        <p:spPr>
          <a:xfrm>
            <a:off x="1742776" y="2462091"/>
            <a:ext cx="3105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E2FC0-F7D9-0D07-669D-5456D360FECA}"/>
              </a:ext>
            </a:extLst>
          </p:cNvPr>
          <p:cNvSpPr/>
          <p:nvPr/>
        </p:nvSpPr>
        <p:spPr>
          <a:xfrm>
            <a:off x="6262636" y="2462091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93D02-6609-F74D-5DFC-AE419EBAA3A5}"/>
              </a:ext>
            </a:extLst>
          </p:cNvPr>
          <p:cNvSpPr/>
          <p:nvPr/>
        </p:nvSpPr>
        <p:spPr>
          <a:xfrm>
            <a:off x="6929965" y="32570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B4FF1E-47D4-9F4B-8264-5F1062C89931}"/>
              </a:ext>
            </a:extLst>
          </p:cNvPr>
          <p:cNvSpPr/>
          <p:nvPr/>
        </p:nvSpPr>
        <p:spPr>
          <a:xfrm>
            <a:off x="8577686" y="3161622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936DC-3F1C-D7AB-04D0-9F10321C7FB9}"/>
              </a:ext>
            </a:extLst>
          </p:cNvPr>
          <p:cNvSpPr txBox="1"/>
          <p:nvPr/>
        </p:nvSpPr>
        <p:spPr>
          <a:xfrm>
            <a:off x="8350910" y="247583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08D9B-3915-45B1-FE6C-C0D695A11176}"/>
              </a:ext>
            </a:extLst>
          </p:cNvPr>
          <p:cNvSpPr txBox="1"/>
          <p:nvPr/>
        </p:nvSpPr>
        <p:spPr>
          <a:xfrm>
            <a:off x="6512961" y="248489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690A9E9-BD8E-D378-1FA2-C6A9D23FA627}"/>
              </a:ext>
            </a:extLst>
          </p:cNvPr>
          <p:cNvSpPr/>
          <p:nvPr/>
        </p:nvSpPr>
        <p:spPr>
          <a:xfrm>
            <a:off x="6734803" y="3161622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F8E2A8-79D9-3B4E-9F91-7BC6E66E2EA3}"/>
              </a:ext>
            </a:extLst>
          </p:cNvPr>
          <p:cNvGrpSpPr/>
          <p:nvPr/>
        </p:nvGrpSpPr>
        <p:grpSpPr>
          <a:xfrm>
            <a:off x="5990166" y="310559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4D9E1C7-5DC2-66C0-E575-638AFFE1256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/>
              <p:nvPr/>
            </p:nvSpPr>
            <p:spPr>
              <a:xfrm>
                <a:off x="8060649" y="4433356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649" y="4433356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7FEE88B-1B6E-4718-F464-604D778E15CC}"/>
              </a:ext>
            </a:extLst>
          </p:cNvPr>
          <p:cNvSpPr txBox="1"/>
          <p:nvPr/>
        </p:nvSpPr>
        <p:spPr>
          <a:xfrm>
            <a:off x="6229767" y="455164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/>
              <p:nvPr/>
            </p:nvSpPr>
            <p:spPr>
              <a:xfrm>
                <a:off x="1774559" y="4890195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59" y="4890195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E76820-B96E-2318-AAC6-137B567C6229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V="1">
            <a:off x="2949094" y="3625247"/>
            <a:ext cx="440618" cy="1264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B35D0C5-3145-7FC0-A047-2E53B292E218}"/>
              </a:ext>
            </a:extLst>
          </p:cNvPr>
          <p:cNvSpPr/>
          <p:nvPr/>
        </p:nvSpPr>
        <p:spPr>
          <a:xfrm>
            <a:off x="3295500" y="3263052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728BC1-CAF9-21D1-7441-786A2BCA5499}"/>
              </a:ext>
            </a:extLst>
          </p:cNvPr>
          <p:cNvGrpSpPr/>
          <p:nvPr/>
        </p:nvGrpSpPr>
        <p:grpSpPr>
          <a:xfrm>
            <a:off x="1118725" y="3266128"/>
            <a:ext cx="1155192" cy="400110"/>
            <a:chOff x="2822448" y="3339786"/>
            <a:chExt cx="1155192" cy="40011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95503CB-D34F-23D6-6C46-0877C0E54F5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6DB87A4-1018-74B3-AF21-178D5D8AC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3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1" grpId="0" animBg="1"/>
      <p:bldP spid="12" grpId="0"/>
      <p:bldP spid="13" grpId="0"/>
      <p:bldP spid="14" grpId="0" animBg="1"/>
      <p:bldP spid="25" grpId="0" animBg="1"/>
      <p:bldP spid="26" grpId="0"/>
      <p:bldP spid="20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F80A-0337-144D-CDF6-5451BCDF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to Member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0BD04-01CF-09DF-A528-82A77759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Representing L-values for member variables: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FB761-0A44-D8C3-5CEA-764D6C3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934C98-8588-6D61-F4BA-7C30C44DC2FF}"/>
              </a:ext>
            </a:extLst>
          </p:cNvPr>
          <p:cNvSpPr txBox="1"/>
          <p:nvPr/>
        </p:nvSpPr>
        <p:spPr>
          <a:xfrm>
            <a:off x="1547153" y="1815324"/>
            <a:ext cx="3415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a =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a = </a:t>
            </a:r>
            <a:r>
              <a:rPr lang="en-US" altLang="zh-CN" dirty="0" err="1">
                <a:latin typeface="Consolas" panose="020B0609020204030204" pitchFamily="49" charset="0"/>
              </a:rPr>
              <a:t>p.x</a:t>
            </a:r>
            <a:r>
              <a:rPr lang="en-US" altLang="zh-CN" dirty="0">
                <a:latin typeface="Consolas" panose="020B0609020204030204" pitchFamily="49" charset="0"/>
              </a:rPr>
              <a:t> + 10;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71D71D-8CCE-477B-B132-28E4F09CFDDC}"/>
              </a:ext>
            </a:extLst>
          </p:cNvPr>
          <p:cNvSpPr/>
          <p:nvPr/>
        </p:nvSpPr>
        <p:spPr>
          <a:xfrm>
            <a:off x="7275108" y="2700885"/>
            <a:ext cx="3962275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4317AF-4CAE-FA16-2E67-7DC6B39CD1CC}"/>
              </a:ext>
            </a:extLst>
          </p:cNvPr>
          <p:cNvSpPr/>
          <p:nvPr/>
        </p:nvSpPr>
        <p:spPr>
          <a:xfrm>
            <a:off x="9827524" y="350561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B056AF-A832-9FDA-73CC-471A53C0FD79}"/>
              </a:ext>
            </a:extLst>
          </p:cNvPr>
          <p:cNvSpPr/>
          <p:nvPr/>
        </p:nvSpPr>
        <p:spPr>
          <a:xfrm>
            <a:off x="9590158" y="3400416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EE1AE-FADB-D193-BCC5-857DF4EF59B9}"/>
              </a:ext>
            </a:extLst>
          </p:cNvPr>
          <p:cNvSpPr txBox="1"/>
          <p:nvPr/>
        </p:nvSpPr>
        <p:spPr>
          <a:xfrm>
            <a:off x="9363382" y="271462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FB288-1402-38F7-A3C0-06D7BE6F6EDB}"/>
              </a:ext>
            </a:extLst>
          </p:cNvPr>
          <p:cNvSpPr txBox="1"/>
          <p:nvPr/>
        </p:nvSpPr>
        <p:spPr>
          <a:xfrm>
            <a:off x="7525433" y="272369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04A2ED-AC4E-B010-E43B-D15E09F474BB}"/>
              </a:ext>
            </a:extLst>
          </p:cNvPr>
          <p:cNvSpPr/>
          <p:nvPr/>
        </p:nvSpPr>
        <p:spPr>
          <a:xfrm>
            <a:off x="7747275" y="340041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0AFDBD-C0A8-7A4A-8AE7-6B2C96DE4691}"/>
              </a:ext>
            </a:extLst>
          </p:cNvPr>
          <p:cNvGrpSpPr/>
          <p:nvPr/>
        </p:nvGrpSpPr>
        <p:grpSpPr>
          <a:xfrm>
            <a:off x="8887725" y="33542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1BCEAFB-4BD9-9A65-958F-99BE2D30E54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C48E2B9-E591-EFA7-A05E-BE64BB946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C6B70A-D965-E09C-0E61-BCB0523CB774}"/>
                  </a:ext>
                </a:extLst>
              </p:cNvPr>
              <p:cNvSpPr txBox="1"/>
              <p:nvPr/>
            </p:nvSpPr>
            <p:spPr>
              <a:xfrm>
                <a:off x="8887725" y="476515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C6B70A-D965-E09C-0E61-BCB0523C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25" y="4765159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4630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A2E9B4A-F57F-3BE9-A7B0-E0D122DE384E}"/>
              </a:ext>
            </a:extLst>
          </p:cNvPr>
          <p:cNvSpPr txBox="1"/>
          <p:nvPr/>
        </p:nvSpPr>
        <p:spPr>
          <a:xfrm>
            <a:off x="7242239" y="479043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19CF59-61CA-21F5-458F-C0C6705222BE}"/>
              </a:ext>
            </a:extLst>
          </p:cNvPr>
          <p:cNvSpPr/>
          <p:nvPr/>
        </p:nvSpPr>
        <p:spPr>
          <a:xfrm>
            <a:off x="10355807" y="3505612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018B21-4A8C-A7C6-3DC6-BC2E1B9E0772}"/>
              </a:ext>
            </a:extLst>
          </p:cNvPr>
          <p:cNvGrpSpPr/>
          <p:nvPr/>
        </p:nvGrpSpPr>
        <p:grpSpPr>
          <a:xfrm>
            <a:off x="831653" y="3999647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05368FB-CAF9-7B12-27B2-4BBC154ED8F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D0D9AA5-264A-B315-1FC7-44C5BEFAE2B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56C9AC6-78D4-559B-235F-4FBF2B66C3B5}"/>
                  </a:ext>
                </a:extLst>
              </p:cNvPr>
              <p:cNvSpPr txBox="1"/>
              <p:nvPr/>
            </p:nvSpPr>
            <p:spPr>
              <a:xfrm>
                <a:off x="4394850" y="3400416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?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56C9AC6-78D4-559B-235F-4FBF2B66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50" y="3400416"/>
                <a:ext cx="2349069" cy="1099275"/>
              </a:xfrm>
              <a:prstGeom prst="rect">
                <a:avLst/>
              </a:prstGeom>
              <a:blipFill>
                <a:blip r:embed="rId5"/>
                <a:stretch>
                  <a:fillRect l="-775" t="-1099" b="-38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865F87-DED0-671A-7224-5447B24F9D66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3705185" y="3950054"/>
            <a:ext cx="689665" cy="268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6B72251-CD5A-F058-212F-A7918CB71583}"/>
              </a:ext>
            </a:extLst>
          </p:cNvPr>
          <p:cNvSpPr/>
          <p:nvPr/>
        </p:nvSpPr>
        <p:spPr>
          <a:xfrm>
            <a:off x="3243012" y="4037562"/>
            <a:ext cx="46217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8D6DB6-A537-0E1D-7A49-C83EE4BAE09A}"/>
                  </a:ext>
                </a:extLst>
              </p:cNvPr>
              <p:cNvSpPr txBox="1"/>
              <p:nvPr/>
            </p:nvSpPr>
            <p:spPr>
              <a:xfrm>
                <a:off x="8887725" y="4765586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88D6DB6-A537-0E1D-7A49-C83EE4BAE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25" y="4765586"/>
                <a:ext cx="1506268" cy="369332"/>
              </a:xfrm>
              <a:prstGeom prst="rect">
                <a:avLst/>
              </a:prstGeom>
              <a:blipFill>
                <a:blip r:embed="rId6"/>
                <a:stretch>
                  <a:fillRect l="-3213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FF40BEFE-56E8-D695-4027-13735D89D12C}"/>
              </a:ext>
            </a:extLst>
          </p:cNvPr>
          <p:cNvSpPr txBox="1"/>
          <p:nvPr/>
        </p:nvSpPr>
        <p:spPr>
          <a:xfrm>
            <a:off x="9879562" y="3549943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6B575F-457B-B698-C88F-0E311FFD33B7}"/>
              </a:ext>
            </a:extLst>
          </p:cNvPr>
          <p:cNvSpPr txBox="1"/>
          <p:nvPr/>
        </p:nvSpPr>
        <p:spPr>
          <a:xfrm>
            <a:off x="10383463" y="3540847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104 0.04375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7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375 L -0.00104 0.0826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264 L -0.00104 0.1254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17" grpId="0" animBg="1"/>
      <p:bldP spid="21" grpId="0" animBg="1"/>
      <p:bldP spid="23" grpId="0" animBg="1"/>
      <p:bldP spid="32" grpId="0" animBg="1"/>
      <p:bldP spid="32" grpId="1" animBg="1"/>
      <p:bldP spid="33" grpId="0" animBg="1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247900" y="3037630"/>
            <a:ext cx="76390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Changes of States and Environments</a:t>
            </a:r>
          </a:p>
        </p:txBody>
      </p:sp>
    </p:spTree>
    <p:extLst>
      <p:ext uri="{BB962C8B-B14F-4D97-AF65-F5344CB8AC3E}">
        <p14:creationId xmlns:p14="http://schemas.microsoft.com/office/powerpoint/2010/main" val="26119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7D04-451A-3067-3088-348B0D5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Evolution of 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2D882-BFDD-6B31-4D94-14021264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 mapping may change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14490-243B-01EA-4335-40477B5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AB28533-5ED2-8F35-C3BB-38D7D598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45" y="2090343"/>
            <a:ext cx="3971901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p(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b)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zh-CN" b="1" dirty="0">
                <a:latin typeface="Consolas" panose="020B0609020204030204" pitchFamily="49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</a:rPr>
              <a:t> a = 4;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   </a:t>
            </a:r>
            <a:r>
              <a:rPr kumimoji="1" lang="en-US" altLang="zh-CN" dirty="0" err="1">
                <a:latin typeface="Consolas" panose="020B0609020204030204" pitchFamily="49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</a:rPr>
              <a:t> &lt;&lt; a &lt;&lt; 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dirty="0">
                <a:latin typeface="Consolas" panose="020B0609020204030204" pitchFamily="49" charset="0"/>
              </a:rPr>
              <a:t>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p(b);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return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/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blipFill>
                <a:blip r:embed="rId2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94C808E-35F9-7523-7956-D9133380032C}"/>
              </a:ext>
            </a:extLst>
          </p:cNvPr>
          <p:cNvSpPr txBox="1"/>
          <p:nvPr/>
        </p:nvSpPr>
        <p:spPr>
          <a:xfrm>
            <a:off x="5282012" y="235850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E4E8CC-4C79-F779-9E80-8DB1A1B090F3}"/>
              </a:ext>
            </a:extLst>
          </p:cNvPr>
          <p:cNvGrpSpPr/>
          <p:nvPr/>
        </p:nvGrpSpPr>
        <p:grpSpPr>
          <a:xfrm>
            <a:off x="7337985" y="1391810"/>
            <a:ext cx="2553088" cy="2271198"/>
            <a:chOff x="6802946" y="1732468"/>
            <a:chExt cx="2553088" cy="227119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B29612-29B1-5CDE-690B-1E0BDC50CC9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747732-C947-53C6-31CE-7CC1F7157168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9FCD00-D312-9A8F-0D2D-F1121FB6226D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CCF3AE-329C-EF4E-30EF-EB7A77DAD0C7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ECFB708-032F-6DCA-40B5-2384B6185887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656E93D-1588-B7D1-F6C5-017C79C12C2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151880" y="3561204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/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A31802F-F7E9-949D-DA01-B9BAC28C6606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69C7335-05DA-344D-B2DC-C4CC07452178}"/>
              </a:ext>
            </a:extLst>
          </p:cNvPr>
          <p:cNvGrpSpPr/>
          <p:nvPr/>
        </p:nvGrpSpPr>
        <p:grpSpPr>
          <a:xfrm>
            <a:off x="7334056" y="4241753"/>
            <a:ext cx="2553088" cy="1585868"/>
            <a:chOff x="6802946" y="2417798"/>
            <a:chExt cx="2553088" cy="158586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6094039-9A3D-0E23-19F3-EC1564D1D3CE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9E3B769-FD3B-9023-7550-6EF413AC4627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BE1C6A4-E950-C7E4-87D2-7D734217008E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6D80F70-4C7F-5E63-4F65-1B0F30D22402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15A547C-BD9C-1B9F-6171-A022BCFEF03E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55" y="328785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/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28F0227-36C8-EC87-B5B9-604D052F11DC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CF7E99-1868-90E8-D78F-3F8BBA83A6DD}"/>
              </a:ext>
            </a:extLst>
          </p:cNvPr>
          <p:cNvGrpSpPr/>
          <p:nvPr/>
        </p:nvGrpSpPr>
        <p:grpSpPr>
          <a:xfrm>
            <a:off x="533977" y="5118728"/>
            <a:ext cx="1155192" cy="400110"/>
            <a:chOff x="2822448" y="3339786"/>
            <a:chExt cx="1155192" cy="400110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E7D1653-4795-B80C-7279-6F55496E857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7834B67-876B-91D5-3C4A-F80C125D3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4537F0-3F9E-25DB-DA6C-9D31CF6645F7}"/>
              </a:ext>
            </a:extLst>
          </p:cNvPr>
          <p:cNvCxnSpPr>
            <a:cxnSpLocks/>
            <a:stCxn id="28" idx="2"/>
            <a:endCxn id="54" idx="0"/>
          </p:cNvCxnSpPr>
          <p:nvPr/>
        </p:nvCxnSpPr>
        <p:spPr>
          <a:xfrm flipH="1">
            <a:off x="8524552" y="3663008"/>
            <a:ext cx="3929" cy="61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/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blipFill>
                <a:blip r:embed="rId7"/>
                <a:stretch>
                  <a:fillRect l="-4730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5704B5C-2743-D647-E587-A9B89E40FC79}"/>
              </a:ext>
            </a:extLst>
          </p:cNvPr>
          <p:cNvSpPr txBox="1"/>
          <p:nvPr/>
        </p:nvSpPr>
        <p:spPr>
          <a:xfrm>
            <a:off x="5295981" y="447734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131 -0.2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-0.28055 L -0.00131 0.040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6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71" grpId="0" animBg="1"/>
      <p:bldP spid="71" grpId="1" animBg="1"/>
      <p:bldP spid="72" grpId="0"/>
      <p:bldP spid="7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Environments with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79483-0783-45D6-AA67-B3465C60B490}"/>
              </a:ext>
            </a:extLst>
          </p:cNvPr>
          <p:cNvSpPr txBox="1"/>
          <p:nvPr/>
        </p:nvSpPr>
        <p:spPr>
          <a:xfrm>
            <a:off x="1850276" y="1684113"/>
            <a:ext cx="3552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a = 3, b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swap(a, b);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9EEC59-FAF4-4228-9FD3-035E10520E6A}"/>
              </a:ext>
            </a:extLst>
          </p:cNvPr>
          <p:cNvGrpSpPr/>
          <p:nvPr/>
        </p:nvGrpSpPr>
        <p:grpSpPr>
          <a:xfrm>
            <a:off x="7330508" y="1391810"/>
            <a:ext cx="2560565" cy="2271198"/>
            <a:chOff x="6795469" y="1732468"/>
            <a:chExt cx="2560565" cy="2271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EBE133-88C9-425D-B80A-3B145C71458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28D764-9846-4761-8E00-D3BB80307186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1371D-B1EA-41A7-A5DD-30B22BAEF939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3F72E6-F928-4D90-A651-66D44755677C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11C261-BD7C-4C09-879C-28F4EE34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719" y="2602464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/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256AD76-5472-4E41-A7F9-20A2C3F14DC4}"/>
                </a:ext>
              </a:extLst>
            </p:cNvPr>
            <p:cNvCxnSpPr>
              <a:cxnSpLocks/>
            </p:cNvCxnSpPr>
            <p:nvPr/>
          </p:nvCxnSpPr>
          <p:spPr>
            <a:xfrm>
              <a:off x="7147069" y="3313728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/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6C5030-9948-420E-A5DF-ABDD08133075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06BFF3-0DA3-4EEC-A9F1-964146898C65}"/>
              </a:ext>
            </a:extLst>
          </p:cNvPr>
          <p:cNvGrpSpPr/>
          <p:nvPr/>
        </p:nvGrpSpPr>
        <p:grpSpPr>
          <a:xfrm>
            <a:off x="7911322" y="3663008"/>
            <a:ext cx="1979751" cy="2173454"/>
            <a:chOff x="7376283" y="3663008"/>
            <a:chExt cx="1979751" cy="2173454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CCA2C2-9852-42E9-850E-44FDC124D28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993442" y="3663008"/>
              <a:ext cx="15253" cy="1408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0EDF7D-42CF-4D30-9891-1AC03030024B}"/>
                </a:ext>
              </a:extLst>
            </p:cNvPr>
            <p:cNvSpPr/>
            <p:nvPr/>
          </p:nvSpPr>
          <p:spPr>
            <a:xfrm>
              <a:off x="7376283" y="5071293"/>
              <a:ext cx="1264823" cy="76516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19818-4EE1-4D4A-ABCC-D88A5A44CD66}"/>
                </a:ext>
              </a:extLst>
            </p:cNvPr>
            <p:cNvSpPr txBox="1"/>
            <p:nvPr/>
          </p:nvSpPr>
          <p:spPr>
            <a:xfrm>
              <a:off x="8610600" y="5115796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26BEBE-81FA-40C0-8C54-2E282581737F}"/>
                </a:ext>
              </a:extLst>
            </p:cNvPr>
            <p:cNvSpPr/>
            <p:nvPr/>
          </p:nvSpPr>
          <p:spPr>
            <a:xfrm>
              <a:off x="7604369" y="519190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BD2951-30A8-4A13-9163-CDB9E9A3D466}"/>
              </a:ext>
            </a:extLst>
          </p:cNvPr>
          <p:cNvGrpSpPr/>
          <p:nvPr/>
        </p:nvGrpSpPr>
        <p:grpSpPr>
          <a:xfrm>
            <a:off x="1248371" y="4713109"/>
            <a:ext cx="1155192" cy="400110"/>
            <a:chOff x="2822448" y="3339786"/>
            <a:chExt cx="1155192" cy="40011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A376D1-143F-44E4-AFAB-9AFC64F7D05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B6580B8-7421-4980-95E6-4141F1C084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/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214D802-165D-5AA8-39BB-7941DA916967}"/>
              </a:ext>
            </a:extLst>
          </p:cNvPr>
          <p:cNvSpPr txBox="1"/>
          <p:nvPr/>
        </p:nvSpPr>
        <p:spPr>
          <a:xfrm>
            <a:off x="5439022" y="231222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5B7CDE1-D6BD-774D-24FD-08F86384431C}"/>
              </a:ext>
            </a:extLst>
          </p:cNvPr>
          <p:cNvCxnSpPr>
            <a:cxnSpLocks/>
          </p:cNvCxnSpPr>
          <p:nvPr/>
        </p:nvCxnSpPr>
        <p:spPr>
          <a:xfrm>
            <a:off x="7669204" y="5191900"/>
            <a:ext cx="491970" cy="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/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blipFill>
                <a:blip r:embed="rId5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/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blipFill>
                <a:blip r:embed="rId6"/>
                <a:stretch>
                  <a:fillRect l="-4000" t="-2532" b="-632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9E3407F-3782-A948-D3F8-0345ED85BF55}"/>
              </a:ext>
            </a:extLst>
          </p:cNvPr>
          <p:cNvSpPr txBox="1"/>
          <p:nvPr/>
        </p:nvSpPr>
        <p:spPr>
          <a:xfrm>
            <a:off x="5463282" y="454383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5960F3-6E20-EC2A-EF35-C859913C158E}"/>
              </a:ext>
            </a:extLst>
          </p:cNvPr>
          <p:cNvSpPr txBox="1"/>
          <p:nvPr/>
        </p:nvSpPr>
        <p:spPr>
          <a:xfrm>
            <a:off x="8349238" y="5223044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FA20F0-1683-A915-F0EE-9CA4742497FE}"/>
              </a:ext>
            </a:extLst>
          </p:cNvPr>
          <p:cNvSpPr txBox="1"/>
          <p:nvPr/>
        </p:nvSpPr>
        <p:spPr>
          <a:xfrm>
            <a:off x="8376265" y="2305270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91D219-9676-4C6E-68AB-9F31D4D270CD}"/>
              </a:ext>
            </a:extLst>
          </p:cNvPr>
          <p:cNvSpPr txBox="1"/>
          <p:nvPr/>
        </p:nvSpPr>
        <p:spPr>
          <a:xfrm>
            <a:off x="8389747" y="2994399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0156 -0.32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2987 L 0.00156 -0.2828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8288 L 0.00156 -0.241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419 L 0.00208 -0.1993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19931 L -0.00091 0.04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1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/>
      <p:bldP spid="35" grpId="1"/>
      <p:bldP spid="39" grpId="0"/>
      <p:bldP spid="39" grpId="1"/>
      <p:bldP spid="40" grpId="0" animBg="1"/>
      <p:bldP spid="40" grpId="1" animBg="1"/>
      <p:bldP spid="41" grpId="0"/>
      <p:bldP spid="41" grpId="1"/>
      <p:bldP spid="36" grpId="0" animBg="1"/>
      <p:bldP spid="36" grpId="1" animBg="1"/>
      <p:bldP spid="37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Execution Model Revisited</a:t>
            </a:r>
          </a:p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C-Style Strings</a:t>
            </a:r>
          </a:p>
          <a:p>
            <a:r>
              <a:rPr lang="en-US" altLang="zh-CN" dirty="0"/>
              <a:t>Heap and Dynamic Allocation</a:t>
            </a:r>
          </a:p>
          <a:p>
            <a:r>
              <a:rPr lang="en-US" altLang="zh-CN" dirty="0"/>
              <a:t>Dynamic Resource Management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051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Pointers</a:t>
                </a:r>
                <a:r>
                  <a:rPr lang="en-US" altLang="zh-CN" dirty="0"/>
                  <a:t>: memory addresses as values</a:t>
                </a:r>
              </a:p>
              <a:p>
                <a:pPr lvl="1"/>
                <a:r>
                  <a:rPr lang="en-US" altLang="zh-CN" b="1" dirty="0"/>
                  <a:t>Value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b="1" dirty="0"/>
                  <a:t>Type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r>
                  <a:rPr lang="en-US" altLang="zh-CN" dirty="0"/>
                  <a:t>  (the data value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is 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/>
                  <a:t>Size</a:t>
                </a:r>
                <a:r>
                  <a:rPr lang="en-US" altLang="zh-CN" dirty="0"/>
                  <a:t>: 4 bytes (32-bit machine) or 8 bytes (64-bit machine)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A pointer points to an L-value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73CDFF-E293-2D2F-0435-96E5D658E2F9}"/>
              </a:ext>
            </a:extLst>
          </p:cNvPr>
          <p:cNvSpPr/>
          <p:nvPr/>
        </p:nvSpPr>
        <p:spPr>
          <a:xfrm>
            <a:off x="6232809" y="384210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7799C2-AF14-4880-EC80-1F2016D94C92}"/>
              </a:ext>
            </a:extLst>
          </p:cNvPr>
          <p:cNvGrpSpPr/>
          <p:nvPr/>
        </p:nvGrpSpPr>
        <p:grpSpPr>
          <a:xfrm>
            <a:off x="5207068" y="3584861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0B6E44-5FA4-EB3B-D162-DFCBD5DD9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D6A866D5-5532-BD77-B89A-3BBC0FAC40BF}"/>
              </a:ext>
            </a:extLst>
          </p:cNvPr>
          <p:cNvSpPr/>
          <p:nvPr/>
        </p:nvSpPr>
        <p:spPr>
          <a:xfrm>
            <a:off x="6822598" y="3842108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BF33B2-AED3-21BB-9CF8-DCEFF0843859}"/>
              </a:ext>
            </a:extLst>
          </p:cNvPr>
          <p:cNvSpPr/>
          <p:nvPr/>
        </p:nvSpPr>
        <p:spPr>
          <a:xfrm>
            <a:off x="7707281" y="384210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35814301-68E4-94DA-9C5F-2C1399F3A8A4}"/>
              </a:ext>
            </a:extLst>
          </p:cNvPr>
          <p:cNvSpPr/>
          <p:nvPr/>
        </p:nvSpPr>
        <p:spPr>
          <a:xfrm rot="16200000">
            <a:off x="7146544" y="4050107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/>
              <p:nvPr/>
            </p:nvSpPr>
            <p:spPr>
              <a:xfrm>
                <a:off x="6270909" y="4699477"/>
                <a:ext cx="227301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09" y="4699477"/>
                <a:ext cx="2273016" cy="861774"/>
              </a:xfrm>
              <a:prstGeom prst="rect">
                <a:avLst/>
              </a:prstGeom>
              <a:blipFill>
                <a:blip r:embed="rId5"/>
                <a:stretch>
                  <a:fillRect l="-1333" b="-7692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/>
              <p:nvPr/>
            </p:nvSpPr>
            <p:spPr>
              <a:xfrm>
                <a:off x="2090161" y="4699477"/>
                <a:ext cx="27417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value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161" y="4699477"/>
                <a:ext cx="2741746" cy="861774"/>
              </a:xfrm>
              <a:prstGeom prst="rect">
                <a:avLst/>
              </a:prstGeom>
              <a:blipFill>
                <a:blip r:embed="rId6"/>
                <a:stretch>
                  <a:fillRect l="-1106" b="-6993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0CA06A1F-64ED-04BD-8531-A6373C3A12DC}"/>
              </a:ext>
            </a:extLst>
          </p:cNvPr>
          <p:cNvSpPr/>
          <p:nvPr/>
        </p:nvSpPr>
        <p:spPr>
          <a:xfrm rot="5400000">
            <a:off x="6436084" y="3456024"/>
            <a:ext cx="164188" cy="570738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EA1DC3-D14B-FC77-8778-84D4585E0B26}"/>
                  </a:ext>
                </a:extLst>
              </p:cNvPr>
              <p:cNvSpPr txBox="1"/>
              <p:nvPr/>
            </p:nvSpPr>
            <p:spPr>
              <a:xfrm>
                <a:off x="6284381" y="3279727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EA1DC3-D14B-FC77-8778-84D4585E0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81" y="3279727"/>
                <a:ext cx="4675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0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1" grpId="0" animBg="1"/>
      <p:bldP spid="33" grpId="0" animBg="1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 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in-memory value storing </a:t>
            </a:r>
            <a:r>
              <a:rPr lang="en-US" altLang="zh-CN" b="1" dirty="0"/>
              <a:t>pointers of type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location </a:t>
            </a:r>
            <a:r>
              <a:rPr lang="en-US" altLang="zh-CN" dirty="0"/>
              <a:t>of that value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/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2348120" y="3819419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B2A63FA-6014-EF96-B01F-E71051F1BA9A}"/>
              </a:ext>
            </a:extLst>
          </p:cNvPr>
          <p:cNvSpPr txBox="1"/>
          <p:nvPr/>
        </p:nvSpPr>
        <p:spPr>
          <a:xfrm>
            <a:off x="3718859" y="139786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*&lt;name1&gt;, *&lt;name2&gt;, …;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75D199-C57F-685E-D20C-5AACFD8AAA62}"/>
              </a:ext>
            </a:extLst>
          </p:cNvPr>
          <p:cNvSpPr/>
          <p:nvPr/>
        </p:nvSpPr>
        <p:spPr>
          <a:xfrm>
            <a:off x="6415195" y="3962424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061EAF-E746-6AC5-377F-44988B0B4F2F}"/>
              </a:ext>
            </a:extLst>
          </p:cNvPr>
          <p:cNvGrpSpPr/>
          <p:nvPr/>
        </p:nvGrpSpPr>
        <p:grpSpPr>
          <a:xfrm>
            <a:off x="5389454" y="3705177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2BE917A-E22A-BE9A-B126-AFAFC6B2B31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719FF28-2100-28F6-4972-568A054BC507}"/>
              </a:ext>
            </a:extLst>
          </p:cNvPr>
          <p:cNvSpPr/>
          <p:nvPr/>
        </p:nvSpPr>
        <p:spPr>
          <a:xfrm>
            <a:off x="7004984" y="3962424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A7B4CB-0840-396A-6F8E-1076580C8891}"/>
              </a:ext>
            </a:extLst>
          </p:cNvPr>
          <p:cNvSpPr/>
          <p:nvPr/>
        </p:nvSpPr>
        <p:spPr>
          <a:xfrm>
            <a:off x="7889667" y="3962424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086132C6-626C-4535-C7C3-52E2979FD0B3}"/>
              </a:ext>
            </a:extLst>
          </p:cNvPr>
          <p:cNvSpPr/>
          <p:nvPr/>
        </p:nvSpPr>
        <p:spPr>
          <a:xfrm rot="16200000">
            <a:off x="7328930" y="4170423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/>
              <p:nvPr/>
            </p:nvSpPr>
            <p:spPr>
              <a:xfrm>
                <a:off x="6453295" y="4819793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295" y="4819793"/>
                <a:ext cx="2817946" cy="861774"/>
              </a:xfrm>
              <a:prstGeom prst="rect">
                <a:avLst/>
              </a:prstGeom>
              <a:blipFill>
                <a:blip r:embed="rId6"/>
                <a:stretch>
                  <a:fillRect l="-1078" b="-7692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F55B3C-A5AD-6BA9-EFF4-BADA5C622EFB}"/>
              </a:ext>
            </a:extLst>
          </p:cNvPr>
          <p:cNvCxnSpPr>
            <a:cxnSpLocks/>
          </p:cNvCxnSpPr>
          <p:nvPr/>
        </p:nvCxnSpPr>
        <p:spPr>
          <a:xfrm>
            <a:off x="7004984" y="3437578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/>
              <p:nvPr/>
            </p:nvSpPr>
            <p:spPr>
              <a:xfrm>
                <a:off x="2202370" y="4819793"/>
                <a:ext cx="3481978" cy="1107996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in-memory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1600" b="1" dirty="0"/>
                  <a:t>: </a:t>
                </a:r>
                <a:r>
                  <a:rPr lang="en-US" altLang="zh-CN" sz="16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</a:t>
                </a:r>
                <a:r>
                  <a:rPr lang="en-US" altLang="zh-CN" sz="1600" b="1" dirty="0"/>
                  <a:t>: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Type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70" y="4819793"/>
                <a:ext cx="3481978" cy="1107996"/>
              </a:xfrm>
              <a:prstGeom prst="rect">
                <a:avLst/>
              </a:prstGeom>
              <a:blipFill>
                <a:blip r:embed="rId7"/>
                <a:stretch>
                  <a:fillRect l="-698" t="-1093" b="-546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5459CC-5834-22EF-EC7D-40991F9B53E8}"/>
              </a:ext>
            </a:extLst>
          </p:cNvPr>
          <p:cNvCxnSpPr>
            <a:cxnSpLocks/>
          </p:cNvCxnSpPr>
          <p:nvPr/>
        </p:nvCxnSpPr>
        <p:spPr>
          <a:xfrm flipV="1">
            <a:off x="3718859" y="3429000"/>
            <a:ext cx="0" cy="5334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0C4BD6-2462-92C8-31BB-FC46BD5DCA04}"/>
              </a:ext>
            </a:extLst>
          </p:cNvPr>
          <p:cNvCxnSpPr>
            <a:cxnSpLocks/>
          </p:cNvCxnSpPr>
          <p:nvPr/>
        </p:nvCxnSpPr>
        <p:spPr>
          <a:xfrm flipV="1">
            <a:off x="3718859" y="3429000"/>
            <a:ext cx="3286125" cy="8578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6865E27-2A20-4490-2E42-5895F1F814E8}"/>
              </a:ext>
            </a:extLst>
          </p:cNvPr>
          <p:cNvSpPr/>
          <p:nvPr/>
        </p:nvSpPr>
        <p:spPr>
          <a:xfrm rot="5400000">
            <a:off x="6618469" y="3602059"/>
            <a:ext cx="164188" cy="570738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0625330-A74F-D762-6694-7E1F81979D39}"/>
                  </a:ext>
                </a:extLst>
              </p:cNvPr>
              <p:cNvSpPr txBox="1"/>
              <p:nvPr/>
            </p:nvSpPr>
            <p:spPr>
              <a:xfrm>
                <a:off x="6476292" y="3399499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0625330-A74F-D762-6694-7E1F81979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92" y="3399499"/>
                <a:ext cx="46759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7" grpId="0" animBg="1"/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Pointer variables </a:t>
            </a:r>
            <a:r>
              <a:rPr lang="en-US" altLang="zh-CN" dirty="0"/>
              <a:t>functions like regular variables </a:t>
            </a:r>
          </a:p>
          <a:p>
            <a:pPr lvl="1"/>
            <a:r>
              <a:rPr lang="en-US" altLang="zh-CN" dirty="0"/>
              <a:t>The in-memory value being points to is determined by its type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6AC9E-499F-94E4-D63A-0FF738D87DF2}"/>
              </a:ext>
            </a:extLst>
          </p:cNvPr>
          <p:cNvSpPr/>
          <p:nvPr/>
        </p:nvSpPr>
        <p:spPr>
          <a:xfrm>
            <a:off x="6026469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373469-FB85-B666-CFBA-6FD3B76638A9}"/>
              </a:ext>
            </a:extLst>
          </p:cNvPr>
          <p:cNvGrpSpPr/>
          <p:nvPr/>
        </p:nvGrpSpPr>
        <p:grpSpPr>
          <a:xfrm>
            <a:off x="5098072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2927BB6-C453-22DB-E116-72E93835ECD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B4F1439-5095-4B65-B032-2EF9E08515EF}"/>
              </a:ext>
            </a:extLst>
          </p:cNvPr>
          <p:cNvSpPr txBox="1"/>
          <p:nvPr/>
        </p:nvSpPr>
        <p:spPr>
          <a:xfrm>
            <a:off x="1492286" y="3504965"/>
            <a:ext cx="289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pa;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double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pb;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338EB1-7A45-13C7-394A-160E6C79CC9E}"/>
              </a:ext>
            </a:extLst>
          </p:cNvPr>
          <p:cNvSpPr/>
          <p:nvPr/>
        </p:nvSpPr>
        <p:spPr>
          <a:xfrm>
            <a:off x="8830987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D53867-3D54-E75E-B6BC-7A124767414C}"/>
              </a:ext>
            </a:extLst>
          </p:cNvPr>
          <p:cNvGrpSpPr/>
          <p:nvPr/>
        </p:nvGrpSpPr>
        <p:grpSpPr>
          <a:xfrm>
            <a:off x="7902590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D785499-9BC3-C069-74E3-A7929EAC5D6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DFCE840-E456-ABB4-BF10-ECB5A569D6DD}"/>
              </a:ext>
            </a:extLst>
          </p:cNvPr>
          <p:cNvSpPr txBox="1"/>
          <p:nvPr/>
        </p:nvSpPr>
        <p:spPr>
          <a:xfrm>
            <a:off x="5489418" y="4797228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F0E274-059F-512E-550F-F216AAB2CF79}"/>
              </a:ext>
            </a:extLst>
          </p:cNvPr>
          <p:cNvSpPr txBox="1"/>
          <p:nvPr/>
        </p:nvSpPr>
        <p:spPr>
          <a:xfrm>
            <a:off x="8125121" y="4797228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/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blipFill>
                <a:blip r:embed="rId5"/>
                <a:stretch>
                  <a:fillRect l="-5442" t="-3670" b="-1284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A29ACD-CA0C-BE60-4361-71B8919CABBC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9286734" y="3234079"/>
            <a:ext cx="1" cy="882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230F86-1D39-015F-FA90-429483270C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82217" y="3318718"/>
            <a:ext cx="0" cy="797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7ED9FD7-2A5E-38D7-7F07-21D4BF2DDECE}"/>
              </a:ext>
            </a:extLst>
          </p:cNvPr>
          <p:cNvSpPr txBox="1"/>
          <p:nvPr/>
        </p:nvSpPr>
        <p:spPr>
          <a:xfrm>
            <a:off x="5489418" y="2445483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locations for 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en-US" altLang="zh-CN" sz="1600" b="1" dirty="0"/>
              <a:t> L-values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FC94B5-9AFF-9604-715B-30D6607A30F3}"/>
              </a:ext>
            </a:extLst>
          </p:cNvPr>
          <p:cNvSpPr txBox="1"/>
          <p:nvPr/>
        </p:nvSpPr>
        <p:spPr>
          <a:xfrm>
            <a:off x="8364463" y="2403082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locations for 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r>
              <a:rPr lang="en-US" altLang="zh-CN" sz="1600" b="1" dirty="0"/>
              <a:t> L-values</a:t>
            </a:r>
          </a:p>
        </p:txBody>
      </p:sp>
    </p:spTree>
    <p:extLst>
      <p:ext uri="{BB962C8B-B14F-4D97-AF65-F5344CB8AC3E}">
        <p14:creationId xmlns:p14="http://schemas.microsoft.com/office/powerpoint/2010/main" val="9643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3" grpId="0"/>
      <p:bldP spid="24" grpId="0"/>
      <p:bldP spid="25" grpId="0" animBg="1"/>
      <p:bldP spid="33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1D6B9-8B11-0F59-8096-2B08EABA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Pointers?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EACEE-CCD2-6BFE-3CF8-8ECD639D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Multiple references to the shared in-memory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Passing references to memory without copying their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Optional references (Some or None)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Efficient navigation of memory (using pointer arithmetic)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Reserve new memory during execution (dynamic allocation)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Describe relationship between data structures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0FBEC-5AE6-7BFD-9F5D-8C307625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78FB-3120-6547-A710-6D8C95FD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AA668-D510-9482-17AB-6DFE6C85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an L-value expression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</a:t>
            </a:r>
            <a:r>
              <a:rPr lang="en-US" altLang="zh-CN" dirty="0"/>
              <a:t>L-value position)</a:t>
            </a:r>
          </a:p>
          <a:p>
            <a:pPr lvl="1"/>
            <a:r>
              <a:rPr lang="en-US" altLang="zh-CN" dirty="0">
                <a:latin typeface="+mj-lt"/>
              </a:rPr>
              <a:t>This is an R-value expression</a:t>
            </a:r>
            <a:endParaRPr lang="en-US" altLang="zh-CN" dirty="0"/>
          </a:p>
          <a:p>
            <a:pPr lvl="1"/>
            <a:r>
              <a:rPr lang="en-US" altLang="zh-CN" dirty="0"/>
              <a:t>The R-value is a pointer to (memory address of)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The R-value’s type is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>
                <a:latin typeface="+mj-lt"/>
              </a:rPr>
              <a:t> where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+mj-lt"/>
              </a:rPr>
              <a:t> is the type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AA651D-CB9A-3127-04BA-2325C01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F81BD-A28C-3B9C-2688-3F9551519B49}"/>
              </a:ext>
            </a:extLst>
          </p:cNvPr>
          <p:cNvSpPr txBox="1"/>
          <p:nvPr/>
        </p:nvSpPr>
        <p:spPr>
          <a:xfrm>
            <a:off x="4113176" y="1368249"/>
            <a:ext cx="420314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Taking the address of expr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&amp;&lt;expr&gt;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4F8CBB-09CA-32A9-72B7-CE9D388EDAE9}"/>
              </a:ext>
            </a:extLst>
          </p:cNvPr>
          <p:cNvSpPr txBox="1"/>
          <p:nvPr/>
        </p:nvSpPr>
        <p:spPr>
          <a:xfrm>
            <a:off x="2228675" y="3642221"/>
            <a:ext cx="289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15692-C034-34E1-A1D4-D5888D4A55FE}"/>
              </a:ext>
            </a:extLst>
          </p:cNvPr>
          <p:cNvSpPr/>
          <p:nvPr/>
        </p:nvSpPr>
        <p:spPr>
          <a:xfrm>
            <a:off x="5841180" y="373875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291618-1954-343B-4869-4D2CBA137BEE}"/>
              </a:ext>
            </a:extLst>
          </p:cNvPr>
          <p:cNvSpPr/>
          <p:nvPr/>
        </p:nvSpPr>
        <p:spPr>
          <a:xfrm>
            <a:off x="6508509" y="453366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D0EA96D-0871-7DE2-B195-0CF28101AD67}"/>
              </a:ext>
            </a:extLst>
          </p:cNvPr>
          <p:cNvSpPr/>
          <p:nvPr/>
        </p:nvSpPr>
        <p:spPr>
          <a:xfrm>
            <a:off x="8156230" y="4438285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36DC18-8803-9478-C030-7FD37379BCD4}"/>
              </a:ext>
            </a:extLst>
          </p:cNvPr>
          <p:cNvSpPr txBox="1"/>
          <p:nvPr/>
        </p:nvSpPr>
        <p:spPr>
          <a:xfrm>
            <a:off x="7929454" y="375249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7F3C29-EE3E-8891-39BB-EE469514E98E}"/>
              </a:ext>
            </a:extLst>
          </p:cNvPr>
          <p:cNvSpPr txBox="1"/>
          <p:nvPr/>
        </p:nvSpPr>
        <p:spPr>
          <a:xfrm>
            <a:off x="6091505" y="376156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5D886C-2836-0216-F3A3-E9BC4937B2EF}"/>
              </a:ext>
            </a:extLst>
          </p:cNvPr>
          <p:cNvSpPr/>
          <p:nvPr/>
        </p:nvSpPr>
        <p:spPr>
          <a:xfrm>
            <a:off x="6313347" y="443828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03D4F9-284F-7D75-6FCE-BAD73409133F}"/>
              </a:ext>
            </a:extLst>
          </p:cNvPr>
          <p:cNvGrpSpPr/>
          <p:nvPr/>
        </p:nvGrpSpPr>
        <p:grpSpPr>
          <a:xfrm>
            <a:off x="5568710" y="438225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9193CC6-E506-B4F3-B6E6-0C8670F55D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/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blipFill>
                <a:blip r:embed="rId3"/>
                <a:stretch>
                  <a:fillRect l="-4430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8B111E4-E778-BD48-DE85-237193A865DA}"/>
              </a:ext>
            </a:extLst>
          </p:cNvPr>
          <p:cNvSpPr txBox="1"/>
          <p:nvPr/>
        </p:nvSpPr>
        <p:spPr>
          <a:xfrm>
            <a:off x="5808311" y="582830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7ACCF5-C9CA-C48A-A339-008B92543ECA}"/>
              </a:ext>
            </a:extLst>
          </p:cNvPr>
          <p:cNvSpPr/>
          <p:nvPr/>
        </p:nvSpPr>
        <p:spPr>
          <a:xfrm>
            <a:off x="8459731" y="4561135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B623CA-44C9-3B95-B904-D41EEB2BFFBD}"/>
              </a:ext>
            </a:extLst>
          </p:cNvPr>
          <p:cNvGrpSpPr/>
          <p:nvPr/>
        </p:nvGrpSpPr>
        <p:grpSpPr>
          <a:xfrm>
            <a:off x="7519932" y="440972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27BF2B9-FE57-9D98-8CC6-28B87007A8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E5D45C-3C90-5C11-2D2C-AEB0E5B1B90B}"/>
              </a:ext>
            </a:extLst>
          </p:cNvPr>
          <p:cNvGrpSpPr/>
          <p:nvPr/>
        </p:nvGrpSpPr>
        <p:grpSpPr>
          <a:xfrm>
            <a:off x="1565654" y="4748280"/>
            <a:ext cx="1155192" cy="400110"/>
            <a:chOff x="2822448" y="3339786"/>
            <a:chExt cx="1155192" cy="40011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1C6560B-30CC-EC7B-07F0-CCBBA5198DE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01FBDA5-2A20-95A4-88EE-9D66FB0205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/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8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0026 0.0402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1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30" grpId="0" animBg="1"/>
      <p:bldP spid="31" grpId="0"/>
      <p:bldP spid="32" grpId="0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39415-2B81-AEDE-2731-5AEF5AFA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57A9D-CABE-5044-CE4C-07E9122D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are L-values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3F31E-F401-E6CA-252B-D7D04580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E5374-6357-A2A2-3D9C-F77867853064}"/>
              </a:ext>
            </a:extLst>
          </p:cNvPr>
          <p:cNvSpPr txBox="1"/>
          <p:nvPr/>
        </p:nvSpPr>
        <p:spPr>
          <a:xfrm>
            <a:off x="1561801" y="2149109"/>
            <a:ext cx="3105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970E7A-4A96-59D5-B2E7-088BB1BE9921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D37FD6-8475-4F2A-C78B-F2EE7C7CDEAA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564C68-EFF0-D254-381D-C4DF76B39F24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9AAFA-AC48-44DE-65F5-4D45C65EBD02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79361A-E64B-176D-C784-405EFB1F742E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CDB85A-7642-CA5E-F62B-36151574BAA8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F98669-B52F-B093-FB73-C656955E5F7E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0ECF68C-4C0A-45A0-7DE4-3E29ADCABAC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8C4ABD7-BBB9-0AA4-1417-6962B8BE586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82E82DC-A0A5-44DF-B43B-A5D216178BC4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/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3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C3F958-F356-AC4D-FE9D-BF6839FDA4F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68119" y="3295650"/>
            <a:ext cx="689456" cy="1281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843C3E4-C511-CF3F-3143-FBB994008DF1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EDC599-C71E-F754-CF55-9852073522E7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587DE9E-2CE3-6D56-7DAC-0139CF7BF7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71104-8A34-2727-AD8F-EE49179B18B1}"/>
              </a:ext>
            </a:extLst>
          </p:cNvPr>
          <p:cNvSpPr/>
          <p:nvPr/>
        </p:nvSpPr>
        <p:spPr>
          <a:xfrm>
            <a:off x="3417478" y="2971332"/>
            <a:ext cx="13534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1E15CB-09CA-01CE-2ADA-DD8D4DA3DB2F}"/>
              </a:ext>
            </a:extLst>
          </p:cNvPr>
          <p:cNvGrpSpPr/>
          <p:nvPr/>
        </p:nvGrpSpPr>
        <p:grpSpPr>
          <a:xfrm>
            <a:off x="939143" y="2975478"/>
            <a:ext cx="1155192" cy="400110"/>
            <a:chOff x="2822448" y="3339786"/>
            <a:chExt cx="1155192" cy="40011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102F8E-F712-99EA-2BB4-84633F81B7B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3701968-E29E-9931-E275-4DF631BACD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/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0091 0.0439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3877A-B66F-65F7-F25C-1720A057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DA2E5-F9A6-5D9B-3B05-E3250774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Member variable accesses are L-values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A12D5-7200-C4FB-9FD1-6896BA3D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F39EBB-DC80-0EC7-84E7-DA8F07F4A1BE}"/>
              </a:ext>
            </a:extLst>
          </p:cNvPr>
          <p:cNvSpPr txBox="1"/>
          <p:nvPr/>
        </p:nvSpPr>
        <p:spPr>
          <a:xfrm>
            <a:off x="1547153" y="1815324"/>
            <a:ext cx="34157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= &amp;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4C625B-0BA8-6181-3EBC-8232844B46C2}"/>
              </a:ext>
            </a:extLst>
          </p:cNvPr>
          <p:cNvSpPr/>
          <p:nvPr/>
        </p:nvSpPr>
        <p:spPr>
          <a:xfrm>
            <a:off x="6261294" y="2205584"/>
            <a:ext cx="3962275" cy="288460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0574E5-AD3E-66BB-701A-A6231A99972C}"/>
              </a:ext>
            </a:extLst>
          </p:cNvPr>
          <p:cNvSpPr/>
          <p:nvPr/>
        </p:nvSpPr>
        <p:spPr>
          <a:xfrm>
            <a:off x="8813710" y="301031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DEAC48-1FFE-4E79-7A1E-3C46EAB5ED4F}"/>
              </a:ext>
            </a:extLst>
          </p:cNvPr>
          <p:cNvSpPr/>
          <p:nvPr/>
        </p:nvSpPr>
        <p:spPr>
          <a:xfrm>
            <a:off x="8576344" y="2905116"/>
            <a:ext cx="1455314" cy="159565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8C1260-1E36-FD8D-776B-2A93B52206B1}"/>
              </a:ext>
            </a:extLst>
          </p:cNvPr>
          <p:cNvSpPr txBox="1"/>
          <p:nvPr/>
        </p:nvSpPr>
        <p:spPr>
          <a:xfrm>
            <a:off x="8349568" y="221932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56CC02-FA14-CB50-35A3-7C9321B7A02B}"/>
              </a:ext>
            </a:extLst>
          </p:cNvPr>
          <p:cNvSpPr txBox="1"/>
          <p:nvPr/>
        </p:nvSpPr>
        <p:spPr>
          <a:xfrm>
            <a:off x="6511619" y="222839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BB347D-8B19-AABE-8B93-E695AD56286B}"/>
              </a:ext>
            </a:extLst>
          </p:cNvPr>
          <p:cNvSpPr/>
          <p:nvPr/>
        </p:nvSpPr>
        <p:spPr>
          <a:xfrm>
            <a:off x="6733461" y="290511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5B9808-89E1-EAA2-F48F-F0933AD85EDD}"/>
              </a:ext>
            </a:extLst>
          </p:cNvPr>
          <p:cNvGrpSpPr/>
          <p:nvPr/>
        </p:nvGrpSpPr>
        <p:grpSpPr>
          <a:xfrm>
            <a:off x="7873911" y="28589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3C45B96-0377-455B-9989-47C7A02A164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B12C65D-612D-C04A-AD7A-0C24A55A562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1B0F4A-5C6B-25DC-DE8A-4C249539D55F}"/>
                  </a:ext>
                </a:extLst>
              </p:cNvPr>
              <p:cNvSpPr txBox="1"/>
              <p:nvPr/>
            </p:nvSpPr>
            <p:spPr>
              <a:xfrm>
                <a:off x="8049174" y="537268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py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1B0F4A-5C6B-25DC-DE8A-4C249539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174" y="5372687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754E303-0B35-9D9E-4AF2-0122024DF9FF}"/>
              </a:ext>
            </a:extLst>
          </p:cNvPr>
          <p:cNvSpPr txBox="1"/>
          <p:nvPr/>
        </p:nvSpPr>
        <p:spPr>
          <a:xfrm>
            <a:off x="6287824" y="549806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3CF7EE-8A3C-FA98-FC9F-92F97DDEDBD0}"/>
              </a:ext>
            </a:extLst>
          </p:cNvPr>
          <p:cNvSpPr/>
          <p:nvPr/>
        </p:nvSpPr>
        <p:spPr>
          <a:xfrm>
            <a:off x="9341993" y="3014414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02B14E-CFC3-A9F6-35A3-954E40983D00}"/>
              </a:ext>
            </a:extLst>
          </p:cNvPr>
          <p:cNvGrpSpPr/>
          <p:nvPr/>
        </p:nvGrpSpPr>
        <p:grpSpPr>
          <a:xfrm>
            <a:off x="894152" y="4011909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E17BD5-845D-EF48-C110-3F12F4F11B9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391D3F1-FFF1-62A1-B681-818315FFA09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9CF946C-0C3C-836F-878A-EAAA43831935}"/>
                  </a:ext>
                </a:extLst>
              </p:cNvPr>
              <p:cNvSpPr txBox="1"/>
              <p:nvPr/>
            </p:nvSpPr>
            <p:spPr>
              <a:xfrm>
                <a:off x="2739053" y="5340600"/>
                <a:ext cx="2349069" cy="1099275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?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9CF946C-0C3C-836F-878A-EAAA4383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53" y="5340600"/>
                <a:ext cx="2349069" cy="1099275"/>
              </a:xfrm>
              <a:prstGeom prst="rect">
                <a:avLst/>
              </a:prstGeom>
              <a:blipFill>
                <a:blip r:embed="rId5"/>
                <a:stretch>
                  <a:fillRect l="-773" t="-1099" b="-38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DD605E6-1CCA-B599-4F8C-5D63001229C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H="1" flipV="1">
            <a:off x="3722662" y="4389194"/>
            <a:ext cx="190926" cy="951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B6834FB-873D-81DF-E3E7-DE14EC26D046}"/>
              </a:ext>
            </a:extLst>
          </p:cNvPr>
          <p:cNvSpPr/>
          <p:nvPr/>
        </p:nvSpPr>
        <p:spPr>
          <a:xfrm>
            <a:off x="3491575" y="4026999"/>
            <a:ext cx="46217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12DF37-815C-D3D5-45D7-76148A48495B}"/>
              </a:ext>
            </a:extLst>
          </p:cNvPr>
          <p:cNvSpPr/>
          <p:nvPr/>
        </p:nvSpPr>
        <p:spPr>
          <a:xfrm>
            <a:off x="8813710" y="3824764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085B38-FA02-EFAD-733B-9F94BAEF8CED}"/>
              </a:ext>
            </a:extLst>
          </p:cNvPr>
          <p:cNvGrpSpPr/>
          <p:nvPr/>
        </p:nvGrpSpPr>
        <p:grpSpPr>
          <a:xfrm>
            <a:off x="7873911" y="36733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24DE3B2-1682-1682-C867-B48224081C1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24DE3B2-1682-1682-C867-B48224081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67CF6AA-513F-72F9-4A47-3DBEBAA7C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DA5123-7A9F-3105-B8ED-486A47E3D27F}"/>
                  </a:ext>
                </a:extLst>
              </p:cNvPr>
              <p:cNvSpPr txBox="1"/>
              <p:nvPr/>
            </p:nvSpPr>
            <p:spPr>
              <a:xfrm>
                <a:off x="8863616" y="3900404"/>
                <a:ext cx="79205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DA5123-7A9F-3105-B8ED-486A47E3D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616" y="3900404"/>
                <a:ext cx="792059" cy="369332"/>
              </a:xfrm>
              <a:prstGeom prst="rect">
                <a:avLst/>
              </a:prstGeom>
              <a:blipFill>
                <a:blip r:embed="rId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0013 0.0421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3B3B-AC68-1413-31D8-A8DE1C3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AF92A-571D-F17B-55DC-A4817309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address-of expressions are invalid?</a:t>
            </a:r>
          </a:p>
          <a:p>
            <a:pPr lvl="1"/>
            <a:r>
              <a:rPr lang="en-US" altLang="zh-CN" dirty="0"/>
              <a:t>&amp;3</a:t>
            </a:r>
          </a:p>
          <a:p>
            <a:pPr lvl="1"/>
            <a:r>
              <a:rPr lang="en-US" altLang="zh-CN" dirty="0"/>
              <a:t>&amp;(a + b)</a:t>
            </a:r>
          </a:p>
          <a:p>
            <a:pPr lvl="1"/>
            <a:r>
              <a:rPr lang="en-US" altLang="zh-CN" dirty="0"/>
              <a:t>&amp;(a || b)</a:t>
            </a:r>
          </a:p>
          <a:p>
            <a:pPr lvl="1"/>
            <a:r>
              <a:rPr lang="en-US" altLang="zh-CN" dirty="0"/>
              <a:t>&amp;&amp;p  (suppose p is variable of type int)</a:t>
            </a:r>
          </a:p>
          <a:p>
            <a:pPr lvl="1"/>
            <a:r>
              <a:rPr lang="en-US" altLang="zh-CN" dirty="0"/>
              <a:t>&amp;(a = 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&amp;(++x)</a:t>
            </a:r>
          </a:p>
          <a:p>
            <a:pPr lvl="1"/>
            <a:r>
              <a:rPr lang="en-US" altLang="zh-CN" dirty="0"/>
              <a:t>&amp;(x++)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FF07B-87DB-A9A0-6407-3FB3F55E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3333C-8D03-25B9-4300-05FD828A73D4}"/>
              </a:ext>
            </a:extLst>
          </p:cNvPr>
          <p:cNvSpPr txBox="1"/>
          <p:nvPr/>
        </p:nvSpPr>
        <p:spPr>
          <a:xfrm>
            <a:off x="1661814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3DA07-A719-65AD-A1C5-B4A3632A77B2}"/>
              </a:ext>
            </a:extLst>
          </p:cNvPr>
          <p:cNvSpPr txBox="1"/>
          <p:nvPr/>
        </p:nvSpPr>
        <p:spPr>
          <a:xfrm>
            <a:off x="6238576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69FF-84F5-86C3-A440-04E975BF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Dereference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23E3F-B587-7745-907D-EFE8BEF4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expects an R-value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R</a:t>
            </a:r>
            <a:r>
              <a:rPr lang="en-US" altLang="zh-CN" dirty="0"/>
              <a:t>-value position)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The 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a pointer (of some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This is an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L-value expression</a:t>
            </a:r>
          </a:p>
          <a:p>
            <a:pPr lvl="1"/>
            <a:r>
              <a:rPr lang="en-US" altLang="zh-CN" dirty="0"/>
              <a:t>It denotes the </a:t>
            </a:r>
            <a:r>
              <a:rPr lang="en-US" altLang="zh-CN" dirty="0">
                <a:solidFill>
                  <a:srgbClr val="FF0000"/>
                </a:solidFill>
              </a:rPr>
              <a:t>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pointed by the pointer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DF899-FC75-DBE1-1667-3AA6F0B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09BEC6-DE16-3563-C38C-660F422B5AB6}"/>
              </a:ext>
            </a:extLst>
          </p:cNvPr>
          <p:cNvSpPr txBox="1"/>
          <p:nvPr/>
        </p:nvSpPr>
        <p:spPr>
          <a:xfrm>
            <a:off x="4113177" y="1368249"/>
            <a:ext cx="2973424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Dereference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C81D0-45BB-6AB0-9B22-37B2FAE2851C}"/>
              </a:ext>
            </a:extLst>
          </p:cNvPr>
          <p:cNvSpPr txBox="1"/>
          <p:nvPr/>
        </p:nvSpPr>
        <p:spPr>
          <a:xfrm>
            <a:off x="2045780" y="3546850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F23CF0-E046-2A19-461C-E7689366B530}"/>
              </a:ext>
            </a:extLst>
          </p:cNvPr>
          <p:cNvSpPr/>
          <p:nvPr/>
        </p:nvSpPr>
        <p:spPr>
          <a:xfrm>
            <a:off x="5724577" y="3791576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A0DBBA-993E-9792-2A1B-1527BB61D735}"/>
              </a:ext>
            </a:extLst>
          </p:cNvPr>
          <p:cNvSpPr/>
          <p:nvPr/>
        </p:nvSpPr>
        <p:spPr>
          <a:xfrm>
            <a:off x="6391906" y="458649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F5CFCD-ED19-8DF4-0EE3-1D7206033C34}"/>
              </a:ext>
            </a:extLst>
          </p:cNvPr>
          <p:cNvSpPr/>
          <p:nvPr/>
        </p:nvSpPr>
        <p:spPr>
          <a:xfrm>
            <a:off x="8039627" y="4491107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A573D-67DF-52C9-2A03-EDD92883F02A}"/>
              </a:ext>
            </a:extLst>
          </p:cNvPr>
          <p:cNvSpPr txBox="1"/>
          <p:nvPr/>
        </p:nvSpPr>
        <p:spPr>
          <a:xfrm>
            <a:off x="7812851" y="380531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3D370-8CCD-2A16-FCAC-56C5C1E931FF}"/>
              </a:ext>
            </a:extLst>
          </p:cNvPr>
          <p:cNvSpPr txBox="1"/>
          <p:nvPr/>
        </p:nvSpPr>
        <p:spPr>
          <a:xfrm>
            <a:off x="5974902" y="381438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32FE48-FFEB-E2EB-1FBF-F07DDBC16CC4}"/>
              </a:ext>
            </a:extLst>
          </p:cNvPr>
          <p:cNvSpPr/>
          <p:nvPr/>
        </p:nvSpPr>
        <p:spPr>
          <a:xfrm>
            <a:off x="6196744" y="449110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CBFDD2-0B26-4E83-3C5A-41A34D3FF80D}"/>
              </a:ext>
            </a:extLst>
          </p:cNvPr>
          <p:cNvGrpSpPr/>
          <p:nvPr/>
        </p:nvGrpSpPr>
        <p:grpSpPr>
          <a:xfrm>
            <a:off x="5452107" y="4435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562CD3D-D595-CB16-1428-9BA80BE82EA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/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58B001C-2881-DF6D-112B-E0E73ACB1E2D}"/>
              </a:ext>
            </a:extLst>
          </p:cNvPr>
          <p:cNvSpPr txBox="1"/>
          <p:nvPr/>
        </p:nvSpPr>
        <p:spPr>
          <a:xfrm>
            <a:off x="6171160" y="589912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/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E9DCA9-FE2E-A7CC-5CB3-1FA017AB9D62}"/>
              </a:ext>
            </a:extLst>
          </p:cNvPr>
          <p:cNvGrpSpPr/>
          <p:nvPr/>
        </p:nvGrpSpPr>
        <p:grpSpPr>
          <a:xfrm>
            <a:off x="7403329" y="446254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8621FED-565D-B7F9-AC04-18E38F4157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D6EB5AB-1E52-18E4-1D8E-5051EDBC887F}"/>
              </a:ext>
            </a:extLst>
          </p:cNvPr>
          <p:cNvGrpSpPr/>
          <p:nvPr/>
        </p:nvGrpSpPr>
        <p:grpSpPr>
          <a:xfrm>
            <a:off x="1370603" y="4932738"/>
            <a:ext cx="1155192" cy="400110"/>
            <a:chOff x="2822448" y="3339786"/>
            <a:chExt cx="1155192" cy="40011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8A4A5C-9A3C-6EE5-2481-C5832E8B3C2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A3F546-A1A9-A14C-BD39-F2154E1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784242F-AEC0-9E82-5541-8F24EA300B82}"/>
              </a:ext>
            </a:extLst>
          </p:cNvPr>
          <p:cNvSpPr txBox="1"/>
          <p:nvPr/>
        </p:nvSpPr>
        <p:spPr>
          <a:xfrm>
            <a:off x="6467520" y="4607894"/>
            <a:ext cx="38515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00092 0.0375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18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Execution Model Revisited</a:t>
            </a:r>
          </a:p>
        </p:txBody>
      </p:sp>
    </p:spTree>
    <p:extLst>
      <p:ext uri="{BB962C8B-B14F-4D97-AF65-F5344CB8AC3E}">
        <p14:creationId xmlns:p14="http://schemas.microsoft.com/office/powerpoint/2010/main" val="992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64F66-47A3-B988-3572-C2EF500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in Dereferencing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80CB-C0D3-F1F7-05B4-6DBBBE75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in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*p = 3; </a:t>
            </a:r>
            <a:endParaRPr lang="en-US" altLang="zh-CN" dirty="0"/>
          </a:p>
          <a:p>
            <a:pPr lvl="1"/>
            <a:r>
              <a:rPr lang="en-US" altLang="zh-CN" dirty="0"/>
              <a:t>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implicitly converted to the pointer it contains</a:t>
            </a:r>
          </a:p>
          <a:p>
            <a:pPr lvl="1"/>
            <a:r>
              <a:rPr lang="en-US" altLang="zh-CN" dirty="0"/>
              <a:t>Then the dereference operator takes the pointer and convert it into an L-value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E7DD7-5A4F-D964-A9E0-5E76F12A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0E05F-D05F-88A8-34F7-944E4CDEC8FF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1BBCCA-F395-A634-65F1-36DA2CA59A56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EC6E4-4870-1560-80FD-9A8DF8837ACC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03B453-F62E-07D8-B45A-ADAB87BAA5E8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455FBA-B64F-6652-2B88-1F1414F5EBB9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A6AE4B-79D5-889B-7C07-AD454671987D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5111BB-5463-F012-4E7F-A846E9078676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4EF1EB-BE45-0D41-C932-C6CAE02116A5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23B456F-02AD-A310-5427-94BD8B8CE51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741A1C8-0B48-C224-97EE-BED0D18D2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/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FEFD1C8-AB5B-C62A-7B78-C9D49ED8B4BC}"/>
              </a:ext>
            </a:extLst>
          </p:cNvPr>
          <p:cNvSpPr txBox="1"/>
          <p:nvPr/>
        </p:nvSpPr>
        <p:spPr>
          <a:xfrm>
            <a:off x="6085435" y="513979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/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7D74DA-FB00-8423-1A4A-CD5AFE53CBAE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FF0D434-DD22-E62A-71A7-8241DA875C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859CA27-6DD9-FF99-3937-E059612DF6C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083303-DE88-43CB-C551-F09D6208C9A6}"/>
              </a:ext>
            </a:extLst>
          </p:cNvPr>
          <p:cNvGrpSpPr/>
          <p:nvPr/>
        </p:nvGrpSpPr>
        <p:grpSpPr>
          <a:xfrm>
            <a:off x="1284878" y="4173400"/>
            <a:ext cx="1155192" cy="400110"/>
            <a:chOff x="2822448" y="3339786"/>
            <a:chExt cx="1155192" cy="40011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747A12-93F9-BC4B-421E-8760FCFE39F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B6E97C9-D96C-0118-0B0E-CF5B5A4742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D83B00E-C1EA-4E00-280A-642FBE8F2998}"/>
              </a:ext>
            </a:extLst>
          </p:cNvPr>
          <p:cNvSpPr txBox="1"/>
          <p:nvPr/>
        </p:nvSpPr>
        <p:spPr>
          <a:xfrm>
            <a:off x="2779213" y="5905938"/>
            <a:ext cx="2349069" cy="338554"/>
          </a:xfrm>
          <a:prstGeom prst="rect">
            <a:avLst/>
          </a:prstGeom>
          <a:noFill/>
          <a:ln>
            <a:solidFill>
              <a:srgbClr val="374A9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R-value positions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3B2DB5-FC9B-9176-AD59-FAB07C5DC809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H="1" flipV="1">
            <a:off x="2754167" y="4516077"/>
            <a:ext cx="1199581" cy="1389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D8E858-EA04-9A38-D8CA-681B27EF3842}"/>
              </a:ext>
            </a:extLst>
          </p:cNvPr>
          <p:cNvSpPr/>
          <p:nvPr/>
        </p:nvSpPr>
        <p:spPr>
          <a:xfrm>
            <a:off x="2667928" y="4230833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0638879-5C60-F23F-1AD2-9E5EA5659789}"/>
              </a:ext>
            </a:extLst>
          </p:cNvPr>
          <p:cNvSpPr/>
          <p:nvPr/>
        </p:nvSpPr>
        <p:spPr>
          <a:xfrm>
            <a:off x="3654432" y="4540542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EFD315-521F-0F5D-B91B-8CF3B5738016}"/>
              </a:ext>
            </a:extLst>
          </p:cNvPr>
          <p:cNvCxnSpPr>
            <a:cxnSpLocks/>
            <a:stCxn id="24" idx="0"/>
            <a:endCxn id="32" idx="2"/>
          </p:cNvCxnSpPr>
          <p:nvPr/>
        </p:nvCxnSpPr>
        <p:spPr>
          <a:xfrm flipH="1" flipV="1">
            <a:off x="3740671" y="4825786"/>
            <a:ext cx="213077" cy="108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3F76-D4F3-44DF-C245-AEE58D7B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 as Containers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7FDB8-E2FB-0B3F-9DEC-76CBAB48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essence,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 p </a:t>
            </a:r>
            <a:r>
              <a:rPr lang="en-US" altLang="zh-CN" dirty="0"/>
              <a:t>is a container for pointers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endParaRPr lang="zh-CN" altLang="en-US" dirty="0"/>
          </a:p>
          <a:p>
            <a:pPr lvl="1"/>
            <a:r>
              <a:rPr lang="en-US" altLang="zh-CN" b="1" dirty="0"/>
              <a:t>Creation of the container</a:t>
            </a:r>
            <a:r>
              <a:rPr lang="en-US" altLang="zh-CN" dirty="0"/>
              <a:t>: according to the definition (global or stack)</a:t>
            </a:r>
          </a:p>
          <a:p>
            <a:pPr lvl="1"/>
            <a:r>
              <a:rPr lang="en-US" altLang="zh-CN" b="1" dirty="0"/>
              <a:t>Write to the container</a:t>
            </a:r>
            <a:r>
              <a:rPr lang="en-US" altLang="zh-CN" dirty="0"/>
              <a:t>: Assignment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endParaRPr lang="en-US" altLang="zh-CN" dirty="0"/>
          </a:p>
          <a:p>
            <a:pPr lvl="1"/>
            <a:r>
              <a:rPr lang="en-US" altLang="zh-CN" b="1" dirty="0"/>
              <a:t>Read from the container</a:t>
            </a:r>
            <a:r>
              <a:rPr lang="en-US" altLang="zh-CN" dirty="0"/>
              <a:t>: Implicit conversion of 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R-value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21900-F918-60C0-4A35-183755C1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136B77-1737-1541-7268-AB69B1AED516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674DB9-F344-2151-CB8D-4FA2812D5488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7AAA19-F217-1BBC-9149-F90F84F8E52A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F620F71-2595-9FC2-758F-5A30E34AE8C9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AA2C72-F653-D1AA-019E-E2550128C76A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75BE74-FFE0-6BBE-221B-8EA0B06999C5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24FB84-3E88-43DB-7E81-3697249139DD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0BDFB1-828F-2452-0957-8027FB669DC0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CE9F24C-E3D1-0CE3-5131-7C8C1AAAC6F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85182F9-9C91-DB0D-C009-D6A83B18E76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/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60E855B1-05FF-9E34-DBB4-E96D02F0AD2D}"/>
              </a:ext>
            </a:extLst>
          </p:cNvPr>
          <p:cNvSpPr txBox="1"/>
          <p:nvPr/>
        </p:nvSpPr>
        <p:spPr>
          <a:xfrm>
            <a:off x="6085435" y="513979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22582E-D99D-9E4A-8E82-9009617F8EDF}"/>
              </a:ext>
            </a:extLst>
          </p:cNvPr>
          <p:cNvSpPr/>
          <p:nvPr/>
        </p:nvSpPr>
        <p:spPr>
          <a:xfrm>
            <a:off x="8257403" y="3854619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DA39DB-841D-F90C-941F-7F60B1663257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8D4A7E8-16A6-A5BF-64C5-2F9EFE81510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B7F8691-2911-64FB-36DD-678A4104B29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3603F2F-F842-C3C2-3AA0-59EC16A8D0E8}"/>
              </a:ext>
            </a:extLst>
          </p:cNvPr>
          <p:cNvGrpSpPr/>
          <p:nvPr/>
        </p:nvGrpSpPr>
        <p:grpSpPr>
          <a:xfrm>
            <a:off x="1376758" y="3893070"/>
            <a:ext cx="1155192" cy="400110"/>
            <a:chOff x="2822448" y="3339786"/>
            <a:chExt cx="1155192" cy="40011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973657-65B6-E78F-D7B8-E7031DD7C40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9671B40-650D-BE8D-29E7-E9C72DEFA1B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/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D292BA55-427F-CF7C-A4EA-A94C5AEC4A1C}"/>
              </a:ext>
            </a:extLst>
          </p:cNvPr>
          <p:cNvSpPr txBox="1"/>
          <p:nvPr/>
        </p:nvSpPr>
        <p:spPr>
          <a:xfrm>
            <a:off x="6415752" y="386229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0105 0.0388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889 L -0.00105 0.078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3" grpId="0" animBg="1"/>
      <p:bldP spid="45" grpId="0" animBg="1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5B03-1F3C-38B8-D576-6C626F7A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Need Pointer Containers?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464E4-CF20-D7D6-4AA8-68389477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Store and retrieve pointers</a:t>
            </a:r>
          </a:p>
          <a:p>
            <a:r>
              <a:rPr lang="en-US" altLang="zh-CN" dirty="0"/>
              <a:t>Modify the contained pointers as needed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EF447-EDF4-03D6-EDF9-B6C209E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2B9B4-0897-5525-91BA-C873FACD8752}"/>
              </a:ext>
            </a:extLst>
          </p:cNvPr>
          <p:cNvSpPr txBox="1"/>
          <p:nvPr/>
        </p:nvSpPr>
        <p:spPr>
          <a:xfrm>
            <a:off x="1615229" y="2245557"/>
            <a:ext cx="3152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*p + 1;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D185A2-8E86-739F-C8AF-B4B4DB2195E8}"/>
              </a:ext>
            </a:extLst>
          </p:cNvPr>
          <p:cNvSpPr/>
          <p:nvPr/>
        </p:nvSpPr>
        <p:spPr>
          <a:xfrm>
            <a:off x="6368470" y="2137904"/>
            <a:ext cx="3842567" cy="27159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15B4F5-0B42-812F-1A65-2BE3025FEBDA}"/>
              </a:ext>
            </a:extLst>
          </p:cNvPr>
          <p:cNvSpPr/>
          <p:nvPr/>
        </p:nvSpPr>
        <p:spPr>
          <a:xfrm>
            <a:off x="7035799" y="293281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6A8905-1C6C-A58C-3ABA-FB9412AE186C}"/>
              </a:ext>
            </a:extLst>
          </p:cNvPr>
          <p:cNvSpPr/>
          <p:nvPr/>
        </p:nvSpPr>
        <p:spPr>
          <a:xfrm>
            <a:off x="8683520" y="2837435"/>
            <a:ext cx="1314924" cy="156311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ADAD5-B46D-3F36-3BF2-73F44FE5C96D}"/>
              </a:ext>
            </a:extLst>
          </p:cNvPr>
          <p:cNvSpPr txBox="1"/>
          <p:nvPr/>
        </p:nvSpPr>
        <p:spPr>
          <a:xfrm>
            <a:off x="8456744" y="21516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7364A7-FC33-2C78-81C7-702E0464189C}"/>
              </a:ext>
            </a:extLst>
          </p:cNvPr>
          <p:cNvSpPr txBox="1"/>
          <p:nvPr/>
        </p:nvSpPr>
        <p:spPr>
          <a:xfrm>
            <a:off x="6618795" y="216071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F220DFD-0E34-6969-FF36-594C9D3F1CAA}"/>
              </a:ext>
            </a:extLst>
          </p:cNvPr>
          <p:cNvSpPr/>
          <p:nvPr/>
        </p:nvSpPr>
        <p:spPr>
          <a:xfrm>
            <a:off x="6840637" y="283743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9BE688-E67A-83C0-40E2-396CB9E0D135}"/>
              </a:ext>
            </a:extLst>
          </p:cNvPr>
          <p:cNvGrpSpPr/>
          <p:nvPr/>
        </p:nvGrpSpPr>
        <p:grpSpPr>
          <a:xfrm>
            <a:off x="6096000" y="278140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8B025D7-287A-D8A3-27E4-5A6F8C40C88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9D85558-1889-36B5-FC66-00B2598573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/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blipFill>
                <a:blip r:embed="rId4"/>
                <a:stretch>
                  <a:fillRect l="-5096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EB39F3BA-62E4-6C17-C836-B917AE61DEED}"/>
              </a:ext>
            </a:extLst>
          </p:cNvPr>
          <p:cNvSpPr txBox="1"/>
          <p:nvPr/>
        </p:nvSpPr>
        <p:spPr>
          <a:xfrm>
            <a:off x="6346800" y="530690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/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2AA71FD2-2924-CB7A-FC70-B91B9FB5FC87}"/>
              </a:ext>
            </a:extLst>
          </p:cNvPr>
          <p:cNvGrpSpPr/>
          <p:nvPr/>
        </p:nvGrpSpPr>
        <p:grpSpPr>
          <a:xfrm>
            <a:off x="8047222" y="280887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5D8E443-A875-230F-54FA-E940FAF1E99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678F886-F919-A6C8-594F-B4FC4693E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BA7A9B6-0123-268A-4D1F-C6EB15CD1601}"/>
              </a:ext>
            </a:extLst>
          </p:cNvPr>
          <p:cNvGrpSpPr/>
          <p:nvPr/>
        </p:nvGrpSpPr>
        <p:grpSpPr>
          <a:xfrm>
            <a:off x="955374" y="4718389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3374A6-D011-7DC6-E431-6C667D30BF6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04E6B1A-A1DF-327F-3BD4-52E9BF23EC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D00A6625-F737-0310-83EF-25B26F71331A}"/>
              </a:ext>
            </a:extLst>
          </p:cNvPr>
          <p:cNvSpPr/>
          <p:nvPr/>
        </p:nvSpPr>
        <p:spPr>
          <a:xfrm>
            <a:off x="8992912" y="3710571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3C96BE1-B937-B665-8F4B-16DC7803E847}"/>
              </a:ext>
            </a:extLst>
          </p:cNvPr>
          <p:cNvGrpSpPr/>
          <p:nvPr/>
        </p:nvGrpSpPr>
        <p:grpSpPr>
          <a:xfrm>
            <a:off x="8053113" y="355916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E8F21C5-DC9A-E2B7-5C33-3A0F9BF633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/>
              <p:nvPr/>
            </p:nvSpPr>
            <p:spPr>
              <a:xfrm>
                <a:off x="9025373" y="3029811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373" y="3029811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9F899F73-26E3-87A2-8586-9707E0C8487A}"/>
              </a:ext>
            </a:extLst>
          </p:cNvPr>
          <p:cNvSpPr txBox="1"/>
          <p:nvPr/>
        </p:nvSpPr>
        <p:spPr>
          <a:xfrm>
            <a:off x="9260601" y="376398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91 0.0375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375 L -0.00091 0.0794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4" grpId="0" animBg="1"/>
      <p:bldP spid="35" grpId="0"/>
      <p:bldP spid="36" grpId="0" animBg="1"/>
      <p:bldP spid="43" grpId="0" animBg="1"/>
      <p:bldP spid="49" grpId="0" animBg="1"/>
      <p:bldP spid="5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5AEC-BCAA-D226-DDCC-61D5481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43618-6F4C-6396-DFB8-B157A376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function like ordinary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B71F5-2CE7-7105-8CD2-2C3B465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B37EF-9581-043F-E27C-973124C0DB7D}"/>
              </a:ext>
            </a:extLst>
          </p:cNvPr>
          <p:cNvSpPr txBox="1"/>
          <p:nvPr/>
        </p:nvSpPr>
        <p:spPr>
          <a:xfrm>
            <a:off x="1561801" y="2149109"/>
            <a:ext cx="3105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AB165-8E18-1553-477E-E9D5566810E0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7754B-0975-B60A-08E7-599244D72995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475F16-2276-B2EB-6A01-F80A8A6F92ED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919D62-8ACA-ECCF-4528-073F8F35D5FD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3E8DAB-B1BF-31A1-602A-FD9976321DBF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89091-82BC-CC1B-04FE-115B65F4D8C4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52A22-3999-1500-8D62-26A7BE207665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8537F3A-0B18-F7B4-7710-4A667116AD2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C5D472-294B-E063-937C-0A5B99496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5F5604-7205-196A-6D39-74389FDB3276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945A70-3EC2-2B30-1D21-E62B38A49B13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770B39-B4B7-83CF-4B80-3711CAE6F47C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DDC3C0-B753-C14F-0F26-99DE0DD082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091ED5-D2D2-10E5-E9E6-B3FC9F16D572}"/>
              </a:ext>
            </a:extLst>
          </p:cNvPr>
          <p:cNvGrpSpPr/>
          <p:nvPr/>
        </p:nvGrpSpPr>
        <p:grpSpPr>
          <a:xfrm>
            <a:off x="930308" y="2953994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FF1B2B-EF0E-924A-333E-DDD1745EC9AA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0570F0-42D9-2609-ED6F-7758647C07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/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F0232B98-57FA-29B6-29B8-FD56428D87DA}"/>
              </a:ext>
            </a:extLst>
          </p:cNvPr>
          <p:cNvSpPr txBox="1"/>
          <p:nvPr/>
        </p:nvSpPr>
        <p:spPr>
          <a:xfrm>
            <a:off x="6845293" y="2984221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0104 0.040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005 L -0.00104 0.081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61A1-A7B8-0D94-50CB-D67FBBE7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Dereferencing Members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DDF1-7F29-BA28-A6F1-5EB291AC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324F0-B39E-7F60-4261-B6A05929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273337-689B-9A81-77CF-4FD1011DBE4A}"/>
              </a:ext>
            </a:extLst>
          </p:cNvPr>
          <p:cNvSpPr txBox="1"/>
          <p:nvPr/>
        </p:nvSpPr>
        <p:spPr>
          <a:xfrm>
            <a:off x="1728128" y="1396224"/>
            <a:ext cx="3415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= &amp;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</a:t>
            </a:r>
            <a:r>
              <a:rPr lang="en-US" altLang="zh-CN" dirty="0" err="1">
                <a:latin typeface="Consolas" panose="020B0609020204030204" pitchFamily="49" charset="0"/>
              </a:rPr>
              <a:t>py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p.y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1E3A83-F1FA-5667-5207-85B605BE7319}"/>
              </a:ext>
            </a:extLst>
          </p:cNvPr>
          <p:cNvSpPr/>
          <p:nvPr/>
        </p:nvSpPr>
        <p:spPr>
          <a:xfrm>
            <a:off x="6442269" y="1786484"/>
            <a:ext cx="3962275" cy="288460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24CCE-2D8F-C001-2C60-554A03D8ECE0}"/>
              </a:ext>
            </a:extLst>
          </p:cNvPr>
          <p:cNvSpPr/>
          <p:nvPr/>
        </p:nvSpPr>
        <p:spPr>
          <a:xfrm>
            <a:off x="8994685" y="259121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71E898A-0B85-7661-5285-44F508DC203C}"/>
              </a:ext>
            </a:extLst>
          </p:cNvPr>
          <p:cNvSpPr/>
          <p:nvPr/>
        </p:nvSpPr>
        <p:spPr>
          <a:xfrm>
            <a:off x="8757319" y="2486016"/>
            <a:ext cx="1455314" cy="159565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9FBE2D-3BEC-820E-6613-4C6DC8F74045}"/>
              </a:ext>
            </a:extLst>
          </p:cNvPr>
          <p:cNvSpPr txBox="1"/>
          <p:nvPr/>
        </p:nvSpPr>
        <p:spPr>
          <a:xfrm>
            <a:off x="8530543" y="180022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913ACC-A93A-3D32-3FA3-6856549084E6}"/>
              </a:ext>
            </a:extLst>
          </p:cNvPr>
          <p:cNvSpPr txBox="1"/>
          <p:nvPr/>
        </p:nvSpPr>
        <p:spPr>
          <a:xfrm>
            <a:off x="6692594" y="180929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200768-35B8-4D85-38C6-B3FC3DE38326}"/>
              </a:ext>
            </a:extLst>
          </p:cNvPr>
          <p:cNvSpPr/>
          <p:nvPr/>
        </p:nvSpPr>
        <p:spPr>
          <a:xfrm>
            <a:off x="6914436" y="248601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8A26BD-6CB5-487E-831C-1D467ECFCC59}"/>
              </a:ext>
            </a:extLst>
          </p:cNvPr>
          <p:cNvGrpSpPr/>
          <p:nvPr/>
        </p:nvGrpSpPr>
        <p:grpSpPr>
          <a:xfrm>
            <a:off x="8054886" y="24398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C27A952-8FCD-2BAC-7828-30E6D530D99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023D94D-B649-E2CE-63F2-841D6CAB377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FFF30B-1DD0-8530-D5EA-8AFBEDD18E87}"/>
                  </a:ext>
                </a:extLst>
              </p:cNvPr>
              <p:cNvSpPr txBox="1"/>
              <p:nvPr/>
            </p:nvSpPr>
            <p:spPr>
              <a:xfrm>
                <a:off x="8230149" y="495358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py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1FFF30B-1DD0-8530-D5EA-8AFBEDD1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149" y="4953587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CC7F95B-F69E-3A34-CC28-0CAC3B9ED075}"/>
              </a:ext>
            </a:extLst>
          </p:cNvPr>
          <p:cNvSpPr txBox="1"/>
          <p:nvPr/>
        </p:nvSpPr>
        <p:spPr>
          <a:xfrm>
            <a:off x="6468799" y="507896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2AB2DD-2DDB-DF3D-F8B0-1B271FD010B5}"/>
              </a:ext>
            </a:extLst>
          </p:cNvPr>
          <p:cNvSpPr/>
          <p:nvPr/>
        </p:nvSpPr>
        <p:spPr>
          <a:xfrm>
            <a:off x="9522968" y="2595314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B8912C-6DA9-7B21-7F9D-0662348E8FC8}"/>
              </a:ext>
            </a:extLst>
          </p:cNvPr>
          <p:cNvGrpSpPr/>
          <p:nvPr/>
        </p:nvGrpSpPr>
        <p:grpSpPr>
          <a:xfrm>
            <a:off x="1150532" y="3880536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A5A10F-C2BB-833D-3ADF-990DAE0083C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3B4BE0A-DC79-1768-3E88-B5D35DC9168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4C31040-D20C-621A-3FE6-2C9C28143007}"/>
                  </a:ext>
                </a:extLst>
              </p:cNvPr>
              <p:cNvSpPr/>
              <p:nvPr/>
            </p:nvSpPr>
            <p:spPr>
              <a:xfrm>
                <a:off x="8994685" y="3405664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4C31040-D20C-621A-3FE6-2C9C28143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685" y="3405664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D7C00A-4D36-79FC-8D27-C7BC262992B9}"/>
              </a:ext>
            </a:extLst>
          </p:cNvPr>
          <p:cNvGrpSpPr/>
          <p:nvPr/>
        </p:nvGrpSpPr>
        <p:grpSpPr>
          <a:xfrm>
            <a:off x="8054886" y="32542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1048EF8-63EC-1475-63EA-252B38CADEC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1048EF8-63EC-1475-63EA-252B38CAD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CF05833-5AE3-0F9C-D750-E43CC552E66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F8D91E2-DDB4-87C9-DAE3-48E74971CFB5}"/>
              </a:ext>
            </a:extLst>
          </p:cNvPr>
          <p:cNvSpPr txBox="1"/>
          <p:nvPr/>
        </p:nvSpPr>
        <p:spPr>
          <a:xfrm>
            <a:off x="9573713" y="2632891"/>
            <a:ext cx="52068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013 0.0377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17" grpId="0" animBg="1"/>
      <p:bldP spid="24" grpId="0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F63A-8938-0D2B-1CE8-78758F1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of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4B81E-8C2B-1676-CC38-A3CABE2F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pointer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T** </a:t>
            </a:r>
            <a:r>
              <a:rPr lang="en-US" altLang="zh-CN" dirty="0"/>
              <a:t>is a pointer to pointer</a:t>
            </a:r>
          </a:p>
          <a:p>
            <a:r>
              <a:rPr lang="en-US" altLang="zh-CN" dirty="0"/>
              <a:t>A variable holding a pointer to pointer is defined by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**p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8D83BD-C712-B154-CEC6-7C05EA0C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0D2836-F859-6FFE-C5A3-C75588F028C2}"/>
              </a:ext>
            </a:extLst>
          </p:cNvPr>
          <p:cNvSpPr/>
          <p:nvPr/>
        </p:nvSpPr>
        <p:spPr>
          <a:xfrm>
            <a:off x="4726119" y="359445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9EABF5-8EFC-455C-9754-B1B6AEE6CB55}"/>
              </a:ext>
            </a:extLst>
          </p:cNvPr>
          <p:cNvGrpSpPr/>
          <p:nvPr/>
        </p:nvGrpSpPr>
        <p:grpSpPr>
          <a:xfrm>
            <a:off x="3700378" y="3337211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43C67B6-5421-09F5-2F3D-50D9C5586796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43C67B6-5421-09F5-2F3D-50D9C5586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AA35D0A-452A-3789-51CF-7C96BE8DA51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/>
              <p:nvPr/>
            </p:nvSpPr>
            <p:spPr>
              <a:xfrm>
                <a:off x="5315908" y="3594458"/>
                <a:ext cx="948452" cy="53194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908" y="3594458"/>
                <a:ext cx="948452" cy="53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932F4218-0DD3-E965-3012-F86F093DDF66}"/>
              </a:ext>
            </a:extLst>
          </p:cNvPr>
          <p:cNvSpPr/>
          <p:nvPr/>
        </p:nvSpPr>
        <p:spPr>
          <a:xfrm>
            <a:off x="6200591" y="359445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2B0D7040-71BF-C80B-139B-7FE4E86AE2EA}"/>
              </a:ext>
            </a:extLst>
          </p:cNvPr>
          <p:cNvSpPr/>
          <p:nvPr/>
        </p:nvSpPr>
        <p:spPr>
          <a:xfrm rot="16200000">
            <a:off x="5639854" y="3802457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/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4 or 8 bytes</a:t>
                </a:r>
                <a:endPara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blipFill>
                <a:blip r:embed="rId5"/>
                <a:stretch>
                  <a:fillRect l="-10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0E52CF-08FB-8531-8325-80E0FD05073A}"/>
              </a:ext>
            </a:extLst>
          </p:cNvPr>
          <p:cNvCxnSpPr>
            <a:cxnSpLocks/>
          </p:cNvCxnSpPr>
          <p:nvPr/>
        </p:nvCxnSpPr>
        <p:spPr>
          <a:xfrm>
            <a:off x="5315908" y="3069612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/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/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value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blipFill>
                <a:blip r:embed="rId7"/>
                <a:stretch>
                  <a:fillRect l="-1182" b="-625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6DC5157-79C0-D227-C89A-FE00B9B7307C}"/>
              </a:ext>
            </a:extLst>
          </p:cNvPr>
          <p:cNvCxnSpPr>
            <a:cxnSpLocks/>
          </p:cNvCxnSpPr>
          <p:nvPr/>
        </p:nvCxnSpPr>
        <p:spPr>
          <a:xfrm flipV="1">
            <a:off x="2412523" y="306103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2A84ED-DBAE-396E-3EF4-5685272A764A}"/>
              </a:ext>
            </a:extLst>
          </p:cNvPr>
          <p:cNvCxnSpPr>
            <a:cxnSpLocks/>
          </p:cNvCxnSpPr>
          <p:nvPr/>
        </p:nvCxnSpPr>
        <p:spPr>
          <a:xfrm>
            <a:off x="2412523" y="3069612"/>
            <a:ext cx="290338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E276FA3-B9F3-9F93-9856-46A6C6606124}"/>
              </a:ext>
            </a:extLst>
          </p:cNvPr>
          <p:cNvSpPr/>
          <p:nvPr/>
        </p:nvSpPr>
        <p:spPr>
          <a:xfrm>
            <a:off x="8514186" y="3601556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76976C9-211F-735D-0852-2010F85A199F}"/>
              </a:ext>
            </a:extLst>
          </p:cNvPr>
          <p:cNvGrpSpPr/>
          <p:nvPr/>
        </p:nvGrpSpPr>
        <p:grpSpPr>
          <a:xfrm>
            <a:off x="7488445" y="3344309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46F8004-A7D2-3D56-0A85-7755FCB224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A2B27E3C-9023-8EF1-6D74-FAC31E0D9D0E}"/>
              </a:ext>
            </a:extLst>
          </p:cNvPr>
          <p:cNvSpPr/>
          <p:nvPr/>
        </p:nvSpPr>
        <p:spPr>
          <a:xfrm>
            <a:off x="9103975" y="3601556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F7A848-F0E5-0C21-C10B-98F4D9EB6A2A}"/>
              </a:ext>
            </a:extLst>
          </p:cNvPr>
          <p:cNvSpPr/>
          <p:nvPr/>
        </p:nvSpPr>
        <p:spPr>
          <a:xfrm>
            <a:off x="9988658" y="3601556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2627241D-B420-209F-54E0-FDAC3749A20F}"/>
              </a:ext>
            </a:extLst>
          </p:cNvPr>
          <p:cNvSpPr/>
          <p:nvPr/>
        </p:nvSpPr>
        <p:spPr>
          <a:xfrm rot="16200000">
            <a:off x="9427921" y="3809555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/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blipFill>
                <a:blip r:embed="rId9"/>
                <a:stretch>
                  <a:fillRect l="-10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3A321CD-21AF-7191-D39A-8F8958337B87}"/>
              </a:ext>
            </a:extLst>
          </p:cNvPr>
          <p:cNvCxnSpPr>
            <a:cxnSpLocks/>
          </p:cNvCxnSpPr>
          <p:nvPr/>
        </p:nvCxnSpPr>
        <p:spPr>
          <a:xfrm>
            <a:off x="9103975" y="3076710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8A6992-B91C-8B9E-AEC2-7E9A044D47CC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790133" y="3061034"/>
            <a:ext cx="1" cy="5334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0EC654-E891-9A07-82E1-BF3B5EF88901}"/>
              </a:ext>
            </a:extLst>
          </p:cNvPr>
          <p:cNvCxnSpPr>
            <a:cxnSpLocks/>
          </p:cNvCxnSpPr>
          <p:nvPr/>
        </p:nvCxnSpPr>
        <p:spPr>
          <a:xfrm>
            <a:off x="5790133" y="3061034"/>
            <a:ext cx="3313842" cy="1581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12B99C9C-B091-AA3F-CF9D-9A106E690AA9}"/>
              </a:ext>
            </a:extLst>
          </p:cNvPr>
          <p:cNvSpPr/>
          <p:nvPr/>
        </p:nvSpPr>
        <p:spPr>
          <a:xfrm rot="5400000">
            <a:off x="4931959" y="3229383"/>
            <a:ext cx="164188" cy="570738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75EA64-CF8F-D9FC-F808-19AAFB64FC82}"/>
                  </a:ext>
                </a:extLst>
              </p:cNvPr>
              <p:cNvSpPr txBox="1"/>
              <p:nvPr/>
            </p:nvSpPr>
            <p:spPr>
              <a:xfrm>
                <a:off x="4789782" y="3026823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75EA64-CF8F-D9FC-F808-19AAFB64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82" y="3026823"/>
                <a:ext cx="46759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0DE23B0D-6425-185A-67DA-ECC7F2CA0CC3}"/>
              </a:ext>
            </a:extLst>
          </p:cNvPr>
          <p:cNvSpPr/>
          <p:nvPr/>
        </p:nvSpPr>
        <p:spPr>
          <a:xfrm rot="5400000">
            <a:off x="8726632" y="3243955"/>
            <a:ext cx="164188" cy="570738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0058AC-4651-9166-EC0B-7AEDCB440847}"/>
                  </a:ext>
                </a:extLst>
              </p:cNvPr>
              <p:cNvSpPr txBox="1"/>
              <p:nvPr/>
            </p:nvSpPr>
            <p:spPr>
              <a:xfrm>
                <a:off x="8584455" y="3041395"/>
                <a:ext cx="4675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0058AC-4651-9166-EC0B-7AEDCB440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455" y="3041395"/>
                <a:ext cx="467593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  <p:bldP spid="30" grpId="0"/>
      <p:bldP spid="31" grpId="0" animBg="1"/>
      <p:bldP spid="34" grpId="0" animBg="1"/>
      <p:bldP spid="38" grpId="0" animBg="1"/>
      <p:bldP spid="39" grpId="0" animBg="1"/>
      <p:bldP spid="40" grpId="0" animBg="1"/>
      <p:bldP spid="41" grpId="0" animBg="1"/>
      <p:bldP spid="9" grpId="0" animBg="1"/>
      <p:bldP spid="10" grpId="0"/>
      <p:bldP spid="11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C768AA-B176-E1B7-5D8E-9CBA6E411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242FBC8-38E9-96AF-99F6-A30BE3CAB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2B63F-4E3A-5AE6-5DE6-C032D9F7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5D9383-0B66-C806-1381-578402C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B78EE-7DB7-B42C-2C1C-68F3839FB4C2}"/>
              </a:ext>
            </a:extLst>
          </p:cNvPr>
          <p:cNvSpPr txBox="1"/>
          <p:nvPr/>
        </p:nvSpPr>
        <p:spPr>
          <a:xfrm>
            <a:off x="1485900" y="1143111"/>
            <a:ext cx="3886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**pp = &amp;p;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5;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 = 7;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Switch of address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b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103A6B-01A5-0061-B33A-B90C314046BF}"/>
              </a:ext>
            </a:extLst>
          </p:cNvPr>
          <p:cNvSpPr/>
          <p:nvPr/>
        </p:nvSpPr>
        <p:spPr>
          <a:xfrm>
            <a:off x="6172200" y="1187573"/>
            <a:ext cx="3962275" cy="382531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B88D32-4C55-A7E8-1F1F-AF6CAE38FF84}"/>
              </a:ext>
            </a:extLst>
          </p:cNvPr>
          <p:cNvSpPr/>
          <p:nvPr/>
        </p:nvSpPr>
        <p:spPr>
          <a:xfrm>
            <a:off x="8724616" y="19923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FE0316-F8AA-DA20-BDDE-78988B6E7BDA}"/>
              </a:ext>
            </a:extLst>
          </p:cNvPr>
          <p:cNvSpPr/>
          <p:nvPr/>
        </p:nvSpPr>
        <p:spPr>
          <a:xfrm>
            <a:off x="8487250" y="1887104"/>
            <a:ext cx="1455314" cy="28372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D3F1E8-D37F-C703-8DED-B1082FA34E7B}"/>
              </a:ext>
            </a:extLst>
          </p:cNvPr>
          <p:cNvSpPr txBox="1"/>
          <p:nvPr/>
        </p:nvSpPr>
        <p:spPr>
          <a:xfrm>
            <a:off x="8260474" y="120131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E8138-75D2-DA11-3784-766F822611EE}"/>
              </a:ext>
            </a:extLst>
          </p:cNvPr>
          <p:cNvSpPr txBox="1"/>
          <p:nvPr/>
        </p:nvSpPr>
        <p:spPr>
          <a:xfrm>
            <a:off x="6422525" y="121038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D5FC19-F474-537A-08AB-1550D2E7AFBB}"/>
              </a:ext>
            </a:extLst>
          </p:cNvPr>
          <p:cNvSpPr/>
          <p:nvPr/>
        </p:nvSpPr>
        <p:spPr>
          <a:xfrm>
            <a:off x="6644367" y="188710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EDDA21-0175-9B18-A40E-CE95FCF94590}"/>
              </a:ext>
            </a:extLst>
          </p:cNvPr>
          <p:cNvGrpSpPr/>
          <p:nvPr/>
        </p:nvGrpSpPr>
        <p:grpSpPr>
          <a:xfrm>
            <a:off x="7784817" y="184089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3D36B8-BF83-3351-554B-5887AC8B374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53DA733-7CAF-79CD-0C8E-B993694849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/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blipFill>
                <a:blip r:embed="rId4"/>
                <a:stretch>
                  <a:fillRect l="-3213" t="-1508" b="-703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D0540270-0F35-2595-ED86-C74F35D0F95F}"/>
              </a:ext>
            </a:extLst>
          </p:cNvPr>
          <p:cNvSpPr txBox="1"/>
          <p:nvPr/>
        </p:nvSpPr>
        <p:spPr>
          <a:xfrm>
            <a:off x="6674946" y="542564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7282C-B215-7847-7C2F-6D474A20C026}"/>
              </a:ext>
            </a:extLst>
          </p:cNvPr>
          <p:cNvSpPr/>
          <p:nvPr/>
        </p:nvSpPr>
        <p:spPr>
          <a:xfrm>
            <a:off x="8731129" y="27016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DB7F09A-B9B4-6F69-41F2-7DF6F01E9D3C}"/>
              </a:ext>
            </a:extLst>
          </p:cNvPr>
          <p:cNvGrpSpPr/>
          <p:nvPr/>
        </p:nvGrpSpPr>
        <p:grpSpPr>
          <a:xfrm>
            <a:off x="7791330" y="25502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AFF5EFF-D6F4-536B-CD57-C2F07A9F643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DE335BF-B24A-AE7D-A43A-5628B400A49B}"/>
              </a:ext>
            </a:extLst>
          </p:cNvPr>
          <p:cNvSpPr/>
          <p:nvPr/>
        </p:nvSpPr>
        <p:spPr>
          <a:xfrm>
            <a:off x="8731129" y="34190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E986E7-1B7D-6909-FFF9-108B7F1FB0CD}"/>
              </a:ext>
            </a:extLst>
          </p:cNvPr>
          <p:cNvGrpSpPr/>
          <p:nvPr/>
        </p:nvGrpSpPr>
        <p:grpSpPr>
          <a:xfrm>
            <a:off x="7791330" y="32676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05C549C-7B6B-2C01-DDED-E3BAA58361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CC8B58C-FE5C-A977-EF8C-F39F004916AE}"/>
              </a:ext>
            </a:extLst>
          </p:cNvPr>
          <p:cNvSpPr/>
          <p:nvPr/>
        </p:nvSpPr>
        <p:spPr>
          <a:xfrm>
            <a:off x="8742253" y="4120239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F065BB-BCE2-303D-381E-8D5CB7625D43}"/>
              </a:ext>
            </a:extLst>
          </p:cNvPr>
          <p:cNvGrpSpPr/>
          <p:nvPr/>
        </p:nvGrpSpPr>
        <p:grpSpPr>
          <a:xfrm>
            <a:off x="7802453" y="396883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A83FB9D-8312-AF8D-7E21-58DF4E2D4C5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09A1B0-9F74-48F2-B308-BCBB8F78C3AA}"/>
              </a:ext>
            </a:extLst>
          </p:cNvPr>
          <p:cNvGrpSpPr/>
          <p:nvPr/>
        </p:nvGrpSpPr>
        <p:grpSpPr>
          <a:xfrm>
            <a:off x="896902" y="1687049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2DBC06-CC6B-635B-D4CC-A402BABB53B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164CB3-B919-F67A-3F06-D53752585E8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/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/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846CA330-F281-50CF-5365-EA5C86674011}"/>
              </a:ext>
            </a:extLst>
          </p:cNvPr>
          <p:cNvSpPr txBox="1"/>
          <p:nvPr/>
        </p:nvSpPr>
        <p:spPr>
          <a:xfrm>
            <a:off x="8806219" y="2042764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61C59D-0BDE-071B-3C96-1645DECC5CBF}"/>
              </a:ext>
            </a:extLst>
          </p:cNvPr>
          <p:cNvSpPr txBox="1"/>
          <p:nvPr/>
        </p:nvSpPr>
        <p:spPr>
          <a:xfrm>
            <a:off x="8827486" y="4208873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/>
              <p:nvPr/>
            </p:nvSpPr>
            <p:spPr>
              <a:xfrm>
                <a:off x="8769481" y="2780512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81" y="2780512"/>
                <a:ext cx="815168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72623C76-7140-5062-20A8-B85BA3A5EF51}"/>
              </a:ext>
            </a:extLst>
          </p:cNvPr>
          <p:cNvSpPr txBox="1"/>
          <p:nvPr/>
        </p:nvSpPr>
        <p:spPr>
          <a:xfrm>
            <a:off x="8781846" y="4181743"/>
            <a:ext cx="521246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00013 0.03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3773 L 0.00092 0.1187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1875 L 0.00092 0.1604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6042 L 0.00092 0.3643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36435 L 0.00092 0.4365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43658 L 0.00092 0.4787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FC525B-21DF-A8CB-505D-DFA7DA0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Pointer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B7E87-699A-B246-3F29-4363A944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 const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holds a pointer to an L-value that cannot be modified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8BDCA-6D82-13C8-9920-8911F65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9D2C3-FB15-599D-AA76-CE3627350C80}"/>
              </a:ext>
            </a:extLst>
          </p:cNvPr>
          <p:cNvSpPr txBox="1"/>
          <p:nvPr/>
        </p:nvSpPr>
        <p:spPr>
          <a:xfrm>
            <a:off x="3566459" y="141691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const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onst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&lt;type&gt; *&lt;name1&gt;, *&lt;name2&gt;, …;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0B16DF-98AC-C4AB-4B98-FDE22ED12289}"/>
              </a:ext>
            </a:extLst>
          </p:cNvPr>
          <p:cNvSpPr txBox="1"/>
          <p:nvPr/>
        </p:nvSpPr>
        <p:spPr>
          <a:xfrm>
            <a:off x="3567112" y="2708536"/>
            <a:ext cx="50577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modify a const L-value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*p = 11;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b = 5;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 itself can be modified!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7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A817-A07F-67F4-806F-9BA2B64E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14AC8-8F34-3BA5-6B40-0639867B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dereference expressions are invalid?</a:t>
            </a:r>
          </a:p>
          <a:p>
            <a:pPr lvl="1"/>
            <a:r>
              <a:rPr lang="en-US" altLang="zh-CN" dirty="0"/>
              <a:t>*10</a:t>
            </a:r>
          </a:p>
          <a:p>
            <a:pPr lvl="1"/>
            <a:r>
              <a:rPr lang="en-US" altLang="zh-CN" dirty="0"/>
              <a:t>int a; *&amp;a</a:t>
            </a:r>
          </a:p>
          <a:p>
            <a:pPr lvl="1"/>
            <a:r>
              <a:rPr lang="en-US" altLang="zh-CN" dirty="0"/>
              <a:t>int a; *&amp;*&amp;*&amp;*&amp;a</a:t>
            </a:r>
          </a:p>
          <a:p>
            <a:pPr lvl="1"/>
            <a:r>
              <a:rPr lang="en-US" altLang="zh-CN" dirty="0"/>
              <a:t>int a; **&amp;a</a:t>
            </a:r>
          </a:p>
          <a:p>
            <a:pPr lvl="1"/>
            <a:r>
              <a:rPr lang="en-US" altLang="zh-CN" dirty="0"/>
              <a:t>int *a; **&amp;a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93F41-EA40-5EBC-97E4-0C3EA230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833F2-7E13-841C-C1ED-6F1A7B3C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529BD-3BBC-3996-A989-C2E9FFC2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 arguments are still passed using </a:t>
            </a:r>
            <a:r>
              <a:rPr lang="en-US" altLang="zh-CN" dirty="0">
                <a:solidFill>
                  <a:srgbClr val="FF0000"/>
                </a:solidFill>
              </a:rPr>
              <a:t>Call-By-Value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04E98-3756-F532-B78B-68286DFD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845672-D783-FF3B-1621-E1D7B8D10A67}"/>
              </a:ext>
            </a:extLst>
          </p:cNvPr>
          <p:cNvSpPr txBox="1"/>
          <p:nvPr/>
        </p:nvSpPr>
        <p:spPr>
          <a:xfrm>
            <a:off x="1899793" y="1961112"/>
            <a:ext cx="37137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x = 3, y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swap(&amp;x, &amp;y);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cout &lt;&lt; x &lt;&lt; y &lt;&lt; endl;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1222DF-2F91-2B7E-E2F7-ECD07A210809}"/>
              </a:ext>
            </a:extLst>
          </p:cNvPr>
          <p:cNvGrpSpPr/>
          <p:nvPr/>
        </p:nvGrpSpPr>
        <p:grpSpPr>
          <a:xfrm>
            <a:off x="7802342" y="1715076"/>
            <a:ext cx="2529822" cy="1838569"/>
            <a:chOff x="6826212" y="2055133"/>
            <a:chExt cx="2529822" cy="183856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30DCF55-E15D-15BF-627A-5BFCB2CD8CA6}"/>
                </a:ext>
              </a:extLst>
            </p:cNvPr>
            <p:cNvSpPr txBox="1"/>
            <p:nvPr/>
          </p:nvSpPr>
          <p:spPr>
            <a:xfrm>
              <a:off x="7264543" y="2055133"/>
              <a:ext cx="1362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028223A-1BD1-593E-A799-97AF850F16C8}"/>
                </a:ext>
              </a:extLst>
            </p:cNvPr>
            <p:cNvSpPr/>
            <p:nvPr/>
          </p:nvSpPr>
          <p:spPr>
            <a:xfrm>
              <a:off x="7376283" y="2458271"/>
              <a:ext cx="1184285" cy="143543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D59F18-DAB2-9D9E-D950-82A276ACB6EA}"/>
                </a:ext>
              </a:extLst>
            </p:cNvPr>
            <p:cNvSpPr/>
            <p:nvPr/>
          </p:nvSpPr>
          <p:spPr>
            <a:xfrm>
              <a:off x="7610308" y="2602463"/>
              <a:ext cx="789438" cy="5228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25012C-0665-8C4A-4293-7F0D76006EF9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447EBC0-DC30-42EF-5290-845D3B4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593740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/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5B30281-DF77-17D7-931B-9EB9265BB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47873" y="3265710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/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F45F25-76B6-D00C-30F5-932E2C30A123}"/>
                </a:ext>
              </a:extLst>
            </p:cNvPr>
            <p:cNvSpPr/>
            <p:nvPr/>
          </p:nvSpPr>
          <p:spPr>
            <a:xfrm>
              <a:off x="7603966" y="3265709"/>
              <a:ext cx="789437" cy="49778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64929C-79CF-CC02-E257-D112CA4366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944556" y="3553645"/>
            <a:ext cx="13743" cy="521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37C3BE-7D6F-7270-C0A1-D8275BB941C8}"/>
              </a:ext>
            </a:extLst>
          </p:cNvPr>
          <p:cNvGrpSpPr/>
          <p:nvPr/>
        </p:nvGrpSpPr>
        <p:grpSpPr>
          <a:xfrm>
            <a:off x="1269615" y="4421794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774B674-58E6-C30A-1DA1-0B7826E6E88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F328737-171F-F7A1-057C-3BCC299182D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/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x: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y: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FF04E70-F65B-3620-5C49-FDEB945574D3}"/>
              </a:ext>
            </a:extLst>
          </p:cNvPr>
          <p:cNvSpPr txBox="1"/>
          <p:nvPr/>
        </p:nvSpPr>
        <p:spPr>
          <a:xfrm>
            <a:off x="5816297" y="230815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6C7CC79-9537-CF86-CA90-AE994A4B4F09}"/>
              </a:ext>
            </a:extLst>
          </p:cNvPr>
          <p:cNvGrpSpPr/>
          <p:nvPr/>
        </p:nvGrpSpPr>
        <p:grpSpPr>
          <a:xfrm>
            <a:off x="7720757" y="4041887"/>
            <a:ext cx="2692261" cy="2202605"/>
            <a:chOff x="7756149" y="4287923"/>
            <a:chExt cx="2692261" cy="220260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6779749-A3BB-20C3-1E3C-9523984F2A3E}"/>
                </a:ext>
              </a:extLst>
            </p:cNvPr>
            <p:cNvSpPr/>
            <p:nvPr/>
          </p:nvSpPr>
          <p:spPr>
            <a:xfrm>
              <a:off x="8365259" y="4321175"/>
              <a:ext cx="1256863" cy="2169353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5380B6-317E-7EE0-7FDC-75679761C566}"/>
                </a:ext>
              </a:extLst>
            </p:cNvPr>
            <p:cNvSpPr txBox="1"/>
            <p:nvPr/>
          </p:nvSpPr>
          <p:spPr>
            <a:xfrm>
              <a:off x="9702976" y="4860089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092028-8E59-61F2-D919-A10AF3C9A9B8}"/>
                </a:ext>
              </a:extLst>
            </p:cNvPr>
            <p:cNvSpPr/>
            <p:nvPr/>
          </p:nvSpPr>
          <p:spPr>
            <a:xfrm>
              <a:off x="8515285" y="5821869"/>
              <a:ext cx="933873" cy="51188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/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/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D638A19-7CBB-B4C7-623E-A28CE74484DF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447258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/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4846E43-7C4C-0184-E94F-01981ACA390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8" y="5160605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/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43D6434-E2D8-972E-B48C-0C1279717BF4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582186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/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/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blipFill>
                <a:blip r:embed="rId10"/>
                <a:stretch>
                  <a:fillRect l="-3415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650CA5FB-23E0-730F-7BE6-6EEC27A91953}"/>
              </a:ext>
            </a:extLst>
          </p:cNvPr>
          <p:cNvSpPr txBox="1"/>
          <p:nvPr/>
        </p:nvSpPr>
        <p:spPr>
          <a:xfrm>
            <a:off x="5824393" y="38572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5D061B-418F-DFA9-61E8-06B88E5BA7D1}"/>
              </a:ext>
            </a:extLst>
          </p:cNvPr>
          <p:cNvSpPr txBox="1"/>
          <p:nvPr/>
        </p:nvSpPr>
        <p:spPr>
          <a:xfrm>
            <a:off x="8808990" y="2938613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C75B1F-C987-2EE0-7302-635C277D9E40}"/>
              </a:ext>
            </a:extLst>
          </p:cNvPr>
          <p:cNvSpPr txBox="1"/>
          <p:nvPr/>
        </p:nvSpPr>
        <p:spPr>
          <a:xfrm>
            <a:off x="8763111" y="5617101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FD6736-D4C6-E93B-1821-40F8D78AF5A1}"/>
              </a:ext>
            </a:extLst>
          </p:cNvPr>
          <p:cNvSpPr txBox="1"/>
          <p:nvPr/>
        </p:nvSpPr>
        <p:spPr>
          <a:xfrm>
            <a:off x="8779627" y="2297062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0039 -0.281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28102 L -0.00104 -0.2365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657 L -0.00104 -0.1974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9745 L -0.00104 -0.1555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5555 L -0.00104 0.0428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52" grpId="0" animBg="1"/>
      <p:bldP spid="52" grpId="1" animBg="1"/>
      <p:bldP spid="53" grpId="0"/>
      <p:bldP spid="53" grpId="1"/>
      <p:bldP spid="60" grpId="0" animBg="1"/>
      <p:bldP spid="61" grpId="0" animBg="1"/>
      <p:bldP spid="61" grpId="1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DF246DB-8E84-BAF3-3DE5-824C0CD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5B1A3-9CE7-29DF-AF20-C172904E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understand pointers and pointer variables, we need an in-depth understanding of the execution model of C++ programs</a:t>
            </a:r>
          </a:p>
          <a:p>
            <a:r>
              <a:rPr lang="en-US" altLang="zh-CN" b="1" dirty="0"/>
              <a:t>Key Concepts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In-memory values </a:t>
            </a:r>
          </a:p>
          <a:p>
            <a:pPr lvl="1"/>
            <a:r>
              <a:rPr lang="en-US" altLang="zh-CN" dirty="0"/>
              <a:t>Memory addresses as data values</a:t>
            </a:r>
          </a:p>
          <a:p>
            <a:pPr lvl="1"/>
            <a:r>
              <a:rPr lang="en-US" altLang="zh-CN" dirty="0" err="1"/>
              <a:t>lvalue</a:t>
            </a:r>
            <a:r>
              <a:rPr lang="en-US" altLang="zh-CN" dirty="0"/>
              <a:t> and </a:t>
            </a:r>
            <a:r>
              <a:rPr lang="en-US" altLang="zh-CN" dirty="0" err="1"/>
              <a:t>rvalue</a:t>
            </a:r>
            <a:r>
              <a:rPr lang="en-US" altLang="zh-CN" dirty="0"/>
              <a:t> expressions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B4C191-D533-DBE3-7D37-8F2D5879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ECBF-9318-280F-CE4D-CF845B5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936A3-E581-4049-1142-FDE22120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Dereferencing an invalid pointer result in an </a:t>
            </a:r>
            <a:r>
              <a:rPr lang="en-US" altLang="zh-CN" dirty="0">
                <a:solidFill>
                  <a:srgbClr val="FF0000"/>
                </a:solidFill>
              </a:rPr>
              <a:t>undefined behavior</a:t>
            </a:r>
          </a:p>
          <a:p>
            <a:r>
              <a:rPr lang="en-US" altLang="zh-CN" dirty="0"/>
              <a:t>An invalid pointer may come from</a:t>
            </a:r>
          </a:p>
          <a:p>
            <a:pPr lvl="1"/>
            <a:r>
              <a:rPr lang="en-US" altLang="zh-CN" dirty="0"/>
              <a:t>Uninitialized pointer variable</a:t>
            </a:r>
          </a:p>
          <a:p>
            <a:pPr lvl="1"/>
            <a:r>
              <a:rPr lang="en-US" altLang="zh-CN" dirty="0"/>
              <a:t>Pointer to destroyed in-memory object</a:t>
            </a:r>
          </a:p>
          <a:p>
            <a:pPr lvl="1"/>
            <a:r>
              <a:rPr lang="en-US" altLang="zh-CN" dirty="0"/>
              <a:t>Out-of-bound pointers from pointer arithmetic  </a:t>
            </a:r>
          </a:p>
          <a:p>
            <a:pPr lvl="1"/>
            <a:r>
              <a:rPr lang="en-US" altLang="zh-CN" dirty="0"/>
              <a:t>NULL pointer</a:t>
            </a:r>
          </a:p>
          <a:p>
            <a:pPr lvl="1"/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73812-4009-766F-7786-FC52692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E15353-EBF1-5438-71B0-CBD8409A3504}"/>
              </a:ext>
            </a:extLst>
          </p:cNvPr>
          <p:cNvSpPr txBox="1"/>
          <p:nvPr/>
        </p:nvSpPr>
        <p:spPr>
          <a:xfrm>
            <a:off x="1429765" y="4097826"/>
            <a:ext cx="41011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p is not initialized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BB2F7-97D8-7DCF-8BD8-E2196D9FC657}"/>
              </a:ext>
            </a:extLst>
          </p:cNvPr>
          <p:cNvSpPr txBox="1"/>
          <p:nvPr/>
        </p:nvSpPr>
        <p:spPr>
          <a:xfrm>
            <a:off x="6122501" y="3543828"/>
            <a:ext cx="43188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x is dead after return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&amp;x;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3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EF15-2499-3521-7A2C-9BF98C0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A5C14-3951-B99F-6D19-F214ECFD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28930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: is a special invalid pointer reserved by C++</a:t>
            </a:r>
          </a:p>
          <a:p>
            <a:r>
              <a:rPr lang="en-US" altLang="zh-CN" dirty="0"/>
              <a:t>Usage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CN" dirty="0"/>
          </a:p>
          <a:p>
            <a:pPr lvl="1"/>
            <a:r>
              <a:rPr lang="en-US" altLang="zh-CN" dirty="0"/>
              <a:t>Initialize or reset pointer variables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pointer to indicate failure</a:t>
            </a:r>
          </a:p>
          <a:p>
            <a:pPr lvl="1"/>
            <a:r>
              <a:rPr lang="en-US" altLang="zh-CN" dirty="0"/>
              <a:t>Compare with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pointer to guard against errors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Always instantiate a pointer variable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if it is not given an initial value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06E6C-4C55-A221-090B-238DB8B1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56438-5890-A657-0592-722E13F2C0EA}"/>
              </a:ext>
            </a:extLst>
          </p:cNvPr>
          <p:cNvSpPr txBox="1"/>
          <p:nvPr/>
        </p:nvSpPr>
        <p:spPr>
          <a:xfrm>
            <a:off x="6096000" y="3106182"/>
            <a:ext cx="4101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make use of allocate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 allocate(10);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   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Otherwise, proceed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A568C7-CD8F-D1ED-A471-44568C23164B}"/>
              </a:ext>
            </a:extLst>
          </p:cNvPr>
          <p:cNvSpPr txBox="1"/>
          <p:nvPr/>
        </p:nvSpPr>
        <p:spPr>
          <a:xfrm>
            <a:off x="1426039" y="3106182"/>
            <a:ext cx="4101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allocate space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allocate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latin typeface="Consolas" panose="020B0609020204030204" pitchFamily="49" charset="0"/>
              </a:rPr>
              <a:t>int size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enough space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p =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newly allocated space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8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836F-1352-E7ED-9498-8004CD7B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to 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40B56-F077-6304-A615-1E6CB542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and pointer variables for ADT/CDT objects work as usual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6BD7F-30D5-CC1E-6836-72D7AD29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141B2-0B0C-8129-7268-789F1C1D3C82}"/>
              </a:ext>
            </a:extLst>
          </p:cNvPr>
          <p:cNvSpPr txBox="1"/>
          <p:nvPr/>
        </p:nvSpPr>
        <p:spPr>
          <a:xfrm>
            <a:off x="1451903" y="1920099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 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0A1C2A-A448-044F-7E3A-564FE82BB5B7}"/>
              </a:ext>
            </a:extLst>
          </p:cNvPr>
          <p:cNvSpPr txBox="1"/>
          <p:nvPr/>
        </p:nvSpPr>
        <p:spPr>
          <a:xfrm>
            <a:off x="6402851" y="1920099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.get()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FCC5-E9CD-D42D-AE03-94797F5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Syntactic Sugar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CB73-C70C-E837-C16E-9867EE94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syntax for accessing members through pointers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09FFE-D44F-5B46-BB81-6D4F8D1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251735-7FCC-081D-3040-E10D60B605CB}"/>
              </a:ext>
            </a:extLst>
          </p:cNvPr>
          <p:cNvSpPr txBox="1"/>
          <p:nvPr/>
        </p:nvSpPr>
        <p:spPr>
          <a:xfrm>
            <a:off x="3254900" y="1600143"/>
            <a:ext cx="53260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p-&gt;var    </a:t>
            </a:r>
            <a:r>
              <a:rPr kumimoji="1" lang="en-US" altLang="zh-CN" sz="1800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(*p).var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f(…)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(*p).f(…)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C125A-2424-B63E-131F-CFAA77C82160}"/>
              </a:ext>
            </a:extLst>
          </p:cNvPr>
          <p:cNvSpPr txBox="1"/>
          <p:nvPr/>
        </p:nvSpPr>
        <p:spPr>
          <a:xfrm>
            <a:off x="1461428" y="2386032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 </a:t>
            </a:r>
            <a:r>
              <a:rPr lang="en-US" altLang="zh-CN" dirty="0">
                <a:latin typeface="Consolas" panose="020B0609020204030204" pitchFamily="49" charset="0"/>
              </a:rPr>
              <a:t>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 </a:t>
            </a:r>
            <a:r>
              <a:rPr lang="en-US" altLang="zh-CN" dirty="0">
                <a:latin typeface="Consolas" panose="020B0609020204030204" pitchFamily="49" charset="0"/>
              </a:rPr>
              <a:t>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E4F5E-79B4-4772-1336-57484FDA1485}"/>
              </a:ext>
            </a:extLst>
          </p:cNvPr>
          <p:cNvSpPr txBox="1"/>
          <p:nvPr/>
        </p:nvSpPr>
        <p:spPr>
          <a:xfrm>
            <a:off x="6412376" y="2386032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p-&gt;get()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5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BDB0-5503-EBA0-96FA-CA661B82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4A15-1182-BB06-213A-8F6F1BB8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special pointer called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is used to refer to the current object</a:t>
            </a:r>
          </a:p>
          <a:p>
            <a:pPr lvl="1"/>
            <a:r>
              <a:rPr lang="en-US" altLang="zh-CN" dirty="0"/>
              <a:t>References to member variables implicitly refer to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pointer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A5E0F-DB39-C508-D243-C9E07844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2639A-4DAC-3475-A9FA-F19F3C8860F0}"/>
              </a:ext>
            </a:extLst>
          </p:cNvPr>
          <p:cNvSpPr txBox="1"/>
          <p:nvPr/>
        </p:nvSpPr>
        <p:spPr>
          <a:xfrm>
            <a:off x="6677025" y="2149575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 </a:t>
            </a:r>
            <a:r>
              <a:rPr lang="zh-CN" altLang="en-US" dirty="0">
                <a:latin typeface="Consolas" panose="020B0609020204030204" pitchFamily="49" charset="0"/>
              </a:rPr>
              <a:t>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D9CFA9-BB2E-EE1C-A11A-A1EEC523160C}"/>
              </a:ext>
            </a:extLst>
          </p:cNvPr>
          <p:cNvSpPr txBox="1"/>
          <p:nvPr/>
        </p:nvSpPr>
        <p:spPr>
          <a:xfrm>
            <a:off x="1495425" y="2127450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61B37D3B-10A8-5358-E67E-2F29BA29243A}"/>
              </a:ext>
            </a:extLst>
          </p:cNvPr>
          <p:cNvSpPr/>
          <p:nvPr/>
        </p:nvSpPr>
        <p:spPr>
          <a:xfrm rot="16200000">
            <a:off x="5262204" y="3178216"/>
            <a:ext cx="668980" cy="176061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Expands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733A-DB66-19B0-D1D4-B236A860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F04E2-5CE5-7CA1-6F64-D6615FC7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Definitions of member function contains the implicit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04270-893D-8D3B-B3B6-276FB1EA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89A0C-A77D-4DB8-D028-F86EE823821C}"/>
              </a:ext>
            </a:extLst>
          </p:cNvPr>
          <p:cNvSpPr txBox="1"/>
          <p:nvPr/>
        </p:nvSpPr>
        <p:spPr>
          <a:xfrm>
            <a:off x="1314451" y="1910566"/>
            <a:ext cx="3886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Counter::reset()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Counter::get() </a:t>
            </a:r>
            <a:r>
              <a:rPr lang="en-US" altLang="zh-CN" sz="1800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return 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Counter::incr()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9D56C2-0012-9843-6B3F-DE61D482A0E2}"/>
              </a:ext>
            </a:extLst>
          </p:cNvPr>
          <p:cNvSpPr txBox="1"/>
          <p:nvPr/>
        </p:nvSpPr>
        <p:spPr>
          <a:xfrm>
            <a:off x="6515099" y="1910566"/>
            <a:ext cx="45243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reset(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get(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Counter *this</a:t>
            </a:r>
            <a:r>
              <a:rPr lang="zh-CN" altLang="en-US" sz="1800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zh-CN" altLang="en-US" sz="1800" b="1" dirty="0">
                <a:latin typeface="Consolas" panose="020B0609020204030204" pitchFamily="49" charset="0"/>
              </a:rPr>
              <a:t>return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incr(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AAC4AA4-B875-FB69-C59E-F0011D5C51D6}"/>
              </a:ext>
            </a:extLst>
          </p:cNvPr>
          <p:cNvSpPr/>
          <p:nvPr/>
        </p:nvSpPr>
        <p:spPr>
          <a:xfrm rot="16200000">
            <a:off x="5096273" y="2925443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AA3-2726-8694-5F35-432E0543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F6F-B1F4-C0A9-4168-BFF8D8FB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Calls to member functions implicitly passes the this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9EEE9-1D0C-5B38-ABD1-3E6B6B9E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7425A-3434-244D-D197-D1F334EC875A}"/>
              </a:ext>
            </a:extLst>
          </p:cNvPr>
          <p:cNvSpPr txBox="1"/>
          <p:nvPr/>
        </p:nvSpPr>
        <p:spPr>
          <a:xfrm>
            <a:off x="1219200" y="2034460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c.get()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699DFB-BC8A-FF43-09BB-37D885175D7B}"/>
              </a:ext>
            </a:extLst>
          </p:cNvPr>
          <p:cNvSpPr txBox="1"/>
          <p:nvPr/>
        </p:nvSpPr>
        <p:spPr>
          <a:xfrm>
            <a:off x="6896100" y="2034459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reset(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incr(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0975C25-F449-EA28-2F97-7E223F90427F}"/>
              </a:ext>
            </a:extLst>
          </p:cNvPr>
          <p:cNvSpPr/>
          <p:nvPr/>
        </p:nvSpPr>
        <p:spPr>
          <a:xfrm rot="16200000">
            <a:off x="5562999" y="2820668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3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 vs. References</a:t>
            </a:r>
          </a:p>
        </p:txBody>
      </p:sp>
    </p:spTree>
    <p:extLst>
      <p:ext uri="{BB962C8B-B14F-4D97-AF65-F5344CB8AC3E}">
        <p14:creationId xmlns:p14="http://schemas.microsoft.com/office/powerpoint/2010/main" val="9249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070104-F927-2369-303A-41FDE9AEE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Pointers: </a:t>
            </a:r>
            <a:r>
              <a:rPr lang="en-US" altLang="zh-CN" dirty="0"/>
              <a:t>a typed memory address</a:t>
            </a:r>
          </a:p>
          <a:p>
            <a:pPr lvl="1"/>
            <a:r>
              <a:rPr lang="en-US" altLang="zh-CN" dirty="0"/>
              <a:t>Is also a regular value</a:t>
            </a:r>
          </a:p>
          <a:p>
            <a:pPr lvl="1"/>
            <a:r>
              <a:rPr lang="en-US" altLang="zh-CN" dirty="0"/>
              <a:t>May be stored in variables</a:t>
            </a:r>
          </a:p>
          <a:p>
            <a:pPr lvl="1"/>
            <a:r>
              <a:rPr lang="en-US" altLang="zh-CN" dirty="0"/>
              <a:t>May be part of the memory state</a:t>
            </a:r>
          </a:p>
          <a:p>
            <a:pPr lvl="1"/>
            <a:r>
              <a:rPr lang="en-US" altLang="zh-CN" dirty="0"/>
              <a:t>Can be uninitialized</a:t>
            </a:r>
          </a:p>
          <a:p>
            <a:pPr lvl="1"/>
            <a:r>
              <a:rPr lang="en-US" altLang="zh-CN" dirty="0"/>
              <a:t>Can be modified 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r>
              <a:rPr lang="en-US" altLang="zh-CN" dirty="0"/>
              <a:t>Navigation of memory</a:t>
            </a:r>
          </a:p>
          <a:p>
            <a:pPr lvl="1"/>
            <a:r>
              <a:rPr lang="en-US" altLang="zh-CN" dirty="0"/>
              <a:t>Reserve new memory</a:t>
            </a:r>
          </a:p>
          <a:p>
            <a:pPr lvl="1"/>
            <a:r>
              <a:rPr lang="en-US" altLang="zh-CN" dirty="0"/>
              <a:t>Describe relationship between data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24AE9-55A6-400E-DE9E-AE07DC152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/>
              <a:t>References</a:t>
            </a:r>
            <a:r>
              <a:rPr lang="en-US" altLang="zh-CN"/>
              <a:t>: </a:t>
            </a:r>
            <a:r>
              <a:rPr lang="en-US" altLang="zh-CN" dirty="0"/>
              <a:t>an aliasing of L-value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value (but a name binding)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be stored in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part of the memory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be bound to some L-value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modify references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ACCF53-959F-DCBC-B8C0-BB044895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68DAD4-33D5-AC47-13C2-E48609CB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4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8B3B0B-DD13-8438-60DB-7C26F22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use which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7D4CF-104E-07C1-D1BB-3E7050B9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references if you need to</a:t>
            </a:r>
          </a:p>
          <a:p>
            <a:pPr lvl="1"/>
            <a:r>
              <a:rPr lang="en-US" altLang="zh-CN" dirty="0"/>
              <a:t>Describe aliases to L-values (variables, fields,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Bind to some L-values throughout the </a:t>
            </a:r>
            <a:r>
              <a:rPr lang="en-US" altLang="zh-CN" dirty="0">
                <a:solidFill>
                  <a:srgbClr val="FF0000"/>
                </a:solidFill>
              </a:rPr>
              <a:t>entire</a:t>
            </a:r>
            <a:r>
              <a:rPr lang="en-US" altLang="zh-CN" dirty="0"/>
              <a:t> execution</a:t>
            </a:r>
          </a:p>
          <a:p>
            <a:r>
              <a:rPr lang="en-US" altLang="zh-CN" dirty="0"/>
              <a:t>Use pointers if you </a:t>
            </a:r>
            <a:r>
              <a:rPr lang="en-US" altLang="zh-CN" dirty="0">
                <a:solidFill>
                  <a:srgbClr val="FF0000"/>
                </a:solidFill>
              </a:rPr>
              <a:t>ALSO</a:t>
            </a:r>
            <a:r>
              <a:rPr lang="en-US" altLang="zh-CN" dirty="0"/>
              <a:t> need to</a:t>
            </a:r>
          </a:p>
          <a:p>
            <a:pPr lvl="1"/>
            <a:r>
              <a:rPr lang="en-US" altLang="zh-CN" dirty="0"/>
              <a:t>Have optional references (None or SOME reference)</a:t>
            </a:r>
          </a:p>
          <a:p>
            <a:pPr lvl="1"/>
            <a:r>
              <a:rPr lang="en-US" altLang="zh-CN" dirty="0"/>
              <a:t>Modify the pointer value during execution (navigate memory space)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pointers exposes the underlying memory structure, be very careful when using them together with ADTs!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06300-15D6-ECC9-B499-A50CEBE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In-Memory Values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in-memory value </a:t>
            </a:r>
            <a:r>
              <a:rPr lang="en-US" altLang="zh-CN" dirty="0"/>
              <a:t>occupies a piece of memory with</a:t>
            </a:r>
          </a:p>
          <a:p>
            <a:pPr lvl="1"/>
            <a:r>
              <a:rPr lang="en-US" altLang="zh-CN" b="1" dirty="0"/>
              <a:t>Data values </a:t>
            </a:r>
            <a:r>
              <a:rPr lang="en-US" altLang="zh-CN" dirty="0"/>
              <a:t>stored in this memory</a:t>
            </a:r>
          </a:p>
          <a:p>
            <a:pPr lvl="1"/>
            <a:r>
              <a:rPr lang="en-US" altLang="zh-CN" b="1" dirty="0"/>
              <a:t>Type information </a:t>
            </a:r>
            <a:r>
              <a:rPr lang="en-US" altLang="zh-CN" dirty="0"/>
              <a:t>that determines</a:t>
            </a:r>
          </a:p>
          <a:p>
            <a:pPr lvl="2"/>
            <a:r>
              <a:rPr lang="en-US" altLang="zh-CN" dirty="0"/>
              <a:t>The size of the data (e.g., 1 byte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/>
              <a:t>, 4 bytes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The format of the data (e.g., ASCII code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/>
              <a:t>, 2’s complement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/>
              <a:t>Memory Address (or Location)</a:t>
            </a:r>
            <a:r>
              <a:rPr lang="en-US" altLang="zh-CN" dirty="0"/>
              <a:t> of the object </a:t>
            </a:r>
          </a:p>
          <a:p>
            <a:pPr lvl="1"/>
            <a:r>
              <a:rPr lang="en-US" altLang="zh-CN" dirty="0"/>
              <a:t>Created and destroyed during execution (global and stack variables)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55E4DA-C5E8-15B2-AC86-E439FE67BC42}"/>
              </a:ext>
            </a:extLst>
          </p:cNvPr>
          <p:cNvSpPr/>
          <p:nvPr/>
        </p:nvSpPr>
        <p:spPr>
          <a:xfrm>
            <a:off x="2812780" y="4153358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1884383" y="3984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/>
              <p:nvPr/>
            </p:nvSpPr>
            <p:spPr>
              <a:xfrm>
                <a:off x="1884383" y="4854581"/>
                <a:ext cx="306861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An Integer In Memory: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Value: 10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Size: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Format: 2’s complement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Location: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83" y="4854581"/>
                <a:ext cx="3068617" cy="1323439"/>
              </a:xfrm>
              <a:prstGeom prst="rect">
                <a:avLst/>
              </a:prstGeom>
              <a:blipFill>
                <a:blip r:embed="rId4"/>
                <a:stretch>
                  <a:fillRect l="-794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左大括号 49">
            <a:extLst>
              <a:ext uri="{FF2B5EF4-FFF2-40B4-BE49-F238E27FC236}">
                <a16:creationId xmlns:a16="http://schemas.microsoft.com/office/drawing/2014/main" id="{D6A5EFF5-C0D5-3412-4980-2B5C6DEAE218}"/>
              </a:ext>
            </a:extLst>
          </p:cNvPr>
          <p:cNvSpPr/>
          <p:nvPr/>
        </p:nvSpPr>
        <p:spPr>
          <a:xfrm rot="5400000">
            <a:off x="3150131" y="3576198"/>
            <a:ext cx="236791" cy="911495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18298D-534F-C7CB-D273-D8B7422DFB12}"/>
              </a:ext>
            </a:extLst>
          </p:cNvPr>
          <p:cNvSpPr txBox="1"/>
          <p:nvPr/>
        </p:nvSpPr>
        <p:spPr>
          <a:xfrm>
            <a:off x="2706551" y="3632414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F8B7B05-24AD-6F92-EB36-BB08201C2305}"/>
              </a:ext>
            </a:extLst>
          </p:cNvPr>
          <p:cNvSpPr/>
          <p:nvPr/>
        </p:nvSpPr>
        <p:spPr>
          <a:xfrm>
            <a:off x="7541649" y="4153358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05FE664-2807-873F-7900-4B5FD5765FF3}"/>
              </a:ext>
            </a:extLst>
          </p:cNvPr>
          <p:cNvGrpSpPr/>
          <p:nvPr/>
        </p:nvGrpSpPr>
        <p:grpSpPr>
          <a:xfrm>
            <a:off x="6613252" y="3984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0D4A7CB-AD8C-8AF6-585D-2AC85952F68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0D4A7CB-AD8C-8AF6-585D-2AC85952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34ABD86-F8D7-D92A-17F2-13F69984704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D47DD260-CB89-8420-5EA8-48727FB44C36}"/>
              </a:ext>
            </a:extLst>
          </p:cNvPr>
          <p:cNvSpPr txBox="1"/>
          <p:nvPr/>
        </p:nvSpPr>
        <p:spPr>
          <a:xfrm>
            <a:off x="7152579" y="4892966"/>
            <a:ext cx="178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We often omit </a:t>
            </a:r>
          </a:p>
          <a:p>
            <a:pPr algn="ctr"/>
            <a:r>
              <a:rPr lang="en-US" altLang="zh-CN" sz="1600" b="1" dirty="0"/>
              <a:t>some details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7005B1E-2219-3783-9C3F-27C63EF313AD}"/>
              </a:ext>
            </a:extLst>
          </p:cNvPr>
          <p:cNvSpPr txBox="1"/>
          <p:nvPr/>
        </p:nvSpPr>
        <p:spPr>
          <a:xfrm>
            <a:off x="3981208" y="4250054"/>
            <a:ext cx="1434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binary form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C4A86A8-E943-99CE-0C5E-4CAF96C9D3DD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3600450" y="4419331"/>
            <a:ext cx="3807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39516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pt_expr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expects an R-value: a pointer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ofs_expr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expects an R-value: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R-value</a:t>
                </a:r>
              </a:p>
              <a:p>
                <a:pPr lvl="1"/>
                <a:r>
                  <a:rPr lang="en-US" altLang="zh-CN" dirty="0"/>
                  <a:t>The result is a new pointer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Pointer arithmetic preserves the pointer type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2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Adjust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E08226-94CF-A196-4815-DA7099790355}"/>
              </a:ext>
            </a:extLst>
          </p:cNvPr>
          <p:cNvGrpSpPr/>
          <p:nvPr/>
        </p:nvGrpSpPr>
        <p:grpSpPr>
          <a:xfrm>
            <a:off x="1424133" y="4009689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8FD91F1-D8BC-0484-4061-57601F334088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8FD91F1-D8BC-0484-4061-57601F334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01DB6F6-0F23-5692-492A-EDA410E4D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8DB777B-4AB6-2153-5CFB-F173625C8AB7}"/>
              </a:ext>
            </a:extLst>
          </p:cNvPr>
          <p:cNvSpPr/>
          <p:nvPr/>
        </p:nvSpPr>
        <p:spPr>
          <a:xfrm>
            <a:off x="2416209" y="4266936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CA8C56-B9DC-E34A-9572-DC7CEF038723}"/>
              </a:ext>
            </a:extLst>
          </p:cNvPr>
          <p:cNvSpPr/>
          <p:nvPr/>
        </p:nvSpPr>
        <p:spPr>
          <a:xfrm>
            <a:off x="3300892" y="4266936"/>
            <a:ext cx="280760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AA67AD-1014-FA47-EBF6-77362A6CC07D}"/>
              </a:ext>
            </a:extLst>
          </p:cNvPr>
          <p:cNvSpPr/>
          <p:nvPr/>
        </p:nvSpPr>
        <p:spPr>
          <a:xfrm>
            <a:off x="6096000" y="4262918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7ECE95-BAD5-3D98-4494-AAD0E29AF2EC}"/>
              </a:ext>
            </a:extLst>
          </p:cNvPr>
          <p:cNvSpPr/>
          <p:nvPr/>
        </p:nvSpPr>
        <p:spPr>
          <a:xfrm>
            <a:off x="6974295" y="426291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6AF1AB2-EA0C-FD82-84E8-5F935CCB3037}"/>
              </a:ext>
            </a:extLst>
          </p:cNvPr>
          <p:cNvSpPr/>
          <p:nvPr/>
        </p:nvSpPr>
        <p:spPr>
          <a:xfrm rot="16200000">
            <a:off x="4130444" y="3095053"/>
            <a:ext cx="257712" cy="3673404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/>
              <p:nvPr/>
            </p:nvSpPr>
            <p:spPr>
              <a:xfrm>
                <a:off x="3053006" y="5011001"/>
                <a:ext cx="2412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06" y="5011001"/>
                <a:ext cx="241258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CF20C24-7860-354A-4C66-705F745F8A0F}"/>
              </a:ext>
            </a:extLst>
          </p:cNvPr>
          <p:cNvCxnSpPr>
            <a:cxnSpLocks/>
          </p:cNvCxnSpPr>
          <p:nvPr/>
        </p:nvCxnSpPr>
        <p:spPr>
          <a:xfrm>
            <a:off x="6108500" y="3743717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/>
              <p:nvPr/>
            </p:nvSpPr>
            <p:spPr>
              <a:xfrm>
                <a:off x="7823852" y="4324473"/>
                <a:ext cx="24965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52" y="4324473"/>
                <a:ext cx="2496571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66F40D6-7EBD-601B-5682-41A6D2BEC7B7}"/>
              </a:ext>
            </a:extLst>
          </p:cNvPr>
          <p:cNvCxnSpPr>
            <a:cxnSpLocks/>
          </p:cNvCxnSpPr>
          <p:nvPr/>
        </p:nvCxnSpPr>
        <p:spPr>
          <a:xfrm flipV="1">
            <a:off x="8577823" y="372949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96DBE2C-777D-4F9B-109E-BA277E62171D}"/>
              </a:ext>
            </a:extLst>
          </p:cNvPr>
          <p:cNvCxnSpPr>
            <a:cxnSpLocks/>
          </p:cNvCxnSpPr>
          <p:nvPr/>
        </p:nvCxnSpPr>
        <p:spPr>
          <a:xfrm>
            <a:off x="6096000" y="3742090"/>
            <a:ext cx="248182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6" grpId="0" animBg="1"/>
      <p:bldP spid="27" grpId="0" animBg="1"/>
      <p:bldP spid="28" grpId="0" animBg="1"/>
      <p:bldP spid="30" grpId="0"/>
      <p:bldP spid="3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CB68-E339-213D-506D-2401F032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799F-8C6D-9F56-EA12-89A9A72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Navigate the space in memory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566D-99D8-BB73-BA56-49F3050B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FF318-E5E5-9418-8B8D-1FBC7371A4D9}"/>
              </a:ext>
            </a:extLst>
          </p:cNvPr>
          <p:cNvSpPr txBox="1"/>
          <p:nvPr/>
        </p:nvSpPr>
        <p:spPr>
          <a:xfrm>
            <a:off x="1084345" y="1800396"/>
            <a:ext cx="60939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&amp;line.x1;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p+1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p+2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p+3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CEFD8-FFCA-29F3-CE79-300563C136BA}"/>
              </a:ext>
            </a:extLst>
          </p:cNvPr>
          <p:cNvSpPr/>
          <p:nvPr/>
        </p:nvSpPr>
        <p:spPr>
          <a:xfrm>
            <a:off x="8393596" y="21106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8D302E-D25A-FB9E-CDD9-BB68F53C56E2}"/>
              </a:ext>
            </a:extLst>
          </p:cNvPr>
          <p:cNvSpPr/>
          <p:nvPr/>
        </p:nvSpPr>
        <p:spPr>
          <a:xfrm>
            <a:off x="8156230" y="2005429"/>
            <a:ext cx="2842626" cy="176931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57D4B-D337-7107-08BD-BF5E6D5526D0}"/>
              </a:ext>
            </a:extLst>
          </p:cNvPr>
          <p:cNvSpPr txBox="1"/>
          <p:nvPr/>
        </p:nvSpPr>
        <p:spPr>
          <a:xfrm>
            <a:off x="7929454" y="131963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9767F0-4190-25D1-C6E5-686E56E027F5}"/>
              </a:ext>
            </a:extLst>
          </p:cNvPr>
          <p:cNvGrpSpPr/>
          <p:nvPr/>
        </p:nvGrpSpPr>
        <p:grpSpPr>
          <a:xfrm>
            <a:off x="7453797" y="19592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E4C03EE-4CF5-DCDF-3B9C-DE14F24BB03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957E9F-A176-1C93-B31D-A266B535B7B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/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DCB8E39-A831-6497-65CB-39A6E79D74E1}"/>
              </a:ext>
            </a:extLst>
          </p:cNvPr>
          <p:cNvSpPr txBox="1"/>
          <p:nvPr/>
        </p:nvSpPr>
        <p:spPr>
          <a:xfrm>
            <a:off x="7524119" y="4144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61841C-7406-4D96-90DD-A88B40EB4163}"/>
              </a:ext>
            </a:extLst>
          </p:cNvPr>
          <p:cNvSpPr/>
          <p:nvPr/>
        </p:nvSpPr>
        <p:spPr>
          <a:xfrm>
            <a:off x="8927748" y="210758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/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96" y="3099634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A8B7FC-2276-F688-75F3-80EF290D18D4}"/>
              </a:ext>
            </a:extLst>
          </p:cNvPr>
          <p:cNvGrpSpPr/>
          <p:nvPr/>
        </p:nvGrpSpPr>
        <p:grpSpPr>
          <a:xfrm>
            <a:off x="7453797" y="29482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2D4825-822A-E9CE-48B4-153C934D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9F54F0-05D4-4C66-DD17-6E02D4FCC39A}"/>
              </a:ext>
            </a:extLst>
          </p:cNvPr>
          <p:cNvGrpSpPr/>
          <p:nvPr/>
        </p:nvGrpSpPr>
        <p:grpSpPr>
          <a:xfrm>
            <a:off x="506749" y="4260615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CF2333-5BF2-B283-E57D-E6BE94E2ACB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456FF7-D60D-A2C4-8C8C-19ADA18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3C52C92-95F9-D9F3-CA10-F1DDD78738BC}"/>
              </a:ext>
            </a:extLst>
          </p:cNvPr>
          <p:cNvSpPr/>
          <p:nvPr/>
        </p:nvSpPr>
        <p:spPr>
          <a:xfrm>
            <a:off x="9450162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610691-F457-95A3-1D0A-5D7F91B190C2}"/>
              </a:ext>
            </a:extLst>
          </p:cNvPr>
          <p:cNvSpPr/>
          <p:nvPr/>
        </p:nvSpPr>
        <p:spPr>
          <a:xfrm>
            <a:off x="9972576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/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p+1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p+2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p+3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blipFill>
                <a:blip r:embed="rId7"/>
                <a:stretch>
                  <a:fillRect l="-2479" t="-2632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09BE7CB2-C085-59BD-BA3A-07FABD48A4B8}"/>
              </a:ext>
            </a:extLst>
          </p:cNvPr>
          <p:cNvSpPr/>
          <p:nvPr/>
        </p:nvSpPr>
        <p:spPr>
          <a:xfrm rot="16200000">
            <a:off x="8557857" y="2459868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371F2A-C921-75E0-D8B8-65818659F293}"/>
              </a:ext>
            </a:extLst>
          </p:cNvPr>
          <p:cNvSpPr txBox="1"/>
          <p:nvPr/>
        </p:nvSpPr>
        <p:spPr>
          <a:xfrm>
            <a:off x="8161519" y="2749822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30626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6" grpId="0" animBg="1"/>
      <p:bldP spid="17" grpId="0"/>
      <p:bldP spid="18" grpId="0" animBg="1"/>
      <p:bldP spid="19" grpId="0" animBg="1"/>
      <p:bldP spid="26" grpId="0" animBg="1"/>
      <p:bldP spid="27" grpId="0" animBg="1"/>
      <p:bldP spid="30" grpId="0" animBg="1"/>
      <p:bldP spid="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6604-3855-7690-1C37-D4F3BCD5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</a:t>
            </a:r>
            <a:r>
              <a:rPr lang="en-US" altLang="zh-CN" dirty="0" err="1"/>
              <a:t>Arithemtic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C637C-A108-7EF9-9050-27545BF9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offset can also decrease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58AEC-4B68-0DD9-54A2-95BF6D0C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922A4-F6AD-7402-36B8-3B90A5F47102}"/>
              </a:ext>
            </a:extLst>
          </p:cNvPr>
          <p:cNvSpPr txBox="1"/>
          <p:nvPr/>
        </p:nvSpPr>
        <p:spPr>
          <a:xfrm>
            <a:off x="1793438" y="1719432"/>
            <a:ext cx="831636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-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(-&lt;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9B81A4-A0D0-E2AC-B2A2-A4A1BDE45D09}"/>
              </a:ext>
            </a:extLst>
          </p:cNvPr>
          <p:cNvSpPr/>
          <p:nvPr/>
        </p:nvSpPr>
        <p:spPr>
          <a:xfrm>
            <a:off x="4332849" y="3800246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3BB12A-9AA9-8114-2874-8A07B3D508A8}"/>
              </a:ext>
            </a:extLst>
          </p:cNvPr>
          <p:cNvSpPr/>
          <p:nvPr/>
        </p:nvSpPr>
        <p:spPr>
          <a:xfrm>
            <a:off x="5217532" y="3800246"/>
            <a:ext cx="280760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FA4D77-1B3A-CA91-D07E-16B4D51787DE}"/>
              </a:ext>
            </a:extLst>
          </p:cNvPr>
          <p:cNvCxnSpPr>
            <a:cxnSpLocks/>
          </p:cNvCxnSpPr>
          <p:nvPr/>
        </p:nvCxnSpPr>
        <p:spPr>
          <a:xfrm>
            <a:off x="4332849" y="3275400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2EFDD9-29F4-2C5B-81DC-6CBDFC922B7C}"/>
                  </a:ext>
                </a:extLst>
              </p:cNvPr>
              <p:cNvSpPr txBox="1"/>
              <p:nvPr/>
            </p:nvSpPr>
            <p:spPr>
              <a:xfrm>
                <a:off x="10045209" y="3844999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2EFDD9-29F4-2C5B-81DC-6CBDFC922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209" y="3844999"/>
                <a:ext cx="96254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4300EE-6CEF-974D-8341-8A048413F21B}"/>
              </a:ext>
            </a:extLst>
          </p:cNvPr>
          <p:cNvCxnSpPr>
            <a:cxnSpLocks/>
          </p:cNvCxnSpPr>
          <p:nvPr/>
        </p:nvCxnSpPr>
        <p:spPr>
          <a:xfrm flipV="1">
            <a:off x="1920246" y="326280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69617A-AA25-24AC-AF87-B6F3AE3AF01D}"/>
              </a:ext>
            </a:extLst>
          </p:cNvPr>
          <p:cNvCxnSpPr>
            <a:cxnSpLocks/>
          </p:cNvCxnSpPr>
          <p:nvPr/>
        </p:nvCxnSpPr>
        <p:spPr>
          <a:xfrm>
            <a:off x="1920246" y="3275400"/>
            <a:ext cx="241260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DD19E78-5752-0F09-6E15-B9F53131C9A3}"/>
              </a:ext>
            </a:extLst>
          </p:cNvPr>
          <p:cNvSpPr/>
          <p:nvPr/>
        </p:nvSpPr>
        <p:spPr>
          <a:xfrm>
            <a:off x="8012640" y="3796228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1C1B89-5A60-58F0-F662-61F7A37B22C5}"/>
              </a:ext>
            </a:extLst>
          </p:cNvPr>
          <p:cNvSpPr/>
          <p:nvPr/>
        </p:nvSpPr>
        <p:spPr>
          <a:xfrm>
            <a:off x="8890935" y="3796228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01878DD4-550C-4CC5-FC4A-041E923ED43E}"/>
              </a:ext>
            </a:extLst>
          </p:cNvPr>
          <p:cNvSpPr/>
          <p:nvPr/>
        </p:nvSpPr>
        <p:spPr>
          <a:xfrm rot="16200000">
            <a:off x="6047084" y="2628363"/>
            <a:ext cx="257712" cy="3673404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A9199AB-203A-A533-382F-4D5BF2D4FE7B}"/>
                  </a:ext>
                </a:extLst>
              </p:cNvPr>
              <p:cNvSpPr txBox="1"/>
              <p:nvPr/>
            </p:nvSpPr>
            <p:spPr>
              <a:xfrm>
                <a:off x="4969646" y="4544311"/>
                <a:ext cx="2412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A9199AB-203A-A533-382F-4D5BF2D4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46" y="4544311"/>
                <a:ext cx="241258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8B6B35-686C-37D4-9AA4-ECDAAFB5FC45}"/>
              </a:ext>
            </a:extLst>
          </p:cNvPr>
          <p:cNvCxnSpPr>
            <a:cxnSpLocks/>
          </p:cNvCxnSpPr>
          <p:nvPr/>
        </p:nvCxnSpPr>
        <p:spPr>
          <a:xfrm>
            <a:off x="8025140" y="3277027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30E919-6644-11B2-CE48-61982B8C1138}"/>
                  </a:ext>
                </a:extLst>
              </p:cNvPr>
              <p:cNvSpPr txBox="1"/>
              <p:nvPr/>
            </p:nvSpPr>
            <p:spPr>
              <a:xfrm>
                <a:off x="935452" y="3947992"/>
                <a:ext cx="24965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130E919-6644-11B2-CE48-61982B8C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52" y="3947992"/>
                <a:ext cx="2496571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6B83F1-B932-4F2D-8650-D59BD2290E15}"/>
              </a:ext>
            </a:extLst>
          </p:cNvPr>
          <p:cNvCxnSpPr>
            <a:cxnSpLocks/>
          </p:cNvCxnSpPr>
          <p:nvPr/>
        </p:nvCxnSpPr>
        <p:spPr>
          <a:xfrm flipV="1">
            <a:off x="10494463" y="326280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22F236-CD09-A816-9046-94CF9E0B7F41}"/>
              </a:ext>
            </a:extLst>
          </p:cNvPr>
          <p:cNvCxnSpPr>
            <a:cxnSpLocks/>
          </p:cNvCxnSpPr>
          <p:nvPr/>
        </p:nvCxnSpPr>
        <p:spPr>
          <a:xfrm>
            <a:off x="8012640" y="3275400"/>
            <a:ext cx="248182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9" grpId="0" animBg="1"/>
      <p:bldP spid="20" grpId="0" animBg="1"/>
      <p:bldP spid="21" grpId="0" animBg="1"/>
      <p:bldP spid="22" grpId="0"/>
      <p:bldP spid="2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CB68-E339-213D-506D-2401F032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799F-8C6D-9F56-EA12-89A9A72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Navigate the space in memory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566D-99D8-BB73-BA56-49F3050B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FF318-E5E5-9418-8B8D-1FBC7371A4D9}"/>
              </a:ext>
            </a:extLst>
          </p:cNvPr>
          <p:cNvSpPr txBox="1"/>
          <p:nvPr/>
        </p:nvSpPr>
        <p:spPr>
          <a:xfrm>
            <a:off x="1084345" y="1800396"/>
            <a:ext cx="60939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&amp;line.y2;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p-1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p-2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p-3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CEFD8-FFCA-29F3-CE79-300563C136BA}"/>
              </a:ext>
            </a:extLst>
          </p:cNvPr>
          <p:cNvSpPr/>
          <p:nvPr/>
        </p:nvSpPr>
        <p:spPr>
          <a:xfrm>
            <a:off x="8393596" y="21106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8D302E-D25A-FB9E-CDD9-BB68F53C56E2}"/>
              </a:ext>
            </a:extLst>
          </p:cNvPr>
          <p:cNvSpPr/>
          <p:nvPr/>
        </p:nvSpPr>
        <p:spPr>
          <a:xfrm>
            <a:off x="8156230" y="2005429"/>
            <a:ext cx="2842626" cy="176931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57D4B-D337-7107-08BD-BF5E6D5526D0}"/>
              </a:ext>
            </a:extLst>
          </p:cNvPr>
          <p:cNvSpPr txBox="1"/>
          <p:nvPr/>
        </p:nvSpPr>
        <p:spPr>
          <a:xfrm>
            <a:off x="7929454" y="131963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9767F0-4190-25D1-C6E5-686E56E027F5}"/>
              </a:ext>
            </a:extLst>
          </p:cNvPr>
          <p:cNvGrpSpPr/>
          <p:nvPr/>
        </p:nvGrpSpPr>
        <p:grpSpPr>
          <a:xfrm>
            <a:off x="7453797" y="19592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E4C03EE-4CF5-DCDF-3B9C-DE14F24BB03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957E9F-A176-1C93-B31D-A266B535B7B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/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69" y="4019176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DCB8E39-A831-6497-65CB-39A6E79D74E1}"/>
              </a:ext>
            </a:extLst>
          </p:cNvPr>
          <p:cNvSpPr txBox="1"/>
          <p:nvPr/>
        </p:nvSpPr>
        <p:spPr>
          <a:xfrm>
            <a:off x="7524119" y="4144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61841C-7406-4D96-90DD-A88B40EB4163}"/>
              </a:ext>
            </a:extLst>
          </p:cNvPr>
          <p:cNvSpPr/>
          <p:nvPr/>
        </p:nvSpPr>
        <p:spPr>
          <a:xfrm>
            <a:off x="8927748" y="210758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/>
              <p:nvPr/>
            </p:nvSpPr>
            <p:spPr>
              <a:xfrm>
                <a:off x="8393596" y="3099634"/>
                <a:ext cx="1056566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96" y="3099634"/>
                <a:ext cx="1056566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A8B7FC-2276-F688-75F3-80EF290D18D4}"/>
              </a:ext>
            </a:extLst>
          </p:cNvPr>
          <p:cNvGrpSpPr/>
          <p:nvPr/>
        </p:nvGrpSpPr>
        <p:grpSpPr>
          <a:xfrm>
            <a:off x="7453797" y="29482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2D4825-822A-E9CE-48B4-153C934D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9F54F0-05D4-4C66-DD17-6E02D4FCC39A}"/>
              </a:ext>
            </a:extLst>
          </p:cNvPr>
          <p:cNvGrpSpPr/>
          <p:nvPr/>
        </p:nvGrpSpPr>
        <p:grpSpPr>
          <a:xfrm>
            <a:off x="506749" y="4260615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CF2333-5BF2-B283-E57D-E6BE94E2ACB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456FF7-D60D-A2C4-8C8C-19ADA18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3C52C92-95F9-D9F3-CA10-F1DDD78738BC}"/>
              </a:ext>
            </a:extLst>
          </p:cNvPr>
          <p:cNvSpPr/>
          <p:nvPr/>
        </p:nvSpPr>
        <p:spPr>
          <a:xfrm>
            <a:off x="9450162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610691-F457-95A3-1D0A-5D7F91B190C2}"/>
              </a:ext>
            </a:extLst>
          </p:cNvPr>
          <p:cNvSpPr/>
          <p:nvPr/>
        </p:nvSpPr>
        <p:spPr>
          <a:xfrm>
            <a:off x="9972576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/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p-1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p-2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p-3 </a:t>
                </a:r>
                <a:r>
                  <a:rPr lang="en-US" altLang="zh-CN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0453B19-2B81-E421-CD39-619A05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07" y="4560227"/>
                <a:ext cx="2214078" cy="923330"/>
              </a:xfrm>
              <a:prstGeom prst="rect">
                <a:avLst/>
              </a:prstGeom>
              <a:blipFill>
                <a:blip r:embed="rId7"/>
                <a:stretch>
                  <a:fillRect l="-2479" t="-2632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09BE7CB2-C085-59BD-BA3A-07FABD48A4B8}"/>
              </a:ext>
            </a:extLst>
          </p:cNvPr>
          <p:cNvSpPr/>
          <p:nvPr/>
        </p:nvSpPr>
        <p:spPr>
          <a:xfrm rot="16200000">
            <a:off x="8557857" y="2459868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371F2A-C921-75E0-D8B8-65818659F293}"/>
              </a:ext>
            </a:extLst>
          </p:cNvPr>
          <p:cNvSpPr txBox="1"/>
          <p:nvPr/>
        </p:nvSpPr>
        <p:spPr>
          <a:xfrm>
            <a:off x="8161519" y="2749822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14433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6" grpId="0" animBg="1"/>
      <p:bldP spid="17" grpId="0"/>
      <p:bldP spid="18" grpId="0" animBg="1"/>
      <p:bldP spid="19" grpId="0" animBg="1"/>
      <p:bldP spid="26" grpId="0" animBg="1"/>
      <p:bldP spid="27" grpId="0" animBg="1"/>
      <p:bldP spid="30" grpId="0" animBg="1"/>
      <p:bldP spid="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B57B-1F5D-42AB-F099-ECEA931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to the End of Objects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15600-24B9-3F4E-B2A3-D3B50F37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 to the end of objects are invalid for access</a:t>
            </a:r>
          </a:p>
          <a:p>
            <a:pPr lvl="1"/>
            <a:r>
              <a:rPr lang="en-US" altLang="zh-CN" dirty="0"/>
              <a:t>Accessing them result in error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this kind of pointers have a special use in accessing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771C6-F8F1-1727-D45F-7AAD3B6C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E70DB7-C39A-2519-0F9F-BE535856C7DF}"/>
              </a:ext>
            </a:extLst>
          </p:cNvPr>
          <p:cNvSpPr/>
          <p:nvPr/>
        </p:nvSpPr>
        <p:spPr>
          <a:xfrm>
            <a:off x="8377518" y="292502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2DDCF6-77D7-FD3C-072D-5A7F78561CA2}"/>
              </a:ext>
            </a:extLst>
          </p:cNvPr>
          <p:cNvSpPr/>
          <p:nvPr/>
        </p:nvSpPr>
        <p:spPr>
          <a:xfrm>
            <a:off x="8140152" y="2819821"/>
            <a:ext cx="2842626" cy="176931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EBE68-FE7C-49FE-ED53-4BC4130CF44D}"/>
              </a:ext>
            </a:extLst>
          </p:cNvPr>
          <p:cNvSpPr txBox="1"/>
          <p:nvPr/>
        </p:nvSpPr>
        <p:spPr>
          <a:xfrm>
            <a:off x="7913376" y="213403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0AEAE1F-A72E-3F0C-2F0D-5686E3AC6DBD}"/>
              </a:ext>
            </a:extLst>
          </p:cNvPr>
          <p:cNvGrpSpPr/>
          <p:nvPr/>
        </p:nvGrpSpPr>
        <p:grpSpPr>
          <a:xfrm>
            <a:off x="7437719" y="277361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650DB2B-37B7-DB43-74EB-AB0DDE1F69A9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7636552-E854-C3CF-DFCE-6CA0AD655F7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1D44FE-C28B-9676-0271-B55BF0B35D72}"/>
                  </a:ext>
                </a:extLst>
              </p:cNvPr>
              <p:cNvSpPr txBox="1"/>
              <p:nvPr/>
            </p:nvSpPr>
            <p:spPr>
              <a:xfrm>
                <a:off x="9269391" y="4833568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F1D44FE-C28B-9676-0271-B55BF0B3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391" y="4833568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4630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111A828-1F28-DA4D-1153-6AEB1D8B12B7}"/>
              </a:ext>
            </a:extLst>
          </p:cNvPr>
          <p:cNvSpPr txBox="1"/>
          <p:nvPr/>
        </p:nvSpPr>
        <p:spPr>
          <a:xfrm>
            <a:off x="7508041" y="495894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460182-921F-922A-F1D6-DA3F8894A274}"/>
              </a:ext>
            </a:extLst>
          </p:cNvPr>
          <p:cNvSpPr/>
          <p:nvPr/>
        </p:nvSpPr>
        <p:spPr>
          <a:xfrm>
            <a:off x="8911670" y="292197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73A2B2-3D10-F089-985D-F7B9D2E9288D}"/>
                  </a:ext>
                </a:extLst>
              </p:cNvPr>
              <p:cNvSpPr/>
              <p:nvPr/>
            </p:nvSpPr>
            <p:spPr>
              <a:xfrm>
                <a:off x="8377518" y="3914026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73A2B2-3D10-F089-985D-F7B9D2E92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518" y="3914026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865DB5-047F-AFD7-04FD-DA01D1EBD723}"/>
              </a:ext>
            </a:extLst>
          </p:cNvPr>
          <p:cNvGrpSpPr/>
          <p:nvPr/>
        </p:nvGrpSpPr>
        <p:grpSpPr>
          <a:xfrm>
            <a:off x="7437719" y="376261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93790F-B9D4-0209-FA0E-8E3F6A6F581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225E775-38CC-4A08-FC3D-DF3BDB1A2AD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258F9E3-94FB-0092-AA45-8B84E5D2C93F}"/>
              </a:ext>
            </a:extLst>
          </p:cNvPr>
          <p:cNvSpPr/>
          <p:nvPr/>
        </p:nvSpPr>
        <p:spPr>
          <a:xfrm>
            <a:off x="9434084" y="2925021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C9E93E-4978-EAD9-3ECE-499FC1B23E8C}"/>
              </a:ext>
            </a:extLst>
          </p:cNvPr>
          <p:cNvSpPr/>
          <p:nvPr/>
        </p:nvSpPr>
        <p:spPr>
          <a:xfrm>
            <a:off x="9956498" y="2925021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0C8DF0E9-FCE0-CF47-207F-6B7078EA3926}"/>
              </a:ext>
            </a:extLst>
          </p:cNvPr>
          <p:cNvSpPr/>
          <p:nvPr/>
        </p:nvSpPr>
        <p:spPr>
          <a:xfrm rot="16200000">
            <a:off x="8541779" y="3274260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7478A1-A3B6-F663-03FF-426C947DC3BB}"/>
              </a:ext>
            </a:extLst>
          </p:cNvPr>
          <p:cNvSpPr txBox="1"/>
          <p:nvPr/>
        </p:nvSpPr>
        <p:spPr>
          <a:xfrm>
            <a:off x="8145441" y="3564214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E0AE97-6C17-B3BE-4189-664BA462C25E}"/>
              </a:ext>
            </a:extLst>
          </p:cNvPr>
          <p:cNvSpPr txBox="1"/>
          <p:nvPr/>
        </p:nvSpPr>
        <p:spPr>
          <a:xfrm>
            <a:off x="1200238" y="1961112"/>
            <a:ext cx="60939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&amp;line.x1;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Error: invalid pointer for access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p+4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661879-7A94-3616-27D4-3A7D102BCA29}"/>
              </a:ext>
            </a:extLst>
          </p:cNvPr>
          <p:cNvCxnSpPr>
            <a:cxnSpLocks/>
          </p:cNvCxnSpPr>
          <p:nvPr/>
        </p:nvCxnSpPr>
        <p:spPr>
          <a:xfrm>
            <a:off x="10484781" y="2283014"/>
            <a:ext cx="0" cy="659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9B4796-3F74-25C2-3949-3BFF581E4C05}"/>
                  </a:ext>
                </a:extLst>
              </p:cNvPr>
              <p:cNvSpPr txBox="1"/>
              <p:nvPr/>
            </p:nvSpPr>
            <p:spPr>
              <a:xfrm>
                <a:off x="10048787" y="1875930"/>
                <a:ext cx="942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)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9B4796-3F74-25C2-3949-3BFF581E4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787" y="1875930"/>
                <a:ext cx="942975" cy="369332"/>
              </a:xfrm>
              <a:prstGeom prst="rect">
                <a:avLst/>
              </a:prstGeom>
              <a:blipFill>
                <a:blip r:embed="rId7"/>
                <a:stretch>
                  <a:fillRect l="-5161" t="-10000" r="-1096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5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 animBg="1"/>
      <p:bldP spid="12" grpId="0"/>
      <p:bldP spid="13" grpId="0" animBg="1"/>
      <p:bldP spid="14" grpId="0" animBg="1"/>
      <p:bldP spid="18" grpId="0" animBg="1"/>
      <p:bldP spid="19" grpId="0" animBg="1"/>
      <p:bldP spid="20" grpId="0" animBg="1"/>
      <p:bldP spid="21" grpId="0"/>
      <p:bldP spid="22" grpId="0"/>
      <p:bldP spid="2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12E2-D939-19F7-0EDF-59DAF59D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pointers may be compared by </a:t>
                </a:r>
                <a:r>
                  <a:rPr lang="en-US" altLang="zh-CN" dirty="0" err="1"/>
                  <a:t>boolean</a:t>
                </a:r>
                <a:r>
                  <a:rPr lang="en-US" altLang="zh-CN" dirty="0"/>
                  <a:t> operators</a:t>
                </a:r>
              </a:p>
              <a:p>
                <a:r>
                  <a:rPr lang="en-US" altLang="zh-CN" dirty="0"/>
                  <a:t>Let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p2</a:t>
                </a:r>
                <a:r>
                  <a:rPr lang="en-US" altLang="zh-CN" dirty="0"/>
                  <a:t> denote two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==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!=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!(p1 == p2)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the same in-memory 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&lt;=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the same in-memory 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the same in-memory 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&gt;= p2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the same in-memory 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Note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dirty="0"/>
                  <a:t>Positions in different in-memory values have no relative order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DB56B-0168-464E-97CB-10A7D80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B5EFFD-DE82-60C8-693E-31CF5B9CEE7A}"/>
              </a:ext>
            </a:extLst>
          </p:cNvPr>
          <p:cNvSpPr txBox="1"/>
          <p:nvPr/>
        </p:nvSpPr>
        <p:spPr>
          <a:xfrm>
            <a:off x="3049003" y="4546095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(&amp;a &lt; &amp;b)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Undefined behavior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“&amp;a &lt; &amp;b”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Distances between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&lt;pt_expr1&gt; and &lt;pt_expr2&gt; </a:t>
                </a:r>
                <a:r>
                  <a:rPr lang="en-US" altLang="zh-CN" dirty="0"/>
                  <a:t>expects to be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integer value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Distances only make sense for pointers to the same in-memory value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3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574461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Compute the distance between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&lt;pt_expr1&gt; - &lt;pt_expr2&gt;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3792D4-5BBF-6B27-F80A-DBAAD47D82A0}"/>
              </a:ext>
            </a:extLst>
          </p:cNvPr>
          <p:cNvSpPr/>
          <p:nvPr/>
        </p:nvSpPr>
        <p:spPr>
          <a:xfrm>
            <a:off x="3496334" y="3686247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DB777B-4AB6-2153-5CFB-F173625C8AB7}"/>
              </a:ext>
            </a:extLst>
          </p:cNvPr>
          <p:cNvSpPr/>
          <p:nvPr/>
        </p:nvSpPr>
        <p:spPr>
          <a:xfrm>
            <a:off x="4086123" y="3686247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CA8C56-B9DC-E34A-9572-DC7CEF038723}"/>
              </a:ext>
            </a:extLst>
          </p:cNvPr>
          <p:cNvSpPr/>
          <p:nvPr/>
        </p:nvSpPr>
        <p:spPr>
          <a:xfrm>
            <a:off x="4970806" y="3686247"/>
            <a:ext cx="280760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275F1C6-60CE-C893-FCB0-7F9A6DBF3A6B}"/>
              </a:ext>
            </a:extLst>
          </p:cNvPr>
          <p:cNvCxnSpPr>
            <a:cxnSpLocks/>
          </p:cNvCxnSpPr>
          <p:nvPr/>
        </p:nvCxnSpPr>
        <p:spPr>
          <a:xfrm>
            <a:off x="4086123" y="3161401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1A2D1-08D5-190D-BC82-6CF63D4777AA}"/>
                  </a:ext>
                </a:extLst>
              </p:cNvPr>
              <p:cNvSpPr txBox="1"/>
              <p:nvPr/>
            </p:nvSpPr>
            <p:spPr>
              <a:xfrm>
                <a:off x="1548564" y="3726773"/>
                <a:ext cx="7131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11A2D1-08D5-190D-BC82-6CF63D477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64" y="3726773"/>
                <a:ext cx="7131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80E6F1-7C70-1F9F-27CF-81C3A84C788C}"/>
              </a:ext>
            </a:extLst>
          </p:cNvPr>
          <p:cNvCxnSpPr>
            <a:cxnSpLocks/>
          </p:cNvCxnSpPr>
          <p:nvPr/>
        </p:nvCxnSpPr>
        <p:spPr>
          <a:xfrm flipV="1">
            <a:off x="1673520" y="3148805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0A7E81-4170-CE09-A30D-7624B268D066}"/>
              </a:ext>
            </a:extLst>
          </p:cNvPr>
          <p:cNvCxnSpPr>
            <a:cxnSpLocks/>
          </p:cNvCxnSpPr>
          <p:nvPr/>
        </p:nvCxnSpPr>
        <p:spPr>
          <a:xfrm>
            <a:off x="1673520" y="3161401"/>
            <a:ext cx="241260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9AA67AD-1014-FA47-EBF6-77362A6CC07D}"/>
              </a:ext>
            </a:extLst>
          </p:cNvPr>
          <p:cNvSpPr/>
          <p:nvPr/>
        </p:nvSpPr>
        <p:spPr>
          <a:xfrm>
            <a:off x="7765914" y="3682229"/>
            <a:ext cx="884683" cy="5319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77ECE95-BAD5-3D98-4494-AAD0E29AF2EC}"/>
              </a:ext>
            </a:extLst>
          </p:cNvPr>
          <p:cNvSpPr/>
          <p:nvPr/>
        </p:nvSpPr>
        <p:spPr>
          <a:xfrm>
            <a:off x="8644209" y="3682229"/>
            <a:ext cx="589789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6AF1AB2-EA0C-FD82-84E8-5F935CCB3037}"/>
              </a:ext>
            </a:extLst>
          </p:cNvPr>
          <p:cNvSpPr/>
          <p:nvPr/>
        </p:nvSpPr>
        <p:spPr>
          <a:xfrm rot="16200000">
            <a:off x="5800358" y="2514364"/>
            <a:ext cx="257712" cy="3673404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/>
              <p:nvPr/>
            </p:nvSpPr>
            <p:spPr>
              <a:xfrm>
                <a:off x="4722919" y="4430312"/>
                <a:ext cx="30429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𝒔𝒊𝒛𝒆𝒐𝒇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70177FE-A98F-D0CD-A143-C2C77137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19" y="4430312"/>
                <a:ext cx="3042995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CF20C24-7860-354A-4C66-705F745F8A0F}"/>
              </a:ext>
            </a:extLst>
          </p:cNvPr>
          <p:cNvCxnSpPr>
            <a:cxnSpLocks/>
          </p:cNvCxnSpPr>
          <p:nvPr/>
        </p:nvCxnSpPr>
        <p:spPr>
          <a:xfrm>
            <a:off x="7778414" y="3163028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/>
              <p:nvPr/>
            </p:nvSpPr>
            <p:spPr>
              <a:xfrm>
                <a:off x="9799679" y="3757550"/>
                <a:ext cx="10797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09E363-995E-0796-7B81-2EF4CB40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679" y="3757550"/>
                <a:ext cx="1079756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66F40D6-7EBD-601B-5682-41A6D2BEC7B7}"/>
              </a:ext>
            </a:extLst>
          </p:cNvPr>
          <p:cNvCxnSpPr>
            <a:cxnSpLocks/>
          </p:cNvCxnSpPr>
          <p:nvPr/>
        </p:nvCxnSpPr>
        <p:spPr>
          <a:xfrm flipV="1">
            <a:off x="10247737" y="3148805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96DBE2C-777D-4F9B-109E-BA277E62171D}"/>
              </a:ext>
            </a:extLst>
          </p:cNvPr>
          <p:cNvCxnSpPr>
            <a:cxnSpLocks/>
          </p:cNvCxnSpPr>
          <p:nvPr/>
        </p:nvCxnSpPr>
        <p:spPr>
          <a:xfrm>
            <a:off x="7765914" y="3161401"/>
            <a:ext cx="2481823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5" grpId="0"/>
      <p:bldP spid="26" grpId="0" animBg="1"/>
      <p:bldP spid="27" grpId="0" animBg="1"/>
      <p:bldP spid="28" grpId="0" animBg="1"/>
      <p:bldP spid="30" grpId="0"/>
      <p:bldP spid="3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CCB68-E339-213D-506D-2401F032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0799F-8C6D-9F56-EA12-89A9A72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Compute distances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566D-99D8-BB73-BA56-49F3050B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FF318-E5E5-9418-8B8D-1FBC7371A4D9}"/>
              </a:ext>
            </a:extLst>
          </p:cNvPr>
          <p:cNvSpPr txBox="1"/>
          <p:nvPr/>
        </p:nvSpPr>
        <p:spPr>
          <a:xfrm>
            <a:off x="1084345" y="1800396"/>
            <a:ext cx="60939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</a:rPr>
              <a:t> Line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py1,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px2,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py2)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: x1(px1), y1(py1), x2(px2), y2(py2)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x1, y1, x2, 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Line line(2, 3, 7,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*p1 = &amp;line.y2;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*p2 = &amp;line.x1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(p1-p2)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CEFD8-FFCA-29F3-CE79-300563C136BA}"/>
              </a:ext>
            </a:extLst>
          </p:cNvPr>
          <p:cNvSpPr/>
          <p:nvPr/>
        </p:nvSpPr>
        <p:spPr>
          <a:xfrm>
            <a:off x="8393596" y="21106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8D302E-D25A-FB9E-CDD9-BB68F53C56E2}"/>
              </a:ext>
            </a:extLst>
          </p:cNvPr>
          <p:cNvSpPr/>
          <p:nvPr/>
        </p:nvSpPr>
        <p:spPr>
          <a:xfrm>
            <a:off x="8156230" y="2005429"/>
            <a:ext cx="2842626" cy="273724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57D4B-D337-7107-08BD-BF5E6D5526D0}"/>
              </a:ext>
            </a:extLst>
          </p:cNvPr>
          <p:cNvSpPr txBox="1"/>
          <p:nvPr/>
        </p:nvSpPr>
        <p:spPr>
          <a:xfrm>
            <a:off x="7929454" y="131963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9767F0-4190-25D1-C6E5-686E56E027F5}"/>
              </a:ext>
            </a:extLst>
          </p:cNvPr>
          <p:cNvGrpSpPr/>
          <p:nvPr/>
        </p:nvGrpSpPr>
        <p:grpSpPr>
          <a:xfrm>
            <a:off x="7453797" y="19592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E4C03EE-4CF5-DCDF-3B9C-DE14F24BB03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4957E9F-A176-1C93-B31D-A266B535B7B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/>
              <p:nvPr/>
            </p:nvSpPr>
            <p:spPr>
              <a:xfrm>
                <a:off x="9285469" y="5076697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line: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CB4119-B2E6-5987-BFFE-70076FE5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69" y="5076697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2811" t="-3268" b="-915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DCB8E39-A831-6497-65CB-39A6E79D74E1}"/>
              </a:ext>
            </a:extLst>
          </p:cNvPr>
          <p:cNvSpPr txBox="1"/>
          <p:nvPr/>
        </p:nvSpPr>
        <p:spPr>
          <a:xfrm>
            <a:off x="7524119" y="520207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61841C-7406-4D96-90DD-A88B40EB4163}"/>
              </a:ext>
            </a:extLst>
          </p:cNvPr>
          <p:cNvSpPr/>
          <p:nvPr/>
        </p:nvSpPr>
        <p:spPr>
          <a:xfrm>
            <a:off x="8927748" y="210758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/>
              <p:nvPr/>
            </p:nvSpPr>
            <p:spPr>
              <a:xfrm>
                <a:off x="8393596" y="3099634"/>
                <a:ext cx="96140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1FA04AD-F393-DAAA-29C8-948C0338D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96" y="3099634"/>
                <a:ext cx="961405" cy="531946"/>
              </a:xfrm>
              <a:prstGeom prst="rect">
                <a:avLst/>
              </a:prstGeom>
              <a:blipFill>
                <a:blip r:embed="rId5"/>
                <a:stretch>
                  <a:fillRect l="-6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A8B7FC-2276-F688-75F3-80EF290D18D4}"/>
              </a:ext>
            </a:extLst>
          </p:cNvPr>
          <p:cNvGrpSpPr/>
          <p:nvPr/>
        </p:nvGrpSpPr>
        <p:grpSpPr>
          <a:xfrm>
            <a:off x="7453797" y="29482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C38741D-6292-65F2-BFAE-A08A9BD02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2D4825-822A-E9CE-48B4-153C934D907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9F54F0-05D4-4C66-DD17-6E02D4FCC39A}"/>
              </a:ext>
            </a:extLst>
          </p:cNvPr>
          <p:cNvGrpSpPr/>
          <p:nvPr/>
        </p:nvGrpSpPr>
        <p:grpSpPr>
          <a:xfrm>
            <a:off x="440827" y="4560227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CF2333-5BF2-B283-E57D-E6BE94E2ACB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3456FF7-D60D-A2C4-8C8C-19ADA1886A9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3C52C92-95F9-D9F3-CA10-F1DDD78738BC}"/>
              </a:ext>
            </a:extLst>
          </p:cNvPr>
          <p:cNvSpPr/>
          <p:nvPr/>
        </p:nvSpPr>
        <p:spPr>
          <a:xfrm>
            <a:off x="9450162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610691-F457-95A3-1D0A-5D7F91B190C2}"/>
              </a:ext>
            </a:extLst>
          </p:cNvPr>
          <p:cNvSpPr/>
          <p:nvPr/>
        </p:nvSpPr>
        <p:spPr>
          <a:xfrm>
            <a:off x="9972576" y="2110629"/>
            <a:ext cx="528283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09BE7CB2-C085-59BD-BA3A-07FABD48A4B8}"/>
              </a:ext>
            </a:extLst>
          </p:cNvPr>
          <p:cNvSpPr/>
          <p:nvPr/>
        </p:nvSpPr>
        <p:spPr>
          <a:xfrm rot="16200000">
            <a:off x="8557857" y="2459868"/>
            <a:ext cx="188780" cy="524457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371F2A-C921-75E0-D8B8-65818659F293}"/>
              </a:ext>
            </a:extLst>
          </p:cNvPr>
          <p:cNvSpPr txBox="1"/>
          <p:nvPr/>
        </p:nvSpPr>
        <p:spPr>
          <a:xfrm>
            <a:off x="8161519" y="2749822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064A00-E885-C7D3-AF32-D1C40532419B}"/>
              </a:ext>
            </a:extLst>
          </p:cNvPr>
          <p:cNvSpPr txBox="1"/>
          <p:nvPr/>
        </p:nvSpPr>
        <p:spPr>
          <a:xfrm>
            <a:off x="5253685" y="4548959"/>
            <a:ext cx="137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p1-p2 </a:t>
            </a:r>
            <a:r>
              <a:rPr lang="en-US" altLang="zh-CN" dirty="0"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27FD6D-07FE-5303-AEDB-84DE110B3DD5}"/>
                  </a:ext>
                </a:extLst>
              </p:cNvPr>
              <p:cNvSpPr/>
              <p:nvPr/>
            </p:nvSpPr>
            <p:spPr>
              <a:xfrm>
                <a:off x="8382194" y="3928701"/>
                <a:ext cx="96140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27FD6D-07FE-5303-AEDB-84DE110B3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94" y="3928701"/>
                <a:ext cx="961405" cy="531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03C810D9-5A55-4CB8-88A0-E8DC0D0DEB4E}"/>
              </a:ext>
            </a:extLst>
          </p:cNvPr>
          <p:cNvGrpSpPr/>
          <p:nvPr/>
        </p:nvGrpSpPr>
        <p:grpSpPr>
          <a:xfrm>
            <a:off x="7442395" y="377729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1585A58-7871-CA19-1D77-6CD3BF2E017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1585A58-7871-CA19-1D77-6CD3BF2E0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5BBB24F-A422-3CB4-6A81-A78CB81424A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46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/>
      <p:bldP spid="16" grpId="0" animBg="1"/>
      <p:bldP spid="17" grpId="0"/>
      <p:bldP spid="18" grpId="0" animBg="1"/>
      <p:bldP spid="19" grpId="0" animBg="1"/>
      <p:bldP spid="26" grpId="0" animBg="1"/>
      <p:bldP spid="27" grpId="0" animBg="1"/>
      <p:bldP spid="30" grpId="0" animBg="1"/>
      <p:bldP spid="31" grpId="0"/>
      <p:bldP spid="3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86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775EB7-7FBC-0F15-2C10-DF814248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Memory Spaces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E31FC-245D-922C-CC6D-9807686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assumed that every variable has its </a:t>
            </a:r>
            <a:r>
              <a:rPr lang="en-US" altLang="zh-CN" dirty="0">
                <a:solidFill>
                  <a:srgbClr val="FF0000"/>
                </a:solidFill>
              </a:rPr>
              <a:t>independent memory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C14DA0-1D07-79DF-8AD5-71B516AB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1B2F71-8251-2AFB-018E-80F2B5C2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799" y="1966942"/>
            <a:ext cx="840540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age=18;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pi=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C6DE50-2329-38E7-AA7C-DAC428C13816}"/>
              </a:ext>
            </a:extLst>
          </p:cNvPr>
          <p:cNvSpPr/>
          <p:nvPr/>
        </p:nvSpPr>
        <p:spPr>
          <a:xfrm>
            <a:off x="3918322" y="4623142"/>
            <a:ext cx="904656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CF711-5725-3B4A-BAE0-F9569D65C35B}"/>
              </a:ext>
            </a:extLst>
          </p:cNvPr>
          <p:cNvSpPr txBox="1"/>
          <p:nvPr/>
        </p:nvSpPr>
        <p:spPr>
          <a:xfrm>
            <a:off x="4074010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6FF9A-BB65-B77A-29E8-D1E5D60F55B6}"/>
              </a:ext>
            </a:extLst>
          </p:cNvPr>
          <p:cNvSpPr/>
          <p:nvPr/>
        </p:nvSpPr>
        <p:spPr>
          <a:xfrm>
            <a:off x="541424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C4D53C-BDB4-3C31-B44C-BCAAEDFDDE1A}"/>
              </a:ext>
            </a:extLst>
          </p:cNvPr>
          <p:cNvSpPr txBox="1"/>
          <p:nvPr/>
        </p:nvSpPr>
        <p:spPr>
          <a:xfrm>
            <a:off x="5771038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05915-B305-EE40-B081-4F141BF54040}"/>
              </a:ext>
            </a:extLst>
          </p:cNvPr>
          <p:cNvSpPr/>
          <p:nvPr/>
        </p:nvSpPr>
        <p:spPr>
          <a:xfrm>
            <a:off x="739971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E4EBB-CBDE-CBAA-0BF0-446E67659201}"/>
              </a:ext>
            </a:extLst>
          </p:cNvPr>
          <p:cNvSpPr txBox="1"/>
          <p:nvPr/>
        </p:nvSpPr>
        <p:spPr>
          <a:xfrm>
            <a:off x="7810254" y="424309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B7480-008B-861B-24D7-27C74C1938CC}"/>
              </a:ext>
            </a:extLst>
          </p:cNvPr>
          <p:cNvSpPr/>
          <p:nvPr/>
        </p:nvSpPr>
        <p:spPr>
          <a:xfrm>
            <a:off x="9349954" y="460546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8848F1-FF85-F46E-1134-316806ED3E0A}"/>
              </a:ext>
            </a:extLst>
          </p:cNvPr>
          <p:cNvSpPr txBox="1"/>
          <p:nvPr/>
        </p:nvSpPr>
        <p:spPr>
          <a:xfrm>
            <a:off x="9760489" y="422541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4C3C47-B957-ACA3-AA87-BB07D62F397B}"/>
              </a:ext>
            </a:extLst>
          </p:cNvPr>
          <p:cNvSpPr txBox="1"/>
          <p:nvPr/>
        </p:nvSpPr>
        <p:spPr>
          <a:xfrm>
            <a:off x="1161832" y="4789397"/>
            <a:ext cx="198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Stack Memory: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4B96B2-FA73-E576-CA2C-8234BB290E8D}"/>
              </a:ext>
            </a:extLst>
          </p:cNvPr>
          <p:cNvGrpSpPr/>
          <p:nvPr/>
        </p:nvGrpSpPr>
        <p:grpSpPr>
          <a:xfrm>
            <a:off x="3315111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C5BF85C-4B5E-3730-126A-F3B97FDCEB38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4A2283-9972-55D3-51D8-1276883129E0}"/>
              </a:ext>
            </a:extLst>
          </p:cNvPr>
          <p:cNvGrpSpPr/>
          <p:nvPr/>
        </p:nvGrpSpPr>
        <p:grpSpPr>
          <a:xfrm>
            <a:off x="4834037" y="44508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19C4D3-9764-E462-C3D2-6C251CCC3CD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6FE60A-D838-A941-CF41-B814D9076E75}"/>
              </a:ext>
            </a:extLst>
          </p:cNvPr>
          <p:cNvGrpSpPr/>
          <p:nvPr/>
        </p:nvGrpSpPr>
        <p:grpSpPr>
          <a:xfrm>
            <a:off x="6831671" y="445882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08E7FBB-89D8-0504-26CA-2BE65A61C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7A5787-BDD5-60FE-EAC8-CEE168D4B0A3}"/>
              </a:ext>
            </a:extLst>
          </p:cNvPr>
          <p:cNvGrpSpPr/>
          <p:nvPr/>
        </p:nvGrpSpPr>
        <p:grpSpPr>
          <a:xfrm>
            <a:off x="8762963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817D511-61DF-1D5F-92D8-5EFF3F43D1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6DC228-BC03-F10A-E219-FE1D41E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262A0-FDB5-B30D-34D0-34E42C8B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is a fixed-sized sequence of elements of the same type  </a:t>
            </a:r>
          </a:p>
          <a:p>
            <a:r>
              <a:rPr lang="en-US" altLang="zh-CN" b="1" dirty="0"/>
              <a:t>Syntax:</a:t>
            </a:r>
            <a:endParaRPr lang="zh-CN" altLang="en-US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size expression must be constant</a:t>
            </a:r>
          </a:p>
          <a:p>
            <a:pPr lvl="1"/>
            <a:r>
              <a:rPr lang="en-US" altLang="zh-CN" dirty="0"/>
              <a:t>The index expression must be an integer value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71C90C-CAF7-595B-A2EE-DB44CF8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211312-3497-FB05-7E27-F80AA7C28B65}"/>
              </a:ext>
            </a:extLst>
          </p:cNvPr>
          <p:cNvSpPr txBox="1"/>
          <p:nvPr/>
        </p:nvSpPr>
        <p:spPr>
          <a:xfrm>
            <a:off x="3856319" y="2021295"/>
            <a:ext cx="5354356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 an array of a given size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name[&lt;size&gt;]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Access the element at the given index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name[&lt;index&gt;]   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Note: an L-value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141C5-D804-D878-E5A2-DEB1CE0F45A6}"/>
              </a:ext>
            </a:extLst>
          </p:cNvPr>
          <p:cNvSpPr txBox="1"/>
          <p:nvPr/>
        </p:nvSpPr>
        <p:spPr>
          <a:xfrm>
            <a:off x="2037044" y="4269096"/>
            <a:ext cx="44964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5;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a[N];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a[i] = rand();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a[i] &lt;&lt; " ";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F16D16-7296-F59E-FBD2-2C567D93C6B0}"/>
              </a:ext>
            </a:extLst>
          </p:cNvPr>
          <p:cNvSpPr txBox="1"/>
          <p:nvPr/>
        </p:nvSpPr>
        <p:spPr>
          <a:xfrm>
            <a:off x="8292216" y="41224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/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blipFill>
                <a:blip r:embed="rId2"/>
                <a:stretch>
                  <a:fillRect l="-3213" t="-7937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DD4E800-8BF1-E3EE-6342-A4E464DE02EA}"/>
              </a:ext>
            </a:extLst>
          </p:cNvPr>
          <p:cNvSpPr txBox="1"/>
          <p:nvPr/>
        </p:nvSpPr>
        <p:spPr>
          <a:xfrm>
            <a:off x="6962943" y="588244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9C8537F-7086-74E8-F48C-BB8CE61F568C}"/>
              </a:ext>
            </a:extLst>
          </p:cNvPr>
          <p:cNvGrpSpPr/>
          <p:nvPr/>
        </p:nvGrpSpPr>
        <p:grpSpPr>
          <a:xfrm>
            <a:off x="6571597" y="4794466"/>
            <a:ext cx="4099043" cy="790300"/>
            <a:chOff x="6571597" y="4794466"/>
            <a:chExt cx="4099043" cy="7903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C746DEC-8C67-75AC-38E6-F79BF103A9F9}"/>
                </a:ext>
              </a:extLst>
            </p:cNvPr>
            <p:cNvGrpSpPr/>
            <p:nvPr/>
          </p:nvGrpSpPr>
          <p:grpSpPr>
            <a:xfrm>
              <a:off x="6571597" y="47944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A687F5A-FF34-264B-E9DB-FFC2FDA5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BCEFE86-CABE-1F6A-BA63-72F48561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CDF905C-4291-47AA-2866-A7DA136E7C57}"/>
                </a:ext>
              </a:extLst>
            </p:cNvPr>
            <p:cNvGrpSpPr/>
            <p:nvPr/>
          </p:nvGrpSpPr>
          <p:grpSpPr>
            <a:xfrm>
              <a:off x="7274029" y="4840675"/>
              <a:ext cx="3396611" cy="744091"/>
              <a:chOff x="7274029" y="4840675"/>
              <a:chExt cx="3396611" cy="74409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69B23F-8CF6-BD86-0F7F-B62198BA2E73}"/>
                  </a:ext>
                </a:extLst>
              </p:cNvPr>
              <p:cNvSpPr/>
              <p:nvPr/>
            </p:nvSpPr>
            <p:spPr>
              <a:xfrm>
                <a:off x="7511396" y="4945875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4780496-511D-958B-5083-8AB38B3AEDD7}"/>
                  </a:ext>
                </a:extLst>
              </p:cNvPr>
              <p:cNvSpPr/>
              <p:nvPr/>
            </p:nvSpPr>
            <p:spPr>
              <a:xfrm>
                <a:off x="7274029" y="4840675"/>
                <a:ext cx="3396611" cy="744091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BBD7D6-A7E0-53D0-822F-9B7AEE2C1F43}"/>
                  </a:ext>
                </a:extLst>
              </p:cNvPr>
              <p:cNvSpPr/>
              <p:nvPr/>
            </p:nvSpPr>
            <p:spPr>
              <a:xfrm>
                <a:off x="8039679" y="4949973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366C15-CFA2-C37C-15DA-F5B2DD249212}"/>
                  </a:ext>
                </a:extLst>
              </p:cNvPr>
              <p:cNvSpPr/>
              <p:nvPr/>
            </p:nvSpPr>
            <p:spPr>
              <a:xfrm>
                <a:off x="8611108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300AA29-87D7-6CDC-4A5B-191B39816E13}"/>
                  </a:ext>
                </a:extLst>
              </p:cNvPr>
              <p:cNvSpPr/>
              <p:nvPr/>
            </p:nvSpPr>
            <p:spPr>
              <a:xfrm>
                <a:off x="9182537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9483E8-98CC-1A21-28A1-4060B2715C80}"/>
                  </a:ext>
                </a:extLst>
              </p:cNvPr>
              <p:cNvSpPr/>
              <p:nvPr/>
            </p:nvSpPr>
            <p:spPr>
              <a:xfrm>
                <a:off x="9753966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9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 animBg="1"/>
      <p:bldP spid="1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4C1B-571A-9588-785C-D9C2AEEA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and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E25BE-71BD-9BF1-EBA8-1F02D21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 may be initialized with a sequence of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to get the sizes of arrays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array is a </a:t>
            </a:r>
            <a:r>
              <a:rPr lang="en-US" altLang="zh-CN" dirty="0">
                <a:solidFill>
                  <a:srgbClr val="FF0000"/>
                </a:solidFill>
              </a:rPr>
              <a:t>non-modifiable l-value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9EB16-237B-D74E-9BFE-55792E54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AA6E2-8990-2882-A079-2DC5AF969BCE}"/>
              </a:ext>
            </a:extLst>
          </p:cNvPr>
          <p:cNvSpPr txBox="1"/>
          <p:nvPr/>
        </p:nvSpPr>
        <p:spPr>
          <a:xfrm>
            <a:off x="3428347" y="1592089"/>
            <a:ext cx="449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Examples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Do not need to specify a size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a[] = {4, 2, 1, 3, 5}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B57E1-C226-5D44-3A0E-331E1552C431}"/>
              </a:ext>
            </a:extLst>
          </p:cNvPr>
          <p:cNvSpPr txBox="1"/>
          <p:nvPr/>
        </p:nvSpPr>
        <p:spPr>
          <a:xfrm>
            <a:off x="3495021" y="3548958"/>
            <a:ext cx="4363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sizeof(a)/sizeof(a[0]);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n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1DEB6F-799A-E776-7479-DD061386C304}"/>
              </a:ext>
            </a:extLst>
          </p:cNvPr>
          <p:cNvSpPr txBox="1"/>
          <p:nvPr/>
        </p:nvSpPr>
        <p:spPr>
          <a:xfrm>
            <a:off x="3495021" y="4822269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b[5];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= a;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Cannot assign to an array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2B9C4-05A0-B274-1C53-C8BD8429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Decay to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07EE4-7A9D-73E3-7C2F-C8B67591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variable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T[]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decays to a pointer </a:t>
            </a:r>
            <a:r>
              <a:rPr lang="en-US" altLang="zh-CN" dirty="0"/>
              <a:t>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at R-value positions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BC1A4-A18B-C2D9-A6EC-45C795E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7F85A2-CC4F-FE5D-53A2-DB2257E93CD6}"/>
              </a:ext>
            </a:extLst>
          </p:cNvPr>
          <p:cNvSpPr txBox="1"/>
          <p:nvPr/>
        </p:nvSpPr>
        <p:spPr>
          <a:xfrm>
            <a:off x="1209103" y="2551837"/>
            <a:ext cx="4496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C0DBD5-1AC7-38F9-B437-BDE9441A3020}"/>
              </a:ext>
            </a:extLst>
          </p:cNvPr>
          <p:cNvSpPr/>
          <p:nvPr/>
        </p:nvSpPr>
        <p:spPr>
          <a:xfrm>
            <a:off x="6843873" y="279010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2342E7-1FB8-AC92-89F2-214430BC3EC5}"/>
              </a:ext>
            </a:extLst>
          </p:cNvPr>
          <p:cNvSpPr/>
          <p:nvPr/>
        </p:nvSpPr>
        <p:spPr>
          <a:xfrm>
            <a:off x="6606506" y="2684909"/>
            <a:ext cx="3396611" cy="744091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65418A-C4F1-6F6B-734B-BD43925C779B}"/>
              </a:ext>
            </a:extLst>
          </p:cNvPr>
          <p:cNvSpPr txBox="1"/>
          <p:nvPr/>
        </p:nvSpPr>
        <p:spPr>
          <a:xfrm>
            <a:off x="7624693" y="196668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69A7A7A-1EF6-5B23-758B-7B4EA2896904}"/>
              </a:ext>
            </a:extLst>
          </p:cNvPr>
          <p:cNvGrpSpPr/>
          <p:nvPr/>
        </p:nvGrpSpPr>
        <p:grpSpPr>
          <a:xfrm>
            <a:off x="5904074" y="263870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624BF4A-57B3-FE09-FC24-26D073B42D69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A7CB3AD-6D62-E807-FEF3-7602A820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/>
              <p:nvPr/>
            </p:nvSpPr>
            <p:spPr>
              <a:xfrm>
                <a:off x="8097320" y="3695901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320" y="3695901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2811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4319A1B-1966-0F8E-2114-E30F6EDACD4C}"/>
              </a:ext>
            </a:extLst>
          </p:cNvPr>
          <p:cNvSpPr txBox="1"/>
          <p:nvPr/>
        </p:nvSpPr>
        <p:spPr>
          <a:xfrm>
            <a:off x="6295420" y="37266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7365A4-C4C3-7E26-A51D-C6F2D1B2F8CE}"/>
              </a:ext>
            </a:extLst>
          </p:cNvPr>
          <p:cNvSpPr/>
          <p:nvPr/>
        </p:nvSpPr>
        <p:spPr>
          <a:xfrm>
            <a:off x="7372156" y="279420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A91807-ABDC-5730-FE31-361DBF0F8DB4}"/>
              </a:ext>
            </a:extLst>
          </p:cNvPr>
          <p:cNvSpPr/>
          <p:nvPr/>
        </p:nvSpPr>
        <p:spPr>
          <a:xfrm>
            <a:off x="7943585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07E511-6EAF-854E-B52E-CDF6CE239430}"/>
              </a:ext>
            </a:extLst>
          </p:cNvPr>
          <p:cNvSpPr/>
          <p:nvPr/>
        </p:nvSpPr>
        <p:spPr>
          <a:xfrm>
            <a:off x="8515014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4BEE0C-409E-1F31-492A-BF40C8FC7897}"/>
              </a:ext>
            </a:extLst>
          </p:cNvPr>
          <p:cNvSpPr/>
          <p:nvPr/>
        </p:nvSpPr>
        <p:spPr>
          <a:xfrm>
            <a:off x="9086443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/>
              <p:nvPr/>
            </p:nvSpPr>
            <p:spPr>
              <a:xfrm>
                <a:off x="2282794" y="4613608"/>
                <a:ext cx="2349069" cy="1323439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Decay to the R-value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4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794" y="4613608"/>
                <a:ext cx="2349069" cy="1323439"/>
              </a:xfrm>
              <a:prstGeom prst="rect">
                <a:avLst/>
              </a:prstGeom>
              <a:blipFill>
                <a:blip r:embed="rId5"/>
                <a:stretch>
                  <a:fillRect l="-1031" t="-913" b="-456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E0AEE48-B237-8AA0-115F-23318847E709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H="1" flipV="1">
            <a:off x="3017382" y="4058096"/>
            <a:ext cx="439947" cy="5555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27C0F0-AE8B-AE52-8A7B-4E48179761FF}"/>
              </a:ext>
            </a:extLst>
          </p:cNvPr>
          <p:cNvSpPr/>
          <p:nvPr/>
        </p:nvSpPr>
        <p:spPr>
          <a:xfrm>
            <a:off x="2910563" y="3695901"/>
            <a:ext cx="213638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arithmetic is applicable to array variables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121257" y="2610446"/>
            <a:ext cx="55131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*(a+2)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a+i</a:t>
            </a:r>
            <a:r>
              <a:rPr lang="en-US" altLang="zh-CN" dirty="0">
                <a:latin typeface="Consolas" panose="020B0609020204030204" pitchFamily="49" charset="0"/>
              </a:rPr>
              <a:t>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Alternatively, use p++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a; p != a+5; p++)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690613" y="1698557"/>
            <a:ext cx="530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</a:t>
            </a:r>
            <a:r>
              <a:rPr kumimoji="1" lang="en-US" altLang="zh-CN" i="1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&amp;a[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</a:t>
            </a:r>
            <a:r>
              <a:rPr kumimoji="1" lang="en-US" altLang="zh-CN" i="1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D401989-C199-EDFA-99DE-9D3DB2A380E8}"/>
              </a:ext>
            </a:extLst>
          </p:cNvPr>
          <p:cNvGrpSpPr/>
          <p:nvPr/>
        </p:nvGrpSpPr>
        <p:grpSpPr>
          <a:xfrm>
            <a:off x="6342224" y="2839876"/>
            <a:ext cx="4099043" cy="2098550"/>
            <a:chOff x="6342224" y="2839876"/>
            <a:chExt cx="4099043" cy="20985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A0F624-CA60-1D32-87F7-0CB584F0817E}"/>
                </a:ext>
              </a:extLst>
            </p:cNvPr>
            <p:cNvSpPr/>
            <p:nvPr/>
          </p:nvSpPr>
          <p:spPr>
            <a:xfrm>
              <a:off x="7282023" y="3663302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E2E5E16-FBF4-297D-CBC8-C32AD8054CCC}"/>
                </a:ext>
              </a:extLst>
            </p:cNvPr>
            <p:cNvSpPr/>
            <p:nvPr/>
          </p:nvSpPr>
          <p:spPr>
            <a:xfrm>
              <a:off x="7044656" y="3558102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9613AB-78A3-FC9F-C5FE-F5454B140D41}"/>
                </a:ext>
              </a:extLst>
            </p:cNvPr>
            <p:cNvSpPr txBox="1"/>
            <p:nvPr/>
          </p:nvSpPr>
          <p:spPr>
            <a:xfrm>
              <a:off x="8062843" y="2839876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Stack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BB333F-A40D-424E-620F-D6E3C55A35D9}"/>
                </a:ext>
              </a:extLst>
            </p:cNvPr>
            <p:cNvGrpSpPr/>
            <p:nvPr/>
          </p:nvGrpSpPr>
          <p:grpSpPr>
            <a:xfrm>
              <a:off x="6342224" y="3511893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CCA8F40-878E-F94B-243C-C81724A1C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E43FE2C-23D2-01A0-94EE-77B585810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/>
                <p:nvPr/>
              </p:nvSpPr>
              <p:spPr>
                <a:xfrm>
                  <a:off x="8535470" y="4569094"/>
                  <a:ext cx="1506268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470" y="4569094"/>
                  <a:ext cx="15062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11" t="-8065" b="-24194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777393-9CE6-7F57-4639-2B42E9E1D7AD}"/>
                </a:ext>
              </a:extLst>
            </p:cNvPr>
            <p:cNvSpPr txBox="1"/>
            <p:nvPr/>
          </p:nvSpPr>
          <p:spPr>
            <a:xfrm>
              <a:off x="6733570" y="4599872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5D9B10-E85C-8015-460B-1DCB4B4A288B}"/>
                </a:ext>
              </a:extLst>
            </p:cNvPr>
            <p:cNvSpPr/>
            <p:nvPr/>
          </p:nvSpPr>
          <p:spPr>
            <a:xfrm>
              <a:off x="7810306" y="3667400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1A30DB-0AFD-F49B-FCB6-A3B066E62C8C}"/>
                </a:ext>
              </a:extLst>
            </p:cNvPr>
            <p:cNvSpPr/>
            <p:nvPr/>
          </p:nvSpPr>
          <p:spPr>
            <a:xfrm>
              <a:off x="8381735" y="3666344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97321DC-D1FC-5B45-BBF8-6B79AFF88880}"/>
                </a:ext>
              </a:extLst>
            </p:cNvPr>
            <p:cNvSpPr/>
            <p:nvPr/>
          </p:nvSpPr>
          <p:spPr>
            <a:xfrm>
              <a:off x="8953164" y="3666344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995F2E-497D-4078-F98B-CCBF852A072F}"/>
                </a:ext>
              </a:extLst>
            </p:cNvPr>
            <p:cNvSpPr/>
            <p:nvPr/>
          </p:nvSpPr>
          <p:spPr>
            <a:xfrm>
              <a:off x="9524593" y="3666344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/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Evaluate to the 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of type 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int*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blipFill>
                <a:blip r:embed="rId5"/>
                <a:stretch>
                  <a:fillRect l="-1031" t="-1449" b="-72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3290DC-B35B-517F-FD31-FC3EBF803B39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3194048" y="3798718"/>
            <a:ext cx="2041838" cy="1650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A4FFE03-DEE9-D213-99E2-F31BEE686180}"/>
              </a:ext>
            </a:extLst>
          </p:cNvPr>
          <p:cNvSpPr/>
          <p:nvPr/>
        </p:nvSpPr>
        <p:spPr>
          <a:xfrm>
            <a:off x="2873371" y="3436523"/>
            <a:ext cx="64135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pointer arithmetic for array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389999" y="2341361"/>
            <a:ext cx="52298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*p = a+5;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for</a:t>
            </a:r>
            <a:r>
              <a:rPr lang="nn-NO" altLang="zh-CN" dirty="0">
                <a:latin typeface="Consolas" panose="020B0609020204030204" pitchFamily="49" charset="0"/>
              </a:rPr>
              <a:t> (int i = 1; i &lt;= 5; i++)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    cout &lt;&lt; </a:t>
            </a:r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*(p-i)</a:t>
            </a:r>
            <a:r>
              <a:rPr lang="nn-NO" altLang="zh-CN" dirty="0">
                <a:latin typeface="Consolas" panose="020B0609020204030204" pitchFamily="49" charset="0"/>
              </a:rPr>
              <a:t>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DB86ED-D19D-55B5-B1B3-D3FA238D9390}"/>
              </a:ext>
            </a:extLst>
          </p:cNvPr>
          <p:cNvGrpSpPr/>
          <p:nvPr/>
        </p:nvGrpSpPr>
        <p:grpSpPr>
          <a:xfrm>
            <a:off x="6494624" y="2179209"/>
            <a:ext cx="4099043" cy="2098550"/>
            <a:chOff x="6494624" y="2179209"/>
            <a:chExt cx="4099043" cy="20985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A0F624-CA60-1D32-87F7-0CB584F0817E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E2E5E16-FBF4-297D-CBC8-C32AD8054CCC}"/>
                </a:ext>
              </a:extLst>
            </p:cNvPr>
            <p:cNvSpPr/>
            <p:nvPr/>
          </p:nvSpPr>
          <p:spPr>
            <a:xfrm>
              <a:off x="7197056" y="2897435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9613AB-78A3-FC9F-C5FE-F5454B140D41}"/>
                </a:ext>
              </a:extLst>
            </p:cNvPr>
            <p:cNvSpPr txBox="1"/>
            <p:nvPr/>
          </p:nvSpPr>
          <p:spPr>
            <a:xfrm>
              <a:off x="8215243" y="2179209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Stack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4BB333F-A40D-424E-620F-D6E3C55A35D9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CCA8F40-878E-F94B-243C-C81724A1C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E43FE2C-23D2-01A0-94EE-77B585810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/>
                <p:nvPr/>
              </p:nvSpPr>
              <p:spPr>
                <a:xfrm>
                  <a:off x="8687870" y="3908427"/>
                  <a:ext cx="1506268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5F80254-00D8-5FB1-AF43-8453BC73C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870" y="3908427"/>
                  <a:ext cx="15062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11" t="-6349" b="-22222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777393-9CE6-7F57-4639-2B42E9E1D7AD}"/>
                </a:ext>
              </a:extLst>
            </p:cNvPr>
            <p:cNvSpPr txBox="1"/>
            <p:nvPr/>
          </p:nvSpPr>
          <p:spPr>
            <a:xfrm>
              <a:off x="6885970" y="3939205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55D9B10-E85C-8015-460B-1DCB4B4A288B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1A30DB-0AFD-F49B-FCB6-A3B066E62C8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97321DC-D1FC-5B45-BBF8-6B79AFF88880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995F2E-497D-4078-F98B-CCBF852A072F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7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CEB8-7CF9-2DCF-B65F-8A2978B8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3BFB4-BD65-C08F-E737-AFE99E3E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Often pass the length of array as a second argument</a:t>
            </a:r>
          </a:p>
          <a:p>
            <a:r>
              <a:rPr lang="en-US" altLang="zh-CN" dirty="0"/>
              <a:t>Array may decay to a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E4035-77A3-78D5-BBAF-4B38660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52CC6-BCBD-F637-6905-896931EFD8BD}"/>
              </a:ext>
            </a:extLst>
          </p:cNvPr>
          <p:cNvSpPr txBox="1"/>
          <p:nvPr/>
        </p:nvSpPr>
        <p:spPr>
          <a:xfrm>
            <a:off x="1366838" y="2109033"/>
            <a:ext cx="44291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an array and its size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printArray1(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a[],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a[i]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the decayed pointer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printArray2(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a,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2AB56-7868-7793-DAE8-14B0AF3AB36B}"/>
              </a:ext>
            </a:extLst>
          </p:cNvPr>
          <p:cNvSpPr txBox="1"/>
          <p:nvPr/>
        </p:nvSpPr>
        <p:spPr>
          <a:xfrm>
            <a:off x="6396039" y="2109033"/>
            <a:ext cx="4781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Main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a[5] = {4, 2, 1, 3, 5};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printArray1(a,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printArray2(a, 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3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00007-A85C-5BB7-9A22-DB4D1B65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Higher-Dimension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AFBDA-CD85-DFA5-9C05-6F5D9FC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86FB2-E835-752D-B882-43879F15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E053A5-DF30-786D-249C-4A293F969FD6}"/>
              </a:ext>
            </a:extLst>
          </p:cNvPr>
          <p:cNvSpPr txBox="1"/>
          <p:nvPr/>
        </p:nvSpPr>
        <p:spPr>
          <a:xfrm>
            <a:off x="3333097" y="1668870"/>
            <a:ext cx="5354356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 a higher-dimension array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name[&lt;size_1&gt;]...[&lt;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size_n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&gt;]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Access the element at the given index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name[&lt;index_1&gt;]..[&lt;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index_n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&gt;]</a:t>
            </a:r>
            <a:endParaRPr kumimoji="1" lang="en-US" altLang="zh-CN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11EE24-489C-6C42-7707-A49EBA4809C9}"/>
              </a:ext>
            </a:extLst>
          </p:cNvPr>
          <p:cNvSpPr txBox="1"/>
          <p:nvPr/>
        </p:nvSpPr>
        <p:spPr>
          <a:xfrm>
            <a:off x="1990725" y="3122592"/>
            <a:ext cx="87439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a[4][3] = {{1, 2, 3}, {4, 5, 6}, {7, 8, 9}, {10, 11, 12}};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4;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j = 0; j &lt; 3; j++)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cout &lt;&lt; setw(4) &lt;&lt; a[i][j]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3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A2FA-D523-AFF1-18C0-2934CBBD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 in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C7511-087F-6EA1-825F-992ACCC6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Higher-dimension arrays reside in a linear address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2F5A6-4C17-CCFE-B271-34042956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2DD80-4570-E605-2188-D0882D10A311}"/>
              </a:ext>
            </a:extLst>
          </p:cNvPr>
          <p:cNvSpPr txBox="1"/>
          <p:nvPr/>
        </p:nvSpPr>
        <p:spPr>
          <a:xfrm>
            <a:off x="1662112" y="1750557"/>
            <a:ext cx="886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a[4][3] = {{1, 2, 3}, {4, 5, 6}, {7, 8, 9}, {10, 11, 12}};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0C9EE-47DF-D05C-5B25-808EEA9A0C5B}"/>
              </a:ext>
            </a:extLst>
          </p:cNvPr>
          <p:cNvSpPr/>
          <p:nvPr/>
        </p:nvSpPr>
        <p:spPr>
          <a:xfrm>
            <a:off x="2728613" y="273714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BB1274-7168-2454-2BFE-C592A83CD8C1}"/>
              </a:ext>
            </a:extLst>
          </p:cNvPr>
          <p:cNvSpPr/>
          <p:nvPr/>
        </p:nvSpPr>
        <p:spPr>
          <a:xfrm>
            <a:off x="2491246" y="2631945"/>
            <a:ext cx="7209507" cy="744091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3CB934A-131C-1763-C64F-9E9D38E4D559}"/>
              </a:ext>
            </a:extLst>
          </p:cNvPr>
          <p:cNvGrpSpPr/>
          <p:nvPr/>
        </p:nvGrpSpPr>
        <p:grpSpPr>
          <a:xfrm>
            <a:off x="1788814" y="258573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4B4BF58-0F8D-5D8E-32BE-243F45E0B0D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2A3372D-E88A-D305-D67D-D9F47205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47A50-DFA4-A91A-2DB3-864D8F1FCA0A}"/>
                  </a:ext>
                </a:extLst>
              </p:cNvPr>
              <p:cNvSpPr txBox="1"/>
              <p:nvPr/>
            </p:nvSpPr>
            <p:spPr>
              <a:xfrm>
                <a:off x="3982060" y="364293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47A50-DFA4-A91A-2DB3-864D8F1F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60" y="3642937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ED18FE3-2088-A5FA-09C8-16E2843EEA5F}"/>
              </a:ext>
            </a:extLst>
          </p:cNvPr>
          <p:cNvSpPr txBox="1"/>
          <p:nvPr/>
        </p:nvSpPr>
        <p:spPr>
          <a:xfrm>
            <a:off x="2180160" y="367371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1ED381-E0F8-2977-5BC4-C94D1F492ACE}"/>
              </a:ext>
            </a:extLst>
          </p:cNvPr>
          <p:cNvSpPr/>
          <p:nvPr/>
        </p:nvSpPr>
        <p:spPr>
          <a:xfrm>
            <a:off x="3256896" y="2741243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2D0EEE-17AF-02FB-CF44-1F748611BF4E}"/>
              </a:ext>
            </a:extLst>
          </p:cNvPr>
          <p:cNvSpPr/>
          <p:nvPr/>
        </p:nvSpPr>
        <p:spPr>
          <a:xfrm>
            <a:off x="3828325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0FC383-8A1E-DAB9-8C4A-47AD92CAAF4A}"/>
              </a:ext>
            </a:extLst>
          </p:cNvPr>
          <p:cNvSpPr/>
          <p:nvPr/>
        </p:nvSpPr>
        <p:spPr>
          <a:xfrm>
            <a:off x="4399754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3F8301-351F-B160-EA6F-B06FE2D4DEDF}"/>
              </a:ext>
            </a:extLst>
          </p:cNvPr>
          <p:cNvSpPr/>
          <p:nvPr/>
        </p:nvSpPr>
        <p:spPr>
          <a:xfrm>
            <a:off x="4971183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EC04F2-9340-1222-DF20-CC685CE198BF}"/>
              </a:ext>
            </a:extLst>
          </p:cNvPr>
          <p:cNvSpPr/>
          <p:nvPr/>
        </p:nvSpPr>
        <p:spPr>
          <a:xfrm>
            <a:off x="5523084" y="273714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ED6C65-7D81-B6B7-2190-0A06A6ADB80F}"/>
              </a:ext>
            </a:extLst>
          </p:cNvPr>
          <p:cNvSpPr/>
          <p:nvPr/>
        </p:nvSpPr>
        <p:spPr>
          <a:xfrm>
            <a:off x="6043770" y="274018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FA8B9F-6A43-469E-AA77-62140D19FCD3}"/>
              </a:ext>
            </a:extLst>
          </p:cNvPr>
          <p:cNvSpPr/>
          <p:nvPr/>
        </p:nvSpPr>
        <p:spPr>
          <a:xfrm>
            <a:off x="6615199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72CA06-1877-D7B0-B4D6-4FD1DB4E22BE}"/>
              </a:ext>
            </a:extLst>
          </p:cNvPr>
          <p:cNvSpPr/>
          <p:nvPr/>
        </p:nvSpPr>
        <p:spPr>
          <a:xfrm>
            <a:off x="7186628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072739-EDBD-6E8B-7842-0801A626782E}"/>
              </a:ext>
            </a:extLst>
          </p:cNvPr>
          <p:cNvSpPr/>
          <p:nvPr/>
        </p:nvSpPr>
        <p:spPr>
          <a:xfrm>
            <a:off x="7758057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AEBE97-868A-7072-11AA-1640016240E4}"/>
              </a:ext>
            </a:extLst>
          </p:cNvPr>
          <p:cNvSpPr/>
          <p:nvPr/>
        </p:nvSpPr>
        <p:spPr>
          <a:xfrm>
            <a:off x="8326318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E70A19-2F91-BA36-A322-B03564A7CD37}"/>
              </a:ext>
            </a:extLst>
          </p:cNvPr>
          <p:cNvSpPr/>
          <p:nvPr/>
        </p:nvSpPr>
        <p:spPr>
          <a:xfrm>
            <a:off x="8897747" y="273913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4209C03-A5A1-A31C-041E-2A4408617335}"/>
              </a:ext>
            </a:extLst>
          </p:cNvPr>
          <p:cNvSpPr txBox="1"/>
          <p:nvPr/>
        </p:nvSpPr>
        <p:spPr>
          <a:xfrm>
            <a:off x="2547285" y="4440932"/>
            <a:ext cx="756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][j]    </a:t>
            </a:r>
            <a:r>
              <a:rPr kumimoji="1" lang="en-US" altLang="zh-CN" i="1" dirty="0">
                <a:latin typeface="+mj-lt"/>
                <a:ea typeface="黑体" panose="02010609060101010101" pitchFamily="49" charset="-122"/>
              </a:rPr>
              <a:t>is equivalent to         </a:t>
            </a:r>
            <a:r>
              <a:rPr kumimoji="1" lang="en-US" altLang="zh-CN" i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(a+(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*3+j)*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sizeof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(int))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018509-E820-713B-9DC8-466FBEF28B9B}"/>
              </a:ext>
            </a:extLst>
          </p:cNvPr>
          <p:cNvSpPr txBox="1"/>
          <p:nvPr/>
        </p:nvSpPr>
        <p:spPr>
          <a:xfrm>
            <a:off x="3862450" y="5073652"/>
            <a:ext cx="4046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a[0][2] &lt;&lt;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a[3][2] &lt;&lt;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884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C-Style Strings</a:t>
            </a:r>
          </a:p>
        </p:txBody>
      </p:sp>
    </p:spTree>
    <p:extLst>
      <p:ext uri="{BB962C8B-B14F-4D97-AF65-F5344CB8AC3E}">
        <p14:creationId xmlns:p14="http://schemas.microsoft.com/office/powerpoint/2010/main" val="1547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9D18A3-6786-28BD-66E7-923DD12E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C-Style Strings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F47F1-2803-BC80-1FE7-206ABD5F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of characters ending with a NULL character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‘\0’ </a:t>
            </a:r>
            <a:r>
              <a:rPr lang="en-US" altLang="zh-CN" dirty="0"/>
              <a:t>(ASCII value 0)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(note the last NULL character)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Functions for Manipulation in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549DEB-4C1B-3788-43C5-EB228B58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89</a:t>
            </a:fld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7E5DA1-357A-C690-67B6-A21F259C6142}"/>
              </a:ext>
            </a:extLst>
          </p:cNvPr>
          <p:cNvGrpSpPr/>
          <p:nvPr/>
        </p:nvGrpSpPr>
        <p:grpSpPr>
          <a:xfrm>
            <a:off x="1770273" y="2272140"/>
            <a:ext cx="8187553" cy="884895"/>
            <a:chOff x="1770273" y="2272140"/>
            <a:chExt cx="8187553" cy="8848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9C6C3F-1236-9FAA-D4E2-26B37ABD7B3A}"/>
                </a:ext>
              </a:extLst>
            </p:cNvPr>
            <p:cNvSpPr/>
            <p:nvPr/>
          </p:nvSpPr>
          <p:spPr>
            <a:xfrm>
              <a:off x="1770273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‘H’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F7D862-C58E-D57C-7A37-955936A29948}"/>
                </a:ext>
              </a:extLst>
            </p:cNvPr>
            <p:cNvSpPr/>
            <p:nvPr/>
          </p:nvSpPr>
          <p:spPr>
            <a:xfrm>
              <a:off x="2358852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‘e’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E4D7B6-E32D-9DB0-E697-6C060A17A564}"/>
                </a:ext>
              </a:extLst>
            </p:cNvPr>
            <p:cNvSpPr/>
            <p:nvPr/>
          </p:nvSpPr>
          <p:spPr>
            <a:xfrm>
              <a:off x="294743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E4442F-D33F-454C-6B96-BF4ED15E8790}"/>
                </a:ext>
              </a:extLst>
            </p:cNvPr>
            <p:cNvSpPr/>
            <p:nvPr/>
          </p:nvSpPr>
          <p:spPr>
            <a:xfrm>
              <a:off x="353601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768AC0-8748-907C-7D31-7CC469ED1252}"/>
                </a:ext>
              </a:extLst>
            </p:cNvPr>
            <p:cNvSpPr/>
            <p:nvPr/>
          </p:nvSpPr>
          <p:spPr>
            <a:xfrm>
              <a:off x="412458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8D5C02-FD3F-6AEF-9877-0BDA7F3939F0}"/>
                </a:ext>
              </a:extLst>
            </p:cNvPr>
            <p:cNvSpPr/>
            <p:nvPr/>
          </p:nvSpPr>
          <p:spPr>
            <a:xfrm>
              <a:off x="471316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‘,’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415C5A-545E-A01F-4E5B-110674B27714}"/>
                </a:ext>
              </a:extLst>
            </p:cNvPr>
            <p:cNvSpPr/>
            <p:nvPr/>
          </p:nvSpPr>
          <p:spPr>
            <a:xfrm>
              <a:off x="525382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 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41A374-9B81-5255-AE5B-044A85FA420A}"/>
                </a:ext>
              </a:extLst>
            </p:cNvPr>
            <p:cNvSpPr/>
            <p:nvPr/>
          </p:nvSpPr>
          <p:spPr>
            <a:xfrm>
              <a:off x="584239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‘w’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21F281-9EEC-D768-157F-1B2090FB0A4F}"/>
                </a:ext>
              </a:extLst>
            </p:cNvPr>
            <p:cNvSpPr/>
            <p:nvPr/>
          </p:nvSpPr>
          <p:spPr>
            <a:xfrm>
              <a:off x="643097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A1FFA3-AAFE-9898-1B48-68C6A71568B2}"/>
                </a:ext>
              </a:extLst>
            </p:cNvPr>
            <p:cNvSpPr/>
            <p:nvPr/>
          </p:nvSpPr>
          <p:spPr>
            <a:xfrm>
              <a:off x="701955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‘r’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29D46B-8841-D638-C909-8F4EBFAA9E22}"/>
                </a:ext>
              </a:extLst>
            </p:cNvPr>
            <p:cNvSpPr/>
            <p:nvPr/>
          </p:nvSpPr>
          <p:spPr>
            <a:xfrm>
              <a:off x="7608136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AA7BE3-025F-4143-D78B-242E6E84100F}"/>
                </a:ext>
              </a:extLst>
            </p:cNvPr>
            <p:cNvSpPr/>
            <p:nvPr/>
          </p:nvSpPr>
          <p:spPr>
            <a:xfrm>
              <a:off x="820134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‘d’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69AC6D-523B-71AE-AC6E-0B2628EE1BEC}"/>
                </a:ext>
              </a:extLst>
            </p:cNvPr>
            <p:cNvSpPr txBox="1"/>
            <p:nvPr/>
          </p:nvSpPr>
          <p:spPr>
            <a:xfrm>
              <a:off x="1883574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376B41-9A3B-C9A1-1231-8E6343D9D676}"/>
                </a:ext>
              </a:extLst>
            </p:cNvPr>
            <p:cNvSpPr txBox="1"/>
            <p:nvPr/>
          </p:nvSpPr>
          <p:spPr>
            <a:xfrm>
              <a:off x="2451243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8B0984-7BE9-701E-0810-640E7B2015B0}"/>
                </a:ext>
              </a:extLst>
            </p:cNvPr>
            <p:cNvSpPr txBox="1"/>
            <p:nvPr/>
          </p:nvSpPr>
          <p:spPr>
            <a:xfrm>
              <a:off x="3057459" y="281682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61351B1-ACF1-D400-7A52-98BC0ACC82C5}"/>
                </a:ext>
              </a:extLst>
            </p:cNvPr>
            <p:cNvSpPr txBox="1"/>
            <p:nvPr/>
          </p:nvSpPr>
          <p:spPr>
            <a:xfrm>
              <a:off x="3674333" y="28153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59FCD5-EF5C-AB4C-81B5-2027C26FE31F}"/>
                </a:ext>
              </a:extLst>
            </p:cNvPr>
            <p:cNvSpPr txBox="1"/>
            <p:nvPr/>
          </p:nvSpPr>
          <p:spPr>
            <a:xfrm>
              <a:off x="4254918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99E544-04E0-7994-9EBD-20DF8F04C6FE}"/>
                </a:ext>
              </a:extLst>
            </p:cNvPr>
            <p:cNvSpPr txBox="1"/>
            <p:nvPr/>
          </p:nvSpPr>
          <p:spPr>
            <a:xfrm>
              <a:off x="4876392" y="2809109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B48EEE-D156-288C-737F-4D47306D4EBC}"/>
                </a:ext>
              </a:extLst>
            </p:cNvPr>
            <p:cNvSpPr txBox="1"/>
            <p:nvPr/>
          </p:nvSpPr>
          <p:spPr>
            <a:xfrm>
              <a:off x="5398137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C9338A-2916-3138-99AB-557AE83AF98E}"/>
                </a:ext>
              </a:extLst>
            </p:cNvPr>
            <p:cNvSpPr txBox="1"/>
            <p:nvPr/>
          </p:nvSpPr>
          <p:spPr>
            <a:xfrm>
              <a:off x="5981138" y="281005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47C5DC-8622-C283-13E3-99EC4014D2CA}"/>
                </a:ext>
              </a:extLst>
            </p:cNvPr>
            <p:cNvSpPr txBox="1"/>
            <p:nvPr/>
          </p:nvSpPr>
          <p:spPr>
            <a:xfrm>
              <a:off x="6547280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086FDD-860F-A55C-5E87-9ADF9CA6F9CB}"/>
                </a:ext>
              </a:extLst>
            </p:cNvPr>
            <p:cNvSpPr txBox="1"/>
            <p:nvPr/>
          </p:nvSpPr>
          <p:spPr>
            <a:xfrm>
              <a:off x="8265142" y="2815880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F9D4DC-FC35-B221-8668-8D9470EE9064}"/>
                </a:ext>
              </a:extLst>
            </p:cNvPr>
            <p:cNvSpPr txBox="1"/>
            <p:nvPr/>
          </p:nvSpPr>
          <p:spPr>
            <a:xfrm>
              <a:off x="7656488" y="2815880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AA9C40-58CE-965B-2C81-61C5E4D579F1}"/>
                </a:ext>
              </a:extLst>
            </p:cNvPr>
            <p:cNvSpPr txBox="1"/>
            <p:nvPr/>
          </p:nvSpPr>
          <p:spPr>
            <a:xfrm>
              <a:off x="7132858" y="281848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56B67B-2D39-2544-3C49-67DB63D96CA3}"/>
                </a:ext>
              </a:extLst>
            </p:cNvPr>
            <p:cNvSpPr/>
            <p:nvPr/>
          </p:nvSpPr>
          <p:spPr>
            <a:xfrm>
              <a:off x="8785294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‘!’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C56EC5-6B9F-FFF9-6C20-ECCD25A2C21C}"/>
                </a:ext>
              </a:extLst>
            </p:cNvPr>
            <p:cNvSpPr/>
            <p:nvPr/>
          </p:nvSpPr>
          <p:spPr>
            <a:xfrm>
              <a:off x="936924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‘\0’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0C0B477-6D79-C945-B06B-A7E5FD9535A6}"/>
                </a:ext>
              </a:extLst>
            </p:cNvPr>
            <p:cNvSpPr txBox="1"/>
            <p:nvPr/>
          </p:nvSpPr>
          <p:spPr>
            <a:xfrm>
              <a:off x="8867580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8023B6-75CC-A653-F5F6-FD02B8087F04}"/>
                </a:ext>
              </a:extLst>
            </p:cNvPr>
            <p:cNvSpPr txBox="1"/>
            <p:nvPr/>
          </p:nvSpPr>
          <p:spPr>
            <a:xfrm>
              <a:off x="9420227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13</a:t>
              </a:r>
              <a:endParaRPr lang="zh-CN" altLang="en-US" dirty="0"/>
            </a:p>
          </p:txBody>
        </p:sp>
      </p:grpSp>
      <p:graphicFrame>
        <p:nvGraphicFramePr>
          <p:cNvPr id="35" name="Group 2">
            <a:extLst>
              <a:ext uri="{FF2B5EF4-FFF2-40B4-BE49-F238E27FC236}">
                <a16:creationId xmlns:a16="http://schemas.microsoft.com/office/drawing/2014/main" id="{5E714C1D-88DF-A2AB-FFAD-7BA3CB01A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07967"/>
              </p:ext>
            </p:extLst>
          </p:nvPr>
        </p:nvGraphicFramePr>
        <p:xfrm>
          <a:off x="1602857" y="4159603"/>
          <a:ext cx="9656242" cy="1847364"/>
        </p:xfrm>
        <a:graphic>
          <a:graphicData uri="http://schemas.openxmlformats.org/drawingml/2006/table">
            <a:tbl>
              <a:tblPr/>
              <a:tblGrid>
                <a:gridCol w="2141313">
                  <a:extLst>
                    <a:ext uri="{9D8B030D-6E8A-4147-A177-3AD203B41FA5}">
                      <a16:colId xmlns:a16="http://schemas.microsoft.com/office/drawing/2014/main" val="161643429"/>
                    </a:ext>
                  </a:extLst>
                </a:gridCol>
                <a:gridCol w="7514929">
                  <a:extLst>
                    <a:ext uri="{9D8B030D-6E8A-4147-A177-3AD203B41FA5}">
                      <a16:colId xmlns:a16="http://schemas.microsoft.com/office/drawing/2014/main" val="3798886074"/>
                    </a:ext>
                  </a:extLst>
                </a:gridCol>
              </a:tblGrid>
              <a:tr h="2867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Effect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3403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strcpy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 the string in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66020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strcat(dst, src)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Append the string in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62113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strlen(s)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the length of the string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85438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strcmp(s1,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Compare s1 and s2, return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+/0/- if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 &gt; s2 / s1=s1 / s1&lt;s2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75841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strstr(s1,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 s2 in s1 and return a pointer to the first occurrence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8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concrete layout of memory is </a:t>
            </a:r>
            <a:r>
              <a:rPr lang="en-US" altLang="zh-CN" dirty="0">
                <a:solidFill>
                  <a:srgbClr val="FF0000"/>
                </a:solidFill>
              </a:rPr>
              <a:t>determined by the compiler</a:t>
            </a:r>
          </a:p>
          <a:p>
            <a:pPr lvl="1"/>
            <a:r>
              <a:rPr lang="en-US" altLang="zh-CN" dirty="0"/>
              <a:t>Different concrete layout depending on the choices of compilers</a:t>
            </a:r>
          </a:p>
          <a:p>
            <a:pPr lvl="1"/>
            <a:r>
              <a:rPr lang="en-US" altLang="zh-CN" dirty="0"/>
              <a:t>User have </a:t>
            </a:r>
            <a:r>
              <a:rPr lang="en-US" altLang="zh-CN" dirty="0">
                <a:solidFill>
                  <a:srgbClr val="FF0000"/>
                </a:solidFill>
              </a:rPr>
              <a:t>no way to predict the relation between different locations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790316" y="4046112"/>
            <a:ext cx="10930781" cy="1439464"/>
            <a:chOff x="1072049" y="3383051"/>
            <a:chExt cx="11048513" cy="143946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510973"/>
              <a:ext cx="8101263" cy="485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463997" y="4448666"/>
              <a:ext cx="165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0x100000000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438" y="4005201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4802161" y="4419599"/>
              <a:ext cx="1245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0x300000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5146961" y="395426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048154" y="3967717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9136BF8-75F1-4BE5-B3D8-21077678BC10}"/>
              </a:ext>
            </a:extLst>
          </p:cNvPr>
          <p:cNvSpPr txBox="1"/>
          <p:nvPr/>
        </p:nvSpPr>
        <p:spPr>
          <a:xfrm>
            <a:off x="6771179" y="462967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C49F63-3A82-4471-88A6-AC8BFA29769F}"/>
              </a:ext>
            </a:extLst>
          </p:cNvPr>
          <p:cNvSpPr txBox="1"/>
          <p:nvPr/>
        </p:nvSpPr>
        <p:spPr>
          <a:xfrm>
            <a:off x="7887615" y="462919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4076761" y="3034237"/>
            <a:ext cx="694414" cy="5064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4118349" y="2678242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581464" y="3034235"/>
            <a:ext cx="1130029" cy="506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935082" y="2660221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287D08-D106-4A4B-9D0C-41555DF6D155}"/>
              </a:ext>
            </a:extLst>
          </p:cNvPr>
          <p:cNvSpPr/>
          <p:nvPr/>
        </p:nvSpPr>
        <p:spPr>
          <a:xfrm>
            <a:off x="7654438" y="3016555"/>
            <a:ext cx="1130029" cy="5064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A54D82-0742-49E8-8649-7411675B041C}"/>
              </a:ext>
            </a:extLst>
          </p:cNvPr>
          <p:cNvSpPr txBox="1"/>
          <p:nvPr/>
        </p:nvSpPr>
        <p:spPr>
          <a:xfrm>
            <a:off x="7933742" y="267306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8F4E1A-7F0B-4585-9A71-004D158F4594}"/>
              </a:ext>
            </a:extLst>
          </p:cNvPr>
          <p:cNvSpPr/>
          <p:nvPr/>
        </p:nvSpPr>
        <p:spPr>
          <a:xfrm>
            <a:off x="9517169" y="3029553"/>
            <a:ext cx="1130029" cy="493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9BC43E-9685-4278-AB5F-36FE5F345ED3}"/>
              </a:ext>
            </a:extLst>
          </p:cNvPr>
          <p:cNvSpPr txBox="1"/>
          <p:nvPr/>
        </p:nvSpPr>
        <p:spPr>
          <a:xfrm>
            <a:off x="9845516" y="2647725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975427" y="2821175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Abstract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4423968" y="3540697"/>
            <a:ext cx="581670" cy="636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 flipH="1">
            <a:off x="5917860" y="3540696"/>
            <a:ext cx="228619" cy="6339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A5B678-F364-44C2-BF8F-DC66BA8DD761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7047889" y="3523017"/>
            <a:ext cx="1171564" cy="651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CC10A4-55FC-45F5-A5E1-EF2A81B216F2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8177762" y="3523016"/>
            <a:ext cx="1904422" cy="6483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5138145" y="3633437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7C0643-2F06-A65E-5840-2A8445462213}"/>
              </a:ext>
            </a:extLst>
          </p:cNvPr>
          <p:cNvSpPr/>
          <p:nvPr/>
        </p:nvSpPr>
        <p:spPr>
          <a:xfrm>
            <a:off x="4658431" y="4176701"/>
            <a:ext cx="694414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849357-4594-BB32-3B56-16451C08F342}"/>
              </a:ext>
            </a:extLst>
          </p:cNvPr>
          <p:cNvSpPr/>
          <p:nvPr/>
        </p:nvSpPr>
        <p:spPr>
          <a:xfrm>
            <a:off x="5352845" y="4174666"/>
            <a:ext cx="1130029" cy="4836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571970-B56A-9A48-CBDF-6BDD399BD118}"/>
              </a:ext>
            </a:extLst>
          </p:cNvPr>
          <p:cNvSpPr/>
          <p:nvPr/>
        </p:nvSpPr>
        <p:spPr>
          <a:xfrm>
            <a:off x="6482874" y="4174034"/>
            <a:ext cx="1130029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2B1C1D-2275-8761-2898-4C1546F763D6}"/>
              </a:ext>
            </a:extLst>
          </p:cNvPr>
          <p:cNvSpPr/>
          <p:nvPr/>
        </p:nvSpPr>
        <p:spPr>
          <a:xfrm>
            <a:off x="7612747" y="4171367"/>
            <a:ext cx="1130029" cy="484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460F-E4A3-C477-1463-8998D5D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16AB-2722-D8E1-FD92-FD3B0C93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 careful of overwriting beyond the end of C-style strings when copying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what happens if you execute the above code?</a:t>
            </a:r>
          </a:p>
          <a:p>
            <a:r>
              <a:rPr lang="en-US" altLang="zh-CN" b="1" dirty="0"/>
              <a:t>A</a:t>
            </a:r>
            <a:r>
              <a:rPr lang="en-US" altLang="zh-CN" dirty="0"/>
              <a:t>: In theory, undefined behavior</a:t>
            </a:r>
          </a:p>
          <a:p>
            <a:pPr lvl="1"/>
            <a:r>
              <a:rPr lang="en-US" altLang="zh-CN" dirty="0"/>
              <a:t>In practice, much worse can happen. See: </a:t>
            </a:r>
          </a:p>
          <a:p>
            <a:pPr lvl="2"/>
            <a:r>
              <a:rPr lang="en-US" altLang="zh-CN" i="1" dirty="0"/>
              <a:t>https://www.eecs.umich.edu/courses/eecs588/static/stack_smashing.pdf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C2B05-A525-7B83-7C88-89225701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4B316-E64E-D54D-F68C-EC0E2DBF5A7C}"/>
              </a:ext>
            </a:extLst>
          </p:cNvPr>
          <p:cNvSpPr txBox="1"/>
          <p:nvPr/>
        </p:nvSpPr>
        <p:spPr>
          <a:xfrm>
            <a:off x="2971800" y="158388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 of buffer overflow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dst[10];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str[] = "beauty is only skin deep";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strcpy(dst, str);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Heap and Dynamic Allocation</a:t>
            </a:r>
          </a:p>
        </p:txBody>
      </p:sp>
    </p:spTree>
    <p:extLst>
      <p:ext uri="{BB962C8B-B14F-4D97-AF65-F5344CB8AC3E}">
        <p14:creationId xmlns:p14="http://schemas.microsoft.com/office/powerpoint/2010/main" val="15564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899A69-812C-902E-DBE4-7511AFC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C325D-EE80-E732-593F-950C2257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Heap memory is a third memory region besides global and stack memory</a:t>
            </a:r>
          </a:p>
          <a:p>
            <a:pPr lvl="1"/>
            <a:r>
              <a:rPr lang="en-US" altLang="zh-CN" dirty="0"/>
              <a:t>Objects must be </a:t>
            </a:r>
            <a:r>
              <a:rPr lang="en-US" altLang="zh-CN" dirty="0">
                <a:solidFill>
                  <a:srgbClr val="FF0000"/>
                </a:solidFill>
              </a:rPr>
              <a:t>explicitly allocated and released </a:t>
            </a:r>
            <a:r>
              <a:rPr lang="en-US" altLang="zh-CN" dirty="0"/>
              <a:t>from heap </a:t>
            </a:r>
          </a:p>
          <a:p>
            <a:pPr lvl="2"/>
            <a:r>
              <a:rPr lang="en-US" altLang="zh-CN" dirty="0"/>
              <a:t>known as </a:t>
            </a:r>
            <a:r>
              <a:rPr lang="en-US" altLang="zh-CN" b="1" dirty="0"/>
              <a:t>dynamic (de-)allocation</a:t>
            </a:r>
            <a:endParaRPr lang="en-US" altLang="zh-CN" dirty="0"/>
          </a:p>
          <a:p>
            <a:pPr lvl="1"/>
            <a:r>
              <a:rPr lang="en-US" altLang="zh-CN" dirty="0"/>
              <a:t>Every in-memory objects in heap has a unique location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Heap allocation may </a:t>
            </a:r>
            <a:r>
              <a:rPr lang="en-US" altLang="zh-CN" dirty="0">
                <a:solidFill>
                  <a:srgbClr val="FF0000"/>
                </a:solidFill>
              </a:rPr>
              <a:t>fail</a:t>
            </a:r>
            <a:r>
              <a:rPr lang="en-US" altLang="zh-CN" dirty="0"/>
              <a:t> if there is not enough free space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C089E4-F45E-9133-D5B5-BE71C74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FBBAA7-1788-DBFA-0A54-6C9F9EE1B613}"/>
              </a:ext>
            </a:extLst>
          </p:cNvPr>
          <p:cNvSpPr/>
          <p:nvPr/>
        </p:nvSpPr>
        <p:spPr>
          <a:xfrm>
            <a:off x="3102753" y="3097760"/>
            <a:ext cx="5507847" cy="32585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344C8-A977-6D34-DA29-430FF49769DF}"/>
              </a:ext>
            </a:extLst>
          </p:cNvPr>
          <p:cNvSpPr/>
          <p:nvPr/>
        </p:nvSpPr>
        <p:spPr>
          <a:xfrm>
            <a:off x="3486764" y="393720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B8DA93-1093-3F7C-D165-00B85CC63289}"/>
              </a:ext>
            </a:extLst>
          </p:cNvPr>
          <p:cNvSpPr/>
          <p:nvPr/>
        </p:nvSpPr>
        <p:spPr>
          <a:xfrm>
            <a:off x="6912551" y="3793043"/>
            <a:ext cx="1104115" cy="137585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7DB88D-E089-23B0-88BB-7F8E1D526FD8}"/>
              </a:ext>
            </a:extLst>
          </p:cNvPr>
          <p:cNvSpPr txBox="1"/>
          <p:nvPr/>
        </p:nvSpPr>
        <p:spPr>
          <a:xfrm>
            <a:off x="6813836" y="312056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19FB1-A669-0506-A5F7-03E61966AFE0}"/>
              </a:ext>
            </a:extLst>
          </p:cNvPr>
          <p:cNvSpPr txBox="1"/>
          <p:nvPr/>
        </p:nvSpPr>
        <p:spPr>
          <a:xfrm>
            <a:off x="3149294" y="312056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9A854D-5923-B10C-AD30-939A0B627A36}"/>
              </a:ext>
            </a:extLst>
          </p:cNvPr>
          <p:cNvSpPr/>
          <p:nvPr/>
        </p:nvSpPr>
        <p:spPr>
          <a:xfrm>
            <a:off x="3371136" y="3797292"/>
            <a:ext cx="939608" cy="200978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81AFEF-9674-5A53-679B-68A7ED3CE8D1}"/>
              </a:ext>
            </a:extLst>
          </p:cNvPr>
          <p:cNvGrpSpPr/>
          <p:nvPr/>
        </p:nvGrpSpPr>
        <p:grpSpPr>
          <a:xfrm>
            <a:off x="2546965" y="378579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E69BDCC-C776-22E1-5693-B0396A2258F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6CECDB5-4CCD-D3EF-9768-8A1821EB870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4D471F9-97E1-BCD4-4687-65E6488F79C5}"/>
              </a:ext>
            </a:extLst>
          </p:cNvPr>
          <p:cNvSpPr/>
          <p:nvPr/>
        </p:nvSpPr>
        <p:spPr>
          <a:xfrm>
            <a:off x="7164845" y="390729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DDEB92-BB9A-8980-7BC1-D66C792A620C}"/>
              </a:ext>
            </a:extLst>
          </p:cNvPr>
          <p:cNvGrpSpPr/>
          <p:nvPr/>
        </p:nvGrpSpPr>
        <p:grpSpPr>
          <a:xfrm>
            <a:off x="6225046" y="375588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4D8FF7-3CC2-1689-67A0-F6B31B978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AF42933-A12B-4B65-ACCD-467C3F44A387}"/>
              </a:ext>
            </a:extLst>
          </p:cNvPr>
          <p:cNvSpPr txBox="1"/>
          <p:nvPr/>
        </p:nvSpPr>
        <p:spPr>
          <a:xfrm>
            <a:off x="4981565" y="312713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FD43E4-4FED-2DA8-94F3-A9463833A412}"/>
              </a:ext>
            </a:extLst>
          </p:cNvPr>
          <p:cNvSpPr/>
          <p:nvPr/>
        </p:nvSpPr>
        <p:spPr>
          <a:xfrm>
            <a:off x="5373225" y="392784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E54D07-F658-8E48-8D14-90811BC9D0AA}"/>
              </a:ext>
            </a:extLst>
          </p:cNvPr>
          <p:cNvGrpSpPr/>
          <p:nvPr/>
        </p:nvGrpSpPr>
        <p:grpSpPr>
          <a:xfrm>
            <a:off x="4433426" y="377643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94EE5C5-1B7A-96CA-A5BE-0DEC24DF263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C4450A-2B7A-8E66-A6DD-37EA20E3A387}"/>
              </a:ext>
            </a:extLst>
          </p:cNvPr>
          <p:cNvSpPr/>
          <p:nvPr/>
        </p:nvSpPr>
        <p:spPr>
          <a:xfrm>
            <a:off x="5273374" y="3785797"/>
            <a:ext cx="778674" cy="202127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72BED4-AABF-8159-6F54-FC1CC97A11B7}"/>
              </a:ext>
            </a:extLst>
          </p:cNvPr>
          <p:cNvSpPr txBox="1"/>
          <p:nvPr/>
        </p:nvSpPr>
        <p:spPr>
          <a:xfrm rot="5400000">
            <a:off x="3386027" y="491964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A6A67D-9A83-4C39-26DC-A942E1D806C5}"/>
              </a:ext>
            </a:extLst>
          </p:cNvPr>
          <p:cNvSpPr txBox="1"/>
          <p:nvPr/>
        </p:nvSpPr>
        <p:spPr>
          <a:xfrm rot="5400000">
            <a:off x="5279999" y="4896669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9F1F72-9309-0CBE-27C2-D811ECC00D20}"/>
              </a:ext>
            </a:extLst>
          </p:cNvPr>
          <p:cNvSpPr txBox="1"/>
          <p:nvPr/>
        </p:nvSpPr>
        <p:spPr>
          <a:xfrm rot="5400000">
            <a:off x="7034622" y="475001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C69CC44-D269-04C3-AC9A-DBE8CC9488BE}"/>
              </a:ext>
            </a:extLst>
          </p:cNvPr>
          <p:cNvSpPr/>
          <p:nvPr/>
        </p:nvSpPr>
        <p:spPr>
          <a:xfrm rot="5400000">
            <a:off x="7086823" y="5506424"/>
            <a:ext cx="76542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6A6B2-8AF8-D477-B8DD-38D1483F6B35}"/>
              </a:ext>
            </a:extLst>
          </p:cNvPr>
          <p:cNvSpPr txBox="1"/>
          <p:nvPr/>
        </p:nvSpPr>
        <p:spPr>
          <a:xfrm rot="5400000">
            <a:off x="7372325" y="5585662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98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Allocation and Deallocation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object </a:t>
                </a:r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zh-CN" b="1" dirty="0"/>
                  <a:t>Attention</a:t>
                </a:r>
                <a:r>
                  <a:rPr lang="en-US" altLang="zh-CN" dirty="0"/>
                  <a:t>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the offset must be 0! (meaning it points to th</a:t>
                </a:r>
                <a:r>
                  <a:rPr lang="en-US" altLang="zh-CN" dirty="0"/>
                  <a:t>e head of the object)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in-memory object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in-memory object of type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3429000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 &lt;expr&gt;</a:t>
            </a:r>
          </a:p>
        </p:txBody>
      </p:sp>
    </p:spTree>
    <p:extLst>
      <p:ext uri="{BB962C8B-B14F-4D97-AF65-F5344CB8AC3E}">
        <p14:creationId xmlns:p14="http://schemas.microsoft.com/office/powerpoint/2010/main" val="15903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8040-43D5-F253-99BE-33BD24FC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EBF6-9DF1-FBE5-0B35-D844C0E2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22"/>
            <a:ext cx="10515600" cy="5040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Remember to deallocate heap objects before exiting (</a:t>
            </a:r>
            <a:r>
              <a:rPr lang="en-US" altLang="zh-CN" dirty="0" err="1"/>
              <a:t>o.w</a:t>
            </a:r>
            <a:r>
              <a:rPr lang="en-US" altLang="zh-CN" dirty="0"/>
              <a:t>., </a:t>
            </a:r>
            <a:r>
              <a:rPr lang="en-US" altLang="zh-CN" b="1" dirty="0"/>
              <a:t>memory leaks </a:t>
            </a:r>
            <a:r>
              <a:rPr lang="en-US" altLang="zh-CN" dirty="0"/>
              <a:t>occur)</a:t>
            </a:r>
          </a:p>
          <a:p>
            <a:pPr lvl="1"/>
            <a:r>
              <a:rPr lang="en-US" altLang="zh-CN" dirty="0"/>
              <a:t>The value in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an invalid pointer after deallocation</a:t>
            </a:r>
          </a:p>
          <a:p>
            <a:pPr lvl="1"/>
            <a:r>
              <a:rPr lang="en-US" altLang="zh-CN" dirty="0"/>
              <a:t>Reset the value of those pointer variables to </a:t>
            </a:r>
            <a:r>
              <a:rPr lang="en-US" altLang="zh-CN" dirty="0" err="1">
                <a:solidFill>
                  <a:srgbClr val="0070C0"/>
                </a:solidFill>
              </a:rPr>
              <a:t>nullptr</a:t>
            </a:r>
            <a:r>
              <a:rPr lang="en-US" altLang="zh-CN" dirty="0"/>
              <a:t> if it will be reused later!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02E7E-BB89-9D37-9891-ED5DA8DB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D69EA-9FC3-B757-9EA6-33D2A4B4512A}"/>
              </a:ext>
            </a:extLst>
          </p:cNvPr>
          <p:cNvSpPr txBox="1"/>
          <p:nvPr/>
        </p:nvSpPr>
        <p:spPr>
          <a:xfrm>
            <a:off x="1637445" y="1391013"/>
            <a:ext cx="3724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int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*p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B58A54-FF7C-70F8-018C-EBF8C25DA027}"/>
              </a:ext>
            </a:extLst>
          </p:cNvPr>
          <p:cNvSpPr/>
          <p:nvPr/>
        </p:nvSpPr>
        <p:spPr>
          <a:xfrm>
            <a:off x="6555158" y="1391373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3F000-6AF7-9FF2-8E20-AA7180D3B68B}"/>
              </a:ext>
            </a:extLst>
          </p:cNvPr>
          <p:cNvSpPr/>
          <p:nvPr/>
        </p:nvSpPr>
        <p:spPr>
          <a:xfrm>
            <a:off x="7179237" y="2194337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DCCFFE-3F64-2215-632C-A658D875F8B2}"/>
              </a:ext>
            </a:extLst>
          </p:cNvPr>
          <p:cNvSpPr/>
          <p:nvPr/>
        </p:nvSpPr>
        <p:spPr>
          <a:xfrm>
            <a:off x="8870208" y="2090904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BF5DA6-35E0-06A4-5F7C-EA2E3390B5C8}"/>
              </a:ext>
            </a:extLst>
          </p:cNvPr>
          <p:cNvSpPr txBox="1"/>
          <p:nvPr/>
        </p:nvSpPr>
        <p:spPr>
          <a:xfrm>
            <a:off x="8643432" y="140511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4521F-7752-88CB-B538-D93B0C8676F8}"/>
              </a:ext>
            </a:extLst>
          </p:cNvPr>
          <p:cNvSpPr txBox="1"/>
          <p:nvPr/>
        </p:nvSpPr>
        <p:spPr>
          <a:xfrm>
            <a:off x="6805483" y="141417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6B2355-F7E7-198A-2EA4-5F4EEAAC2E03}"/>
              </a:ext>
            </a:extLst>
          </p:cNvPr>
          <p:cNvSpPr/>
          <p:nvPr/>
        </p:nvSpPr>
        <p:spPr>
          <a:xfrm>
            <a:off x="7027325" y="2090904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936497-E48E-7EA7-F851-B89C6C807F83}"/>
              </a:ext>
            </a:extLst>
          </p:cNvPr>
          <p:cNvGrpSpPr/>
          <p:nvPr/>
        </p:nvGrpSpPr>
        <p:grpSpPr>
          <a:xfrm>
            <a:off x="6239438" y="204292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31FF82C-EBE9-0D9A-8C83-E6E61FB7A24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/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1E96308-8A40-2E3C-17E6-DDE0AEF765FB}"/>
              </a:ext>
            </a:extLst>
          </p:cNvPr>
          <p:cNvSpPr txBox="1"/>
          <p:nvPr/>
        </p:nvSpPr>
        <p:spPr>
          <a:xfrm>
            <a:off x="6581688" y="3879327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A15B5D-45C0-938C-1FEB-EE224554B462}"/>
              </a:ext>
            </a:extLst>
          </p:cNvPr>
          <p:cNvSpPr/>
          <p:nvPr/>
        </p:nvSpPr>
        <p:spPr>
          <a:xfrm>
            <a:off x="9113851" y="223809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D9FAB49-563E-03BD-063E-52B6AE03C764}"/>
              </a:ext>
            </a:extLst>
          </p:cNvPr>
          <p:cNvGrpSpPr/>
          <p:nvPr/>
        </p:nvGrpSpPr>
        <p:grpSpPr>
          <a:xfrm>
            <a:off x="8174052" y="20866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EAD64C1-ACB3-7FEA-A6FD-0C892FAF2E0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/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, 0)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l="-6383" t="-6061" r="-709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E4C376-CBF2-7872-3C87-4C84639558AD}"/>
              </a:ext>
            </a:extLst>
          </p:cNvPr>
          <p:cNvGrpSpPr/>
          <p:nvPr/>
        </p:nvGrpSpPr>
        <p:grpSpPr>
          <a:xfrm>
            <a:off x="983893" y="1892326"/>
            <a:ext cx="1155192" cy="400110"/>
            <a:chOff x="2822448" y="3339786"/>
            <a:chExt cx="1155192" cy="40011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9154F69-43A8-8C12-294C-2BBEFD1302F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A9BDFA5-42D5-3171-C9FB-04B6B02035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D54F6D7-44A4-11D0-7394-1471B3C4E636}"/>
              </a:ext>
            </a:extLst>
          </p:cNvPr>
          <p:cNvSpPr txBox="1"/>
          <p:nvPr/>
        </p:nvSpPr>
        <p:spPr>
          <a:xfrm>
            <a:off x="7232932" y="2255964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66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0.00091 0.087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875 L -0.00091 0.1652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3" grpId="0" animBg="1"/>
      <p:bldP spid="31" grpId="0" animBg="1"/>
      <p:bldP spid="31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59A1-0423-9365-CB72-5C507FD3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 of ADT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B8DCA-55EB-5C61-386F-A1805C1A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37B60-12E1-2FDA-E2DD-8EC115C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871328-86D1-22D6-C1C3-521500CB3123}"/>
              </a:ext>
            </a:extLst>
          </p:cNvPr>
          <p:cNvSpPr txBox="1"/>
          <p:nvPr/>
        </p:nvSpPr>
        <p:spPr>
          <a:xfrm>
            <a:off x="1061156" y="1600371"/>
            <a:ext cx="58589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Counter* c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Counter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c-&gt;reset();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c-&gt;incr();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value of the counter is: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c-&gt;get()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3562A3-4AA0-A9D2-B663-6137598E9C59}"/>
              </a:ext>
            </a:extLst>
          </p:cNvPr>
          <p:cNvGrpSpPr/>
          <p:nvPr/>
        </p:nvGrpSpPr>
        <p:grpSpPr>
          <a:xfrm>
            <a:off x="483560" y="2118105"/>
            <a:ext cx="1155192" cy="400110"/>
            <a:chOff x="2822448" y="3339786"/>
            <a:chExt cx="1155192" cy="400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C4383A-CE4E-64CE-2DD5-2113BDBC017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97CDDFD-8AF1-47FB-EAD8-23F041AEA6F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FAF8855-279C-4C9F-BD02-130209354C08}"/>
              </a:ext>
            </a:extLst>
          </p:cNvPr>
          <p:cNvSpPr/>
          <p:nvPr/>
        </p:nvSpPr>
        <p:spPr>
          <a:xfrm>
            <a:off x="6932281" y="1888084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292CC8-B8CA-0B54-8E4A-59B81C221522}"/>
              </a:ext>
            </a:extLst>
          </p:cNvPr>
          <p:cNvSpPr/>
          <p:nvPr/>
        </p:nvSpPr>
        <p:spPr>
          <a:xfrm>
            <a:off x="7556360" y="2691048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04BDC7-E010-1E75-472D-69B469A751F7}"/>
              </a:ext>
            </a:extLst>
          </p:cNvPr>
          <p:cNvSpPr/>
          <p:nvPr/>
        </p:nvSpPr>
        <p:spPr>
          <a:xfrm>
            <a:off x="9247331" y="2587615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1205C4-7AE5-2940-6211-79650DBF6B0C}"/>
              </a:ext>
            </a:extLst>
          </p:cNvPr>
          <p:cNvSpPr txBox="1"/>
          <p:nvPr/>
        </p:nvSpPr>
        <p:spPr>
          <a:xfrm>
            <a:off x="9020555" y="19018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122D6-8263-7164-3F6B-A7998C5FC827}"/>
              </a:ext>
            </a:extLst>
          </p:cNvPr>
          <p:cNvSpPr txBox="1"/>
          <p:nvPr/>
        </p:nvSpPr>
        <p:spPr>
          <a:xfrm>
            <a:off x="7182606" y="19108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8768EF-BFCD-D082-A1CF-239276FE1F10}"/>
              </a:ext>
            </a:extLst>
          </p:cNvPr>
          <p:cNvSpPr/>
          <p:nvPr/>
        </p:nvSpPr>
        <p:spPr>
          <a:xfrm>
            <a:off x="7404448" y="25876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2FA5B8-427C-A4C9-AC03-4EC17C104CE8}"/>
              </a:ext>
            </a:extLst>
          </p:cNvPr>
          <p:cNvGrpSpPr/>
          <p:nvPr/>
        </p:nvGrpSpPr>
        <p:grpSpPr>
          <a:xfrm>
            <a:off x="6616561" y="253963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09D9062-2C80-D186-07DA-0B81EB6E7E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/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C45A08E-BCC8-6B81-D366-9595A9A28AB6}"/>
              </a:ext>
            </a:extLst>
          </p:cNvPr>
          <p:cNvSpPr txBox="1"/>
          <p:nvPr/>
        </p:nvSpPr>
        <p:spPr>
          <a:xfrm>
            <a:off x="6958811" y="437603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5E2114-F2F2-ED7E-3032-76F86DDC3483}"/>
              </a:ext>
            </a:extLst>
          </p:cNvPr>
          <p:cNvSpPr/>
          <p:nvPr/>
        </p:nvSpPr>
        <p:spPr>
          <a:xfrm>
            <a:off x="9490974" y="2734807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E74618-1DB1-2826-B35A-CE02E45FA6F5}"/>
              </a:ext>
            </a:extLst>
          </p:cNvPr>
          <p:cNvGrpSpPr/>
          <p:nvPr/>
        </p:nvGrpSpPr>
        <p:grpSpPr>
          <a:xfrm>
            <a:off x="8551175" y="258339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84F19C5-0BFC-00DE-B47E-67577108EAF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/>
              <p:nvPr/>
            </p:nvSpPr>
            <p:spPr>
              <a:xfrm>
                <a:off x="9526898" y="2818968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898" y="2818968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3950DE-B1CD-C494-D96A-FDD60CD0378A}"/>
              </a:ext>
            </a:extLst>
          </p:cNvPr>
          <p:cNvSpPr txBox="1"/>
          <p:nvPr/>
        </p:nvSpPr>
        <p:spPr>
          <a:xfrm>
            <a:off x="7610055" y="2752675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60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8.33333E-7 0.12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25 L 8.33333E-7 0.4442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  <p:bldP spid="26" grpId="0" animBg="1"/>
      <p:bldP spid="26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4335-8E70-7B44-4927-1FB28DB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Whack-A-Mole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99122-C822-ED4A-1CD7-3F4226D4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61ADE-9144-3104-BC96-FFE35D3B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79C2A-7F6E-FBCE-6D4D-E1870C004692}"/>
              </a:ext>
            </a:extLst>
          </p:cNvPr>
          <p:cNvSpPr txBox="1"/>
          <p:nvPr/>
        </p:nvSpPr>
        <p:spPr>
          <a:xfrm>
            <a:off x="2734518" y="1203569"/>
            <a:ext cx="79141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The field where moles happily live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Field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Field(int sz);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information of a mole (if any)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getMole(int row, int col) const;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Add a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addMole(int row, int col, bool big);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removeMole(int row, int col);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Size (n x n) of the filed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Moles in the field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Grid&lt;Mole*&gt; moles;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38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Arrays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array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 0)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a dynamic array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array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dynamic array of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T[&lt;size&gt;]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4378124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delete[] &lt;expr&gt;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54432C-DD23-DA1A-4633-598E6D3BB825}"/>
              </a:ext>
            </a:extLst>
          </p:cNvPr>
          <p:cNvGrpSpPr/>
          <p:nvPr/>
        </p:nvGrpSpPr>
        <p:grpSpPr>
          <a:xfrm>
            <a:off x="5742269" y="2933730"/>
            <a:ext cx="4099043" cy="790300"/>
            <a:chOff x="6494624" y="2851226"/>
            <a:chExt cx="4099043" cy="7903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31B1B7A-D1B0-7E5B-0D5A-417CD583242E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4AE9F53-F4C1-22C2-C53A-02E18FD2D104}"/>
                </a:ext>
              </a:extLst>
            </p:cNvPr>
            <p:cNvSpPr/>
            <p:nvPr/>
          </p:nvSpPr>
          <p:spPr>
            <a:xfrm>
              <a:off x="7197056" y="2897435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51E5F7-BAB2-C078-F939-CAE5BCABFCA0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866339A-D45F-D30F-3457-4DF7D4F8FDD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7025171-E30D-EC12-2883-AB12B9DEB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8E4F96-3556-F697-06D1-7DEDAA7D4778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8DD16F3-650B-D751-6159-249A670D85C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C1F593-2E80-6C2C-488E-BA48ABD7C205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B1B92A-A91E-EA87-1C76-DA8ED713FC6A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D461D51-7C2F-19C3-E343-811BA6E6807E}"/>
              </a:ext>
            </a:extLst>
          </p:cNvPr>
          <p:cNvSpPr txBox="1"/>
          <p:nvPr/>
        </p:nvSpPr>
        <p:spPr>
          <a:xfrm>
            <a:off x="2593083" y="3035943"/>
            <a:ext cx="239165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int[5];</a:t>
            </a:r>
          </a:p>
        </p:txBody>
      </p:sp>
    </p:spTree>
    <p:extLst>
      <p:ext uri="{BB962C8B-B14F-4D97-AF65-F5344CB8AC3E}">
        <p14:creationId xmlns:p14="http://schemas.microsoft.com/office/powerpoint/2010/main" val="19487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9AE2-981D-6FF2-1A02-0627D4ED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Fixed-Length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CB817-81F8-E3BB-C8AB-9A257D64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define a vector of integers with fixed length using a dynamic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3C36B-E1C4-C079-48D5-0219753B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A282B-E698-6B45-D650-6B9A88B1BF4B}"/>
              </a:ext>
            </a:extLst>
          </p:cNvPr>
          <p:cNvSpPr txBox="1"/>
          <p:nvPr/>
        </p:nvSpPr>
        <p:spPr>
          <a:xfrm>
            <a:off x="1125638" y="1776106"/>
            <a:ext cx="4789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 and destructors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~FVector();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A9B94-5832-4221-F846-39B709314A9E}"/>
              </a:ext>
            </a:extLst>
          </p:cNvPr>
          <p:cNvSpPr txBox="1"/>
          <p:nvPr/>
        </p:nvSpPr>
        <p:spPr>
          <a:xfrm>
            <a:off x="6097930" y="1776106"/>
            <a:ext cx="5255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FVector::at(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 = v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Ownership of Resources</a:t>
            </a:r>
          </a:p>
        </p:txBody>
      </p:sp>
    </p:spTree>
    <p:extLst>
      <p:ext uri="{BB962C8B-B14F-4D97-AF65-F5344CB8AC3E}">
        <p14:creationId xmlns:p14="http://schemas.microsoft.com/office/powerpoint/2010/main" val="16295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46711</TotalTime>
  <Words>11383</Words>
  <Application>Microsoft Office PowerPoint</Application>
  <PresentationFormat>宽屏</PresentationFormat>
  <Paragraphs>2855</Paragraphs>
  <Slides>130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0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Wingdings</vt:lpstr>
      <vt:lpstr>CompCertELF5</vt:lpstr>
      <vt:lpstr>Principles and Methods of Program Design Lecture 7: Pointers &amp;  Dynamic Resources</vt:lpstr>
      <vt:lpstr>Road Map</vt:lpstr>
      <vt:lpstr>Last Time</vt:lpstr>
      <vt:lpstr>This Time</vt:lpstr>
      <vt:lpstr>PowerPoint 演示文稿</vt:lpstr>
      <vt:lpstr>Key Ideas</vt:lpstr>
      <vt:lpstr>In-Memory Values</vt:lpstr>
      <vt:lpstr>Abstract Memory Spaces</vt:lpstr>
      <vt:lpstr>Memory Layout</vt:lpstr>
      <vt:lpstr>Example</vt:lpstr>
      <vt:lpstr>Variable Definitions Revisited </vt:lpstr>
      <vt:lpstr>Composite In-Memory Values</vt:lpstr>
      <vt:lpstr>Memory States and Environments</vt:lpstr>
      <vt:lpstr>C++ Abstract Machine</vt:lpstr>
      <vt:lpstr>Memory Addresses</vt:lpstr>
      <vt:lpstr>Memory Addresses</vt:lpstr>
      <vt:lpstr>L-value Expressions</vt:lpstr>
      <vt:lpstr>Variable Expressions</vt:lpstr>
      <vt:lpstr>Member Variable Access</vt:lpstr>
      <vt:lpstr>Sizes of Data in L-values</vt:lpstr>
      <vt:lpstr>R-value Expressions</vt:lpstr>
      <vt:lpstr>L/R-values Positions</vt:lpstr>
      <vt:lpstr>L-value Positions</vt:lpstr>
      <vt:lpstr>R-value Positions</vt:lpstr>
      <vt:lpstr>R-value positions</vt:lpstr>
      <vt:lpstr>Key Points</vt:lpstr>
      <vt:lpstr>PowerPoint 演示文稿</vt:lpstr>
      <vt:lpstr>Evaluation of Assignments</vt:lpstr>
      <vt:lpstr>Assignment Revisited</vt:lpstr>
      <vt:lpstr>Other Forms</vt:lpstr>
      <vt:lpstr>++ Operators</vt:lpstr>
      <vt:lpstr>Assignment to Member Variables</vt:lpstr>
      <vt:lpstr>PowerPoint 演示文稿</vt:lpstr>
      <vt:lpstr>References and Evaluation</vt:lpstr>
      <vt:lpstr>Reference Variables</vt:lpstr>
      <vt:lpstr>References to Member Variables</vt:lpstr>
      <vt:lpstr>PowerPoint 演示文稿</vt:lpstr>
      <vt:lpstr>Evolution of Memory States and Environments</vt:lpstr>
      <vt:lpstr>Evolution of Environments with References</vt:lpstr>
      <vt:lpstr>PowerPoint 演示文稿</vt:lpstr>
      <vt:lpstr>Pointers</vt:lpstr>
      <vt:lpstr>Pointer Variables</vt:lpstr>
      <vt:lpstr>Examples</vt:lpstr>
      <vt:lpstr>Why We Need Pointers?</vt:lpstr>
      <vt:lpstr>Address-of Operator</vt:lpstr>
      <vt:lpstr>Address-of References</vt:lpstr>
      <vt:lpstr>Address-of Members</vt:lpstr>
      <vt:lpstr>Exercises</vt:lpstr>
      <vt:lpstr>Dereference Operator</vt:lpstr>
      <vt:lpstr>Implicit Conversion in Dereferencing</vt:lpstr>
      <vt:lpstr>Pointer Variables as Containers</vt:lpstr>
      <vt:lpstr>Why Need Pointer Containers?</vt:lpstr>
      <vt:lpstr>Dereferencing References</vt:lpstr>
      <vt:lpstr>Dereferencing Members</vt:lpstr>
      <vt:lpstr>Pointers of Pointers</vt:lpstr>
      <vt:lpstr>Example</vt:lpstr>
      <vt:lpstr>Const Pointer</vt:lpstr>
      <vt:lpstr>Exercise</vt:lpstr>
      <vt:lpstr>Pointers as Function Parameters</vt:lpstr>
      <vt:lpstr>Invalid Pointers</vt:lpstr>
      <vt:lpstr>NULL Pointer</vt:lpstr>
      <vt:lpstr>Pointers to Object Variables</vt:lpstr>
      <vt:lpstr>Syntactic Sugar</vt:lpstr>
      <vt:lpstr>This Pointer</vt:lpstr>
      <vt:lpstr>This Pointer</vt:lpstr>
      <vt:lpstr>This Pointer</vt:lpstr>
      <vt:lpstr>PowerPoint 演示文稿</vt:lpstr>
      <vt:lpstr>Comparison</vt:lpstr>
      <vt:lpstr>When to use which</vt:lpstr>
      <vt:lpstr>PowerPoint 演示文稿</vt:lpstr>
      <vt:lpstr>Pointer Arithmetic</vt:lpstr>
      <vt:lpstr>Usage</vt:lpstr>
      <vt:lpstr>Pointer Arithemtic</vt:lpstr>
      <vt:lpstr>Usage</vt:lpstr>
      <vt:lpstr>Pointers to the End of Objects </vt:lpstr>
      <vt:lpstr>Compare Pointers</vt:lpstr>
      <vt:lpstr>Distances between Pointers</vt:lpstr>
      <vt:lpstr>Example</vt:lpstr>
      <vt:lpstr>PowerPoint 演示文稿</vt:lpstr>
      <vt:lpstr>Arrays</vt:lpstr>
      <vt:lpstr>Initialization and Assignment</vt:lpstr>
      <vt:lpstr>Decay to Pointers</vt:lpstr>
      <vt:lpstr>Pointer Arithmetic</vt:lpstr>
      <vt:lpstr>Pointer Arithmetic</vt:lpstr>
      <vt:lpstr>Arrays as Function Parameters</vt:lpstr>
      <vt:lpstr>Higher-Dimension Arrays</vt:lpstr>
      <vt:lpstr>Layout in Memory</vt:lpstr>
      <vt:lpstr>PowerPoint 演示文稿</vt:lpstr>
      <vt:lpstr>C-Style Strings</vt:lpstr>
      <vt:lpstr>Buffer Overflow</vt:lpstr>
      <vt:lpstr>PowerPoint 演示文稿</vt:lpstr>
      <vt:lpstr>Heap Memory</vt:lpstr>
      <vt:lpstr>Dynamic Allocation and Deallocation</vt:lpstr>
      <vt:lpstr>A First Example</vt:lpstr>
      <vt:lpstr>Allocation of ADT Objects</vt:lpstr>
      <vt:lpstr>Whack-A-Mole Revisited</vt:lpstr>
      <vt:lpstr>Dynamic Arrays</vt:lpstr>
      <vt:lpstr>Fixed-Length Vector</vt:lpstr>
      <vt:lpstr>PowerPoint 演示文稿</vt:lpstr>
      <vt:lpstr>Ownership of Dynamic Memory</vt:lpstr>
      <vt:lpstr>Resource Acquisition is Initialization</vt:lpstr>
      <vt:lpstr>Shallow Copying</vt:lpstr>
      <vt:lpstr>Shallow Copying</vt:lpstr>
      <vt:lpstr>Deep Copying</vt:lpstr>
      <vt:lpstr>Deep Copying</vt:lpstr>
      <vt:lpstr>Assignment Overloading</vt:lpstr>
      <vt:lpstr>Copy Constructors</vt:lpstr>
      <vt:lpstr>Other Methods for Managing Heap Memory</vt:lpstr>
      <vt:lpstr>PowerPoint 演示文稿</vt:lpstr>
      <vt:lpstr>Linked Lists</vt:lpstr>
      <vt:lpstr>Basic Operations</vt:lpstr>
      <vt:lpstr>Basic Operations</vt:lpstr>
      <vt:lpstr>Basic Operations</vt:lpstr>
      <vt:lpstr>Copying Linked Lists</vt:lpstr>
      <vt:lpstr>Get the I-th Element</vt:lpstr>
      <vt:lpstr>PowerPoint 演示文稿</vt:lpstr>
      <vt:lpstr>Design Collections</vt:lpstr>
      <vt:lpstr>Vector of Integers</vt:lpstr>
      <vt:lpstr>Add Elements</vt:lpstr>
      <vt:lpstr>Insert Elements</vt:lpstr>
      <vt:lpstr>Remove Elements</vt:lpstr>
      <vt:lpstr>Constructors and Destructors</vt:lpstr>
      <vt:lpstr>Copying and Assignment</vt:lpstr>
      <vt:lpstr>PowerPoint 演示文稿</vt:lpstr>
      <vt:lpstr>Template Classes</vt:lpstr>
      <vt:lpstr>Generic Linked Lists</vt:lpstr>
      <vt:lpstr>Generic Operations</vt:lpstr>
      <vt:lpstr>Generic Vectors</vt:lpstr>
      <vt:lpstr>Generic Member Functions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管 昊</cp:lastModifiedBy>
  <cp:revision>3344</cp:revision>
  <dcterms:created xsi:type="dcterms:W3CDTF">2021-06-01T02:26:55Z</dcterms:created>
  <dcterms:modified xsi:type="dcterms:W3CDTF">2023-05-21T01:39:16Z</dcterms:modified>
</cp:coreProperties>
</file>