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sldIdLst>
    <p:sldId id="288" r:id="rId2"/>
    <p:sldId id="340" r:id="rId3"/>
    <p:sldId id="514" r:id="rId4"/>
    <p:sldId id="515" r:id="rId5"/>
    <p:sldId id="707" r:id="rId6"/>
    <p:sldId id="516" r:id="rId7"/>
    <p:sldId id="517" r:id="rId8"/>
    <p:sldId id="518" r:id="rId9"/>
    <p:sldId id="519" r:id="rId10"/>
    <p:sldId id="520" r:id="rId11"/>
    <p:sldId id="521" r:id="rId12"/>
    <p:sldId id="708" r:id="rId13"/>
    <p:sldId id="715" r:id="rId14"/>
    <p:sldId id="710" r:id="rId15"/>
    <p:sldId id="717" r:id="rId16"/>
    <p:sldId id="709" r:id="rId17"/>
    <p:sldId id="716" r:id="rId18"/>
    <p:sldId id="718" r:id="rId19"/>
    <p:sldId id="719" r:id="rId20"/>
    <p:sldId id="711" r:id="rId21"/>
    <p:sldId id="720" r:id="rId22"/>
    <p:sldId id="726" r:id="rId23"/>
    <p:sldId id="714" r:id="rId24"/>
    <p:sldId id="727" r:id="rId25"/>
    <p:sldId id="721" r:id="rId26"/>
    <p:sldId id="723" r:id="rId27"/>
    <p:sldId id="722" r:id="rId28"/>
    <p:sldId id="724" r:id="rId29"/>
    <p:sldId id="728" r:id="rId30"/>
    <p:sldId id="729" r:id="rId31"/>
    <p:sldId id="730" r:id="rId32"/>
    <p:sldId id="732" r:id="rId33"/>
    <p:sldId id="731" r:id="rId34"/>
    <p:sldId id="725" r:id="rId35"/>
    <p:sldId id="733" r:id="rId36"/>
    <p:sldId id="734" r:id="rId37"/>
    <p:sldId id="735" r:id="rId38"/>
    <p:sldId id="736" r:id="rId39"/>
    <p:sldId id="737" r:id="rId40"/>
    <p:sldId id="738" r:id="rId41"/>
    <p:sldId id="739" r:id="rId42"/>
    <p:sldId id="740" r:id="rId43"/>
    <p:sldId id="741" r:id="rId44"/>
    <p:sldId id="749" r:id="rId45"/>
    <p:sldId id="750" r:id="rId46"/>
    <p:sldId id="751" r:id="rId47"/>
    <p:sldId id="742" r:id="rId48"/>
    <p:sldId id="747" r:id="rId49"/>
    <p:sldId id="748" r:id="rId50"/>
    <p:sldId id="752" r:id="rId51"/>
    <p:sldId id="745" r:id="rId52"/>
    <p:sldId id="753" r:id="rId53"/>
    <p:sldId id="754" r:id="rId54"/>
    <p:sldId id="746" r:id="rId55"/>
    <p:sldId id="74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514"/>
            <p14:sldId id="515"/>
            <p14:sldId id="707"/>
            <p14:sldId id="516"/>
            <p14:sldId id="517"/>
            <p14:sldId id="518"/>
            <p14:sldId id="519"/>
            <p14:sldId id="520"/>
            <p14:sldId id="521"/>
            <p14:sldId id="708"/>
            <p14:sldId id="715"/>
            <p14:sldId id="710"/>
            <p14:sldId id="717"/>
            <p14:sldId id="709"/>
            <p14:sldId id="716"/>
            <p14:sldId id="718"/>
            <p14:sldId id="719"/>
            <p14:sldId id="711"/>
            <p14:sldId id="720"/>
            <p14:sldId id="726"/>
            <p14:sldId id="714"/>
            <p14:sldId id="727"/>
            <p14:sldId id="721"/>
            <p14:sldId id="723"/>
            <p14:sldId id="722"/>
            <p14:sldId id="724"/>
            <p14:sldId id="728"/>
            <p14:sldId id="729"/>
            <p14:sldId id="730"/>
            <p14:sldId id="732"/>
            <p14:sldId id="731"/>
            <p14:sldId id="725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9"/>
            <p14:sldId id="750"/>
            <p14:sldId id="751"/>
            <p14:sldId id="742"/>
            <p14:sldId id="747"/>
            <p14:sldId id="748"/>
            <p14:sldId id="752"/>
            <p14:sldId id="745"/>
            <p14:sldId id="753"/>
            <p14:sldId id="754"/>
            <p14:sldId id="746"/>
            <p14:sldId id="7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7" autoAdjust="0"/>
    <p:restoredTop sz="92690" autoAdjust="0"/>
  </p:normalViewPr>
  <p:slideViewPr>
    <p:cSldViewPr snapToGrid="0">
      <p:cViewPr varScale="1">
        <p:scale>
          <a:sx n="94" d="100"/>
          <a:sy n="94" d="100"/>
        </p:scale>
        <p:origin x="92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0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01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6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5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8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8: Subtyping of ADTs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>
                <a:solidFill>
                  <a:srgbClr val="0070C0"/>
                </a:solidFill>
                <a:latin typeface="Bookmania" pitchFamily="2" charset="77"/>
              </a:rPr>
              <a:t>2023.5.16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E8308-8EC5-3A17-9AA4-ABF42CF3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Hidden Private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9BC3E-57B0-F8FF-6F62-9BB71C9A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Private members of parent class is </a:t>
            </a:r>
            <a:r>
              <a:rPr lang="en-US" altLang="zh-CN" dirty="0">
                <a:solidFill>
                  <a:srgbClr val="FF0000"/>
                </a:solidFill>
              </a:rPr>
              <a:t>inaccessible</a:t>
            </a:r>
            <a:r>
              <a:rPr lang="en-US" altLang="zh-CN" dirty="0"/>
              <a:t> from the subclass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0DD66-D8FD-EF3F-D121-93D7CDC1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0BB775-0D38-8F1F-E542-687313289C31}"/>
              </a:ext>
            </a:extLst>
          </p:cNvPr>
          <p:cNvSpPr txBox="1"/>
          <p:nvPr/>
        </p:nvSpPr>
        <p:spPr>
          <a:xfrm>
            <a:off x="1127567" y="1887755"/>
            <a:ext cx="52482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Student : </a:t>
            </a:r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 Personal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printParent()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Error: cannot access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// private fields of the parent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"ID: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zh-CN" altLang="en-US" dirty="0">
                <a:latin typeface="Consolas" panose="020B0609020204030204" pitchFamily="49" charset="0"/>
              </a:rPr>
              <a:t> &lt;&lt; endl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&lt;&lt; "AGE: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zh-CN" altLang="en-US" dirty="0">
                <a:latin typeface="Consolas" panose="020B0609020204030204" pitchFamily="49" charset="0"/>
              </a:rPr>
              <a:t> &lt;&lt; endl;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E8C569-DBB8-A799-3C34-FF2553145346}"/>
              </a:ext>
            </a:extLst>
          </p:cNvPr>
          <p:cNvSpPr txBox="1"/>
          <p:nvPr/>
        </p:nvSpPr>
        <p:spPr>
          <a:xfrm>
            <a:off x="6096000" y="1887755"/>
            <a:ext cx="5838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Student : </a:t>
            </a:r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 Personal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printParent()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Access the public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members of the parent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"ID: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getID() </a:t>
            </a:r>
            <a:r>
              <a:rPr lang="zh-CN" altLang="en-US" dirty="0">
                <a:latin typeface="Consolas" panose="020B0609020204030204" pitchFamily="49" charset="0"/>
              </a:rPr>
              <a:t>&lt;&lt; endl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&lt;&lt; "AGE: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getAge()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E1A40-EB01-18BD-9320-7B7ECA49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In-Memory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C8EE9-6129-833F-DDA3-289F6072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In-memory objects contain fields from both the subclass and its parent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51340-0033-F7DD-4DF1-3E879E7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1C7CA7-BDC1-3457-E1A3-9318682F484A}"/>
              </a:ext>
            </a:extLst>
          </p:cNvPr>
          <p:cNvSpPr txBox="1"/>
          <p:nvPr/>
        </p:nvSpPr>
        <p:spPr>
          <a:xfrm>
            <a:off x="2014684" y="2413337"/>
            <a:ext cx="33337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Student s;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AB21CB-A5DD-AF5C-DABE-F799E5098B4C}"/>
              </a:ext>
            </a:extLst>
          </p:cNvPr>
          <p:cNvSpPr/>
          <p:nvPr/>
        </p:nvSpPr>
        <p:spPr>
          <a:xfrm>
            <a:off x="6606506" y="2684909"/>
            <a:ext cx="3396611" cy="102421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55348B-02AF-F3D4-C12A-1C41A9F141B3}"/>
              </a:ext>
            </a:extLst>
          </p:cNvPr>
          <p:cNvSpPr txBox="1"/>
          <p:nvPr/>
        </p:nvSpPr>
        <p:spPr>
          <a:xfrm>
            <a:off x="7544605" y="209729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9B06D03-5101-A33C-87E0-FE8A2C876FC4}"/>
              </a:ext>
            </a:extLst>
          </p:cNvPr>
          <p:cNvGrpSpPr/>
          <p:nvPr/>
        </p:nvGrpSpPr>
        <p:grpSpPr>
          <a:xfrm>
            <a:off x="5807439" y="262387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A253679-44CE-8D3C-5AA1-CA57898B0FB3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81C38BA-4157-B364-60FA-30EB92FD5C3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8B1565-6232-5EE1-F80B-BCE6DEB5803A}"/>
                  </a:ext>
                </a:extLst>
              </p:cNvPr>
              <p:cNvSpPr txBox="1"/>
              <p:nvPr/>
            </p:nvSpPr>
            <p:spPr>
              <a:xfrm>
                <a:off x="8110922" y="4792143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s: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8B1565-6232-5EE1-F80B-BCE6DEB58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922" y="4792143"/>
                <a:ext cx="1506268" cy="369332"/>
              </a:xfrm>
              <a:prstGeom prst="rect">
                <a:avLst/>
              </a:prstGeom>
              <a:blipFill>
                <a:blip r:embed="rId4"/>
                <a:stretch>
                  <a:fillRect l="-3213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A9E2E4EC-A756-E114-4982-56DD7545E9BE}"/>
              </a:ext>
            </a:extLst>
          </p:cNvPr>
          <p:cNvSpPr txBox="1"/>
          <p:nvPr/>
        </p:nvSpPr>
        <p:spPr>
          <a:xfrm>
            <a:off x="6309022" y="482292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7BB310-7F80-CCD2-5489-B8595EDAD458}"/>
              </a:ext>
            </a:extLst>
          </p:cNvPr>
          <p:cNvSpPr/>
          <p:nvPr/>
        </p:nvSpPr>
        <p:spPr>
          <a:xfrm>
            <a:off x="7486171" y="2793151"/>
            <a:ext cx="79761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55E486-53B7-27D8-154C-FD574EED5675}"/>
              </a:ext>
            </a:extLst>
          </p:cNvPr>
          <p:cNvSpPr/>
          <p:nvPr/>
        </p:nvSpPr>
        <p:spPr>
          <a:xfrm>
            <a:off x="8288830" y="2793151"/>
            <a:ext cx="79761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“None”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73DD59-C93E-F2CB-0CBD-6E9BB7D7E38C}"/>
              </a:ext>
            </a:extLst>
          </p:cNvPr>
          <p:cNvSpPr/>
          <p:nvPr/>
        </p:nvSpPr>
        <p:spPr>
          <a:xfrm>
            <a:off x="9086443" y="2793151"/>
            <a:ext cx="79761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2022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60EA8C4-5EEA-2BC1-AA55-B1D2E51385B5}"/>
              </a:ext>
            </a:extLst>
          </p:cNvPr>
          <p:cNvGrpSpPr/>
          <p:nvPr/>
        </p:nvGrpSpPr>
        <p:grpSpPr>
          <a:xfrm>
            <a:off x="1281545" y="3309017"/>
            <a:ext cx="1155192" cy="400110"/>
            <a:chOff x="2822448" y="3339786"/>
            <a:chExt cx="1155192" cy="4001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161F2FA-FB50-D36D-5599-676C091D5AE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9252431-F8C3-06BA-CFA3-0A48034BBB8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5582B092-167F-1171-C8B1-90AB0DA359B2}"/>
              </a:ext>
            </a:extLst>
          </p:cNvPr>
          <p:cNvSpPr/>
          <p:nvPr/>
        </p:nvSpPr>
        <p:spPr>
          <a:xfrm>
            <a:off x="6738359" y="2793151"/>
            <a:ext cx="79761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“None”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E7105C-6985-529D-2FB6-BAD4017905D8}"/>
              </a:ext>
            </a:extLst>
          </p:cNvPr>
          <p:cNvSpPr txBox="1"/>
          <p:nvPr/>
        </p:nvSpPr>
        <p:spPr>
          <a:xfrm>
            <a:off x="6715930" y="3319331"/>
            <a:ext cx="828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2632C50-D36D-C696-E0A0-493FFF55DAAC}"/>
              </a:ext>
            </a:extLst>
          </p:cNvPr>
          <p:cNvSpPr txBox="1"/>
          <p:nvPr/>
        </p:nvSpPr>
        <p:spPr>
          <a:xfrm>
            <a:off x="7470639" y="3319331"/>
            <a:ext cx="828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4FCA0C-A672-35E8-4BBE-EF0CCDB7288D}"/>
              </a:ext>
            </a:extLst>
          </p:cNvPr>
          <p:cNvSpPr txBox="1"/>
          <p:nvPr/>
        </p:nvSpPr>
        <p:spPr>
          <a:xfrm>
            <a:off x="8190695" y="3313648"/>
            <a:ext cx="1032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classNo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3000DA-6AE8-9C06-CB76-D68EC813868B}"/>
              </a:ext>
            </a:extLst>
          </p:cNvPr>
          <p:cNvSpPr txBox="1"/>
          <p:nvPr/>
        </p:nvSpPr>
        <p:spPr>
          <a:xfrm>
            <a:off x="9086443" y="3321724"/>
            <a:ext cx="1032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yearEn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3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9F6EE-438E-9F0A-A596-9E0ECF67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 &amp; Finalization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AD4C9-11F3-4910-51B3-18D572BF1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instantiating an object of a subclass</a:t>
            </a:r>
          </a:p>
          <a:p>
            <a:pPr lvl="1"/>
            <a:r>
              <a:rPr lang="en-US" altLang="zh-CN" dirty="0"/>
              <a:t>The constructor of parent class is called first</a:t>
            </a:r>
          </a:p>
          <a:p>
            <a:pPr lvl="1"/>
            <a:r>
              <a:rPr lang="en-US" altLang="zh-CN" dirty="0"/>
              <a:t>The constructor of the subclass is called second</a:t>
            </a:r>
          </a:p>
          <a:p>
            <a:r>
              <a:rPr lang="en-US" altLang="zh-CN" dirty="0"/>
              <a:t>When finalizing an object of a subclass</a:t>
            </a:r>
          </a:p>
          <a:p>
            <a:pPr lvl="1"/>
            <a:r>
              <a:rPr lang="en-US" altLang="zh-CN" dirty="0"/>
              <a:t>The destructor of the subclass is called first</a:t>
            </a:r>
          </a:p>
          <a:p>
            <a:pPr lvl="1"/>
            <a:r>
              <a:rPr lang="en-US" altLang="zh-CN" dirty="0"/>
              <a:t>The destructor of the parent class is called second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C588B1-0D12-8C0F-AB35-3772D54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6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4BF41-73BC-EB97-B9EC-DA6F7DA5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A463E-282B-1896-6A99-F2A73A9B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initialization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dirty="0"/>
              <a:t> calls the constructor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Personal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AA29C-F4AF-5839-23BB-642C66B7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C640D1-7C1E-4A06-E371-69F843AE7093}"/>
              </a:ext>
            </a:extLst>
          </p:cNvPr>
          <p:cNvSpPr txBox="1"/>
          <p:nvPr/>
        </p:nvSpPr>
        <p:spPr>
          <a:xfrm>
            <a:off x="838200" y="1203569"/>
            <a:ext cx="51765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Personal() : id(“None”), age(0)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"Personal: Constructor"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Personal(string sid,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sage)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: id(sid), age(sage) 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"Personal: Constructor"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~Personal() 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"Personal: Destructor"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0D0BD4-314E-04EB-6CE1-0946101AE0D7}"/>
              </a:ext>
            </a:extLst>
          </p:cNvPr>
          <p:cNvSpPr txBox="1"/>
          <p:nvPr/>
        </p:nvSpPr>
        <p:spPr>
          <a:xfrm>
            <a:off x="6014720" y="1203569"/>
            <a:ext cx="5892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Student : </a:t>
            </a:r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Student() : classNo(“None”), yearEn(2022) 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"Student: Constructor"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Student(string sid,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sage, string sclassNo,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syear) :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Personal(sid, sage), 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</a:t>
            </a:r>
            <a:r>
              <a:rPr lang="zh-CN" altLang="en-US" sz="1600" dirty="0">
                <a:latin typeface="Consolas" panose="020B0609020204030204" pitchFamily="49" charset="0"/>
              </a:rPr>
              <a:t>classNo(sclassNo), yearEn(syear)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"Student: Constructor"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~Student() 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"Student: Destructor"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81D94-CB01-E42F-67CA-FBAA71BE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Overriding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A7261-F7F1-2A70-0D11-A16E9DF1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Overriding</a:t>
            </a:r>
            <a:r>
              <a:rPr lang="en-US" altLang="zh-CN" dirty="0"/>
              <a:t>: members in the subclass overshadows those in the parent class with the same names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84A8D-0C71-A76F-2488-5D65445F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AA3EBA-61FF-200A-97D0-8C08BC99C625}"/>
              </a:ext>
            </a:extLst>
          </p:cNvPr>
          <p:cNvSpPr txBox="1"/>
          <p:nvPr/>
        </p:nvSpPr>
        <p:spPr>
          <a:xfrm>
            <a:off x="1084580" y="2139244"/>
            <a:ext cx="50114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"ID: " &lt;&lt; id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"Age: " &lt;&lt; age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8D0276-26C8-29D4-6B8A-10AB6F7983BF}"/>
              </a:ext>
            </a:extLst>
          </p:cNvPr>
          <p:cNvSpPr txBox="1"/>
          <p:nvPr/>
        </p:nvSpPr>
        <p:spPr>
          <a:xfrm>
            <a:off x="5898845" y="2139244"/>
            <a:ext cx="58147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Student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cout &lt;&lt; "ID: " &lt;&lt; getID()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cout &lt;&lt; "Age: " &lt;&lt; getAge()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cout &lt;&lt; "Class: " &lt;&lt; classNo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cout &lt;&lt; "Year Enrolled: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zh-CN" altLang="en-US" dirty="0">
                <a:latin typeface="Consolas" panose="020B0609020204030204" pitchFamily="49" charset="0"/>
              </a:rPr>
              <a:t>&lt;&lt; yearEn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D6311F-0924-FABF-7CD2-F19F15ADB80D}"/>
              </a:ext>
            </a:extLst>
          </p:cNvPr>
          <p:cNvSpPr txBox="1"/>
          <p:nvPr/>
        </p:nvSpPr>
        <p:spPr>
          <a:xfrm>
            <a:off x="3335020" y="5321162"/>
            <a:ext cx="5687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Invocation of print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Student s("12345", 19, "F2212345", 2022);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s.print();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51FCB0-A94A-1D47-AD69-42C00F27944D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V="1">
            <a:off x="3958590" y="3737539"/>
            <a:ext cx="2236166" cy="21447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E48805F-1D4F-46BC-CC01-FB92A78ED522}"/>
              </a:ext>
            </a:extLst>
          </p:cNvPr>
          <p:cNvSpPr/>
          <p:nvPr/>
        </p:nvSpPr>
        <p:spPr>
          <a:xfrm>
            <a:off x="3335020" y="5882297"/>
            <a:ext cx="1247139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139DD4A-7E71-53C7-0D60-08CBB61ADD97}"/>
              </a:ext>
            </a:extLst>
          </p:cNvPr>
          <p:cNvSpPr/>
          <p:nvPr/>
        </p:nvSpPr>
        <p:spPr>
          <a:xfrm>
            <a:off x="6194756" y="2721367"/>
            <a:ext cx="5294629" cy="2032343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81D94-CB01-E42F-67CA-FBAA71BE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Overriding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A7261-F7F1-2A70-0D11-A16E9DF1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&lt;parent&gt;::&lt;method&gt;</a:t>
            </a:r>
            <a:r>
              <a:rPr lang="en-US" altLang="zh-CN" dirty="0"/>
              <a:t> to access the </a:t>
            </a:r>
            <a:r>
              <a:rPr lang="en-US" altLang="zh-CN" dirty="0" err="1"/>
              <a:t>overrided</a:t>
            </a:r>
            <a:r>
              <a:rPr lang="en-US" altLang="zh-CN" dirty="0"/>
              <a:t> methods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84A8D-0C71-A76F-2488-5D65445F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AA3EBA-61FF-200A-97D0-8C08BC99C625}"/>
              </a:ext>
            </a:extLst>
          </p:cNvPr>
          <p:cNvSpPr txBox="1"/>
          <p:nvPr/>
        </p:nvSpPr>
        <p:spPr>
          <a:xfrm>
            <a:off x="968447" y="2148255"/>
            <a:ext cx="50114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"ID: " &lt;&lt; id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"Age: " &lt;&lt; age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8D0276-26C8-29D4-6B8A-10AB6F7983BF}"/>
              </a:ext>
            </a:extLst>
          </p:cNvPr>
          <p:cNvSpPr txBox="1"/>
          <p:nvPr/>
        </p:nvSpPr>
        <p:spPr>
          <a:xfrm>
            <a:off x="5979867" y="2148255"/>
            <a:ext cx="57452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Student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void print() const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Personal::print();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cout &lt;&lt; "Class: " &lt;&lt; classNo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cout &lt;&lt; "Year Enrolled: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zh-CN" altLang="en-US" dirty="0">
                <a:latin typeface="Consolas" panose="020B0609020204030204" pitchFamily="49" charset="0"/>
              </a:rPr>
              <a:t>&lt;&lt; yearEn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DC47C-0F22-69B6-4EDF-00B8726C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Conversion between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BC24C-FD0F-483A-EE82-6B0D7284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object of subclass can be converted into that of its parent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it is not possible to convert a sub-object to one of the parent class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ADDD42-6C90-541F-DD1B-5B047B11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9E67B4-DC7E-99DA-86CC-1ED378E27075}"/>
              </a:ext>
            </a:extLst>
          </p:cNvPr>
          <p:cNvSpPr txBox="1"/>
          <p:nvPr/>
        </p:nvSpPr>
        <p:spPr>
          <a:xfrm>
            <a:off x="2849880" y="1920299"/>
            <a:ext cx="5963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Conversion from student to personal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Student s("12345", 19, "F2212345", 2022);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Personal 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p = s;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p.print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7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03139-4A0F-15EF-01AE-BE892603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4D406-5660-202A-2C9E-ED242190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subclass may have multiple parent classes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0201CF-375F-3065-EDCA-1BAF27C1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BBBAB5-7207-10AD-F2E2-4312A773831D}"/>
              </a:ext>
            </a:extLst>
          </p:cNvPr>
          <p:cNvSpPr txBox="1"/>
          <p:nvPr/>
        </p:nvSpPr>
        <p:spPr>
          <a:xfrm>
            <a:off x="2961640" y="1737598"/>
            <a:ext cx="70205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Transient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Transient() : months(0)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Transient(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m) : months(m)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int getMonths()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months; }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months;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Student :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Personal,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Transient 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Student() : classNo(“None”), yearEn(2022)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Student(string sid,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sage, string sclassNo,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syear,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months)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Personal(sid, sage),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Transient(months),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</a:t>
            </a:r>
            <a:r>
              <a:rPr lang="zh-CN" altLang="en-US" dirty="0">
                <a:latin typeface="Consolas" panose="020B0609020204030204" pitchFamily="49" charset="0"/>
              </a:rPr>
              <a:t>classNo(sclassNo), yearEn(syear) {}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...};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03139-4A0F-15EF-01AE-BE892603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4D406-5660-202A-2C9E-ED242190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Inherit all the members of parents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0201CF-375F-3065-EDCA-1BAF27C1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BBBAB5-7207-10AD-F2E2-4312A773831D}"/>
              </a:ext>
            </a:extLst>
          </p:cNvPr>
          <p:cNvSpPr txBox="1"/>
          <p:nvPr/>
        </p:nvSpPr>
        <p:spPr>
          <a:xfrm>
            <a:off x="2585720" y="1999701"/>
            <a:ext cx="82854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Student :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Personal,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Transient 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void print() const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"ID: " &lt;&lt; </a:t>
            </a:r>
            <a:r>
              <a:rPr lang="en-US" altLang="zh-CN" dirty="0" err="1">
                <a:latin typeface="Consolas" panose="020B0609020204030204" pitchFamily="49" charset="0"/>
              </a:rPr>
              <a:t>getID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"Age: " &lt;&lt; </a:t>
            </a:r>
            <a:r>
              <a:rPr lang="en-US" altLang="zh-CN" dirty="0" err="1">
                <a:latin typeface="Consolas" panose="020B0609020204030204" pitchFamily="49" charset="0"/>
              </a:rPr>
              <a:t>getAge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"Class: " &lt;&lt; </a:t>
            </a:r>
            <a:r>
              <a:rPr lang="en-US" altLang="zh-CN" dirty="0" err="1">
                <a:latin typeface="Consolas" panose="020B0609020204030204" pitchFamily="49" charset="0"/>
              </a:rPr>
              <a:t>classNo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"Year Enrolled: " &lt;&lt; </a:t>
            </a:r>
            <a:r>
              <a:rPr lang="en-US" altLang="zh-CN" dirty="0" err="1">
                <a:latin typeface="Consolas" panose="020B0609020204030204" pitchFamily="49" charset="0"/>
              </a:rPr>
              <a:t>yearEn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"Months to Stay: 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getMonths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E854C-2262-86FC-FE7D-4665049F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1A955-4A12-38E0-90BF-45AA2D5B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of the cases, single inheritance is sufficient</a:t>
            </a:r>
          </a:p>
          <a:p>
            <a:r>
              <a:rPr lang="en-US" altLang="zh-CN" dirty="0"/>
              <a:t>In rare cases, we need multiple inheritance (e.g., iostream)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use multiple inheritance only when </a:t>
            </a:r>
            <a:r>
              <a:rPr lang="en-US" altLang="zh-CN" dirty="0">
                <a:solidFill>
                  <a:srgbClr val="FF0000"/>
                </a:solidFill>
              </a:rPr>
              <a:t>absolutely needed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58D821-8FAA-D82C-43D0-9AEF1D8B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1026" name="Picture 2" descr="Understanding the Utility of Iostreams in C++ | CodeGuru">
            <a:extLst>
              <a:ext uri="{FF2B5EF4-FFF2-40B4-BE49-F238E27FC236}">
                <a16:creationId xmlns:a16="http://schemas.microsoft.com/office/drawing/2014/main" id="{C5C08561-2EA4-E1D4-FFAE-C9D3246E3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95" y="2101533"/>
            <a:ext cx="51244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6642897" y="3777429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5841315" y="2787411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Dynamic Dispatch</a:t>
            </a:r>
          </a:p>
        </p:txBody>
      </p:sp>
    </p:spTree>
    <p:extLst>
      <p:ext uri="{BB962C8B-B14F-4D97-AF65-F5344CB8AC3E}">
        <p14:creationId xmlns:p14="http://schemas.microsoft.com/office/powerpoint/2010/main" val="15235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3A22423-7B6F-8D74-ED35-84913714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938FD-52BC-C959-EA14-B8AD3E07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Methods calls viewed as dispatching messages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Problem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Previously,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obj.print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is fixed to a single method determined by the compiler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We would like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print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choose different methods </a:t>
            </a:r>
            <a:r>
              <a:rPr lang="en-US" altLang="zh-CN" dirty="0"/>
              <a:t>depending on the receiving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obj</a:t>
            </a:r>
          </a:p>
          <a:p>
            <a:r>
              <a:rPr lang="en-US" altLang="zh-CN" b="1" dirty="0">
                <a:latin typeface="+mj-lt"/>
              </a:rPr>
              <a:t>Static Dispatching</a:t>
            </a:r>
          </a:p>
          <a:p>
            <a:pPr lvl="1"/>
            <a:r>
              <a:rPr lang="en-US" altLang="zh-CN" dirty="0">
                <a:latin typeface="+mj-lt"/>
              </a:rPr>
              <a:t>The method to be called is determined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before the program runs</a:t>
            </a:r>
            <a:endParaRPr lang="en-US" altLang="zh-CN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b="1" dirty="0">
                <a:latin typeface="+mj-lt"/>
              </a:rPr>
              <a:t>Dynamic Dispatching</a:t>
            </a:r>
            <a:r>
              <a:rPr lang="en-US" altLang="zh-CN" dirty="0">
                <a:latin typeface="+mj-lt"/>
              </a:rPr>
              <a:t>:</a:t>
            </a:r>
          </a:p>
          <a:p>
            <a:pPr lvl="1"/>
            <a:r>
              <a:rPr lang="en-US" altLang="zh-CN" dirty="0">
                <a:latin typeface="+mj-lt"/>
              </a:rPr>
              <a:t>The method to be called is determined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when the call actually happens</a:t>
            </a:r>
          </a:p>
          <a:p>
            <a:pPr lvl="1"/>
            <a:endParaRPr lang="en-US" altLang="zh-CN" dirty="0">
              <a:latin typeface="+mj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B0F7BD-FF94-FEC4-DAD3-52E99A4D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E6A9DD-28BF-1DFA-4938-F9204CAC5EDE}"/>
              </a:ext>
            </a:extLst>
          </p:cNvPr>
          <p:cNvSpPr txBox="1"/>
          <p:nvPr/>
        </p:nvSpPr>
        <p:spPr>
          <a:xfrm>
            <a:off x="3794760" y="1707118"/>
            <a:ext cx="4434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Binding an object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Object&amp; obj = ....;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Send “print” message to “obj”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obj.print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DA386-D81E-A311-ECE7-68753570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Dispatching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3D17C-17F4-73C3-52E3-5389FD20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class defines a collection of </a:t>
            </a:r>
            <a:r>
              <a:rPr lang="en-US" altLang="zh-CN" b="1" dirty="0"/>
              <a:t>message interfaces </a:t>
            </a:r>
            <a:r>
              <a:rPr lang="en-US" altLang="zh-CN" dirty="0"/>
              <a:t>(virtual functions)</a:t>
            </a:r>
          </a:p>
          <a:p>
            <a:r>
              <a:rPr lang="en-US" altLang="zh-CN" dirty="0"/>
              <a:t>Its different subclasses</a:t>
            </a:r>
          </a:p>
          <a:p>
            <a:pPr lvl="1"/>
            <a:r>
              <a:rPr lang="en-US" altLang="zh-CN" dirty="0"/>
              <a:t>Share the same interface</a:t>
            </a:r>
          </a:p>
          <a:p>
            <a:pPr lvl="1"/>
            <a:r>
              <a:rPr lang="en-US" altLang="zh-CN" dirty="0"/>
              <a:t>Give different implementation to these interfaces</a:t>
            </a:r>
          </a:p>
          <a:p>
            <a:r>
              <a:rPr lang="en-US" altLang="zh-CN" dirty="0"/>
              <a:t>Users dynamically dispatch messages through interfaces to sub-objects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17E892-C81F-B483-9B8B-02325DD0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C295CF8-A651-E008-0072-4E47E9952234}"/>
              </a:ext>
            </a:extLst>
          </p:cNvPr>
          <p:cNvSpPr/>
          <p:nvPr/>
        </p:nvSpPr>
        <p:spPr>
          <a:xfrm>
            <a:off x="4713790" y="3768361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Parent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1C25372-2B35-66AD-957D-90E023792BB4}"/>
              </a:ext>
            </a:extLst>
          </p:cNvPr>
          <p:cNvSpPr/>
          <p:nvPr/>
        </p:nvSpPr>
        <p:spPr>
          <a:xfrm>
            <a:off x="2189664" y="5263540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SubClass1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357B32-1C47-17EB-4668-43FBCBC9FAD5}"/>
              </a:ext>
            </a:extLst>
          </p:cNvPr>
          <p:cNvSpPr/>
          <p:nvPr/>
        </p:nvSpPr>
        <p:spPr>
          <a:xfrm>
            <a:off x="4713789" y="5263540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SubClass2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2CD2A6A-DF1F-C227-84A2-47A30C7827F9}"/>
              </a:ext>
            </a:extLst>
          </p:cNvPr>
          <p:cNvSpPr/>
          <p:nvPr/>
        </p:nvSpPr>
        <p:spPr>
          <a:xfrm>
            <a:off x="7304589" y="5263540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SubClass3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045BF5C-355F-6723-FEB8-F9683C26FC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916647" y="4346944"/>
            <a:ext cx="2524126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4892A60-9F38-EC99-29AA-AE79BB2F0C6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440772" y="4346944"/>
            <a:ext cx="1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FB03E92-3FBE-C1D0-A0A1-2F3F80741ED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440773" y="4346944"/>
            <a:ext cx="2590799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4BF9586-3A31-51EA-159C-EF20725AAF95}"/>
              </a:ext>
            </a:extLst>
          </p:cNvPr>
          <p:cNvSpPr/>
          <p:nvPr/>
        </p:nvSpPr>
        <p:spPr>
          <a:xfrm>
            <a:off x="3291841" y="3436338"/>
            <a:ext cx="2347737" cy="1816382"/>
          </a:xfrm>
          <a:custGeom>
            <a:avLst/>
            <a:gdLst>
              <a:gd name="connsiteX0" fmla="*/ 599440 w 2245360"/>
              <a:gd name="connsiteY0" fmla="*/ 0 h 1676400"/>
              <a:gd name="connsiteX1" fmla="*/ 1757680 w 2245360"/>
              <a:gd name="connsiteY1" fmla="*/ 0 h 1676400"/>
              <a:gd name="connsiteX2" fmla="*/ 2245360 w 2245360"/>
              <a:gd name="connsiteY2" fmla="*/ 386080 h 1676400"/>
              <a:gd name="connsiteX3" fmla="*/ 2042160 w 2245360"/>
              <a:gd name="connsiteY3" fmla="*/ 934720 h 1676400"/>
              <a:gd name="connsiteX4" fmla="*/ 0 w 2245360"/>
              <a:gd name="connsiteY4" fmla="*/ 1676400 h 1676400"/>
              <a:gd name="connsiteX0" fmla="*/ 599440 w 2245360"/>
              <a:gd name="connsiteY0" fmla="*/ 139982 h 1816382"/>
              <a:gd name="connsiteX1" fmla="*/ 1757680 w 2245360"/>
              <a:gd name="connsiteY1" fmla="*/ 139982 h 1816382"/>
              <a:gd name="connsiteX2" fmla="*/ 2245360 w 2245360"/>
              <a:gd name="connsiteY2" fmla="*/ 526062 h 1816382"/>
              <a:gd name="connsiteX3" fmla="*/ 2042160 w 2245360"/>
              <a:gd name="connsiteY3" fmla="*/ 1074702 h 1816382"/>
              <a:gd name="connsiteX4" fmla="*/ 0 w 2245360"/>
              <a:gd name="connsiteY4" fmla="*/ 1816382 h 1816382"/>
              <a:gd name="connsiteX0" fmla="*/ 599440 w 2245360"/>
              <a:gd name="connsiteY0" fmla="*/ 139982 h 1816382"/>
              <a:gd name="connsiteX1" fmla="*/ 1757680 w 2245360"/>
              <a:gd name="connsiteY1" fmla="*/ 139982 h 1816382"/>
              <a:gd name="connsiteX2" fmla="*/ 2245360 w 2245360"/>
              <a:gd name="connsiteY2" fmla="*/ 526062 h 1816382"/>
              <a:gd name="connsiteX3" fmla="*/ 2042160 w 2245360"/>
              <a:gd name="connsiteY3" fmla="*/ 1074702 h 1816382"/>
              <a:gd name="connsiteX4" fmla="*/ 0 w 2245360"/>
              <a:gd name="connsiteY4" fmla="*/ 1816382 h 1816382"/>
              <a:gd name="connsiteX0" fmla="*/ 599440 w 2252681"/>
              <a:gd name="connsiteY0" fmla="*/ 139982 h 1816382"/>
              <a:gd name="connsiteX1" fmla="*/ 1757680 w 2252681"/>
              <a:gd name="connsiteY1" fmla="*/ 139982 h 1816382"/>
              <a:gd name="connsiteX2" fmla="*/ 2245360 w 2252681"/>
              <a:gd name="connsiteY2" fmla="*/ 526062 h 1816382"/>
              <a:gd name="connsiteX3" fmla="*/ 2042160 w 2252681"/>
              <a:gd name="connsiteY3" fmla="*/ 1074702 h 1816382"/>
              <a:gd name="connsiteX4" fmla="*/ 0 w 2252681"/>
              <a:gd name="connsiteY4" fmla="*/ 1816382 h 1816382"/>
              <a:gd name="connsiteX0" fmla="*/ 599440 w 2257952"/>
              <a:gd name="connsiteY0" fmla="*/ 139982 h 1816382"/>
              <a:gd name="connsiteX1" fmla="*/ 1757680 w 2257952"/>
              <a:gd name="connsiteY1" fmla="*/ 139982 h 1816382"/>
              <a:gd name="connsiteX2" fmla="*/ 2245360 w 2257952"/>
              <a:gd name="connsiteY2" fmla="*/ 526062 h 1816382"/>
              <a:gd name="connsiteX3" fmla="*/ 2042160 w 2257952"/>
              <a:gd name="connsiteY3" fmla="*/ 1074702 h 1816382"/>
              <a:gd name="connsiteX4" fmla="*/ 0 w 2257952"/>
              <a:gd name="connsiteY4" fmla="*/ 1816382 h 1816382"/>
              <a:gd name="connsiteX0" fmla="*/ 599440 w 2340307"/>
              <a:gd name="connsiteY0" fmla="*/ 139982 h 1816382"/>
              <a:gd name="connsiteX1" fmla="*/ 1757680 w 2340307"/>
              <a:gd name="connsiteY1" fmla="*/ 139982 h 1816382"/>
              <a:gd name="connsiteX2" fmla="*/ 2245360 w 2340307"/>
              <a:gd name="connsiteY2" fmla="*/ 526062 h 1816382"/>
              <a:gd name="connsiteX3" fmla="*/ 2042160 w 2340307"/>
              <a:gd name="connsiteY3" fmla="*/ 1074702 h 1816382"/>
              <a:gd name="connsiteX4" fmla="*/ 0 w 2340307"/>
              <a:gd name="connsiteY4" fmla="*/ 1816382 h 1816382"/>
              <a:gd name="connsiteX0" fmla="*/ 599440 w 2347737"/>
              <a:gd name="connsiteY0" fmla="*/ 139982 h 1816382"/>
              <a:gd name="connsiteX1" fmla="*/ 1757680 w 2347737"/>
              <a:gd name="connsiteY1" fmla="*/ 139982 h 1816382"/>
              <a:gd name="connsiteX2" fmla="*/ 2245360 w 2347737"/>
              <a:gd name="connsiteY2" fmla="*/ 526062 h 1816382"/>
              <a:gd name="connsiteX3" fmla="*/ 2042160 w 2347737"/>
              <a:gd name="connsiteY3" fmla="*/ 1074702 h 1816382"/>
              <a:gd name="connsiteX4" fmla="*/ 0 w 2347737"/>
              <a:gd name="connsiteY4" fmla="*/ 1816382 h 1816382"/>
              <a:gd name="connsiteX0" fmla="*/ 599440 w 2347737"/>
              <a:gd name="connsiteY0" fmla="*/ 139982 h 1816382"/>
              <a:gd name="connsiteX1" fmla="*/ 1757680 w 2347737"/>
              <a:gd name="connsiteY1" fmla="*/ 139982 h 1816382"/>
              <a:gd name="connsiteX2" fmla="*/ 2245360 w 2347737"/>
              <a:gd name="connsiteY2" fmla="*/ 526062 h 1816382"/>
              <a:gd name="connsiteX3" fmla="*/ 2042160 w 2347737"/>
              <a:gd name="connsiteY3" fmla="*/ 1074702 h 1816382"/>
              <a:gd name="connsiteX4" fmla="*/ 0 w 2347737"/>
              <a:gd name="connsiteY4" fmla="*/ 1816382 h 18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7737" h="1816382">
                <a:moveTo>
                  <a:pt x="599440" y="139982"/>
                </a:moveTo>
                <a:cubicBezTo>
                  <a:pt x="985520" y="139982"/>
                  <a:pt x="1188720" y="-174978"/>
                  <a:pt x="1757680" y="139982"/>
                </a:cubicBezTo>
                <a:cubicBezTo>
                  <a:pt x="2377440" y="421075"/>
                  <a:pt x="2235200" y="387209"/>
                  <a:pt x="2245360" y="526062"/>
                </a:cubicBezTo>
                <a:cubicBezTo>
                  <a:pt x="2523067" y="1095022"/>
                  <a:pt x="2160693" y="1044222"/>
                  <a:pt x="2042160" y="1074702"/>
                </a:cubicBezTo>
                <a:cubicBezTo>
                  <a:pt x="1402080" y="1464169"/>
                  <a:pt x="680720" y="1569155"/>
                  <a:pt x="0" y="1816382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F12DA59-33EF-736D-7497-D91BF1109D93}"/>
              </a:ext>
            </a:extLst>
          </p:cNvPr>
          <p:cNvSpPr/>
          <p:nvPr/>
        </p:nvSpPr>
        <p:spPr>
          <a:xfrm>
            <a:off x="2463984" y="3414201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SubObj1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3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3E83B6C-A652-A859-CFA9-191D22FE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3B390-A4FD-C4BD-CF02-000512FC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Overrided</a:t>
            </a:r>
            <a:r>
              <a:rPr lang="en-US" altLang="zh-CN" dirty="0"/>
              <a:t> member functions that may be accessible from parent classes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Define message interfaces that you would like to dynamically dispatch to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99E89F-EA81-3D7E-1AA0-8E2E55A6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602321-38D8-BC50-258F-75205BC6336E}"/>
              </a:ext>
            </a:extLst>
          </p:cNvPr>
          <p:cNvSpPr txBox="1"/>
          <p:nvPr/>
        </p:nvSpPr>
        <p:spPr>
          <a:xfrm>
            <a:off x="3644998" y="1952111"/>
            <a:ext cx="5482291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classname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v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irtual 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fundef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...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FFFCDE-4EBD-2206-0067-5DEDDF449A60}"/>
              </a:ext>
            </a:extLst>
          </p:cNvPr>
          <p:cNvSpPr txBox="1"/>
          <p:nvPr/>
        </p:nvSpPr>
        <p:spPr>
          <a:xfrm>
            <a:off x="2910843" y="3822035"/>
            <a:ext cx="76684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unit class has two virtual functions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Get movement points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 int </a:t>
            </a:r>
            <a:r>
              <a:rPr lang="zh-CN" altLang="en-US" dirty="0">
                <a:latin typeface="Consolas" panose="020B0609020204030204" pitchFamily="49" charset="0"/>
              </a:rPr>
              <a:t>getMovPts() </a:t>
            </a:r>
            <a:r>
              <a:rPr lang="zh-CN" altLang="en-US" b="1" dirty="0">
                <a:latin typeface="Consolas" panose="020B0609020204030204" pitchFamily="49" charset="0"/>
              </a:rPr>
              <a:t>const </a:t>
            </a:r>
            <a:r>
              <a:rPr lang="en-US" altLang="zh-CN" dirty="0">
                <a:latin typeface="Consolas" panose="020B0609020204030204" pitchFamily="49" charset="0"/>
              </a:rPr>
              <a:t>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</a:t>
            </a:r>
            <a:r>
              <a:rPr lang="zh-CN" altLang="en-US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symbol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 </a:t>
            </a:r>
            <a:r>
              <a:rPr lang="en-US" altLang="zh-CN" dirty="0">
                <a:latin typeface="Consolas" panose="020B0609020204030204" pitchFamily="49" charset="0"/>
              </a:rPr>
              <a:t>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“None”; 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63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1FB07-1423-1C5B-8CDD-8CF9A80C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D42B8-321B-FB2C-529E-90E8B62A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Subclasses provide different implementations to parent virtual functions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EEA4FB-8E30-42C1-677C-FEE1E30A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3B26C7-9D7E-9CA5-0EBF-625F2966F50D}"/>
              </a:ext>
            </a:extLst>
          </p:cNvPr>
          <p:cNvSpPr txBox="1"/>
          <p:nvPr/>
        </p:nvSpPr>
        <p:spPr>
          <a:xfrm>
            <a:off x="1299257" y="1627844"/>
            <a:ext cx="52983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Footmen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Footman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3;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"FT";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0785D-4C98-2981-B674-7D2BC2EF8A6F}"/>
              </a:ext>
            </a:extLst>
          </p:cNvPr>
          <p:cNvSpPr txBox="1"/>
          <p:nvPr/>
        </p:nvSpPr>
        <p:spPr>
          <a:xfrm>
            <a:off x="6232966" y="1627844"/>
            <a:ext cx="49530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Knights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Knight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5;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"KN";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4D80FC-5073-C0BD-8305-2A94667EB78D}"/>
              </a:ext>
            </a:extLst>
          </p:cNvPr>
          <p:cNvSpPr txBox="1"/>
          <p:nvPr/>
        </p:nvSpPr>
        <p:spPr>
          <a:xfrm>
            <a:off x="6232966" y="4042571"/>
            <a:ext cx="6094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Mages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Mage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2;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"MG";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FADAEC-10E1-30E9-08A0-CFC0E6ABFACF}"/>
              </a:ext>
            </a:extLst>
          </p:cNvPr>
          <p:cNvSpPr txBox="1"/>
          <p:nvPr/>
        </p:nvSpPr>
        <p:spPr>
          <a:xfrm>
            <a:off x="1299257" y="4048026"/>
            <a:ext cx="48121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Archers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Archer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3;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"AR";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31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E03EE-A78B-8AD3-A01B-BC7DCE63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Invoking Virtual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18376-C595-B558-F75A-22DF162A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 dispatching is realized by</a:t>
            </a:r>
          </a:p>
          <a:p>
            <a:pPr lvl="1"/>
            <a:r>
              <a:rPr lang="en-US" altLang="zh-CN" dirty="0"/>
              <a:t>Binding sub-objects to a pointer or reference of their parent class</a:t>
            </a:r>
          </a:p>
          <a:p>
            <a:pPr lvl="1"/>
            <a:r>
              <a:rPr lang="en-US" altLang="zh-CN" dirty="0"/>
              <a:t>Call the virtual function through the pointer or reference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60C41-B8D3-D0AB-F15E-752D0E61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9DA13C-CD75-CF27-D77E-E0B643E0387B}"/>
              </a:ext>
            </a:extLst>
          </p:cNvPr>
          <p:cNvSpPr txBox="1"/>
          <p:nvPr/>
        </p:nvSpPr>
        <p:spPr>
          <a:xfrm>
            <a:off x="2306256" y="2330103"/>
            <a:ext cx="82730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Footman f;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Invoke Footman::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getMovPts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and Footman::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getSymbol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through a reference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Unit&amp; u = f;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"Move Points: " &lt;&lt; u.getMovPts()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"Unit Type: " &lt;&lt; u.getSymbol() &lt;&lt; endl;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Invoke Footman::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getMovPts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and Footman::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getSymbol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through a pointer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Unit* p = &amp;f;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"Move Points: " &lt;&lt; p-&gt;</a:t>
            </a:r>
            <a:r>
              <a:rPr lang="en-US" altLang="zh-CN" dirty="0" err="1">
                <a:latin typeface="Consolas" panose="020B0609020204030204" pitchFamily="49" charset="0"/>
              </a:rPr>
              <a:t>getMovPts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"Unit Type: " &lt;&lt; p-&gt;</a:t>
            </a:r>
            <a:r>
              <a:rPr lang="en-US" altLang="zh-CN" dirty="0" err="1">
                <a:latin typeface="Consolas" panose="020B0609020204030204" pitchFamily="49" charset="0"/>
              </a:rPr>
              <a:t>getSymbol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1CD57-C902-1FF7-5A39-2BD77404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 using Dynamic Dispatching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188E-E551-2F08-8228-25FCE9D9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may dynamically invoke methods depending on objects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F9B91-46F0-AF18-25EF-FD0BE4A7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DA382-F466-92CF-03D1-86854411B234}"/>
              </a:ext>
            </a:extLst>
          </p:cNvPr>
          <p:cNvSpPr txBox="1"/>
          <p:nvPr/>
        </p:nvSpPr>
        <p:spPr>
          <a:xfrm>
            <a:off x="1056191" y="1727701"/>
            <a:ext cx="43491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Randomly generate a unit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Unit* generateUnit()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randomInteger(1, 4);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switch</a:t>
            </a:r>
            <a:r>
              <a:rPr lang="zh-CN" altLang="en-US" dirty="0">
                <a:latin typeface="Consolas" panose="020B0609020204030204" pitchFamily="49" charset="0"/>
              </a:rPr>
              <a:t> (i)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case</a:t>
            </a:r>
            <a:r>
              <a:rPr lang="zh-CN" altLang="en-US" dirty="0">
                <a:latin typeface="Consolas" panose="020B0609020204030204" pitchFamily="49" charset="0"/>
              </a:rPr>
              <a:t> 1: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Footman;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case</a:t>
            </a:r>
            <a:r>
              <a:rPr lang="zh-CN" altLang="en-US" dirty="0">
                <a:latin typeface="Consolas" panose="020B0609020204030204" pitchFamily="49" charset="0"/>
              </a:rPr>
              <a:t> 2: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Knight;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case</a:t>
            </a:r>
            <a:r>
              <a:rPr lang="zh-CN" altLang="en-US" dirty="0">
                <a:latin typeface="Consolas" panose="020B0609020204030204" pitchFamily="49" charset="0"/>
              </a:rPr>
              <a:t> 3: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Archer;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case</a:t>
            </a:r>
            <a:r>
              <a:rPr lang="zh-CN" altLang="en-US" dirty="0">
                <a:latin typeface="Consolas" panose="020B0609020204030204" pitchFamily="49" charset="0"/>
              </a:rPr>
              <a:t> 4: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Mage;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C7287E-3F06-9D12-A71B-690528EB55CB}"/>
              </a:ext>
            </a:extLst>
          </p:cNvPr>
          <p:cNvSpPr txBox="1"/>
          <p:nvPr/>
        </p:nvSpPr>
        <p:spPr>
          <a:xfrm>
            <a:off x="5623368" y="1727700"/>
            <a:ext cx="60940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objects using dynamic dispatching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printUnit(Unit* u)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"Unit: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u-&gt;getSymbol() </a:t>
            </a:r>
            <a:r>
              <a:rPr lang="zh-CN" altLang="en-US" dirty="0">
                <a:latin typeface="Consolas" panose="020B0609020204030204" pitchFamily="49" charset="0"/>
              </a:rPr>
              <a:t>&lt;&lt;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"  Movement: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u-&gt;getMovPts()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Main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Unit* u = </a:t>
            </a:r>
            <a:r>
              <a:rPr lang="en-US" altLang="zh-CN" dirty="0" err="1">
                <a:latin typeface="Consolas" panose="020B0609020204030204" pitchFamily="49" charset="0"/>
              </a:rPr>
              <a:t>generateUnit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printUnit</a:t>
            </a:r>
            <a:r>
              <a:rPr lang="en-US" altLang="zh-CN" dirty="0">
                <a:latin typeface="Consolas" panose="020B0609020204030204" pitchFamily="49" charset="0"/>
              </a:rPr>
              <a:t>(u);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delete</a:t>
            </a:r>
            <a:r>
              <a:rPr lang="en-US" altLang="zh-CN" dirty="0">
                <a:latin typeface="Consolas" panose="020B0609020204030204" pitchFamily="49" charset="0"/>
              </a:rPr>
              <a:t> u;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2F47E-308A-8E14-E334-C9F9CDF9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Degeneration of Virtual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6B0E6-CC42-58A6-C4B7-9EC9170D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 dispatching does not happen when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using pointers or references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F8D76B-DD3D-6780-E20E-EC7E0EDF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163BA0-1B9C-0774-DB4A-6A9DBACA1E04}"/>
              </a:ext>
            </a:extLst>
          </p:cNvPr>
          <p:cNvSpPr txBox="1"/>
          <p:nvPr/>
        </p:nvSpPr>
        <p:spPr>
          <a:xfrm>
            <a:off x="2178933" y="2330661"/>
            <a:ext cx="827300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Footman f;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Direct invocation, no dynamic dispatching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cout &lt;&lt; "Move Points: " &lt;&lt; 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zh-CN" altLang="en-US" dirty="0">
                <a:latin typeface="Consolas" panose="020B0609020204030204" pitchFamily="49" charset="0"/>
              </a:rPr>
              <a:t>.getMovPts()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"Unit Type: " &lt;&lt; 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zh-CN" altLang="en-US" dirty="0">
                <a:latin typeface="Consolas" panose="020B0609020204030204" pitchFamily="49" charset="0"/>
              </a:rPr>
              <a:t>.getSymbol()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Conversion instead of binding, no dynamic dispatching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Unit u = f;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"Move Points: " &lt;&lt; u.getMovPts()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"Unit Type: " &lt;&lt; u.getSymbol() &lt;&lt; endl;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01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1E51C-B350-8C13-89B3-1DB8F091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Pure Virtual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DBEE5-2738-BCE1-CE5A-66CD5434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many cases, the only use of parent classes is for providing interfaces</a:t>
            </a:r>
          </a:p>
          <a:p>
            <a:r>
              <a:rPr lang="en-US" altLang="zh-CN" b="1" dirty="0"/>
              <a:t>Pure virtual functions</a:t>
            </a:r>
            <a:r>
              <a:rPr lang="en-US" altLang="zh-CN" dirty="0"/>
              <a:t>: without a definition, only an interface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You cannot define objects of a class with any pure virtual function</a:t>
            </a:r>
          </a:p>
          <a:p>
            <a:pPr lvl="1"/>
            <a:r>
              <a:rPr lang="en-US" altLang="zh-CN" dirty="0"/>
              <a:t>Pure virtual functions are inherited by subclasses </a:t>
            </a:r>
            <a:r>
              <a:rPr lang="en-US" altLang="zh-CN" dirty="0">
                <a:solidFill>
                  <a:srgbClr val="FF0000"/>
                </a:solidFill>
              </a:rPr>
              <a:t>if not </a:t>
            </a:r>
            <a:r>
              <a:rPr lang="en-US" altLang="zh-CN" dirty="0" err="1">
                <a:solidFill>
                  <a:srgbClr val="FF0000"/>
                </a:solidFill>
              </a:rPr>
              <a:t>overrided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Guideline</a:t>
            </a:r>
            <a:r>
              <a:rPr lang="en-US" altLang="zh-CN" dirty="0"/>
              <a:t>: make every interface class contain pure virtual functions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BB774-7774-8622-A06E-0E8EDE60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5AC88D-862D-B2C8-26E2-CA7B90FC4325}"/>
              </a:ext>
            </a:extLst>
          </p:cNvPr>
          <p:cNvSpPr txBox="1"/>
          <p:nvPr/>
        </p:nvSpPr>
        <p:spPr>
          <a:xfrm>
            <a:off x="2746095" y="2130955"/>
            <a:ext cx="6094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Pure virtual functions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virtual int </a:t>
            </a:r>
            <a:r>
              <a:rPr lang="zh-CN" altLang="en-US" dirty="0">
                <a:latin typeface="Consolas" panose="020B0609020204030204" pitchFamily="49" charset="0"/>
              </a:rPr>
              <a:t>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010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F18F2-9E66-DB16-8824-ABC12902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Bigger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A0FA1-4217-E3CC-52CA-234108787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Racing between hares and tortoises</a:t>
            </a:r>
          </a:p>
          <a:p>
            <a:pPr lvl="1"/>
            <a:r>
              <a:rPr lang="en-US" altLang="zh-CN" dirty="0"/>
              <a:t>A number of hares and tortoises enters the race</a:t>
            </a:r>
          </a:p>
          <a:p>
            <a:pPr lvl="1"/>
            <a:r>
              <a:rPr lang="en-US" altLang="zh-CN" dirty="0"/>
              <a:t>Every second they may move forward or backward with different probabilities</a:t>
            </a:r>
          </a:p>
          <a:p>
            <a:pPr lvl="1"/>
            <a:r>
              <a:rPr lang="en-US" altLang="zh-CN" dirty="0"/>
              <a:t>Any animal that first crosses the finish line wins the game</a:t>
            </a:r>
          </a:p>
          <a:p>
            <a:r>
              <a:rPr lang="en-US" altLang="zh-CN" dirty="0"/>
              <a:t>Define an interface class for animals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9AAE7-1C92-9DC0-131A-9E197171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870EFF-7E0D-990B-B2C9-A61B0DC16F6C}"/>
              </a:ext>
            </a:extLst>
          </p:cNvPr>
          <p:cNvSpPr txBox="1"/>
          <p:nvPr/>
        </p:nvSpPr>
        <p:spPr>
          <a:xfrm>
            <a:off x="3405851" y="3253434"/>
            <a:ext cx="6094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Animal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Provide the moved length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 int </a:t>
            </a:r>
            <a:r>
              <a:rPr lang="zh-CN" altLang="en-US" dirty="0">
                <a:latin typeface="Consolas" panose="020B0609020204030204" pitchFamily="49" charset="0"/>
              </a:rPr>
              <a:t>move() = 0;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Display the animal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 void </a:t>
            </a:r>
            <a:r>
              <a:rPr lang="zh-CN" altLang="en-US" dirty="0">
                <a:latin typeface="Consolas" panose="020B0609020204030204" pitchFamily="49" charset="0"/>
              </a:rPr>
              <a:t>display()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0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</a:p>
          <a:p>
            <a:r>
              <a:rPr lang="en-US" altLang="zh-CN" dirty="0"/>
              <a:t>Arrays</a:t>
            </a:r>
          </a:p>
          <a:p>
            <a:r>
              <a:rPr lang="en-US" altLang="zh-CN" dirty="0"/>
              <a:t>Dynamic Allocation </a:t>
            </a:r>
            <a:r>
              <a:rPr lang="en-US" altLang="zh-CN"/>
              <a:t>&amp; Deallocation</a:t>
            </a:r>
            <a:endParaRPr lang="en-US" altLang="zh-CN" dirty="0"/>
          </a:p>
          <a:p>
            <a:r>
              <a:rPr lang="en-US" altLang="zh-CN" dirty="0"/>
              <a:t>Dynamic Resource Management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93BA7-4390-634C-AE70-AD87163E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the Players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4E382-0C63-4DFC-183E-15C71C82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Tortoise and Hare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E37EA-9BD6-507F-CE32-C923A706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46D1AA-17DE-2048-FBE8-BC09566A3A58}"/>
              </a:ext>
            </a:extLst>
          </p:cNvPr>
          <p:cNvSpPr txBox="1"/>
          <p:nvPr/>
        </p:nvSpPr>
        <p:spPr>
          <a:xfrm>
            <a:off x="838200" y="1715724"/>
            <a:ext cx="474079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Tortoise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Animal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move()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probability =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randomInteger(1, 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(probability &lt; 5)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3;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 </a:t>
            </a:r>
            <a:r>
              <a:rPr lang="zh-CN" altLang="en-US" dirty="0">
                <a:latin typeface="Consolas" panose="020B0609020204030204" pitchFamily="49" charset="0"/>
              </a:rPr>
              <a:t>(probability &lt; 7)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-6;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display()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{ cout &lt;&lt; “T”;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77EC4A-96F9-DAE9-518F-8D413C296899}"/>
              </a:ext>
            </a:extLst>
          </p:cNvPr>
          <p:cNvSpPr txBox="1"/>
          <p:nvPr/>
        </p:nvSpPr>
        <p:spPr>
          <a:xfrm>
            <a:off x="5578997" y="1720177"/>
            <a:ext cx="60940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Hare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Animal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move()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probability =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randomInteger(1, 10);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(probability &lt; 2)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</a:t>
            </a:r>
            <a:r>
              <a:rPr lang="zh-CN" altLang="en-US" dirty="0">
                <a:latin typeface="Consolas" panose="020B0609020204030204" pitchFamily="49" charset="0"/>
              </a:rPr>
              <a:t> (probability &lt; 4) return -9;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 </a:t>
            </a:r>
            <a:r>
              <a:rPr lang="zh-CN" altLang="en-US" dirty="0">
                <a:latin typeface="Consolas" panose="020B0609020204030204" pitchFamily="49" charset="0"/>
              </a:rPr>
              <a:t>(probability &lt; 5) return 14;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 </a:t>
            </a:r>
            <a:r>
              <a:rPr lang="zh-CN" altLang="en-US" dirty="0">
                <a:latin typeface="Consolas" panose="020B0609020204030204" pitchFamily="49" charset="0"/>
              </a:rPr>
              <a:t>(probability &lt; 8) return 3;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return</a:t>
            </a:r>
            <a:r>
              <a:rPr lang="zh-CN" altLang="en-US" dirty="0">
                <a:latin typeface="Consolas" panose="020B0609020204030204" pitchFamily="49" charset="0"/>
              </a:rPr>
              <a:t> -2;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display()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{  cout &lt;&lt; “H”;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081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C4CA6-DBDD-6EE7-B1C9-3BD1D850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 Loop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7237E-D97B-9A1D-30DC-5D0196B5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A9247-DEE7-4CA4-242A-A1EA74E7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0E94AC-250E-236C-C094-0BD70CCFCDB5}"/>
              </a:ext>
            </a:extLst>
          </p:cNvPr>
          <p:cNvSpPr txBox="1"/>
          <p:nvPr/>
        </p:nvSpPr>
        <p:spPr>
          <a:xfrm>
            <a:off x="838201" y="1338761"/>
            <a:ext cx="57014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play(Animal **players,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num,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LENGTH)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是个数组，里面</a:t>
            </a:r>
            <a:r>
              <a:rPr lang="zh-CN" altLang="en-US" sz="1600">
                <a:latin typeface="Consolas" panose="020B0609020204030204" pitchFamily="49" charset="0"/>
              </a:rPr>
              <a:t>存的指针，指向数组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 *distance,  winner,  length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distance = new int[num];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num; ++i)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distance[i] = 0;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Game loop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do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num; ++i)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distance[i] +=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players[i]-&gt;move()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(distance[i] &gt; length)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length = distance[i];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winner = i;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displayStatus(players, distance, num);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 </a:t>
            </a:r>
            <a:r>
              <a:rPr lang="zh-CN" altLang="en-US" sz="1600" b="1" dirty="0">
                <a:latin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</a:rPr>
              <a:t> (length &lt; LENGTH);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delete</a:t>
            </a:r>
            <a:r>
              <a:rPr lang="zh-CN" altLang="en-US" sz="1600" dirty="0">
                <a:latin typeface="Consolas" panose="020B0609020204030204" pitchFamily="49" charset="0"/>
              </a:rPr>
              <a:t>[] distance;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winner;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FE3C6C-571D-E069-BD12-04C6858F2719}"/>
              </a:ext>
            </a:extLst>
          </p:cNvPr>
          <p:cNvSpPr txBox="1"/>
          <p:nvPr/>
        </p:nvSpPr>
        <p:spPr>
          <a:xfrm>
            <a:off x="6924556" y="1338761"/>
            <a:ext cx="4557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displayStatus(Animal **players,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</a:t>
            </a:r>
            <a:r>
              <a:rPr lang="zh-CN" altLang="en-US" sz="1600" b="1" dirty="0">
                <a:latin typeface="Consolas" panose="020B0609020204030204" pitchFamily="49" charset="0"/>
              </a:rPr>
              <a:t>int </a:t>
            </a:r>
            <a:r>
              <a:rPr lang="zh-CN" altLang="en-US" sz="1600" dirty="0">
                <a:latin typeface="Consolas" panose="020B0609020204030204" pitchFamily="49" charset="0"/>
              </a:rPr>
              <a:t>*distance,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num)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num; ++i)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players[i]-&gt;display()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'\t';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endl;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num; ++i)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distance[i] &lt;&lt; '\t';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5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3B37B-9B7F-9206-3AB4-E59B865C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Entry 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6B58C-CE0B-36AB-A2C4-85E0E933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FDA0AC-E786-FC49-A478-4033727A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CD65BE-B4EB-EDF4-EEC7-CBDE56412BDD}"/>
              </a:ext>
            </a:extLst>
          </p:cNvPr>
          <p:cNvSpPr txBox="1"/>
          <p:nvPr/>
        </p:nvSpPr>
        <p:spPr>
          <a:xfrm>
            <a:off x="3683644" y="1093078"/>
            <a:ext cx="966196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const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LENGTH = 20;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 num, winner;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Animal **players;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"Number of players ? ";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cin &gt;&gt; num;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players = </a:t>
            </a:r>
            <a:r>
              <a:rPr lang="zh-CN" altLang="en-US" sz="1600" b="1" dirty="0">
                <a:latin typeface="Consolas" panose="020B0609020204030204" pitchFamily="49" charset="0"/>
              </a:rPr>
              <a:t>new</a:t>
            </a:r>
            <a:r>
              <a:rPr lang="zh-CN" altLang="en-US" sz="1600" dirty="0">
                <a:latin typeface="Consolas" panose="020B0609020204030204" pitchFamily="49" charset="0"/>
              </a:rPr>
              <a:t> Animal*[num];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num; ++i)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(rand</a:t>
            </a:r>
            <a:r>
              <a:rPr lang="en-US" altLang="zh-CN" sz="1600" dirty="0" err="1">
                <a:latin typeface="Consolas" panose="020B0609020204030204" pitchFamily="49" charset="0"/>
              </a:rPr>
              <a:t>omBool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  <a:r>
              <a:rPr lang="zh-CN" alt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players[i] = </a:t>
            </a:r>
            <a:r>
              <a:rPr lang="zh-CN" altLang="en-US" sz="1600" b="1" dirty="0">
                <a:latin typeface="Consolas" panose="020B0609020204030204" pitchFamily="49" charset="0"/>
              </a:rPr>
              <a:t>new</a:t>
            </a:r>
            <a:r>
              <a:rPr lang="zh-CN" altLang="en-US" sz="1600" dirty="0">
                <a:latin typeface="Consolas" panose="020B0609020204030204" pitchFamily="49" charset="0"/>
              </a:rPr>
              <a:t> Tortoise;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players[i] = </a:t>
            </a:r>
            <a:r>
              <a:rPr lang="zh-CN" altLang="en-US" sz="1600" b="1" dirty="0">
                <a:latin typeface="Consolas" panose="020B0609020204030204" pitchFamily="49" charset="0"/>
              </a:rPr>
              <a:t>new</a:t>
            </a:r>
            <a:r>
              <a:rPr lang="zh-CN" altLang="en-US" sz="1600" dirty="0">
                <a:latin typeface="Consolas" panose="020B0609020204030204" pitchFamily="49" charset="0"/>
              </a:rPr>
              <a:t> Hare 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winner = play(players, num, LENGTH);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"The winner is player : " &lt;&lt; winner &lt;&lt; endl;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num; i++)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delete</a:t>
            </a:r>
            <a:r>
              <a:rPr lang="zh-CN" altLang="en-US" sz="1600" dirty="0">
                <a:latin typeface="Consolas" panose="020B0609020204030204" pitchFamily="49" charset="0"/>
              </a:rPr>
              <a:t> players[i];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delete</a:t>
            </a:r>
            <a:r>
              <a:rPr lang="zh-CN" altLang="en-US" sz="1600" dirty="0">
                <a:latin typeface="Consolas" panose="020B0609020204030204" pitchFamily="49" charset="0"/>
              </a:rPr>
              <a:t>[] players;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7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CE918-74B0-0307-F6C8-B2CC9A34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 in Graphic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1474C-7244-0D14-F0C7-0BD93777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common usage of inheritance is in defining graphic libraries</a:t>
            </a:r>
          </a:p>
          <a:p>
            <a:pPr lvl="1"/>
            <a:r>
              <a:rPr lang="en-US" altLang="zh-CN" dirty="0"/>
              <a:t>Draw method behave differently depending on objects (see textbook for full examples)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F36CB-1A89-6052-BC03-2D685A44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A33D60-6873-59A6-A541-0A91AD16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91" y="2058323"/>
            <a:ext cx="9317017" cy="40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1705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272642-140D-9D45-BFA2-75F1755C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Patterns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851B01-9F25-F3EC-58DD-21AD3599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 used in Object-Oriented Programming</a:t>
            </a:r>
          </a:p>
          <a:p>
            <a:r>
              <a:rPr lang="en-US" altLang="zh-CN" dirty="0"/>
              <a:t>A pattern is a blueprint for solving a particular design problem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C84F85-3D2B-449A-AE66-EBB33429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2050" name="Picture 2" descr="Design patterns : elements of reusable object-oriented software:  Amazon.co.uk: Erich Gamma, Richard Helm, Ralph Johnson, John Vlissides:  8601419047741: Books">
            <a:extLst>
              <a:ext uri="{FF2B5EF4-FFF2-40B4-BE49-F238E27FC236}">
                <a16:creationId xmlns:a16="http://schemas.microsoft.com/office/drawing/2014/main" id="{EA74B127-84D6-8299-2E60-C4412974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83" y="2206884"/>
            <a:ext cx="3364836" cy="42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me Programming Patterns: Nystrom, Robert: 9780990582908: Amazon.com: Books">
            <a:extLst>
              <a:ext uri="{FF2B5EF4-FFF2-40B4-BE49-F238E27FC236}">
                <a16:creationId xmlns:a16="http://schemas.microsoft.com/office/drawing/2014/main" id="{549BF095-F5F6-4360-72EE-B59965AB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726" y="2206884"/>
            <a:ext cx="3437189" cy="42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2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41D60-9260-C614-EE9A-0420E964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0FAE1-56E2-CACA-BA79-24700174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Creational Patterns</a:t>
            </a:r>
          </a:p>
          <a:p>
            <a:pPr lvl="1"/>
            <a:r>
              <a:rPr lang="en-US" altLang="zh-CN" dirty="0"/>
              <a:t>Concerns the process of object creation</a:t>
            </a:r>
          </a:p>
          <a:p>
            <a:r>
              <a:rPr lang="en-US" altLang="zh-CN" dirty="0"/>
              <a:t>Structural Patterns</a:t>
            </a:r>
          </a:p>
          <a:p>
            <a:pPr lvl="1"/>
            <a:r>
              <a:rPr lang="en-US" altLang="zh-CN" dirty="0"/>
              <a:t>Concerns the composition of classes or objects</a:t>
            </a:r>
          </a:p>
          <a:p>
            <a:r>
              <a:rPr lang="en-US" altLang="zh-CN" dirty="0"/>
              <a:t>Behavioral Patterns</a:t>
            </a:r>
          </a:p>
          <a:p>
            <a:pPr lvl="1"/>
            <a:r>
              <a:rPr lang="en-US" altLang="zh-CN" dirty="0"/>
              <a:t>Characterizes the ways in which classes or objects interact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We focus on one commonly used behavioral pattern: </a:t>
            </a:r>
            <a:r>
              <a:rPr lang="en-US" altLang="zh-CN" b="1" dirty="0"/>
              <a:t>Visitor Pattern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E2E690-269B-7D6D-604E-9C97921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6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C137-2722-B9CC-72BD-61C121C4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Visitor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6AB8-7D4C-C08E-B459-60E71876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 an operation to be performed on elements as an object. </a:t>
            </a:r>
          </a:p>
          <a:p>
            <a:r>
              <a:rPr lang="en-US" altLang="zh-CN" dirty="0"/>
              <a:t>Allow definition of new operations without changing classes of elements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E84CE-B3DB-CF93-3F5E-CA8762DD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44C7B8A-0D12-B2E2-965C-2A04E1E295E3}"/>
              </a:ext>
            </a:extLst>
          </p:cNvPr>
          <p:cNvSpPr/>
          <p:nvPr/>
        </p:nvSpPr>
        <p:spPr>
          <a:xfrm>
            <a:off x="4750186" y="2565737"/>
            <a:ext cx="2148325" cy="117989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Command Class: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158DB35-0566-A20C-9415-663617C1AC53}"/>
              </a:ext>
            </a:extLst>
          </p:cNvPr>
          <p:cNvSpPr/>
          <p:nvPr/>
        </p:nvSpPr>
        <p:spPr>
          <a:xfrm>
            <a:off x="5096820" y="4662228"/>
            <a:ext cx="2021610" cy="117989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FC767AE-FFA4-E168-7AB2-6F6B29E4DC48}"/>
              </a:ext>
            </a:extLst>
          </p:cNvPr>
          <p:cNvSpPr/>
          <p:nvPr/>
        </p:nvSpPr>
        <p:spPr>
          <a:xfrm>
            <a:off x="8287473" y="4662228"/>
            <a:ext cx="2021610" cy="117989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WhileStmt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92BB073-002A-0334-5A62-115091CBE681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2950769" y="3745633"/>
            <a:ext cx="2873580" cy="916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538DA01-AF94-DD44-7537-462010F0FAE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24349" y="3745633"/>
            <a:ext cx="283276" cy="916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25EFF-7381-7D93-559E-4DB98E746C3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24349" y="3745633"/>
            <a:ext cx="3473929" cy="916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43184D5-8A77-372B-59F5-B8D65FDD714D}"/>
              </a:ext>
            </a:extLst>
          </p:cNvPr>
          <p:cNvSpPr/>
          <p:nvPr/>
        </p:nvSpPr>
        <p:spPr>
          <a:xfrm>
            <a:off x="1876606" y="4662228"/>
            <a:ext cx="2148325" cy="117989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Assignments: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A7D2-4792-AFA5-154C-4A526D3D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B9627-C220-9B97-1114-28A56A0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Adding one new operation requires changes to </a:t>
            </a:r>
            <a:r>
              <a:rPr lang="en-US" altLang="zh-CN" dirty="0">
                <a:solidFill>
                  <a:srgbClr val="FF0000"/>
                </a:solidFill>
              </a:rPr>
              <a:t>the whole class hierarchy</a:t>
            </a:r>
          </a:p>
          <a:p>
            <a:r>
              <a:rPr lang="en-US" altLang="zh-CN" dirty="0"/>
              <a:t>Some operation may NOT have meaning to </a:t>
            </a:r>
            <a:r>
              <a:rPr lang="en-US" altLang="zh-CN" dirty="0">
                <a:solidFill>
                  <a:srgbClr val="FF0000"/>
                </a:solidFill>
              </a:rPr>
              <a:t>all subclasses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1045E6-81BC-0942-15DC-32944EFF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A42E01-9C50-B940-9BF1-727C33C4E1A0}"/>
              </a:ext>
            </a:extLst>
          </p:cNvPr>
          <p:cNvSpPr/>
          <p:nvPr/>
        </p:nvSpPr>
        <p:spPr>
          <a:xfrm>
            <a:off x="4669163" y="2195772"/>
            <a:ext cx="2368244" cy="141595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Command Class: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getLValue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80A923C-97A4-E8DB-DF39-4B234FE00974}"/>
              </a:ext>
            </a:extLst>
          </p:cNvPr>
          <p:cNvSpPr/>
          <p:nvPr/>
        </p:nvSpPr>
        <p:spPr>
          <a:xfrm>
            <a:off x="5096820" y="4662228"/>
            <a:ext cx="2021610" cy="149550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getLvalue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()?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193B3B-3D5F-825F-D207-7EAB28460E8A}"/>
              </a:ext>
            </a:extLst>
          </p:cNvPr>
          <p:cNvSpPr/>
          <p:nvPr/>
        </p:nvSpPr>
        <p:spPr>
          <a:xfrm>
            <a:off x="8287473" y="4662228"/>
            <a:ext cx="2021610" cy="149550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WhileStmt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getLvalue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()?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F09B175-3502-33DB-8FBA-AAEC471BA83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3021822" y="3611726"/>
            <a:ext cx="2831463" cy="105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7FE9F11-30FE-26BE-B2B9-47D6F9C535D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53285" y="3611726"/>
            <a:ext cx="254340" cy="105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E59D27-0465-1D35-88B6-AA2176F3C46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53285" y="3611726"/>
            <a:ext cx="3444993" cy="105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0B9883-676D-80C5-BB14-770EBA337141}"/>
              </a:ext>
            </a:extLst>
          </p:cNvPr>
          <p:cNvSpPr/>
          <p:nvPr/>
        </p:nvSpPr>
        <p:spPr>
          <a:xfrm>
            <a:off x="1876606" y="4662228"/>
            <a:ext cx="2290432" cy="149550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Assignment: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getLValue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86431-04EB-E369-1D0E-D3CCBAE1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9F3CD-1DF5-3915-63AC-E00BFE24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visitor class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4F6321-6626-6B96-E3D8-C0A0AD34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AA1753-371F-125E-A2DF-B9364524BAFF}"/>
              </a:ext>
            </a:extLst>
          </p:cNvPr>
          <p:cNvSpPr/>
          <p:nvPr/>
        </p:nvSpPr>
        <p:spPr>
          <a:xfrm>
            <a:off x="4061189" y="1643605"/>
            <a:ext cx="4092872" cy="128929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CommandVisitor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visitAssignment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(Assignment&amp;)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F15AACD-35D1-53E4-5FC0-8879BB2319D3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2998044" y="2932899"/>
            <a:ext cx="3109581" cy="1729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08D3DE0-6F4C-8477-C342-1E1B0CB7CEB0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6107625" y="2932899"/>
            <a:ext cx="925159" cy="1729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978E39-10BD-956D-02AC-1EF512F51A9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107625" y="2932899"/>
            <a:ext cx="4506360" cy="17293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ABD8646-A138-BB45-5386-D9920FAF1AE8}"/>
              </a:ext>
            </a:extLst>
          </p:cNvPr>
          <p:cNvSpPr/>
          <p:nvPr/>
        </p:nvSpPr>
        <p:spPr>
          <a:xfrm>
            <a:off x="1123148" y="4662228"/>
            <a:ext cx="3749792" cy="128929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TypeCheckVisitor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visitAssignment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(Assignment&amp;)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0B9BC7D-CDBD-54E1-9562-6CE54AA1FE98}"/>
              </a:ext>
            </a:extLst>
          </p:cNvPr>
          <p:cNvSpPr/>
          <p:nvPr/>
        </p:nvSpPr>
        <p:spPr>
          <a:xfrm>
            <a:off x="5157888" y="4662228"/>
            <a:ext cx="3749792" cy="128929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GetLValueVisitor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visitAssignment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(Assignment&amp;)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</a:p>
        </p:txBody>
      </p:sp>
    </p:spTree>
    <p:extLst>
      <p:ext uri="{BB962C8B-B14F-4D97-AF65-F5344CB8AC3E}">
        <p14:creationId xmlns:p14="http://schemas.microsoft.com/office/powerpoint/2010/main" val="829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Subtyping</a:t>
            </a:r>
          </a:p>
          <a:p>
            <a:r>
              <a:rPr lang="en-US" altLang="zh-CN" dirty="0"/>
              <a:t>Inheritance of Classes</a:t>
            </a:r>
          </a:p>
          <a:p>
            <a:r>
              <a:rPr lang="en-US" altLang="zh-CN" dirty="0"/>
              <a:t>Dynamic Dispatching</a:t>
            </a:r>
          </a:p>
          <a:p>
            <a:r>
              <a:rPr lang="en-US" altLang="zh-CN" dirty="0"/>
              <a:t>Virtual Functions</a:t>
            </a:r>
          </a:p>
          <a:p>
            <a:r>
              <a:rPr lang="en-US" altLang="zh-CN" dirty="0"/>
              <a:t>Design Patterns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E0E9C-E080-CCD9-F11D-F4FE1E82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B5A62-144C-39F6-EC4F-B58D0552C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virtual function to accept visitors and invoke appropriate methods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56F7BA-82F1-FC75-36EA-13ACA8DA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2EDE9C-223E-E6E6-941E-0C8DEB00D991}"/>
              </a:ext>
            </a:extLst>
          </p:cNvPr>
          <p:cNvSpPr/>
          <p:nvPr/>
        </p:nvSpPr>
        <p:spPr>
          <a:xfrm>
            <a:off x="4483614" y="2060294"/>
            <a:ext cx="3224771" cy="104214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Command Class: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accept(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CommandVisitor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A5A1B26-476D-3050-FB06-9B552BFF55F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387280" y="3102440"/>
            <a:ext cx="3708720" cy="1559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3522D3B-9053-47F4-FC85-AE4B9E98D379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6096000" y="3102440"/>
            <a:ext cx="10128" cy="15707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B03E43-B085-32C9-24D5-D88C21A8C406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6096000" y="3102440"/>
            <a:ext cx="3677854" cy="1559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EA95254-E96B-2F82-8C29-31036A0E177E}"/>
              </a:ext>
            </a:extLst>
          </p:cNvPr>
          <p:cNvSpPr/>
          <p:nvPr/>
        </p:nvSpPr>
        <p:spPr>
          <a:xfrm>
            <a:off x="558480" y="4662228"/>
            <a:ext cx="3657600" cy="104214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Assignments: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accept(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CommandVisitor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 v)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visitAssignment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(*this);}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E3511C1-E5B7-9A57-813F-E12837FB4174}"/>
              </a:ext>
            </a:extLst>
          </p:cNvPr>
          <p:cNvSpPr/>
          <p:nvPr/>
        </p:nvSpPr>
        <p:spPr>
          <a:xfrm>
            <a:off x="4318322" y="4673203"/>
            <a:ext cx="3575612" cy="104214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accept(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CommandVisitor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 v)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visitIfStmt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(*this);}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319B519-AB0F-4764-3D67-074FCF4ABE39}"/>
              </a:ext>
            </a:extLst>
          </p:cNvPr>
          <p:cNvSpPr/>
          <p:nvPr/>
        </p:nvSpPr>
        <p:spPr>
          <a:xfrm>
            <a:off x="7986048" y="4662228"/>
            <a:ext cx="3575612" cy="104214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WhileStmt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accept(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CommandVisitor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 v)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visitWhileStmt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(*this);}</a:t>
            </a:r>
          </a:p>
        </p:txBody>
      </p:sp>
    </p:spTree>
    <p:extLst>
      <p:ext uri="{BB962C8B-B14F-4D97-AF65-F5344CB8AC3E}">
        <p14:creationId xmlns:p14="http://schemas.microsoft.com/office/powerpoint/2010/main" val="298019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28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EBDD-85D9-6668-8C65-6AC68626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1B0BA-4BB2-2009-E5EC-C85542EA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object structure contains many classes of objects with differing interfaces, you want to perform operations on these objects that depend on their concrete classes.</a:t>
            </a:r>
          </a:p>
          <a:p>
            <a:r>
              <a:rPr lang="en-US" altLang="zh-CN" dirty="0"/>
              <a:t>The classes defining the object structure rarely change, but you often want to define new operations over the structure.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CEFFB-C5AB-8D05-64F5-E7BAF0B2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56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7D09-44BC-99EC-352E-6C66978E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9F11C-9483-F7B0-B8BE-94513B1D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 game with various kinds of units (Footman, Knight, Archer, Mage)</a:t>
            </a:r>
          </a:p>
          <a:p>
            <a:r>
              <a:rPr lang="en-US" altLang="zh-CN" dirty="0"/>
              <a:t>Each units may perform certain types of actions:</a:t>
            </a:r>
          </a:p>
          <a:p>
            <a:pPr lvl="1"/>
            <a:r>
              <a:rPr lang="en-US" altLang="zh-CN" b="1" dirty="0"/>
              <a:t>Move</a:t>
            </a:r>
            <a:r>
              <a:rPr lang="en-US" altLang="zh-CN" dirty="0"/>
              <a:t>: All units </a:t>
            </a:r>
          </a:p>
          <a:p>
            <a:pPr lvl="1"/>
            <a:r>
              <a:rPr lang="en-US" altLang="zh-CN" b="1" dirty="0"/>
              <a:t>Attack</a:t>
            </a:r>
            <a:r>
              <a:rPr lang="en-US" altLang="zh-CN" dirty="0"/>
              <a:t>: Footman and Knight</a:t>
            </a:r>
          </a:p>
          <a:p>
            <a:pPr lvl="1"/>
            <a:r>
              <a:rPr lang="en-US" altLang="zh-CN" b="1" dirty="0"/>
              <a:t>Cast Spells</a:t>
            </a:r>
            <a:r>
              <a:rPr lang="en-US" altLang="zh-CN" dirty="0"/>
              <a:t>: Mage</a:t>
            </a:r>
          </a:p>
          <a:p>
            <a:pPr lvl="1"/>
            <a:r>
              <a:rPr lang="en-US" altLang="zh-CN" dirty="0"/>
              <a:t>...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6302E5-628D-C137-5953-8E405CC5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C9556416-B979-6CE8-C686-4359B5429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51875"/>
              </p:ext>
            </p:extLst>
          </p:nvPr>
        </p:nvGraphicFramePr>
        <p:xfrm>
          <a:off x="1958975" y="372403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245673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24266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7239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716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81077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Footman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Knight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Archer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Move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9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Attack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2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Shoot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1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Cast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4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Charge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2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211B6-48B1-3466-6BC6-26C9316E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Attempt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EFF79-FE6A-D6A1-17E5-65444865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unit class that support all the operations</a:t>
            </a:r>
          </a:p>
          <a:p>
            <a:r>
              <a:rPr lang="en-US" altLang="zh-CN" dirty="0"/>
              <a:t>Derive subclasses for each type of units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Problems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Not all sub classes support all the actions</a:t>
            </a:r>
          </a:p>
          <a:p>
            <a:pPr lvl="1"/>
            <a:r>
              <a:rPr lang="en-US" altLang="zh-CN" dirty="0"/>
              <a:t>What if we would like to add new actions (Shoot for archers, Charge for knights)?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729B3-7684-3735-38A4-005B1D5A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4491F5-5122-5970-6F73-1783A8F9F3DC}"/>
              </a:ext>
            </a:extLst>
          </p:cNvPr>
          <p:cNvSpPr txBox="1"/>
          <p:nvPr/>
        </p:nvSpPr>
        <p:spPr>
          <a:xfrm>
            <a:off x="3048965" y="2109394"/>
            <a:ext cx="6094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virtual void</a:t>
            </a:r>
            <a:r>
              <a:rPr lang="en-US" altLang="zh-CN" dirty="0">
                <a:latin typeface="Consolas" panose="020B0609020204030204" pitchFamily="49" charset="0"/>
              </a:rPr>
              <a:t> move(...) =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latin typeface="Consolas" panose="020B0609020204030204" pitchFamily="49" charset="0"/>
              </a:rPr>
              <a:t>attack(...) =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latin typeface="Consolas" panose="020B0609020204030204" pitchFamily="49" charset="0"/>
              </a:rPr>
              <a:t>cast(...) =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73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FACC2-78CF-293F-D1AA-533A6654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Visitor for 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966A7-5F74-47FC-669D-8E9B54AC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visitor class (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ActionVisitor</a:t>
            </a:r>
            <a:r>
              <a:rPr lang="en-US" altLang="zh-CN" dirty="0"/>
              <a:t>) as an interface for different actions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Define the unit class to accept the visitors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1F3A53-4D24-F802-0497-A2F7EE7A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C44AFB-35EF-8E16-5C4C-A7DC886B82B9}"/>
              </a:ext>
            </a:extLst>
          </p:cNvPr>
          <p:cNvSpPr txBox="1"/>
          <p:nvPr/>
        </p:nvSpPr>
        <p:spPr>
          <a:xfrm>
            <a:off x="3336118" y="3867449"/>
            <a:ext cx="60940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void </a:t>
            </a:r>
            <a:r>
              <a:rPr lang="zh-CN" altLang="en-US" sz="1600" dirty="0">
                <a:latin typeface="Consolas" panose="020B0609020204030204" pitchFamily="49" charset="0"/>
              </a:rPr>
              <a:t>accept(ActionVisitor&amp; vis) = 0;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265BB8-CA22-6EFE-2FF4-11BCEFFC9486}"/>
              </a:ext>
            </a:extLst>
          </p:cNvPr>
          <p:cNvSpPr txBox="1"/>
          <p:nvPr/>
        </p:nvSpPr>
        <p:spPr>
          <a:xfrm>
            <a:off x="3336118" y="1581151"/>
            <a:ext cx="609407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ActionVisitor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visitFootman</a:t>
            </a:r>
            <a:r>
              <a:rPr lang="zh-CN" altLang="en-US" sz="1600" dirty="0">
                <a:latin typeface="Consolas" panose="020B0609020204030204" pitchFamily="49" charset="0"/>
              </a:rPr>
              <a:t>(Footman&amp; ft)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visitKnight</a:t>
            </a:r>
            <a:r>
              <a:rPr lang="zh-CN" altLang="en-US" sz="1600" dirty="0">
                <a:latin typeface="Consolas" panose="020B0609020204030204" pitchFamily="49" charset="0"/>
              </a:rPr>
              <a:t>(Knight&amp; kn)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visitArcher</a:t>
            </a:r>
            <a:r>
              <a:rPr lang="zh-CN" altLang="en-US" sz="1600" dirty="0">
                <a:latin typeface="Consolas" panose="020B0609020204030204" pitchFamily="49" charset="0"/>
              </a:rPr>
              <a:t>(Archer&amp; ar)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visitMage</a:t>
            </a:r>
            <a:r>
              <a:rPr lang="zh-CN" altLang="en-US" sz="1600" dirty="0">
                <a:latin typeface="Consolas" panose="020B0609020204030204" pitchFamily="49" charset="0"/>
              </a:rPr>
              <a:t>(Mage&amp; mg)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9C3F8E-4589-6EE0-B803-EBEC0DC1D17D}"/>
              </a:ext>
            </a:extLst>
          </p:cNvPr>
          <p:cNvSpPr txBox="1"/>
          <p:nvPr/>
        </p:nvSpPr>
        <p:spPr>
          <a:xfrm>
            <a:off x="1624244" y="5032911"/>
            <a:ext cx="42431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Footman: </a:t>
            </a:r>
            <a:r>
              <a:rPr lang="en-US" altLang="zh-CN" sz="1600" b="1" dirty="0"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latin typeface="Consolas" panose="020B0609020204030204" pitchFamily="49" charset="0"/>
              </a:rPr>
              <a:t> Unit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    void </a:t>
            </a:r>
            <a:r>
              <a:rPr lang="zh-CN" altLang="en-US" sz="1600" dirty="0">
                <a:latin typeface="Consolas" panose="020B0609020204030204" pitchFamily="49" charset="0"/>
              </a:rPr>
              <a:t>accept(ActionVisitor&amp; vis)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{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vis.visitFootman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(*this)</a:t>
            </a:r>
            <a:r>
              <a:rPr lang="en-US" altLang="zh-CN" sz="1600" dirty="0">
                <a:latin typeface="Consolas" panose="020B0609020204030204" pitchFamily="49" charset="0"/>
              </a:rPr>
              <a:t>;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DC3686-7698-E2DC-31C0-1D46624461F4}"/>
              </a:ext>
            </a:extLst>
          </p:cNvPr>
          <p:cNvSpPr txBox="1"/>
          <p:nvPr/>
        </p:nvSpPr>
        <p:spPr>
          <a:xfrm>
            <a:off x="6302898" y="5032911"/>
            <a:ext cx="46154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Knight: </a:t>
            </a:r>
            <a:r>
              <a:rPr lang="en-US" altLang="zh-CN" sz="1600" b="1" dirty="0"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latin typeface="Consolas" panose="020B0609020204030204" pitchFamily="49" charset="0"/>
              </a:rPr>
              <a:t> Unit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    void </a:t>
            </a:r>
            <a:r>
              <a:rPr lang="zh-CN" altLang="en-US" sz="1600" dirty="0">
                <a:latin typeface="Consolas" panose="020B0609020204030204" pitchFamily="49" charset="0"/>
              </a:rPr>
              <a:t>accept(ActionVisitor&amp; vis)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{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vis.visitKnight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(*this)</a:t>
            </a:r>
            <a:r>
              <a:rPr lang="en-US" altLang="zh-CN" sz="1600" dirty="0">
                <a:latin typeface="Consolas" panose="020B0609020204030204" pitchFamily="49" charset="0"/>
              </a:rPr>
              <a:t>;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520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CD525-D9B4-88F7-E1C3-E69CBCA1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CC36A-86FF-FE70-D1DB-AAA8D138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unit has an ID, movement points and symbols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776CF-678B-21B9-C107-338E846F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8675D0-3B94-C87F-589E-C30823376A88}"/>
              </a:ext>
            </a:extLst>
          </p:cNvPr>
          <p:cNvSpPr txBox="1"/>
          <p:nvPr/>
        </p:nvSpPr>
        <p:spPr>
          <a:xfrm>
            <a:off x="3047999" y="1862162"/>
            <a:ext cx="67394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Unit(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uid) : id(uid) {}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virtual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getMovPts() const = 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virtual std::string getSymbol() const = 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virtual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accept(ActionVisitor&amp; vis) = 0;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getID()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id; }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4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1BA30-35B5-A4A1-DB4E-023E12AE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Implementations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BF7E8-B004-D1A3-60EC-4A1F47D3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 of Footman (Others are similar)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85B5F-4085-1B13-7573-C979A6B2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3FBD4-C99C-8E8D-D7D6-798291D873F0}"/>
              </a:ext>
            </a:extLst>
          </p:cNvPr>
          <p:cNvSpPr txBox="1"/>
          <p:nvPr/>
        </p:nvSpPr>
        <p:spPr>
          <a:xfrm>
            <a:off x="2889955" y="170433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Footman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Footman(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uid) : Unit(uid)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 int </a:t>
            </a:r>
            <a:r>
              <a:rPr lang="zh-CN" altLang="en-US" dirty="0">
                <a:latin typeface="Consolas" panose="020B0609020204030204" pitchFamily="49" charset="0"/>
              </a:rPr>
              <a:t>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std::string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 void </a:t>
            </a:r>
            <a:r>
              <a:rPr lang="zh-CN" altLang="en-US" dirty="0">
                <a:latin typeface="Consolas" panose="020B0609020204030204" pitchFamily="49" charset="0"/>
              </a:rPr>
              <a:t>accept(ActionVisitor&amp; vis);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E97EC1-CA6C-F4F5-A9EB-2DA6B12D08CC}"/>
              </a:ext>
            </a:extLst>
          </p:cNvPr>
          <p:cNvSpPr txBox="1"/>
          <p:nvPr/>
        </p:nvSpPr>
        <p:spPr>
          <a:xfrm>
            <a:off x="2889955" y="372403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Implementation of methods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Footman::getMovPts()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3;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Footman::getSymbol()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"FT_" + to_string(getID());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Footman::accept(ActionVisitor&amp; vis)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vis.visitFootman(*this); }</a:t>
            </a:r>
          </a:p>
        </p:txBody>
      </p:sp>
    </p:spTree>
    <p:extLst>
      <p:ext uri="{BB962C8B-B14F-4D97-AF65-F5344CB8AC3E}">
        <p14:creationId xmlns:p14="http://schemas.microsoft.com/office/powerpoint/2010/main" val="244308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5AA27-2FA3-3739-57AD-86B63844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Hierarchies of Visitors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608AC-F8E1-354B-277D-BA276D0A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84835-5934-1B9A-4CF4-A1AB47B3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FD6EE-38F0-A872-39B5-9D20C3583C89}"/>
              </a:ext>
            </a:extLst>
          </p:cNvPr>
          <p:cNvSpPr txBox="1"/>
          <p:nvPr/>
        </p:nvSpPr>
        <p:spPr>
          <a:xfrm>
            <a:off x="836700" y="1203569"/>
            <a:ext cx="55838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MoveVisitor: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ActionVisitor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MoveVisitor(int xx, int yy)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zh-CN" altLang="en-US" sz="1600" dirty="0">
                <a:latin typeface="Consolas" panose="020B0609020204030204" pitchFamily="49" charset="0"/>
              </a:rPr>
              <a:t>: x(xx), y(yy) {}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visitFootman</a:t>
            </a:r>
            <a:r>
              <a:rPr lang="zh-CN" altLang="en-US" sz="1600" dirty="0">
                <a:latin typeface="Consolas" panose="020B0609020204030204" pitchFamily="49" charset="0"/>
              </a:rPr>
              <a:t>(Footman&amp; ft);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visitKnight</a:t>
            </a:r>
            <a:r>
              <a:rPr lang="zh-CN" altLang="en-US" sz="1600" dirty="0">
                <a:latin typeface="Consolas" panose="020B0609020204030204" pitchFamily="49" charset="0"/>
              </a:rPr>
              <a:t>(Knight&amp; kn);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visitArcher</a:t>
            </a:r>
            <a:r>
              <a:rPr lang="zh-CN" altLang="en-US" sz="1600" dirty="0">
                <a:latin typeface="Consolas" panose="020B0609020204030204" pitchFamily="49" charset="0"/>
              </a:rPr>
              <a:t>(Archer&amp; ar);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visitMage</a:t>
            </a:r>
            <a:r>
              <a:rPr lang="zh-CN" altLang="en-US" sz="1600" dirty="0">
                <a:latin typeface="Consolas" panose="020B0609020204030204" pitchFamily="49" charset="0"/>
              </a:rPr>
              <a:t>(Mage&amp; mg);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int x, y;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DC3AB5-6990-BD94-98FF-4B1B43BE82DA}"/>
              </a:ext>
            </a:extLst>
          </p:cNvPr>
          <p:cNvSpPr txBox="1"/>
          <p:nvPr/>
        </p:nvSpPr>
        <p:spPr>
          <a:xfrm>
            <a:off x="836700" y="4004336"/>
            <a:ext cx="51082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AttackVisitor :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ActionVisitor </a:t>
            </a:r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AttackVisitor(Unit* t) : target(t) {}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visitFootman</a:t>
            </a:r>
            <a:r>
              <a:rPr lang="zh-CN" altLang="en-US" sz="1600" dirty="0">
                <a:latin typeface="Consolas" panose="020B0609020204030204" pitchFamily="49" charset="0"/>
              </a:rPr>
              <a:t>(Footman&amp; ft);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visitKnight</a:t>
            </a:r>
            <a:r>
              <a:rPr lang="zh-CN" altLang="en-US" sz="1600" dirty="0">
                <a:latin typeface="Consolas" panose="020B0609020204030204" pitchFamily="49" charset="0"/>
              </a:rPr>
              <a:t>(Knight&amp; kn);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visitArcher</a:t>
            </a:r>
            <a:r>
              <a:rPr lang="zh-CN" altLang="en-US" sz="1600" dirty="0">
                <a:latin typeface="Consolas" panose="020B0609020204030204" pitchFamily="49" charset="0"/>
              </a:rPr>
              <a:t>(Archer&amp; ar);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visitMage</a:t>
            </a:r>
            <a:r>
              <a:rPr lang="zh-CN" altLang="en-US" sz="1600" dirty="0">
                <a:latin typeface="Consolas" panose="020B0609020204030204" pitchFamily="49" charset="0"/>
              </a:rPr>
              <a:t>(Mage&amp; mg);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Unit* target;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0E2B73-C86A-3296-0474-D6BA5BB7C5DD}"/>
              </a:ext>
            </a:extLst>
          </p:cNvPr>
          <p:cNvSpPr txBox="1"/>
          <p:nvPr/>
        </p:nvSpPr>
        <p:spPr>
          <a:xfrm>
            <a:off x="6096000" y="1222108"/>
            <a:ext cx="52578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CastVisitor: </a:t>
            </a:r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 ActionVisitor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CastVisitor(Unit* t, std::string sname)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: target(t), spellName(sname) {}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visitFootman</a:t>
            </a:r>
            <a:r>
              <a:rPr lang="zh-CN" altLang="en-US" sz="1600" dirty="0">
                <a:latin typeface="Consolas" panose="020B0609020204030204" pitchFamily="49" charset="0"/>
              </a:rPr>
              <a:t>(Footman&amp; ft);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visitKnight</a:t>
            </a:r>
            <a:r>
              <a:rPr lang="zh-CN" altLang="en-US" sz="1600" dirty="0">
                <a:latin typeface="Consolas" panose="020B0609020204030204" pitchFamily="49" charset="0"/>
              </a:rPr>
              <a:t>(Knight&amp; kn);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visitArcher</a:t>
            </a:r>
            <a:r>
              <a:rPr lang="zh-CN" altLang="en-US" sz="1600" dirty="0">
                <a:latin typeface="Consolas" panose="020B0609020204030204" pitchFamily="49" charset="0"/>
              </a:rPr>
              <a:t>(Archer&amp; ar);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visitMage</a:t>
            </a:r>
            <a:r>
              <a:rPr lang="zh-CN" altLang="en-US" sz="1600" dirty="0">
                <a:latin typeface="Consolas" panose="020B0609020204030204" pitchFamily="49" charset="0"/>
              </a:rPr>
              <a:t>(Mage&amp; mg);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Unit* target;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std::string spellName;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590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55E47-CACD-76FA-4B23-7D0FF05C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Move Visitor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6F330-6DEC-AA05-400A-7EAD7491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unit perform the same move action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03F95D-A354-471E-4403-635A235F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9438DF-461B-360D-5E43-1087C09024CE}"/>
              </a:ext>
            </a:extLst>
          </p:cNvPr>
          <p:cNvSpPr txBox="1"/>
          <p:nvPr/>
        </p:nvSpPr>
        <p:spPr>
          <a:xfrm>
            <a:off x="2376487" y="1579670"/>
            <a:ext cx="78200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moveAction(Unit&amp; u,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"Move " &lt;&lt; u.getSymbol()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&lt;&lt; ": Movement Points " &lt;&lt; u.getMovPts()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&lt;&lt; ": Move to (" &lt;&lt; x &lt;&lt; "," &lt;&lt; y &lt;&lt; ")"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D9891A-CFA1-6E61-E992-AB2248888D23}"/>
              </a:ext>
            </a:extLst>
          </p:cNvPr>
          <p:cNvSpPr txBox="1"/>
          <p:nvPr/>
        </p:nvSpPr>
        <p:spPr>
          <a:xfrm>
            <a:off x="1162050" y="3300554"/>
            <a:ext cx="4495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MoveVisitor::visitFootman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(Footman&amp; ft)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moveAction(ft, x, y);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MoveVisitor::visitKnight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(Knight&amp; kn){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moveAction(kn, x, y);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16CDF0-1A4F-8CD1-5C41-206C4ED1616E}"/>
              </a:ext>
            </a:extLst>
          </p:cNvPr>
          <p:cNvSpPr txBox="1"/>
          <p:nvPr/>
        </p:nvSpPr>
        <p:spPr>
          <a:xfrm>
            <a:off x="5981700" y="330055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MoveVisitor::visitArcher(Archer&amp; ar)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moveAction(ar, x, y);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MoveVisitor::visitMage(Mage&amp; mg)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moveAction(mg, x, y);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1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5A45E-4F84-CB7F-2F11-0F411D2D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Visitor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54FF7-4D2D-EB22-E524-24943707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footmen and knights can attack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21E0FA-AD8F-1404-BA42-A3D837FF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3B07DD-4234-EF76-437E-4C9F699A68AC}"/>
              </a:ext>
            </a:extLst>
          </p:cNvPr>
          <p:cNvSpPr txBox="1"/>
          <p:nvPr/>
        </p:nvSpPr>
        <p:spPr>
          <a:xfrm>
            <a:off x="1143001" y="1623223"/>
            <a:ext cx="4819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attackAction</a:t>
            </a:r>
            <a:r>
              <a:rPr lang="zh-CN" altLang="en-US" dirty="0">
                <a:latin typeface="Consolas" panose="020B0609020204030204" pitchFamily="49" charset="0"/>
              </a:rPr>
              <a:t>(Unit&amp; src,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</a:t>
            </a:r>
            <a:r>
              <a:rPr lang="zh-CN" altLang="en-US" dirty="0">
                <a:latin typeface="Consolas" panose="020B0609020204030204" pitchFamily="49" charset="0"/>
              </a:rPr>
              <a:t>Unit&amp; tgt)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src.getSymbol()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&lt;&lt; ": attacks: "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&lt;&lt; tgt.getSymbol()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1A4C71-BEF8-4926-39B4-D46E6973234E}"/>
              </a:ext>
            </a:extLst>
          </p:cNvPr>
          <p:cNvSpPr txBox="1"/>
          <p:nvPr/>
        </p:nvSpPr>
        <p:spPr>
          <a:xfrm>
            <a:off x="6229350" y="1623223"/>
            <a:ext cx="50482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attackNoAction</a:t>
            </a:r>
            <a:r>
              <a:rPr lang="zh-CN" altLang="en-US" dirty="0">
                <a:latin typeface="Consolas" panose="020B0609020204030204" pitchFamily="49" charset="0"/>
              </a:rPr>
              <a:t>(Unit&amp; u)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u.getSymbol()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&lt;&lt; ": cannot attack!"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8D60ED-4C58-5CCE-BB76-7DB23D5FEEA8}"/>
              </a:ext>
            </a:extLst>
          </p:cNvPr>
          <p:cNvSpPr txBox="1"/>
          <p:nvPr/>
        </p:nvSpPr>
        <p:spPr>
          <a:xfrm>
            <a:off x="1143001" y="3426347"/>
            <a:ext cx="44767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AttackVisitor::visitFootman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(Footman&amp; ft) {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attackAction(ft, *target);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AttackVisitor::visitKnight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(Knight&amp; kn) {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attackAction(kn, *target);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676427-5B79-854E-D4E7-8C01BDED1D38}"/>
              </a:ext>
            </a:extLst>
          </p:cNvPr>
          <p:cNvSpPr txBox="1"/>
          <p:nvPr/>
        </p:nvSpPr>
        <p:spPr>
          <a:xfrm>
            <a:off x="6229350" y="3430873"/>
            <a:ext cx="43529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AttackVisitor::visitArcher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(Archer&amp; ar)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attackNoAction</a:t>
            </a:r>
            <a:r>
              <a:rPr lang="zh-CN" altLang="en-US" dirty="0">
                <a:latin typeface="Consolas" panose="020B0609020204030204" pitchFamily="49" charset="0"/>
              </a:rPr>
              <a:t>(ar);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AttackVisitor::visitMage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(Mage&amp; mg)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attackNoAction</a:t>
            </a:r>
            <a:r>
              <a:rPr lang="zh-CN" altLang="en-US" dirty="0">
                <a:latin typeface="Consolas" panose="020B0609020204030204" pitchFamily="49" charset="0"/>
              </a:rPr>
              <a:t>(mg);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7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1197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D3F49-47C6-8059-70D2-9B9B1D8F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Cast Visitor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D3443-DBA3-F527-9DE9-BE5092C9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mages can cast spells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96E43-2084-10A5-5F86-9667AE2C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F57D4E-5895-47C9-1033-4A4E6436A2B7}"/>
              </a:ext>
            </a:extLst>
          </p:cNvPr>
          <p:cNvSpPr txBox="1"/>
          <p:nvPr/>
        </p:nvSpPr>
        <p:spPr>
          <a:xfrm>
            <a:off x="1027289" y="1572525"/>
            <a:ext cx="52267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castAction</a:t>
            </a:r>
            <a:r>
              <a:rPr lang="zh-CN" altLang="en-US" dirty="0">
                <a:latin typeface="Consolas" panose="020B0609020204030204" pitchFamily="49" charset="0"/>
              </a:rPr>
              <a:t>(Unit&amp; src, Unit&amp; tgt,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zh-CN" altLang="en-US" dirty="0">
                <a:latin typeface="Consolas" panose="020B0609020204030204" pitchFamily="49" charset="0"/>
              </a:rPr>
              <a:t>string spell)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cout &lt;&lt; src.getSymbol() &lt;&lt; ": casts "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latin typeface="Consolas" panose="020B0609020204030204" pitchFamily="49" charset="0"/>
              </a:rPr>
              <a:t>&lt;&lt; spell &lt;&lt; " at: "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&lt;&lt; tgt.getSymbol()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959163-DDB0-6A29-CD5D-565C21FDA28C}"/>
              </a:ext>
            </a:extLst>
          </p:cNvPr>
          <p:cNvSpPr txBox="1"/>
          <p:nvPr/>
        </p:nvSpPr>
        <p:spPr>
          <a:xfrm>
            <a:off x="6254044" y="3399591"/>
            <a:ext cx="51477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CastVisitor::visitArcher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(Archer&amp; ar)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castNoAction</a:t>
            </a:r>
            <a:r>
              <a:rPr lang="zh-CN" altLang="en-US" dirty="0">
                <a:latin typeface="Consolas" panose="020B0609020204030204" pitchFamily="49" charset="0"/>
              </a:rPr>
              <a:t>(ar);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CastVisitor::visitMage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(Mage&amp; mg)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castAction</a:t>
            </a:r>
            <a:r>
              <a:rPr lang="zh-CN" altLang="en-US" dirty="0">
                <a:latin typeface="Consolas" panose="020B0609020204030204" pitchFamily="49" charset="0"/>
              </a:rPr>
              <a:t>(mg, *target, spellName);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B9B510-249B-6BB8-FEA7-5917959C7622}"/>
              </a:ext>
            </a:extLst>
          </p:cNvPr>
          <p:cNvSpPr txBox="1"/>
          <p:nvPr/>
        </p:nvSpPr>
        <p:spPr>
          <a:xfrm>
            <a:off x="6254044" y="1575894"/>
            <a:ext cx="47526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castNoAction</a:t>
            </a:r>
            <a:r>
              <a:rPr lang="zh-CN" altLang="en-US" dirty="0">
                <a:latin typeface="Consolas" panose="020B0609020204030204" pitchFamily="49" charset="0"/>
              </a:rPr>
              <a:t>(Unit&amp; u)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u.getSymbol()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&lt;&lt; ": cannot cast spell!"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262EF9-5ACB-E9B2-5749-2AB8F6D79B1A}"/>
              </a:ext>
            </a:extLst>
          </p:cNvPr>
          <p:cNvSpPr txBox="1"/>
          <p:nvPr/>
        </p:nvSpPr>
        <p:spPr>
          <a:xfrm>
            <a:off x="1027289" y="3399591"/>
            <a:ext cx="43349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CastVisitor::visitFootman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(Footman&amp; ft)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castNoAction</a:t>
            </a:r>
            <a:r>
              <a:rPr lang="zh-CN" altLang="en-US" dirty="0">
                <a:latin typeface="Consolas" panose="020B0609020204030204" pitchFamily="49" charset="0"/>
              </a:rPr>
              <a:t>(ft);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CastVisitor::visitKnight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(Knight&amp; kn)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castNoAction</a:t>
            </a:r>
            <a:r>
              <a:rPr lang="zh-CN" altLang="en-US" dirty="0">
                <a:latin typeface="Consolas" panose="020B0609020204030204" pitchFamily="49" charset="0"/>
              </a:rPr>
              <a:t>(kn);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174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3B68D-9F7D-9A11-B40C-3EE33D72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Double Dispatch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130D9-48FD-CF15-0114-4F97F854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Visitors Implicitly Supports </a:t>
            </a:r>
            <a:r>
              <a:rPr lang="en-US" altLang="zh-CN" b="1" dirty="0"/>
              <a:t>Double Dispatch:</a:t>
            </a:r>
          </a:p>
          <a:p>
            <a:pPr lvl="1"/>
            <a:r>
              <a:rPr lang="en-US" altLang="zh-CN" dirty="0"/>
              <a:t>A mechanism that dispatches a function call to different concrete functions depending on the type of two objects involved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2F439-CF7A-8EDD-9A31-A7F77000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4EBF221-73A5-8771-5029-B5CC92954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51464"/>
              </p:ext>
            </p:extLst>
          </p:nvPr>
        </p:nvGraphicFramePr>
        <p:xfrm>
          <a:off x="1319034" y="2745198"/>
          <a:ext cx="97779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139">
                  <a:extLst>
                    <a:ext uri="{9D8B030D-6E8A-4147-A177-3AD203B41FA5}">
                      <a16:colId xmlns:a16="http://schemas.microsoft.com/office/drawing/2014/main" val="724567349"/>
                    </a:ext>
                  </a:extLst>
                </a:gridCol>
                <a:gridCol w="2312963">
                  <a:extLst>
                    <a:ext uri="{9D8B030D-6E8A-4147-A177-3AD203B41FA5}">
                      <a16:colId xmlns:a16="http://schemas.microsoft.com/office/drawing/2014/main" val="1824266040"/>
                    </a:ext>
                  </a:extLst>
                </a:gridCol>
                <a:gridCol w="2074016">
                  <a:extLst>
                    <a:ext uri="{9D8B030D-6E8A-4147-A177-3AD203B41FA5}">
                      <a16:colId xmlns:a16="http://schemas.microsoft.com/office/drawing/2014/main" val="507239583"/>
                    </a:ext>
                  </a:extLst>
                </a:gridCol>
                <a:gridCol w="2148059">
                  <a:extLst>
                    <a:ext uri="{9D8B030D-6E8A-4147-A177-3AD203B41FA5}">
                      <a16:colId xmlns:a16="http://schemas.microsoft.com/office/drawing/2014/main" val="1107167588"/>
                    </a:ext>
                  </a:extLst>
                </a:gridCol>
                <a:gridCol w="2039767">
                  <a:extLst>
                    <a:ext uri="{9D8B030D-6E8A-4147-A177-3AD203B41FA5}">
                      <a16:colId xmlns:a16="http://schemas.microsoft.com/office/drawing/2014/main" val="2081077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Footman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Knight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Archer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Move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moveAction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moveAction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moveAction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moveAction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9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Attack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attackAction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attackAction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attackNoAction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attackNoAction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2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Shoot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shootNoAction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shootNoAction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shootAction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shootNoAction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1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Cast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castNoAction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castNoAction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castNoAction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castAction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4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Charge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chargeNoAction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chargeAction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chargeNoAction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chargeNoAction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3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836F-AE3E-4087-D559-F9F6CDFB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Specialized Visitors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13709-95FA-5D98-9B5A-8D13733B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subclasses of visitors to get </a:t>
            </a:r>
            <a:r>
              <a:rPr lang="en-US" altLang="zh-CN" dirty="0">
                <a:solidFill>
                  <a:srgbClr val="FF0000"/>
                </a:solidFill>
              </a:rPr>
              <a:t>specialized visitors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Implement magic resistance for mages</a:t>
            </a:r>
          </a:p>
          <a:p>
            <a:pPr lvl="1"/>
            <a:r>
              <a:rPr lang="en-US" altLang="zh-CN" dirty="0"/>
              <a:t>Mages with magic resistance will not be affected by spells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51A15-73C9-430A-C399-7C0B93E0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0273E8-FCB5-38A4-CC07-57565867CF27}"/>
              </a:ext>
            </a:extLst>
          </p:cNvPr>
          <p:cNvSpPr txBox="1"/>
          <p:nvPr/>
        </p:nvSpPr>
        <p:spPr>
          <a:xfrm>
            <a:off x="2833511" y="2792109"/>
            <a:ext cx="63217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CastMageVisitor: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CastVisitor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CastMageVisitor(Mage* mg, std::string sname)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CastVisitor(mg, sname), target(mg) 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 bool </a:t>
            </a:r>
            <a:r>
              <a:rPr lang="zh-CN" altLang="en-US" dirty="0">
                <a:latin typeface="Consolas" panose="020B0609020204030204" pitchFamily="49" charset="0"/>
              </a:rPr>
              <a:t>visitMage(Mage&amp; mg);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Mage* target;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0633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5B723-2560-DF5A-EF51-3A443232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Specialized Visitors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57130-A5BF-D44A-FFCF-782B014B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Override the behaviors of default </a:t>
            </a:r>
            <a:r>
              <a:rPr lang="en-US" altLang="zh-CN" dirty="0" err="1"/>
              <a:t>CastVisitor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44BCE-C21B-6FA6-F862-A952B2B5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5C2FE-1709-0619-729F-16C2D8349529}"/>
              </a:ext>
            </a:extLst>
          </p:cNvPr>
          <p:cNvSpPr txBox="1"/>
          <p:nvPr/>
        </p:nvSpPr>
        <p:spPr>
          <a:xfrm>
            <a:off x="3048000" y="200693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CastMageVisitor::visitMage(Mage&amp; mg)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(target-&gt;resistMagic())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mg.getSymbol() &lt;&lt; ": casts "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&lt;&lt; getSpellName() &lt;&lt; " at: "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&lt;&lt; target-&gt;getSymbol()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&lt;&lt; ": Resisted!"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CastVisitor::visitMage(mg);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58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57D0-CE7E-7C5E-ECB3-818B07D2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92511-3B0C-EAD7-94DD-5F8853EE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Visitors implicit supports </a:t>
            </a:r>
            <a:r>
              <a:rPr lang="en-US" altLang="zh-CN" b="1" dirty="0"/>
              <a:t>variant types</a:t>
            </a:r>
          </a:p>
          <a:p>
            <a:pPr lvl="1"/>
            <a:r>
              <a:rPr lang="en-US" altLang="zh-CN" dirty="0"/>
              <a:t>A summation of different types as a single type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see also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std::variant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std::visit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BDF25A-F19B-7342-791F-2C4C9FE6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2CDA24-B268-5793-C81A-24E5E96108D2}"/>
              </a:ext>
            </a:extLst>
          </p:cNvPr>
          <p:cNvSpPr txBox="1"/>
          <p:nvPr/>
        </p:nvSpPr>
        <p:spPr>
          <a:xfrm>
            <a:off x="3672069" y="2714984"/>
            <a:ext cx="609407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void </a:t>
            </a:r>
            <a:r>
              <a:rPr lang="zh-CN" altLang="en-US" sz="1600" dirty="0">
                <a:latin typeface="Consolas" panose="020B0609020204030204" pitchFamily="49" charset="0"/>
              </a:rPr>
              <a:t>accept(ActionVisitor&amp; vis) = 0;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...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4EA3ED-F41A-6F07-EAB5-3A8DBB0DF540}"/>
              </a:ext>
            </a:extLst>
          </p:cNvPr>
          <p:cNvSpPr txBox="1"/>
          <p:nvPr/>
        </p:nvSpPr>
        <p:spPr>
          <a:xfrm>
            <a:off x="1976379" y="4090615"/>
            <a:ext cx="46154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Footman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    void </a:t>
            </a:r>
            <a:r>
              <a:rPr lang="zh-CN" altLang="en-US" sz="1600" dirty="0">
                <a:latin typeface="Consolas" panose="020B0609020204030204" pitchFamily="49" charset="0"/>
              </a:rPr>
              <a:t>accept(ActionVisitor&amp; vis)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{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vis.visitFootman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(*this)</a:t>
            </a:r>
            <a:r>
              <a:rPr lang="en-US" altLang="zh-CN" sz="1600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...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A12F88-00EF-4AE7-E3FD-66CE1EA7AAB1}"/>
              </a:ext>
            </a:extLst>
          </p:cNvPr>
          <p:cNvSpPr txBox="1"/>
          <p:nvPr/>
        </p:nvSpPr>
        <p:spPr>
          <a:xfrm>
            <a:off x="6211747" y="4084771"/>
            <a:ext cx="46154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Knight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    void </a:t>
            </a:r>
            <a:r>
              <a:rPr lang="zh-CN" altLang="en-US" sz="1600" dirty="0">
                <a:latin typeface="Consolas" panose="020B0609020204030204" pitchFamily="49" charset="0"/>
              </a:rPr>
              <a:t>accept(ActionVisitor&amp; vis)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{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vis.visitKnight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(*this)</a:t>
            </a:r>
            <a:r>
              <a:rPr lang="en-US" altLang="zh-CN" sz="1600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...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8ADDD8-B0A4-78D7-3A06-DF1B1F4CB04F}"/>
              </a:ext>
            </a:extLst>
          </p:cNvPr>
          <p:cNvSpPr txBox="1"/>
          <p:nvPr/>
        </p:nvSpPr>
        <p:spPr>
          <a:xfrm>
            <a:off x="3429002" y="2042250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Unit = Footman + Knight + Mage + ....</a:t>
            </a:r>
            <a:endParaRPr lang="zh-CN" alt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459BD-8832-3A3A-B664-15138F65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Lot of Design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7C5DD-73B4-5732-4B3F-8BF4304A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patterns are experiences collected from practices</a:t>
            </a:r>
          </a:p>
          <a:p>
            <a:r>
              <a:rPr lang="en-US" altLang="zh-CN" dirty="0"/>
              <a:t>They are abundant and still evolving</a:t>
            </a:r>
          </a:p>
          <a:p>
            <a:r>
              <a:rPr lang="en-US" altLang="zh-CN" dirty="0"/>
              <a:t>They can significantly improve code quality and productivity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880D7C-860C-80B1-E78E-47CA259A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28D733-2F24-A43D-BD64-7C3F72C3110B}"/>
              </a:ext>
            </a:extLst>
          </p:cNvPr>
          <p:cNvSpPr txBox="1"/>
          <p:nvPr/>
        </p:nvSpPr>
        <p:spPr>
          <a:xfrm>
            <a:off x="2919714" y="386883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Learn to Use Design Patterns</a:t>
            </a:r>
          </a:p>
          <a:p>
            <a:pPr algn="ctr"/>
            <a:r>
              <a:rPr lang="en-US" altLang="zh-CN" sz="2800" b="1" dirty="0"/>
              <a:t>Beyond this Class!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449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6687D-E309-602D-30E1-A483B88D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Subtyping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BB3E0-84A2-9FF2-29CA-5CC48002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type represents a collection of objects</a:t>
            </a:r>
          </a:p>
          <a:p>
            <a:r>
              <a:rPr lang="en-US" altLang="zh-CN" dirty="0"/>
              <a:t>A subtype represents a special kind of objects in this collection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348E3-58D6-294C-3C93-496B6061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1F996F5-D429-0D8B-A71E-F53604472535}"/>
              </a:ext>
            </a:extLst>
          </p:cNvPr>
          <p:cNvSpPr/>
          <p:nvPr/>
        </p:nvSpPr>
        <p:spPr>
          <a:xfrm>
            <a:off x="4784910" y="2221768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Animal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9518FCD-7AB7-6CB7-7241-947F655E3CA4}"/>
              </a:ext>
            </a:extLst>
          </p:cNvPr>
          <p:cNvSpPr/>
          <p:nvPr/>
        </p:nvSpPr>
        <p:spPr>
          <a:xfrm>
            <a:off x="2260784" y="3716947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Mammals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274CC9F-930B-0683-8A27-DBE21B65B6C2}"/>
              </a:ext>
            </a:extLst>
          </p:cNvPr>
          <p:cNvSpPr/>
          <p:nvPr/>
        </p:nvSpPr>
        <p:spPr>
          <a:xfrm>
            <a:off x="4784909" y="3716947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Reptiles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E237E5B-9890-5E07-0A04-336B5AA70F4E}"/>
              </a:ext>
            </a:extLst>
          </p:cNvPr>
          <p:cNvSpPr/>
          <p:nvPr/>
        </p:nvSpPr>
        <p:spPr>
          <a:xfrm>
            <a:off x="7375709" y="3716947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Birds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9716E3-D97D-5FD8-0D45-8AEE5CADC48B}"/>
              </a:ext>
            </a:extLst>
          </p:cNvPr>
          <p:cNvSpPr/>
          <p:nvPr/>
        </p:nvSpPr>
        <p:spPr>
          <a:xfrm>
            <a:off x="1193984" y="5313731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Horses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ECD9B3-EA1C-F83E-1181-EE722CA11FB9}"/>
              </a:ext>
            </a:extLst>
          </p:cNvPr>
          <p:cNvSpPr/>
          <p:nvPr/>
        </p:nvSpPr>
        <p:spPr>
          <a:xfrm>
            <a:off x="3260909" y="5313730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Human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D9FC0C0-CFC1-B19A-CAA5-E18FC8D3E9AD}"/>
              </a:ext>
            </a:extLst>
          </p:cNvPr>
          <p:cNvSpPr/>
          <p:nvPr/>
        </p:nvSpPr>
        <p:spPr>
          <a:xfrm>
            <a:off x="5335679" y="5313730"/>
            <a:ext cx="1611404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Crocodiles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DDBD2A6-190D-0ADF-8830-D521EFF9D7F6}"/>
              </a:ext>
            </a:extLst>
          </p:cNvPr>
          <p:cNvSpPr/>
          <p:nvPr/>
        </p:nvSpPr>
        <p:spPr>
          <a:xfrm>
            <a:off x="7566209" y="5313729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Snakes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520C515-7DC6-0E8A-6626-B586CECB24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987767" y="2800351"/>
            <a:ext cx="2524126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3226D7-EA35-2621-116F-CBA87271D12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920967" y="4295530"/>
            <a:ext cx="1066800" cy="10182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5269723-DA11-25A6-5980-86D47C00FE1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987767" y="4295530"/>
            <a:ext cx="1000125" cy="101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3A6921-ACD1-3925-C40D-DAA1C22629F4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5511892" y="4295530"/>
            <a:ext cx="629489" cy="101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D9EB15-D075-1F36-0B44-E5EA3F0EDA3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511892" y="4295530"/>
            <a:ext cx="2781300" cy="1018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94BEAE8-CE3B-4EA1-DC0A-BF210ED78BF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511892" y="2800351"/>
            <a:ext cx="1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AA3251F-AF2A-D7DA-512A-DE08CCAF525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511893" y="2800351"/>
            <a:ext cx="2590799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9A6E180-D1F3-D920-E487-E8E123AD8F1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102692" y="4295530"/>
            <a:ext cx="2246221" cy="1018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24EB-46CE-ED32-E82F-78628918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79C0D-9C6C-AF3E-9865-8D8232F7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subclass represents a special kind of objects of its parent class</a:t>
            </a:r>
          </a:p>
          <a:p>
            <a:r>
              <a:rPr lang="en-US" altLang="zh-CN" dirty="0"/>
              <a:t>The relation between a class and its subclasses is called </a:t>
            </a:r>
            <a:r>
              <a:rPr lang="en-US" altLang="zh-CN" b="1" dirty="0"/>
              <a:t>inheritance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634607-EB9E-B85E-AA87-B7A8B92F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FCEA4B-B3D5-CCF6-BFB4-2AB80971BD87}"/>
              </a:ext>
            </a:extLst>
          </p:cNvPr>
          <p:cNvSpPr txBox="1"/>
          <p:nvPr/>
        </p:nvSpPr>
        <p:spPr>
          <a:xfrm>
            <a:off x="3518834" y="2606209"/>
            <a:ext cx="5482291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Inheritance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&lt;subclass&gt; :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public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parentclass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...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743F38-11D8-8B19-2710-8603858E19F3}"/>
              </a:ext>
            </a:extLst>
          </p:cNvPr>
          <p:cNvSpPr txBox="1"/>
          <p:nvPr/>
        </p:nvSpPr>
        <p:spPr>
          <a:xfrm>
            <a:off x="1547159" y="4371003"/>
            <a:ext cx="4244041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kumimoji="1"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Exmaples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Mammals: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public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Animal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...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A8310D-5401-033E-0DE4-649BC4CD9F02}"/>
              </a:ext>
            </a:extLst>
          </p:cNvPr>
          <p:cNvSpPr txBox="1"/>
          <p:nvPr/>
        </p:nvSpPr>
        <p:spPr>
          <a:xfrm>
            <a:off x="6259979" y="4371003"/>
            <a:ext cx="4244041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kumimoji="1"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Exmaples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Human: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public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Mammals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...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4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02446-D30E-700A-BB02-DF311F30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 of Public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B3DB8-DA76-1CCB-9387-3DB68164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members of subclass include those in the parent class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680DE-B9EB-BFFB-3090-256D7D6E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6BDBFB-5C59-9FD1-DB08-A95297156D04}"/>
              </a:ext>
            </a:extLst>
          </p:cNvPr>
          <p:cNvSpPr txBox="1"/>
          <p:nvPr/>
        </p:nvSpPr>
        <p:spPr>
          <a:xfrm>
            <a:off x="1257300" y="1720177"/>
            <a:ext cx="40195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Parent Class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Personal()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: id("None"), age(0) 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getID()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id;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getAge()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age;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id;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age;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6CE266-1C95-3502-C9DF-C16353235FBF}"/>
              </a:ext>
            </a:extLst>
          </p:cNvPr>
          <p:cNvSpPr txBox="1"/>
          <p:nvPr/>
        </p:nvSpPr>
        <p:spPr>
          <a:xfrm>
            <a:off x="5895975" y="1720177"/>
            <a:ext cx="54578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Subclass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Student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Student()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: classNo("None"), yearEn(2022) 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getClassNo()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classNo;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getYear()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yearEn;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classNo;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Class number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yearEn;    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Year enrolled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4997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02446-D30E-700A-BB02-DF311F30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 of Public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B3DB8-DA76-1CCB-9387-3DB68164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members of subclass include those in the parent class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680DE-B9EB-BFFB-3090-256D7D6E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E4076A-7A47-0FAC-29C3-95253A9F95D1}"/>
              </a:ext>
            </a:extLst>
          </p:cNvPr>
          <p:cNvSpPr txBox="1"/>
          <p:nvPr/>
        </p:nvSpPr>
        <p:spPr>
          <a:xfrm>
            <a:off x="2524124" y="2240340"/>
            <a:ext cx="78771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Student s;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Methods inherited from the parent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"Student ID: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s.getID()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"Student Age: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s.getAge()</a:t>
            </a:r>
            <a:r>
              <a:rPr lang="zh-CN" altLang="en-US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Methods newly introduced in the subclass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cout &lt;&lt; "Student ClassNo: " &lt;&lt;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s.getClassNo()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"Year Enrolled: " &lt;&lt;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s.getYear()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8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28907</TotalTime>
  <Words>4967</Words>
  <Application>Microsoft Office PowerPoint</Application>
  <PresentationFormat>宽屏</PresentationFormat>
  <Paragraphs>1066</Paragraphs>
  <Slides>55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CompCertELF5</vt:lpstr>
      <vt:lpstr>Principles and Methods of Program Design  Lecture 8: Subtyping of ADTs</vt:lpstr>
      <vt:lpstr>Road Map</vt:lpstr>
      <vt:lpstr>Last Time</vt:lpstr>
      <vt:lpstr>This Time</vt:lpstr>
      <vt:lpstr>PowerPoint 演示文稿</vt:lpstr>
      <vt:lpstr>Subtyping</vt:lpstr>
      <vt:lpstr>Inheritance</vt:lpstr>
      <vt:lpstr>Inheritance of Public Members</vt:lpstr>
      <vt:lpstr>Inheritance of Public Members</vt:lpstr>
      <vt:lpstr>Hidden Private Members</vt:lpstr>
      <vt:lpstr>In-Memory Objects</vt:lpstr>
      <vt:lpstr>Initialization &amp; Finalization</vt:lpstr>
      <vt:lpstr>Example</vt:lpstr>
      <vt:lpstr>Overriding</vt:lpstr>
      <vt:lpstr>Overriding</vt:lpstr>
      <vt:lpstr>Conversion between Classes</vt:lpstr>
      <vt:lpstr>Multiple Inheritance</vt:lpstr>
      <vt:lpstr>Multiple Inheritance</vt:lpstr>
      <vt:lpstr>Multiple Inheritance</vt:lpstr>
      <vt:lpstr>PowerPoint 演示文稿</vt:lpstr>
      <vt:lpstr>Motivation</vt:lpstr>
      <vt:lpstr>Dynamic Dispatching in C++</vt:lpstr>
      <vt:lpstr>Virtual Functions</vt:lpstr>
      <vt:lpstr>Virtual Functions</vt:lpstr>
      <vt:lpstr>Invoking Virtual Functions</vt:lpstr>
      <vt:lpstr>Functions using Dynamic Dispatching</vt:lpstr>
      <vt:lpstr>Degeneration of Virtual Functions</vt:lpstr>
      <vt:lpstr>Pure Virtual Functions</vt:lpstr>
      <vt:lpstr>A Bigger Example</vt:lpstr>
      <vt:lpstr>Implementation of the Players</vt:lpstr>
      <vt:lpstr>Play Loop</vt:lpstr>
      <vt:lpstr>Entry Point</vt:lpstr>
      <vt:lpstr>Inheritance in Graphic Libraries</vt:lpstr>
      <vt:lpstr>PowerPoint 演示文稿</vt:lpstr>
      <vt:lpstr>Design Patterns</vt:lpstr>
      <vt:lpstr>Catalog</vt:lpstr>
      <vt:lpstr>Overview of Visitor</vt:lpstr>
      <vt:lpstr>Problems</vt:lpstr>
      <vt:lpstr>Solution</vt:lpstr>
      <vt:lpstr>Solution</vt:lpstr>
      <vt:lpstr>Applicability</vt:lpstr>
      <vt:lpstr>Example</vt:lpstr>
      <vt:lpstr>First Attempt</vt:lpstr>
      <vt:lpstr>Visitor for Actions</vt:lpstr>
      <vt:lpstr>Unit Interface</vt:lpstr>
      <vt:lpstr>Unit Implementations</vt:lpstr>
      <vt:lpstr>Hierarchies of Visitors</vt:lpstr>
      <vt:lpstr>Move Visitor</vt:lpstr>
      <vt:lpstr>Attack Visitor</vt:lpstr>
      <vt:lpstr>Cast Visitor</vt:lpstr>
      <vt:lpstr>Double Dispatch</vt:lpstr>
      <vt:lpstr>Specialized Visitors</vt:lpstr>
      <vt:lpstr>Specialized Visitors</vt:lpstr>
      <vt:lpstr>Variant Types</vt:lpstr>
      <vt:lpstr>A Lot of 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管 昊</cp:lastModifiedBy>
  <cp:revision>2572</cp:revision>
  <dcterms:created xsi:type="dcterms:W3CDTF">2021-06-01T02:26:55Z</dcterms:created>
  <dcterms:modified xsi:type="dcterms:W3CDTF">2023-05-24T03:22:35Z</dcterms:modified>
</cp:coreProperties>
</file>