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88" r:id="rId2"/>
    <p:sldId id="340" r:id="rId3"/>
    <p:sldId id="514" r:id="rId4"/>
    <p:sldId id="515" r:id="rId5"/>
    <p:sldId id="708" r:id="rId6"/>
    <p:sldId id="709" r:id="rId7"/>
    <p:sldId id="710" r:id="rId8"/>
    <p:sldId id="713" r:id="rId9"/>
    <p:sldId id="711" r:id="rId10"/>
    <p:sldId id="712" r:id="rId11"/>
    <p:sldId id="70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514"/>
            <p14:sldId id="515"/>
            <p14:sldId id="708"/>
            <p14:sldId id="709"/>
            <p14:sldId id="710"/>
            <p14:sldId id="713"/>
            <p14:sldId id="711"/>
            <p14:sldId id="712"/>
            <p14:sldId id="7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82" autoAdjust="0"/>
    <p:restoredTop sz="84548" autoAdjust="0"/>
  </p:normalViewPr>
  <p:slideViewPr>
    <p:cSldViewPr snapToGrid="0">
      <p:cViewPr varScale="1">
        <p:scale>
          <a:sx n="80" d="100"/>
          <a:sy n="80" d="100"/>
        </p:scale>
        <p:origin x="4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24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test" TargetMode="External"/><Relationship Id="rId2" Type="http://schemas.openxmlformats.org/officeDocument/2006/relationships/hyperlink" Target="https://sourceforge.net/projects/cppuni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9: Future Directions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>
                <a:solidFill>
                  <a:srgbClr val="0070C0"/>
                </a:solidFill>
                <a:latin typeface="Bookmania" pitchFamily="2" charset="77"/>
              </a:rPr>
              <a:t>2023.5.31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61881-D709-B92B-B430-BA9DC14D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Verification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A21B4-2854-0F5D-3390-2AF8AB746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Prove the Correctness of Programs</a:t>
            </a:r>
          </a:p>
          <a:p>
            <a:pPr lvl="1"/>
            <a:r>
              <a:rPr lang="en-US" altLang="zh-CN" dirty="0"/>
              <a:t>Algorithms based on logics (SAT/SMT Solving), Model Checking</a:t>
            </a:r>
          </a:p>
          <a:p>
            <a:pPr lvl="1"/>
            <a:r>
              <a:rPr lang="en-US" altLang="zh-CN" dirty="0"/>
              <a:t>Program Logics (Hoare Logic/ Separation Logic), Formal Verification</a:t>
            </a:r>
          </a:p>
          <a:p>
            <a:r>
              <a:rPr lang="en-US" altLang="zh-CN" b="1" dirty="0"/>
              <a:t>Software Foundations</a:t>
            </a:r>
            <a:r>
              <a:rPr lang="en-US" altLang="zh-CN" dirty="0"/>
              <a:t>: </a:t>
            </a:r>
            <a:r>
              <a:rPr lang="en-US" altLang="zh-CN" i="1" dirty="0"/>
              <a:t>https://softwarefoundations.cis.upenn.edu/</a:t>
            </a:r>
            <a:endParaRPr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D733C-1CB6-B9FD-511E-671DB57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122" name="Picture 2" descr="Software Foundations">
            <a:extLst>
              <a:ext uri="{FF2B5EF4-FFF2-40B4-BE49-F238E27FC236}">
                <a16:creationId xmlns:a16="http://schemas.microsoft.com/office/drawing/2014/main" id="{C0D62A4A-BD2D-167F-230D-ECBD2BB4B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815491"/>
            <a:ext cx="2944811" cy="355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603CC44-EB64-C19B-ACD2-A8A497F09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15491"/>
            <a:ext cx="2944811" cy="355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Have Fun Programming!</a:t>
            </a:r>
          </a:p>
        </p:txBody>
      </p:sp>
    </p:spTree>
    <p:extLst>
      <p:ext uri="{BB962C8B-B14F-4D97-AF65-F5344CB8AC3E}">
        <p14:creationId xmlns:p14="http://schemas.microsoft.com/office/powerpoint/2010/main" val="41197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6642897" y="3777429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5841315" y="2787411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Directions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Topics we have yet covered</a:t>
            </a:r>
          </a:p>
          <a:p>
            <a:pPr lvl="1"/>
            <a:r>
              <a:rPr lang="en-US" altLang="zh-CN" dirty="0"/>
              <a:t>Concurrent Programming</a:t>
            </a:r>
          </a:p>
          <a:p>
            <a:pPr lvl="1"/>
            <a:r>
              <a:rPr lang="en-US" altLang="zh-CN" dirty="0"/>
              <a:t>Generic Programming</a:t>
            </a:r>
          </a:p>
          <a:p>
            <a:r>
              <a:rPr lang="en-US" altLang="zh-CN" dirty="0"/>
              <a:t>Problem domains</a:t>
            </a:r>
          </a:p>
          <a:p>
            <a:pPr lvl="1"/>
            <a:r>
              <a:rPr lang="en-US" altLang="zh-CN" dirty="0"/>
              <a:t>Systems programming</a:t>
            </a:r>
          </a:p>
          <a:p>
            <a:pPr lvl="1"/>
            <a:r>
              <a:rPr lang="en-US" altLang="zh-CN" dirty="0"/>
              <a:t>AI programming</a:t>
            </a:r>
          </a:p>
          <a:p>
            <a:r>
              <a:rPr lang="en-US" altLang="zh-CN" dirty="0"/>
              <a:t>Other Programming Paradigms</a:t>
            </a:r>
          </a:p>
          <a:p>
            <a:pPr lvl="1"/>
            <a:r>
              <a:rPr lang="en-US" altLang="zh-CN" dirty="0"/>
              <a:t>Functional Programming</a:t>
            </a:r>
          </a:p>
          <a:p>
            <a:pPr lvl="1"/>
            <a:r>
              <a:rPr lang="en-US" altLang="zh-CN" dirty="0"/>
              <a:t>Logic Programming</a:t>
            </a:r>
          </a:p>
          <a:p>
            <a:r>
              <a:rPr lang="en-US" altLang="zh-CN" dirty="0"/>
              <a:t>Programming Language Theories</a:t>
            </a:r>
          </a:p>
          <a:p>
            <a:pPr lvl="1"/>
            <a:r>
              <a:rPr lang="en-US" altLang="zh-CN" dirty="0"/>
              <a:t>Logic Foundations</a:t>
            </a:r>
          </a:p>
          <a:p>
            <a:pPr lvl="1"/>
            <a:r>
              <a:rPr lang="en-US" altLang="zh-CN" dirty="0"/>
              <a:t>Type Theory &amp; Proof Theory</a:t>
            </a:r>
          </a:p>
          <a:p>
            <a:pPr lvl="1"/>
            <a:r>
              <a:rPr lang="en-US" altLang="zh-CN" dirty="0"/>
              <a:t>Program Logics &amp; Testing &amp; Correctness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F49E1-1249-09AF-DB98-631D4E92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3A153-8030-D2FC-E3DD-469D328E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Concurrency</a:t>
            </a:r>
            <a:r>
              <a:rPr lang="en-US" altLang="zh-CN" dirty="0"/>
              <a:t>: multiple programs/threads </a:t>
            </a:r>
            <a:r>
              <a:rPr lang="en-US" altLang="zh-CN" dirty="0">
                <a:solidFill>
                  <a:srgbClr val="FF0000"/>
                </a:solidFill>
              </a:rPr>
              <a:t>running at the same time</a:t>
            </a:r>
            <a:r>
              <a:rPr lang="en-US" altLang="zh-CN" dirty="0"/>
              <a:t>, competing for </a:t>
            </a:r>
            <a:r>
              <a:rPr lang="en-US" altLang="zh-CN" b="1" dirty="0"/>
              <a:t>shared resources</a:t>
            </a:r>
          </a:p>
          <a:p>
            <a:r>
              <a:rPr lang="en-US" altLang="zh-CN" b="1" dirty="0"/>
              <a:t>Extremely important as we face the end of Moore’s Law</a:t>
            </a:r>
          </a:p>
          <a:p>
            <a:r>
              <a:rPr lang="en-US" altLang="zh-CN" b="1" dirty="0"/>
              <a:t>Topics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Multi-process and multi-</a:t>
            </a:r>
            <a:r>
              <a:rPr lang="en-US" altLang="zh-CN" dirty="0" err="1"/>
              <a:t>threadness</a:t>
            </a:r>
            <a:endParaRPr lang="en-US" altLang="zh-CN" dirty="0"/>
          </a:p>
          <a:p>
            <a:pPr lvl="1"/>
            <a:r>
              <a:rPr lang="en-US" altLang="zh-CN" dirty="0"/>
              <a:t>Race conditions &amp; Accessing Shared Resources (mutexes or locks)</a:t>
            </a:r>
          </a:p>
          <a:p>
            <a:pPr lvl="1"/>
            <a:r>
              <a:rPr lang="en-US" altLang="zh-CN" dirty="0"/>
              <a:t>Synchronizations (conditional variables, futures, ...)</a:t>
            </a:r>
          </a:p>
          <a:p>
            <a:pPr lvl="1"/>
            <a:r>
              <a:rPr lang="en-US" altLang="zh-CN" dirty="0"/>
              <a:t>C++ Memory Models</a:t>
            </a:r>
          </a:p>
          <a:p>
            <a:pPr lvl="1"/>
            <a:r>
              <a:rPr lang="en-US" altLang="zh-CN" dirty="0"/>
              <a:t>Concurrent Objects &amp; Concurrent Data Structures</a:t>
            </a:r>
          </a:p>
          <a:p>
            <a:pPr lvl="1"/>
            <a:r>
              <a:rPr lang="en-US" altLang="zh-CN" dirty="0"/>
              <a:t>Lock-free Data Structures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E12C5-05FE-B179-692F-658E0E49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97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42EFD-26FF-FC8C-927F-FC2802CC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839EF-708B-4AC8-CE5A-8D521A43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and Use Template Libraries</a:t>
            </a:r>
          </a:p>
          <a:p>
            <a:r>
              <a:rPr lang="en-US" altLang="zh-CN" dirty="0"/>
              <a:t>Combination of Generic Programming and Design Patterns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01ED8-74E1-3601-7368-C1E54B96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 descr="Amazon.com: Modern C++ Design: Generic Programming and Design Patterns  Applied: 0785342704310: Debbie Lafferty, Alexandrescu, Andrei: Books">
            <a:extLst>
              <a:ext uri="{FF2B5EF4-FFF2-40B4-BE49-F238E27FC236}">
                <a16:creationId xmlns:a16="http://schemas.microsoft.com/office/drawing/2014/main" id="{5DDA3EC4-BC95-8A2A-606D-4BCFC97AD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237576"/>
            <a:ext cx="3305840" cy="40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C++ Standard Library, The: A Tutorial and Reference eBook : M.,  Josuttis Nicolai: Kindle Store">
            <a:extLst>
              <a:ext uri="{FF2B5EF4-FFF2-40B4-BE49-F238E27FC236}">
                <a16:creationId xmlns:a16="http://schemas.microsoft.com/office/drawing/2014/main" id="{E181A447-4074-2FB8-C294-5D13F3E04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1" y="2237576"/>
            <a:ext cx="3286125" cy="40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26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AAA2C-98EE-A937-0079-923442B2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Domains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B10B8-1073-1DE6-238F-E90932F9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Systems programming</a:t>
            </a:r>
          </a:p>
          <a:p>
            <a:pPr lvl="1"/>
            <a:r>
              <a:rPr lang="en-US" altLang="zh-CN" dirty="0"/>
              <a:t>Compilers</a:t>
            </a:r>
          </a:p>
          <a:p>
            <a:pPr lvl="1"/>
            <a:r>
              <a:rPr lang="en-US" altLang="zh-CN" dirty="0"/>
              <a:t>Operating Systems</a:t>
            </a:r>
          </a:p>
          <a:p>
            <a:pPr lvl="1"/>
            <a:r>
              <a:rPr lang="en-US" altLang="zh-CN" dirty="0"/>
              <a:t>Device Derivers</a:t>
            </a:r>
          </a:p>
          <a:p>
            <a:pPr lvl="1"/>
            <a:r>
              <a:rPr lang="en-US" altLang="zh-CN" dirty="0"/>
              <a:t>Embedded Systems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AI Programming</a:t>
            </a:r>
          </a:p>
          <a:p>
            <a:pPr lvl="1"/>
            <a:r>
              <a:rPr lang="en-US" altLang="zh-CN" dirty="0"/>
              <a:t>Expert Systems</a:t>
            </a:r>
          </a:p>
          <a:p>
            <a:pPr lvl="1"/>
            <a:r>
              <a:rPr lang="en-US" altLang="zh-CN" dirty="0"/>
              <a:t>Neural Networks</a:t>
            </a:r>
          </a:p>
          <a:p>
            <a:pPr lvl="1"/>
            <a:r>
              <a:rPr lang="en-US" altLang="zh-CN" dirty="0"/>
              <a:t>...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9E84A-2B59-3BB1-8F3E-65D2EC4A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2050" name="Picture 2" descr="All images">
            <a:extLst>
              <a:ext uri="{FF2B5EF4-FFF2-40B4-BE49-F238E27FC236}">
                <a16:creationId xmlns:a16="http://schemas.microsoft.com/office/drawing/2014/main" id="{0A1A1912-5443-035B-FE21-4C835472A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1595439"/>
            <a:ext cx="1490662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E0926A-CCD8-4C4C-F4D0-C8FB2D345D34}"/>
              </a:ext>
            </a:extLst>
          </p:cNvPr>
          <p:cNvSpPr txBox="1"/>
          <p:nvPr/>
        </p:nvSpPr>
        <p:spPr>
          <a:xfrm>
            <a:off x="5105400" y="3300534"/>
            <a:ext cx="60960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The Rust Programming Language</a:t>
            </a:r>
          </a:p>
          <a:p>
            <a:endParaRPr lang="en-US" altLang="zh-CN" dirty="0"/>
          </a:p>
          <a:p>
            <a:r>
              <a:rPr lang="en-US" altLang="zh-CN" sz="1600" dirty="0"/>
              <a:t>Brining Rust to Linux Kernel:</a:t>
            </a:r>
          </a:p>
          <a:p>
            <a:r>
              <a:rPr lang="zh-CN" altLang="en-US" sz="1600" i="1" dirty="0"/>
              <a:t>https://lwn.net/Articles/829858/?utm_source=thenewstack&amp;utm_medium=website&amp;utm_campaign=platform</a:t>
            </a:r>
          </a:p>
        </p:txBody>
      </p:sp>
    </p:spTree>
    <p:extLst>
      <p:ext uri="{BB962C8B-B14F-4D97-AF65-F5344CB8AC3E}">
        <p14:creationId xmlns:p14="http://schemas.microsoft.com/office/powerpoint/2010/main" val="317221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55209-2E33-E1F7-0644-1D701A32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Paradigms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1696F1-0812-5C5C-3318-81E6C211E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Functional Programming</a:t>
                </a:r>
              </a:p>
              <a:p>
                <a:pPr lvl="1"/>
                <a:r>
                  <a:rPr lang="en-US" altLang="zh-CN" b="1" dirty="0"/>
                  <a:t>Computation</a:t>
                </a:r>
                <a:r>
                  <a:rPr lang="en-US" altLang="zh-CN" dirty="0"/>
                  <a:t>: evaluation of expressions</a:t>
                </a:r>
              </a:p>
              <a:p>
                <a:pPr lvl="1"/>
                <a:r>
                  <a:rPr lang="en-US" altLang="zh-CN" dirty="0"/>
                  <a:t>Function as regular values</a:t>
                </a:r>
              </a:p>
              <a:p>
                <a:pPr lvl="1"/>
                <a:r>
                  <a:rPr lang="en-US" altLang="zh-CN" dirty="0"/>
                  <a:t>Languages:</a:t>
                </a:r>
              </a:p>
              <a:p>
                <a:pPr lvl="2"/>
                <a:r>
                  <a:rPr lang="en-US" altLang="zh-CN" dirty="0"/>
                  <a:t>Standard ML, </a:t>
                </a:r>
                <a:r>
                  <a:rPr lang="en-US" altLang="zh-CN" dirty="0" err="1"/>
                  <a:t>Ocaml</a:t>
                </a:r>
                <a:r>
                  <a:rPr lang="en-US" altLang="zh-CN" dirty="0"/>
                  <a:t>, Haskell, Common Lisp, Erlang, Scala, Racket, ...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Logic Programming</a:t>
                </a:r>
              </a:p>
              <a:p>
                <a:pPr lvl="1"/>
                <a:r>
                  <a:rPr lang="en-US" altLang="zh-CN" b="1" dirty="0"/>
                  <a:t>Computation</a:t>
                </a:r>
                <a:r>
                  <a:rPr lang="en-US" altLang="zh-CN" dirty="0"/>
                  <a:t>: search for proofs to logical goals</a:t>
                </a:r>
              </a:p>
              <a:p>
                <a:pPr lvl="1"/>
                <a:r>
                  <a:rPr lang="en-US" altLang="zh-CN" dirty="0"/>
                  <a:t>Programs as declarative rules</a:t>
                </a:r>
              </a:p>
              <a:p>
                <a:pPr lvl="1"/>
                <a:r>
                  <a:rPr lang="en-US" altLang="zh-CN" dirty="0"/>
                  <a:t>Languages:</a:t>
                </a:r>
              </a:p>
              <a:p>
                <a:pPr lvl="2"/>
                <a:r>
                  <a:rPr lang="en-US" altLang="zh-CN" dirty="0"/>
                  <a:t>Prolog,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Prolog, </a:t>
                </a:r>
                <a:r>
                  <a:rPr lang="en-US" altLang="zh-CN" dirty="0" err="1"/>
                  <a:t>Datalog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1696F1-0812-5C5C-3318-81E6C211E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A4A26D-9BC8-C4B5-9E76-E21256A3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4098" name="Picture 2" descr="「haskell」的圖片搜尋結果">
            <a:extLst>
              <a:ext uri="{FF2B5EF4-FFF2-40B4-BE49-F238E27FC236}">
                <a16:creationId xmlns:a16="http://schemas.microsoft.com/office/drawing/2014/main" id="{2FD0B208-C672-64D9-83DF-F57157F5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145393"/>
            <a:ext cx="1476375" cy="104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- ocaml/ocaml: The core OCaml system: compilers, runtime system,  base libraries">
            <a:extLst>
              <a:ext uri="{FF2B5EF4-FFF2-40B4-BE49-F238E27FC236}">
                <a16:creationId xmlns:a16="http://schemas.microsoft.com/office/drawing/2014/main" id="{14DECDBD-8341-99B2-C0B3-FF80E593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068121"/>
            <a:ext cx="2390775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rlang (programming language) - Wikipedia">
            <a:extLst>
              <a:ext uri="{FF2B5EF4-FFF2-40B4-BE49-F238E27FC236}">
                <a16:creationId xmlns:a16="http://schemas.microsoft.com/office/drawing/2014/main" id="{2726336B-7819-9FE5-6E44-544557292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071" y="3068121"/>
            <a:ext cx="1376477" cy="120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cala (programming language) - Wikipedia">
            <a:extLst>
              <a:ext uri="{FF2B5EF4-FFF2-40B4-BE49-F238E27FC236}">
                <a16:creationId xmlns:a16="http://schemas.microsoft.com/office/drawing/2014/main" id="{1AB7CE92-C588-0901-00B2-997FE898E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75" y="3195066"/>
            <a:ext cx="2209800" cy="101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7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4F41B-B783-561B-616F-B84F27EA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2BEEE-1AD0-334C-4542-F911011A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 the basic testing techniques and frameworks</a:t>
            </a:r>
          </a:p>
          <a:p>
            <a:pPr lvl="1"/>
            <a:r>
              <a:rPr lang="en-US" altLang="zh-CN" dirty="0"/>
              <a:t>Unit Tests</a:t>
            </a:r>
          </a:p>
          <a:p>
            <a:pPr lvl="1"/>
            <a:r>
              <a:rPr lang="en-US" altLang="zh-CN" dirty="0"/>
              <a:t>Regression Tests</a:t>
            </a:r>
          </a:p>
          <a:p>
            <a:pPr lvl="1"/>
            <a:r>
              <a:rPr lang="en-US" altLang="zh-CN" dirty="0"/>
              <a:t>Integration Tests</a:t>
            </a:r>
          </a:p>
          <a:p>
            <a:pPr lvl="1"/>
            <a:r>
              <a:rPr lang="en-US" altLang="zh-CN" dirty="0"/>
              <a:t>...</a:t>
            </a:r>
          </a:p>
          <a:p>
            <a:r>
              <a:rPr lang="en-US" altLang="zh-CN" dirty="0"/>
              <a:t>See: </a:t>
            </a:r>
          </a:p>
          <a:p>
            <a:pPr lvl="1"/>
            <a:r>
              <a:rPr lang="en-US" altLang="zh-CN" dirty="0">
                <a:hlinkClick r:id="rId2"/>
              </a:rPr>
              <a:t>https://sourceforge.net/projects/cppunit/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https://github.com/google/googletest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F8CD2-915A-D77E-BA97-C4085D2D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2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E85F-7073-3FAD-66D8-5CC5E094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Language Theories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32CF2C-5FCB-3996-A73B-243974689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Mathematical Theories underlying Programming Languages</a:t>
                </a:r>
              </a:p>
              <a:p>
                <a:pPr lvl="1"/>
                <a:r>
                  <a:rPr lang="en-US" altLang="zh-CN" i="1" dirty="0"/>
                  <a:t>Imperative Programming</a:t>
                </a:r>
                <a:r>
                  <a:rPr lang="en-US" altLang="zh-CN" b="1" dirty="0"/>
                  <a:t>: </a:t>
                </a:r>
                <a:r>
                  <a:rPr lang="en-US" altLang="zh-CN" dirty="0"/>
                  <a:t>Automata,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Turing Machine</a:t>
                </a:r>
              </a:p>
              <a:p>
                <a:pPr lvl="1"/>
                <a:r>
                  <a:rPr lang="en-US" altLang="zh-CN" i="1" dirty="0"/>
                  <a:t>Functional</a:t>
                </a:r>
                <a:r>
                  <a:rPr lang="en-US" altLang="zh-CN" b="1" i="1" dirty="0"/>
                  <a:t> </a:t>
                </a:r>
                <a:r>
                  <a:rPr lang="en-US" altLang="zh-CN" i="1" dirty="0"/>
                  <a:t>Programming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Calculus</a:t>
                </a:r>
              </a:p>
              <a:p>
                <a:r>
                  <a:rPr lang="en-US" altLang="zh-CN" dirty="0"/>
                  <a:t>Logical Foundations:</a:t>
                </a:r>
              </a:p>
              <a:p>
                <a:pPr lvl="1"/>
                <a:r>
                  <a:rPr lang="en-US" altLang="zh-CN" dirty="0"/>
                  <a:t>Mathematical Logic</a:t>
                </a:r>
              </a:p>
              <a:p>
                <a:pPr lvl="1"/>
                <a:r>
                  <a:rPr lang="en-US" altLang="zh-CN" dirty="0"/>
                  <a:t>Proof Theory</a:t>
                </a:r>
              </a:p>
              <a:p>
                <a:pPr lvl="1"/>
                <a:r>
                  <a:rPr lang="en-US" altLang="zh-CN" dirty="0"/>
                  <a:t>Type Theory</a:t>
                </a:r>
              </a:p>
              <a:p>
                <a:r>
                  <a:rPr lang="en-US" altLang="zh-CN" dirty="0"/>
                  <a:t>Language Semantics:</a:t>
                </a:r>
              </a:p>
              <a:p>
                <a:pPr lvl="1"/>
                <a:r>
                  <a:rPr lang="en-US" altLang="zh-CN" dirty="0"/>
                  <a:t>Operational Semantics</a:t>
                </a:r>
              </a:p>
              <a:p>
                <a:pPr lvl="1"/>
                <a:r>
                  <a:rPr lang="en-US" altLang="zh-CN" dirty="0"/>
                  <a:t>Denotational Semantics</a:t>
                </a:r>
              </a:p>
              <a:p>
                <a:pPr lvl="1"/>
                <a:r>
                  <a:rPr lang="en-US" altLang="zh-CN" dirty="0"/>
                  <a:t>Axiomatic Semantics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32CF2C-5FCB-3996-A73B-243974689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3F9887-054C-3023-19CF-BE6964A1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3074" name="Picture 2" descr="Learn the fundamentals of functional programming — for free, in your inbox">
            <a:extLst>
              <a:ext uri="{FF2B5EF4-FFF2-40B4-BE49-F238E27FC236}">
                <a16:creationId xmlns:a16="http://schemas.microsoft.com/office/drawing/2014/main" id="{7E0E70A7-7FEF-B53C-D1E7-974F4BDF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2665035"/>
            <a:ext cx="3143250" cy="24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29208</TotalTime>
  <Words>404</Words>
  <Application>Microsoft Office PowerPoint</Application>
  <PresentationFormat>宽屏</PresentationFormat>
  <Paragraphs>109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Bookmania</vt:lpstr>
      <vt:lpstr>等线</vt:lpstr>
      <vt:lpstr>黑体</vt:lpstr>
      <vt:lpstr>Arial</vt:lpstr>
      <vt:lpstr>Arial Black</vt:lpstr>
      <vt:lpstr>Cambria Math</vt:lpstr>
      <vt:lpstr>CompCertELF5</vt:lpstr>
      <vt:lpstr>Principles and Methods of Program Design  Lecture 9: Future Directions</vt:lpstr>
      <vt:lpstr>Road Map</vt:lpstr>
      <vt:lpstr>Future Directions</vt:lpstr>
      <vt:lpstr>Concurrent Programming</vt:lpstr>
      <vt:lpstr>Generic Programming</vt:lpstr>
      <vt:lpstr>Programming Domains</vt:lpstr>
      <vt:lpstr>Programming Paradigms</vt:lpstr>
      <vt:lpstr>Testing</vt:lpstr>
      <vt:lpstr>Programming Language Theories</vt:lpstr>
      <vt:lpstr>Program Verification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2410</cp:revision>
  <dcterms:created xsi:type="dcterms:W3CDTF">2021-06-01T02:26:55Z</dcterms:created>
  <dcterms:modified xsi:type="dcterms:W3CDTF">2023-05-30T14:27:06Z</dcterms:modified>
</cp:coreProperties>
</file>