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8"/>
  </p:notesMasterIdLst>
  <p:sldIdLst>
    <p:sldId id="338" r:id="rId2"/>
    <p:sldId id="323" r:id="rId3"/>
    <p:sldId id="324" r:id="rId4"/>
    <p:sldId id="325" r:id="rId5"/>
    <p:sldId id="334" r:id="rId6"/>
    <p:sldId id="326" r:id="rId7"/>
    <p:sldId id="327" r:id="rId8"/>
    <p:sldId id="328" r:id="rId9"/>
    <p:sldId id="340" r:id="rId10"/>
    <p:sldId id="342" r:id="rId11"/>
    <p:sldId id="343" r:id="rId12"/>
    <p:sldId id="344" r:id="rId13"/>
    <p:sldId id="341" r:id="rId14"/>
    <p:sldId id="345" r:id="rId15"/>
    <p:sldId id="346" r:id="rId16"/>
    <p:sldId id="347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亮" initials="王" lastIdx="1" clrIdx="0">
    <p:extLst>
      <p:ext uri="{19B8F6BF-5375-455C-9EA6-DF929625EA0E}">
        <p15:presenceInfo xmlns:p15="http://schemas.microsoft.com/office/powerpoint/2012/main" userId="41d37a41d28c9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A347E"/>
    <a:srgbClr val="FFFFFF"/>
    <a:srgbClr val="BFE2F3"/>
    <a:srgbClr val="C8161E"/>
    <a:srgbClr val="0000FF"/>
    <a:srgbClr val="C31823"/>
    <a:srgbClr val="C9151E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4" autoAdjust="0"/>
    <p:restoredTop sz="94785" autoAdjust="0"/>
  </p:normalViewPr>
  <p:slideViewPr>
    <p:cSldViewPr snapToGrid="0">
      <p:cViewPr varScale="1">
        <p:scale>
          <a:sx n="127" d="100"/>
          <a:sy n="127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52545"/>
            <a:ext cx="7886700" cy="674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3775897"/>
            <a:ext cx="7886700" cy="453224"/>
          </a:xfrm>
        </p:spPr>
        <p:txBody>
          <a:bodyPr anchor="ctr">
            <a:noAutofit/>
          </a:bodyPr>
          <a:lstStyle>
            <a:lvl1pPr algn="ctr">
              <a:defRPr lang="zh-CN" altLang="en-US" sz="21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66445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34" y="3004836"/>
            <a:ext cx="8325019" cy="8356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3933943"/>
            <a:ext cx="5820358" cy="351134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6" y="4361315"/>
            <a:ext cx="4159250" cy="3742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21" userDrawn="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1" y="730717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11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10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 userDrawn="1">
          <p15:clr>
            <a:srgbClr val="FBAE40"/>
          </p15:clr>
        </p15:guide>
        <p15:guide id="2" pos="153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8" y="234904"/>
            <a:ext cx="321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56169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78" y="605724"/>
            <a:ext cx="8340421" cy="439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60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8.e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2.e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6.w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47.e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628E1F7-9DBB-4319-9360-6CE206F932D2}"/>
              </a:ext>
            </a:extLst>
          </p:cNvPr>
          <p:cNvSpPr txBox="1">
            <a:spLocks noChangeArrowheads="1"/>
          </p:cNvSpPr>
          <p:nvPr/>
        </p:nvSpPr>
        <p:spPr>
          <a:xfrm>
            <a:off x="277953" y="587002"/>
            <a:ext cx="1994600" cy="480919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基尔霍夫定律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372C618-D07C-4AE3-9817-574C59E2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3" y="1067921"/>
            <a:ext cx="8723919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基尔霍夫定律概括了电路中电流和电压分别遵循的基本规律，是用以分析和计算电路的基本依据。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集中参数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中的任一“结点”，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KVL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集中参数电路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中的任一“回路”。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199C93-DFA1-4467-8699-C2C8F5AD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3" y="2418883"/>
            <a:ext cx="3041650" cy="431800"/>
          </a:xfrm>
          <a:prstGeom prst="rect">
            <a:avLst/>
          </a:prstGeom>
        </p:spPr>
        <p:txBody>
          <a:bodyPr/>
          <a:lstStyle/>
          <a:p>
            <a:pPr defTabSz="685749">
              <a:buClr>
                <a:schemeClr val="accent1"/>
              </a:buClr>
              <a:buSzPct val="100000"/>
            </a:pPr>
            <a:r>
              <a:rPr lang="zh-CN" altLang="en-US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有关术语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5F1B168-9369-4C03-8BF9-0AF13686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2" y="3253639"/>
            <a:ext cx="4752975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）支路：二端元件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FD14DB6-506B-492D-A1E0-55F8E016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2" y="3616816"/>
            <a:ext cx="4178299" cy="43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点（节点）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：元件的端点 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1CA3FC7-9471-47F9-9DB3-E2B3C33E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2" y="4028458"/>
            <a:ext cx="4685366" cy="36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）回路：电路中任一闭合路径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E9B772A-EFC3-4F8F-9C97-F467AB86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2" y="4377439"/>
            <a:ext cx="5367336" cy="36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）网孔：内部不含组成回路以外支路的回路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CC5C167-B944-467C-8434-616554D3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2" y="2841998"/>
            <a:ext cx="5183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）网络：含元件较多的电路</a:t>
            </a:r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EA2225CE-14A8-E16C-A323-33D42122B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06142"/>
              </p:ext>
            </p:extLst>
          </p:nvPr>
        </p:nvGraphicFramePr>
        <p:xfrm>
          <a:off x="5895747" y="2649071"/>
          <a:ext cx="2435565" cy="20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65576" imgH="1135341" progId="Visio.Drawing.11">
                  <p:embed/>
                </p:oleObj>
              </mc:Choice>
              <mc:Fallback>
                <p:oleObj name="Visio" r:id="rId2" imgW="1365576" imgH="11353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747" y="2649071"/>
                        <a:ext cx="2435565" cy="202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3D48B7F1-C628-4E8F-CE32-ACC91D0FE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73172"/>
              </p:ext>
            </p:extLst>
          </p:nvPr>
        </p:nvGraphicFramePr>
        <p:xfrm>
          <a:off x="5930330" y="3288263"/>
          <a:ext cx="1358867" cy="135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59941" imgH="760298" progId="Visio.Drawing.11">
                  <p:embed/>
                </p:oleObj>
              </mc:Choice>
              <mc:Fallback>
                <p:oleObj name="Visio" r:id="rId4" imgW="759941" imgH="7602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330" y="3288263"/>
                        <a:ext cx="1358867" cy="1358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40C3F9AB-F044-20CA-6049-D133A6717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09334"/>
              </p:ext>
            </p:extLst>
          </p:nvPr>
        </p:nvGraphicFramePr>
        <p:xfrm>
          <a:off x="5931712" y="3304530"/>
          <a:ext cx="1358867" cy="135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759941" imgH="760298" progId="Visio.Drawing.11">
                  <p:embed/>
                </p:oleObj>
              </mc:Choice>
              <mc:Fallback>
                <p:oleObj name="Visio" r:id="rId6" imgW="759941" imgH="76029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712" y="3304530"/>
                        <a:ext cx="1358867" cy="1358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10">
            <a:extLst>
              <a:ext uri="{FF2B5EF4-FFF2-40B4-BE49-F238E27FC236}">
                <a16:creationId xmlns:a16="http://schemas.microsoft.com/office/drawing/2014/main" id="{28C95C30-5BFA-2054-34A3-C908D0D3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28" y="3296003"/>
            <a:ext cx="14325152" cy="4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90E4C16A-314C-4949-4F05-58F1A2DA5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19247"/>
              </p:ext>
            </p:extLst>
          </p:nvPr>
        </p:nvGraphicFramePr>
        <p:xfrm>
          <a:off x="5623202" y="3288397"/>
          <a:ext cx="1661439" cy="151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28610" imgH="842919" progId="Visio.Drawing.11">
                  <p:embed/>
                </p:oleObj>
              </mc:Choice>
              <mc:Fallback>
                <p:oleObj name="Visio" r:id="rId8" imgW="928610" imgH="84291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202" y="3288397"/>
                        <a:ext cx="1661439" cy="1513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5">
            <a:extLst>
              <a:ext uri="{FF2B5EF4-FFF2-40B4-BE49-F238E27FC236}">
                <a16:creationId xmlns:a16="http://schemas.microsoft.com/office/drawing/2014/main" id="{EA26DA4A-61A4-6491-3D70-1B7A17730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74324"/>
              </p:ext>
            </p:extLst>
          </p:nvPr>
        </p:nvGraphicFramePr>
        <p:xfrm>
          <a:off x="6661613" y="1521389"/>
          <a:ext cx="2004978" cy="117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197608" imgH="1283208" progId="Visio.Drawing.6">
                  <p:embed/>
                </p:oleObj>
              </mc:Choice>
              <mc:Fallback>
                <p:oleObj name="Visio" r:id="rId10" imgW="2197608" imgH="1283208" progId="Visio.Drawing.6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5172144-18ED-4E63-A11E-C0A24CFE2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13" y="1521389"/>
                        <a:ext cx="2004978" cy="117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64CDA242-83B2-474E-CC57-7B57D8CCD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674762"/>
              </p:ext>
            </p:extLst>
          </p:nvPr>
        </p:nvGraphicFramePr>
        <p:xfrm>
          <a:off x="5895746" y="2649071"/>
          <a:ext cx="2435565" cy="20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65576" imgH="1135341" progId="Visio.Drawing.11">
                  <p:embed/>
                </p:oleObj>
              </mc:Choice>
              <mc:Fallback>
                <p:oleObj name="Visio" r:id="rId12" imgW="1365576" imgH="1135341" progId="Visio.Drawing.11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EA2225CE-14A8-E16C-A323-33D42122B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746" y="2649071"/>
                        <a:ext cx="2435565" cy="202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D2D949DB-E40D-5FDC-B125-ABCFAB576208}"/>
              </a:ext>
            </a:extLst>
          </p:cNvPr>
          <p:cNvSpPr txBox="1"/>
          <p:nvPr/>
        </p:nvSpPr>
        <p:spPr>
          <a:xfrm>
            <a:off x="4179010" y="3142967"/>
            <a:ext cx="139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平面网络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1E7657E-503B-8CFB-9FB6-8A8F63FDEADF}"/>
              </a:ext>
            </a:extLst>
          </p:cNvPr>
          <p:cNvSpPr txBox="1"/>
          <p:nvPr/>
        </p:nvSpPr>
        <p:spPr>
          <a:xfrm>
            <a:off x="5647580" y="1523721"/>
            <a:ext cx="139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非平面网络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2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6" grpId="0" build="p"/>
      <p:bldP spid="7" grpId="0" build="p"/>
      <p:bldP spid="8" grpId="0" build="p"/>
      <p:bldP spid="9" grpId="0" build="p"/>
      <p:bldP spid="10" grpId="0" build="p"/>
      <p:bldP spid="81" grpId="0"/>
      <p:bldP spid="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B63D6A-3F7C-595A-AA5E-703A18C2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6" y="715510"/>
            <a:ext cx="1797648" cy="483898"/>
          </a:xfrm>
          <a:prstGeom prst="rect">
            <a:avLst/>
          </a:prstGeom>
        </p:spPr>
        <p:txBody>
          <a:bodyPr/>
          <a:lstStyle/>
          <a:p>
            <a:pPr marL="171438" indent="-171438" defTabSz="685749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</a:pPr>
            <a:r>
              <a:rPr lang="zh-CN" altLang="en-US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基本概念</a:t>
            </a:r>
            <a:r>
              <a:rPr lang="en-US" altLang="zh-CN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A0EB22-0527-8DE7-3AF2-2B918DFC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87" y="1286342"/>
            <a:ext cx="2582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、连通图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、非连通图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3FAFDCB-06CC-5228-3C69-79FC34760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37334"/>
              </p:ext>
            </p:extLst>
          </p:nvPr>
        </p:nvGraphicFramePr>
        <p:xfrm>
          <a:off x="3744119" y="743985"/>
          <a:ext cx="165576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48079" imgH="1384706" progId="Visio.Drawing.6">
                  <p:embed/>
                </p:oleObj>
              </mc:Choice>
              <mc:Fallback>
                <p:oleObj name="Visio" r:id="rId2" imgW="1548079" imgH="1384706" progId="Visio.Drawing.6">
                  <p:embed/>
                  <p:pic>
                    <p:nvPicPr>
                      <p:cNvPr id="10261" name="Object 6">
                        <a:extLst>
                          <a:ext uri="{FF2B5EF4-FFF2-40B4-BE49-F238E27FC236}">
                            <a16:creationId xmlns:a16="http://schemas.microsoft.com/office/drawing/2014/main" id="{7375B1B4-C907-F159-8FD9-ED45974FE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119" y="743985"/>
                        <a:ext cx="1655762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9762729-607A-49EC-F8E5-65F541CEC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16891"/>
              </p:ext>
            </p:extLst>
          </p:nvPr>
        </p:nvGraphicFramePr>
        <p:xfrm>
          <a:off x="6755966" y="1043176"/>
          <a:ext cx="1498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37844" imgH="530352" progId="Visio.Drawing.6">
                  <p:embed/>
                </p:oleObj>
              </mc:Choice>
              <mc:Fallback>
                <p:oleObj name="Visio" r:id="rId4" imgW="1037844" imgH="530352" progId="Visio.Drawing.6">
                  <p:embed/>
                  <p:pic>
                    <p:nvPicPr>
                      <p:cNvPr id="10259" name="Object 7">
                        <a:extLst>
                          <a:ext uri="{FF2B5EF4-FFF2-40B4-BE49-F238E27FC236}">
                            <a16:creationId xmlns:a16="http://schemas.microsoft.com/office/drawing/2014/main" id="{AB5F0AE8-D281-53D1-181B-61C1F4CF1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966" y="1043176"/>
                        <a:ext cx="14986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33D61D5A-129C-3D95-3921-C7744F33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86" y="2181540"/>
            <a:ext cx="38317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回路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连通子图</a:t>
            </a:r>
            <a:endParaRPr kumimoji="0"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②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每个结点关联子图的两条支路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BB26144-CA01-3EF0-236D-A58A7D88ED67}"/>
              </a:ext>
            </a:extLst>
          </p:cNvPr>
          <p:cNvGrpSpPr/>
          <p:nvPr/>
        </p:nvGrpSpPr>
        <p:grpSpPr>
          <a:xfrm>
            <a:off x="5060544" y="2171097"/>
            <a:ext cx="2805123" cy="994394"/>
            <a:chOff x="3744119" y="2336635"/>
            <a:chExt cx="3868738" cy="1439863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89A8BD61-1DE9-21EC-184A-3BD35ED5A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342017"/>
                </p:ext>
              </p:extLst>
            </p:nvPr>
          </p:nvGraphicFramePr>
          <p:xfrm>
            <a:off x="3744119" y="2365210"/>
            <a:ext cx="1970088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951586" imgH="646786" progId="Visio.Drawing.6">
                    <p:embed/>
                  </p:oleObj>
                </mc:Choice>
                <mc:Fallback>
                  <p:oleObj name="Visio" r:id="rId6" imgW="951586" imgH="646786" progId="Visio.Drawing.6">
                    <p:embed/>
                    <p:pic>
                      <p:nvPicPr>
                        <p:cNvPr id="11270" name="Object 4">
                          <a:extLst>
                            <a:ext uri="{FF2B5EF4-FFF2-40B4-BE49-F238E27FC236}">
                              <a16:creationId xmlns:a16="http://schemas.microsoft.com/office/drawing/2014/main" id="{166355C8-CA53-8E32-6005-ECFBDE0F7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119" y="2365210"/>
                          <a:ext cx="1970088" cy="1346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1780E88F-B126-010A-E041-72852DE81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519" y="3016085"/>
              <a:ext cx="609600" cy="6286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581FFBEB-7DA1-96CB-6A1C-983A16E27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119" y="3644735"/>
              <a:ext cx="6477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F9BD8113-5FCE-17FB-D857-2B43E3EEB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6819" y="3035135"/>
              <a:ext cx="609600" cy="609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DB1FDCA-4FB2-5EFA-5E2C-EDE8681B0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057" y="2414423"/>
              <a:ext cx="6477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72F69A6-5AA7-51D3-D8C1-3B490E166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457" y="3043073"/>
              <a:ext cx="6477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4D27B8FC-E1B2-4277-3EAC-F96E3BA60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8169" y="2406485"/>
              <a:ext cx="19050" cy="6286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BE78269-8D5A-E580-4C42-5AB37D5AF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4757" y="2395373"/>
              <a:ext cx="609600" cy="6286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" name="Object 7">
              <a:extLst>
                <a:ext uri="{FF2B5EF4-FFF2-40B4-BE49-F238E27FC236}">
                  <a16:creationId xmlns:a16="http://schemas.microsoft.com/office/drawing/2014/main" id="{A1D77AC6-F797-BBA6-8A21-7EC60961CD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625667"/>
                </p:ext>
              </p:extLst>
            </p:nvPr>
          </p:nvGraphicFramePr>
          <p:xfrm>
            <a:off x="6211094" y="2336635"/>
            <a:ext cx="1401763" cy="1439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641604" imgH="646786" progId="Visio.Drawing.6">
                    <p:embed/>
                  </p:oleObj>
                </mc:Choice>
                <mc:Fallback>
                  <p:oleObj name="Visio" r:id="rId8" imgW="641604" imgH="646786" progId="Visio.Drawing.6">
                    <p:embed/>
                    <p:pic>
                      <p:nvPicPr>
                        <p:cNvPr id="11278" name="Object 7">
                          <a:extLst>
                            <a:ext uri="{FF2B5EF4-FFF2-40B4-BE49-F238E27FC236}">
                              <a16:creationId xmlns:a16="http://schemas.microsoft.com/office/drawing/2014/main" id="{62B05CCE-D91C-8C51-A3AB-50838997A5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1094" y="2336635"/>
                          <a:ext cx="1401763" cy="1439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B4459C78-FBE7-7D5E-F862-AE82BFD6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3719" y="2349335"/>
              <a:ext cx="0" cy="13906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DC83335F-68C2-1787-0AEB-983F4E92E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3719" y="3035135"/>
              <a:ext cx="66675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B035468-8777-7F4F-DA3B-33A5CF1C2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4669" y="2368385"/>
              <a:ext cx="685800" cy="66675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EC492051-AE20-C9C8-ED2E-5C446486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3719" y="3035135"/>
              <a:ext cx="0" cy="66675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3E781CC1-02D7-C912-A6B9-4FDCBFE07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1657" y="3062123"/>
              <a:ext cx="0" cy="6667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Rectangle 6">
            <a:extLst>
              <a:ext uri="{FF2B5EF4-FFF2-40B4-BE49-F238E27FC236}">
                <a16:creationId xmlns:a16="http://schemas.microsoft.com/office/drawing/2014/main" id="{1AE45F85-1111-0D58-17BD-AAFD4F42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86" y="3413878"/>
            <a:ext cx="38317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不包含回路的连通子图</a:t>
            </a:r>
            <a:endParaRPr kumimoji="0"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②</a:t>
            </a:r>
            <a:r>
              <a:rPr kumimoji="0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包含原连通图的全部结点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7F3F4BD8-780D-70BF-9712-5AB022063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46397"/>
              </p:ext>
            </p:extLst>
          </p:nvPr>
        </p:nvGraphicFramePr>
        <p:xfrm>
          <a:off x="4270759" y="3486532"/>
          <a:ext cx="1428461" cy="1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03325" imgH="1207008" progId="Visio.Drawing.6">
                  <p:embed/>
                </p:oleObj>
              </mc:Choice>
              <mc:Fallback>
                <p:oleObj name="Visio" r:id="rId10" imgW="1303325" imgH="1207008" progId="Visio.Drawing.6">
                  <p:embed/>
                  <p:pic>
                    <p:nvPicPr>
                      <p:cNvPr id="424965" name="Object 5">
                        <a:extLst>
                          <a:ext uri="{FF2B5EF4-FFF2-40B4-BE49-F238E27FC236}">
                            <a16:creationId xmlns:a16="http://schemas.microsoft.com/office/drawing/2014/main" id="{6F64B8FA-7865-D05F-E225-336C951D2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759" y="3486532"/>
                        <a:ext cx="1428461" cy="128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91C74E76-6841-6015-AF0B-FF5730439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57327"/>
              </p:ext>
            </p:extLst>
          </p:nvPr>
        </p:nvGraphicFramePr>
        <p:xfrm>
          <a:off x="6674052" y="3511871"/>
          <a:ext cx="1428462" cy="128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91742" imgH="1201217" progId="Visio.Drawing.6">
                  <p:embed/>
                </p:oleObj>
              </mc:Choice>
              <mc:Fallback>
                <p:oleObj name="Visio" r:id="rId12" imgW="1291742" imgH="1201217" progId="Visio.Drawing.6">
                  <p:embed/>
                  <p:pic>
                    <p:nvPicPr>
                      <p:cNvPr id="424968" name="Object 8">
                        <a:extLst>
                          <a:ext uri="{FF2B5EF4-FFF2-40B4-BE49-F238E27FC236}">
                            <a16:creationId xmlns:a16="http://schemas.microsoft.com/office/drawing/2014/main" id="{48A140EC-885E-093D-AF1D-679906E2F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052" y="3511871"/>
                        <a:ext cx="1428462" cy="128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2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1AE45F85-1111-0D58-17BD-AAFD4F42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86" y="694308"/>
            <a:ext cx="74105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割集：连通图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的支路集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移去该集中所有支路，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将分成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独立的部分</a:t>
            </a:r>
            <a:endParaRPr kumimoji="0"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②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如果保留任一支路，则剩下的图仍然是连通的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9AB9F50-7BD2-FD04-09DB-C8D3C2B3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0718" y="219958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6B90341E-0519-4138-3AAD-9220D5DB6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99600"/>
              </p:ext>
            </p:extLst>
          </p:nvPr>
        </p:nvGraphicFramePr>
        <p:xfrm>
          <a:off x="546045" y="1725195"/>
          <a:ext cx="2416175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03274" imgH="1268273" progId="Visio.Drawing.6">
                  <p:embed/>
                </p:oleObj>
              </mc:Choice>
              <mc:Fallback>
                <p:oleObj name="Visio" r:id="rId2" imgW="1503274" imgH="1268273" progId="Visio.Drawing.6">
                  <p:embed/>
                  <p:pic>
                    <p:nvPicPr>
                      <p:cNvPr id="427012" name="Object 4">
                        <a:extLst>
                          <a:ext uri="{FF2B5EF4-FFF2-40B4-BE49-F238E27FC236}">
                            <a16:creationId xmlns:a16="http://schemas.microsoft.com/office/drawing/2014/main" id="{CB0F872A-A67E-8BE4-5F41-AD09C08AC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45" y="1725195"/>
                        <a:ext cx="2416175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11">
            <a:extLst>
              <a:ext uri="{FF2B5EF4-FFF2-40B4-BE49-F238E27FC236}">
                <a16:creationId xmlns:a16="http://schemas.microsoft.com/office/drawing/2014/main" id="{483CD3BB-67B7-990B-4FEE-3771C7D2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32" y="1869657"/>
            <a:ext cx="742950" cy="1447800"/>
          </a:xfrm>
          <a:prstGeom prst="ellipse">
            <a:avLst/>
          </a:prstGeom>
          <a:noFill/>
          <a:ln w="34925" algn="ctr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6" name="Object 15">
            <a:extLst>
              <a:ext uri="{FF2B5EF4-FFF2-40B4-BE49-F238E27FC236}">
                <a16:creationId xmlns:a16="http://schemas.microsoft.com/office/drawing/2014/main" id="{A6103949-054F-A2F5-DD77-5E859CED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671568"/>
              </p:ext>
            </p:extLst>
          </p:nvPr>
        </p:nvGraphicFramePr>
        <p:xfrm>
          <a:off x="3833757" y="1830952"/>
          <a:ext cx="1847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87501" imgH="925678" progId="Visio.Drawing.6">
                  <p:embed/>
                </p:oleObj>
              </mc:Choice>
              <mc:Fallback>
                <p:oleObj name="Visio" r:id="rId4" imgW="1187501" imgH="925678" progId="Visio.Drawing.6">
                  <p:embed/>
                  <p:pic>
                    <p:nvPicPr>
                      <p:cNvPr id="427023" name="Object 15">
                        <a:extLst>
                          <a:ext uri="{FF2B5EF4-FFF2-40B4-BE49-F238E27FC236}">
                            <a16:creationId xmlns:a16="http://schemas.microsoft.com/office/drawing/2014/main" id="{1CC3AB0D-462C-C1AD-36F4-B92CD9FBA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757" y="1830952"/>
                        <a:ext cx="1847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7">
            <a:extLst>
              <a:ext uri="{FF2B5EF4-FFF2-40B4-BE49-F238E27FC236}">
                <a16:creationId xmlns:a16="http://schemas.microsoft.com/office/drawing/2014/main" id="{8DD0B035-A4F8-68F2-FA86-414A70C7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315" y="2070664"/>
            <a:ext cx="1409700" cy="952500"/>
          </a:xfrm>
          <a:prstGeom prst="rect">
            <a:avLst/>
          </a:prstGeom>
          <a:noFill/>
          <a:ln w="349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D8C51397-9E50-CD17-C071-08C3A0B4EF0F}"/>
              </a:ext>
            </a:extLst>
          </p:cNvPr>
          <p:cNvGrpSpPr>
            <a:grpSpLocks/>
          </p:cNvGrpSpPr>
          <p:nvPr/>
        </p:nvGrpSpPr>
        <p:grpSpPr bwMode="auto">
          <a:xfrm>
            <a:off x="6578545" y="1738877"/>
            <a:ext cx="1819275" cy="1793875"/>
            <a:chOff x="4283" y="1723"/>
            <a:chExt cx="1146" cy="1130"/>
          </a:xfrm>
        </p:grpSpPr>
        <p:graphicFrame>
          <p:nvGraphicFramePr>
            <p:cNvPr id="39" name="Object 16">
              <a:extLst>
                <a:ext uri="{FF2B5EF4-FFF2-40B4-BE49-F238E27FC236}">
                  <a16:creationId xmlns:a16="http://schemas.microsoft.com/office/drawing/2014/main" id="{05BEEE87-3E27-5A5C-D88A-89D2A768F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1723"/>
            <a:ext cx="1146" cy="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364285" imgH="1276502" progId="Visio.Drawing.6">
                    <p:embed/>
                  </p:oleObj>
                </mc:Choice>
                <mc:Fallback>
                  <p:oleObj name="Visio" r:id="rId6" imgW="1364285" imgH="1276502" progId="Visio.Drawing.6">
                    <p:embed/>
                    <p:pic>
                      <p:nvPicPr>
                        <p:cNvPr id="13328" name="Object 16">
                          <a:extLst>
                            <a:ext uri="{FF2B5EF4-FFF2-40B4-BE49-F238E27FC236}">
                              <a16:creationId xmlns:a16="http://schemas.microsoft.com/office/drawing/2014/main" id="{9F576176-E9C6-07FC-0F15-49D545768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723"/>
                          <a:ext cx="1146" cy="1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083A2F8B-BA5F-F2D8-79F1-D5D36DC0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1925"/>
              <a:ext cx="768" cy="540"/>
            </a:xfrm>
            <a:prstGeom prst="rect">
              <a:avLst/>
            </a:prstGeom>
            <a:noFill/>
            <a:ln w="3492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41" name="Oval 19">
            <a:extLst>
              <a:ext uri="{FF2B5EF4-FFF2-40B4-BE49-F238E27FC236}">
                <a16:creationId xmlns:a16="http://schemas.microsoft.com/office/drawing/2014/main" id="{1F852582-92C0-1C10-1E32-3D026C103F62}"/>
              </a:ext>
            </a:extLst>
          </p:cNvPr>
          <p:cNvSpPr>
            <a:spLocks noChangeArrowheads="1"/>
          </p:cNvSpPr>
          <p:nvPr/>
        </p:nvSpPr>
        <p:spPr bwMode="auto">
          <a:xfrm rot="18300569">
            <a:off x="7024633" y="1472176"/>
            <a:ext cx="762000" cy="1952625"/>
          </a:xfrm>
          <a:prstGeom prst="ellipse">
            <a:avLst/>
          </a:prstGeom>
          <a:noFill/>
          <a:ln w="34925" algn="ctr">
            <a:solidFill>
              <a:srgbClr val="00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FF9EFBCE-28B7-5724-4F0F-4D0C0AB31E35}"/>
              </a:ext>
            </a:extLst>
          </p:cNvPr>
          <p:cNvSpPr>
            <a:spLocks/>
          </p:cNvSpPr>
          <p:nvPr/>
        </p:nvSpPr>
        <p:spPr bwMode="auto">
          <a:xfrm>
            <a:off x="3668657" y="1753164"/>
            <a:ext cx="2095500" cy="1524000"/>
          </a:xfrm>
          <a:custGeom>
            <a:avLst/>
            <a:gdLst>
              <a:gd name="T0" fmla="*/ 2147483646 w 1320"/>
              <a:gd name="T1" fmla="*/ 2147483646 h 960"/>
              <a:gd name="T2" fmla="*/ 2147483646 w 1320"/>
              <a:gd name="T3" fmla="*/ 2147483646 h 960"/>
              <a:gd name="T4" fmla="*/ 2147483646 w 1320"/>
              <a:gd name="T5" fmla="*/ 2147483646 h 960"/>
              <a:gd name="T6" fmla="*/ 2147483646 w 1320"/>
              <a:gd name="T7" fmla="*/ 2147483646 h 960"/>
              <a:gd name="T8" fmla="*/ 2147483646 w 1320"/>
              <a:gd name="T9" fmla="*/ 2147483646 h 960"/>
              <a:gd name="T10" fmla="*/ 2147483646 w 1320"/>
              <a:gd name="T11" fmla="*/ 2147483646 h 960"/>
              <a:gd name="T12" fmla="*/ 2147483646 w 1320"/>
              <a:gd name="T13" fmla="*/ 2147483646 h 960"/>
              <a:gd name="T14" fmla="*/ 2147483646 w 1320"/>
              <a:gd name="T15" fmla="*/ 2147483646 h 960"/>
              <a:gd name="T16" fmla="*/ 2147483646 w 1320"/>
              <a:gd name="T17" fmla="*/ 2147483646 h 960"/>
              <a:gd name="T18" fmla="*/ 2147483646 w 1320"/>
              <a:gd name="T19" fmla="*/ 2147483646 h 960"/>
              <a:gd name="T20" fmla="*/ 2147483646 w 1320"/>
              <a:gd name="T21" fmla="*/ 2147483646 h 960"/>
              <a:gd name="T22" fmla="*/ 2147483646 w 1320"/>
              <a:gd name="T23" fmla="*/ 2147483646 h 960"/>
              <a:gd name="T24" fmla="*/ 2147483646 w 1320"/>
              <a:gd name="T25" fmla="*/ 2147483646 h 960"/>
              <a:gd name="T26" fmla="*/ 2147483646 w 1320"/>
              <a:gd name="T27" fmla="*/ 2147483646 h 960"/>
              <a:gd name="T28" fmla="*/ 2147483646 w 1320"/>
              <a:gd name="T29" fmla="*/ 2147483646 h 960"/>
              <a:gd name="T30" fmla="*/ 2147483646 w 1320"/>
              <a:gd name="T31" fmla="*/ 2147483646 h 960"/>
              <a:gd name="T32" fmla="*/ 2147483646 w 1320"/>
              <a:gd name="T33" fmla="*/ 2147483646 h 960"/>
              <a:gd name="T34" fmla="*/ 2147483646 w 1320"/>
              <a:gd name="T35" fmla="*/ 2147483646 h 9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20"/>
              <a:gd name="T55" fmla="*/ 0 h 960"/>
              <a:gd name="T56" fmla="*/ 1320 w 1320"/>
              <a:gd name="T57" fmla="*/ 960 h 9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20" h="960">
                <a:moveTo>
                  <a:pt x="958" y="920"/>
                </a:moveTo>
                <a:cubicBezTo>
                  <a:pt x="894" y="880"/>
                  <a:pt x="848" y="696"/>
                  <a:pt x="754" y="692"/>
                </a:cubicBezTo>
                <a:cubicBezTo>
                  <a:pt x="660" y="688"/>
                  <a:pt x="508" y="860"/>
                  <a:pt x="394" y="896"/>
                </a:cubicBezTo>
                <a:cubicBezTo>
                  <a:pt x="280" y="932"/>
                  <a:pt x="128" y="940"/>
                  <a:pt x="70" y="908"/>
                </a:cubicBezTo>
                <a:cubicBezTo>
                  <a:pt x="12" y="876"/>
                  <a:pt x="0" y="768"/>
                  <a:pt x="46" y="704"/>
                </a:cubicBezTo>
                <a:cubicBezTo>
                  <a:pt x="92" y="640"/>
                  <a:pt x="340" y="586"/>
                  <a:pt x="346" y="524"/>
                </a:cubicBezTo>
                <a:cubicBezTo>
                  <a:pt x="352" y="462"/>
                  <a:pt x="120" y="412"/>
                  <a:pt x="82" y="332"/>
                </a:cubicBezTo>
                <a:cubicBezTo>
                  <a:pt x="44" y="252"/>
                  <a:pt x="54" y="88"/>
                  <a:pt x="118" y="44"/>
                </a:cubicBezTo>
                <a:cubicBezTo>
                  <a:pt x="182" y="0"/>
                  <a:pt x="386" y="34"/>
                  <a:pt x="466" y="68"/>
                </a:cubicBezTo>
                <a:cubicBezTo>
                  <a:pt x="546" y="102"/>
                  <a:pt x="544" y="210"/>
                  <a:pt x="598" y="248"/>
                </a:cubicBezTo>
                <a:cubicBezTo>
                  <a:pt x="652" y="286"/>
                  <a:pt x="726" y="330"/>
                  <a:pt x="790" y="296"/>
                </a:cubicBezTo>
                <a:cubicBezTo>
                  <a:pt x="854" y="262"/>
                  <a:pt x="894" y="54"/>
                  <a:pt x="982" y="44"/>
                </a:cubicBezTo>
                <a:cubicBezTo>
                  <a:pt x="1070" y="34"/>
                  <a:pt x="1320" y="178"/>
                  <a:pt x="1318" y="236"/>
                </a:cubicBezTo>
                <a:cubicBezTo>
                  <a:pt x="1316" y="294"/>
                  <a:pt x="1026" y="332"/>
                  <a:pt x="970" y="392"/>
                </a:cubicBezTo>
                <a:cubicBezTo>
                  <a:pt x="914" y="452"/>
                  <a:pt x="930" y="536"/>
                  <a:pt x="982" y="596"/>
                </a:cubicBezTo>
                <a:cubicBezTo>
                  <a:pt x="1034" y="656"/>
                  <a:pt x="1256" y="696"/>
                  <a:pt x="1282" y="752"/>
                </a:cubicBezTo>
                <a:cubicBezTo>
                  <a:pt x="1308" y="808"/>
                  <a:pt x="1198" y="906"/>
                  <a:pt x="1138" y="932"/>
                </a:cubicBezTo>
                <a:cubicBezTo>
                  <a:pt x="1078" y="958"/>
                  <a:pt x="1022" y="960"/>
                  <a:pt x="958" y="920"/>
                </a:cubicBezTo>
                <a:close/>
              </a:path>
            </a:pathLst>
          </a:custGeom>
          <a:noFill/>
          <a:ln w="3492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8B75B34A-8FB4-0A33-5BC2-9EB97BF7B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32" y="2593557"/>
            <a:ext cx="100965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99BBD997-9B67-33BA-3DB0-83A9A399DA4A}"/>
              </a:ext>
            </a:extLst>
          </p:cNvPr>
          <p:cNvSpPr>
            <a:spLocks/>
          </p:cNvSpPr>
          <p:nvPr/>
        </p:nvSpPr>
        <p:spPr bwMode="auto">
          <a:xfrm>
            <a:off x="525407" y="1691857"/>
            <a:ext cx="2260600" cy="1635125"/>
          </a:xfrm>
          <a:custGeom>
            <a:avLst/>
            <a:gdLst>
              <a:gd name="T0" fmla="*/ 2147483646 w 1424"/>
              <a:gd name="T1" fmla="*/ 2147483646 h 1030"/>
              <a:gd name="T2" fmla="*/ 2147483646 w 1424"/>
              <a:gd name="T3" fmla="*/ 2147483646 h 1030"/>
              <a:gd name="T4" fmla="*/ 2147483646 w 1424"/>
              <a:gd name="T5" fmla="*/ 2147483646 h 1030"/>
              <a:gd name="T6" fmla="*/ 2147483646 w 1424"/>
              <a:gd name="T7" fmla="*/ 2147483646 h 1030"/>
              <a:gd name="T8" fmla="*/ 2147483646 w 1424"/>
              <a:gd name="T9" fmla="*/ 2147483646 h 1030"/>
              <a:gd name="T10" fmla="*/ 2147483646 w 1424"/>
              <a:gd name="T11" fmla="*/ 2147483646 h 1030"/>
              <a:gd name="T12" fmla="*/ 2147483646 w 1424"/>
              <a:gd name="T13" fmla="*/ 2147483646 h 1030"/>
              <a:gd name="T14" fmla="*/ 2147483646 w 1424"/>
              <a:gd name="T15" fmla="*/ 2147483646 h 1030"/>
              <a:gd name="T16" fmla="*/ 2147483646 w 1424"/>
              <a:gd name="T17" fmla="*/ 2147483646 h 1030"/>
              <a:gd name="T18" fmla="*/ 2147483646 w 1424"/>
              <a:gd name="T19" fmla="*/ 2147483646 h 1030"/>
              <a:gd name="T20" fmla="*/ 2147483646 w 1424"/>
              <a:gd name="T21" fmla="*/ 2147483646 h 1030"/>
              <a:gd name="T22" fmla="*/ 2147483646 w 1424"/>
              <a:gd name="T23" fmla="*/ 2147483646 h 1030"/>
              <a:gd name="T24" fmla="*/ 2147483646 w 1424"/>
              <a:gd name="T25" fmla="*/ 2147483646 h 1030"/>
              <a:gd name="T26" fmla="*/ 2147483646 w 1424"/>
              <a:gd name="T27" fmla="*/ 2147483646 h 10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4"/>
              <a:gd name="T43" fmla="*/ 0 h 1030"/>
              <a:gd name="T44" fmla="*/ 1424 w 1424"/>
              <a:gd name="T45" fmla="*/ 1030 h 103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4" h="1030">
                <a:moveTo>
                  <a:pt x="490" y="448"/>
                </a:moveTo>
                <a:cubicBezTo>
                  <a:pt x="546" y="402"/>
                  <a:pt x="728" y="330"/>
                  <a:pt x="826" y="364"/>
                </a:cubicBezTo>
                <a:cubicBezTo>
                  <a:pt x="924" y="398"/>
                  <a:pt x="998" y="634"/>
                  <a:pt x="1078" y="652"/>
                </a:cubicBezTo>
                <a:cubicBezTo>
                  <a:pt x="1158" y="670"/>
                  <a:pt x="1254" y="558"/>
                  <a:pt x="1306" y="472"/>
                </a:cubicBezTo>
                <a:cubicBezTo>
                  <a:pt x="1358" y="386"/>
                  <a:pt x="1424" y="212"/>
                  <a:pt x="1390" y="136"/>
                </a:cubicBezTo>
                <a:cubicBezTo>
                  <a:pt x="1356" y="60"/>
                  <a:pt x="1274" y="32"/>
                  <a:pt x="1102" y="16"/>
                </a:cubicBezTo>
                <a:cubicBezTo>
                  <a:pt x="930" y="0"/>
                  <a:pt x="512" y="24"/>
                  <a:pt x="358" y="40"/>
                </a:cubicBezTo>
                <a:cubicBezTo>
                  <a:pt x="204" y="56"/>
                  <a:pt x="234" y="54"/>
                  <a:pt x="178" y="112"/>
                </a:cubicBezTo>
                <a:cubicBezTo>
                  <a:pt x="122" y="170"/>
                  <a:pt x="44" y="266"/>
                  <a:pt x="22" y="388"/>
                </a:cubicBezTo>
                <a:cubicBezTo>
                  <a:pt x="0" y="510"/>
                  <a:pt x="6" y="738"/>
                  <a:pt x="46" y="844"/>
                </a:cubicBezTo>
                <a:cubicBezTo>
                  <a:pt x="86" y="950"/>
                  <a:pt x="198" y="1018"/>
                  <a:pt x="262" y="1024"/>
                </a:cubicBezTo>
                <a:cubicBezTo>
                  <a:pt x="326" y="1030"/>
                  <a:pt x="392" y="944"/>
                  <a:pt x="430" y="880"/>
                </a:cubicBezTo>
                <a:cubicBezTo>
                  <a:pt x="468" y="816"/>
                  <a:pt x="480" y="712"/>
                  <a:pt x="490" y="640"/>
                </a:cubicBezTo>
                <a:cubicBezTo>
                  <a:pt x="500" y="568"/>
                  <a:pt x="434" y="494"/>
                  <a:pt x="490" y="448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9F70725C-4C28-331E-45E4-43170D448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07" y="2309395"/>
            <a:ext cx="681038" cy="696912"/>
          </a:xfrm>
          <a:prstGeom prst="ellipse">
            <a:avLst/>
          </a:prstGeom>
          <a:noFill/>
          <a:ln w="34925" algn="ctr">
            <a:solidFill>
              <a:srgbClr val="FF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700E4CC8-F1B1-467C-CA78-707BB961C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57892"/>
              </p:ext>
            </p:extLst>
          </p:nvPr>
        </p:nvGraphicFramePr>
        <p:xfrm>
          <a:off x="3268226" y="3692054"/>
          <a:ext cx="26971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1322" imgH="788822" progId="Visio.Drawing.6">
                  <p:embed/>
                </p:oleObj>
              </mc:Choice>
              <mc:Fallback>
                <p:oleObj name="Visio" r:id="rId8" imgW="1741322" imgH="788822" progId="Visio.Drawing.6">
                  <p:embed/>
                  <p:pic>
                    <p:nvPicPr>
                      <p:cNvPr id="429065" name="Object 9">
                        <a:extLst>
                          <a:ext uri="{FF2B5EF4-FFF2-40B4-BE49-F238E27FC236}">
                            <a16:creationId xmlns:a16="http://schemas.microsoft.com/office/drawing/2014/main" id="{4967276F-0563-5D19-A0D0-8C4523469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226" y="3692054"/>
                        <a:ext cx="26971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12">
            <a:extLst>
              <a:ext uri="{FF2B5EF4-FFF2-40B4-BE49-F238E27FC236}">
                <a16:creationId xmlns:a16="http://schemas.microsoft.com/office/drawing/2014/main" id="{487A04BC-E007-B25A-611D-4061D01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838" y="3696816"/>
            <a:ext cx="476250" cy="1123950"/>
          </a:xfrm>
          <a:prstGeom prst="ellipse">
            <a:avLst/>
          </a:prstGeom>
          <a:noFill/>
          <a:ln w="34925" algn="ctr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3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 animBg="1"/>
      <p:bldP spid="37" grpId="0" animBg="1"/>
      <p:bldP spid="41" grpId="0" animBg="1"/>
      <p:bldP spid="45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47AB70-DFC3-C902-45CC-27FACC025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6" y="608632"/>
            <a:ext cx="1797648" cy="483898"/>
          </a:xfrm>
          <a:prstGeom prst="rect">
            <a:avLst/>
          </a:prstGeom>
        </p:spPr>
        <p:txBody>
          <a:bodyPr/>
          <a:lstStyle/>
          <a:p>
            <a:pPr marL="171438" indent="-171438" defTabSz="685749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</a:pPr>
            <a:r>
              <a:rPr lang="zh-CN" altLang="en-US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基本结论</a:t>
            </a:r>
            <a:r>
              <a:rPr lang="en-US" altLang="zh-CN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4C2299-A18D-72F2-8535-B1ED2773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1693910"/>
            <a:ext cx="3786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树支数：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= n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28A27-C6CB-9B0F-7B62-E6B568A7D60A}"/>
              </a:ext>
            </a:extLst>
          </p:cNvPr>
          <p:cNvSpPr txBox="1"/>
          <p:nvPr/>
        </p:nvSpPr>
        <p:spPr>
          <a:xfrm>
            <a:off x="614814" y="1199408"/>
            <a:ext cx="569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一个具有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个节点，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条支路的连通图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的一个树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BC01C9-3EB7-B007-B4FE-28F30AD6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2200212"/>
            <a:ext cx="3786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连支数：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= b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 = b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B15278A-06F7-2F6F-2A60-6A1075687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04489"/>
              </p:ext>
            </p:extLst>
          </p:nvPr>
        </p:nvGraphicFramePr>
        <p:xfrm>
          <a:off x="6286814" y="1199408"/>
          <a:ext cx="2242372" cy="202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07460" imgH="1449579" progId="Visio.Drawing.11">
                  <p:embed/>
                </p:oleObj>
              </mc:Choice>
              <mc:Fallback>
                <p:oleObj name="Visio" r:id="rId2" imgW="1607460" imgH="1449579" progId="Visio.Drawing.11">
                  <p:embed/>
                  <p:pic>
                    <p:nvPicPr>
                      <p:cNvPr id="16401" name="Object 7">
                        <a:extLst>
                          <a:ext uri="{FF2B5EF4-FFF2-40B4-BE49-F238E27FC236}">
                            <a16:creationId xmlns:a16="http://schemas.microsoft.com/office/drawing/2014/main" id="{CE723F71-597F-F0BE-27FA-4622EF6A8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814" y="1199408"/>
                        <a:ext cx="2242372" cy="202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>
            <a:extLst>
              <a:ext uri="{FF2B5EF4-FFF2-40B4-BE49-F238E27FC236}">
                <a16:creationId xmlns:a16="http://schemas.microsoft.com/office/drawing/2014/main" id="{03FBE18D-CD78-AD8A-0977-D4523A66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2730163"/>
            <a:ext cx="4165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连支回路（基本回路），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 b-n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kumimoji="0"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3F0EA4-F9E6-9C4C-49FC-35CE20FE2422}"/>
              </a:ext>
            </a:extLst>
          </p:cNvPr>
          <p:cNvGrpSpPr/>
          <p:nvPr/>
        </p:nvGrpSpPr>
        <p:grpSpPr>
          <a:xfrm>
            <a:off x="6886400" y="1608959"/>
            <a:ext cx="1027912" cy="973999"/>
            <a:chOff x="7025611" y="1230938"/>
            <a:chExt cx="1027912" cy="97399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71C80A1-7C69-3500-3898-08C7BE429FE2}"/>
                </a:ext>
              </a:extLst>
            </p:cNvPr>
            <p:cNvSpPr/>
            <p:nvPr/>
          </p:nvSpPr>
          <p:spPr>
            <a:xfrm>
              <a:off x="7365094" y="1230938"/>
              <a:ext cx="320567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DB88F04-8AC4-5F41-E479-DB07B3D6716B}"/>
                </a:ext>
              </a:extLst>
            </p:cNvPr>
            <p:cNvSpPr/>
            <p:nvPr/>
          </p:nvSpPr>
          <p:spPr>
            <a:xfrm>
              <a:off x="7025611" y="1885130"/>
              <a:ext cx="320566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946B5A1-6DAD-92DD-D8A0-86165674FB3A}"/>
                </a:ext>
              </a:extLst>
            </p:cNvPr>
            <p:cNvSpPr/>
            <p:nvPr/>
          </p:nvSpPr>
          <p:spPr>
            <a:xfrm>
              <a:off x="7732957" y="1885129"/>
              <a:ext cx="320566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9DA1BCA3-3F03-EDC7-4DED-4372A353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3308231"/>
            <a:ext cx="4374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树支割集（基本割集），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F4E2B80-7D07-525D-98E7-8F4F2BE5048E}"/>
              </a:ext>
            </a:extLst>
          </p:cNvPr>
          <p:cNvGrpSpPr/>
          <p:nvPr/>
        </p:nvGrpSpPr>
        <p:grpSpPr>
          <a:xfrm>
            <a:off x="6167994" y="1905117"/>
            <a:ext cx="2462318" cy="1448761"/>
            <a:chOff x="6307205" y="1527096"/>
            <a:chExt cx="2462318" cy="144876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8DCFF3F-B63E-CEFD-BB27-F9E0D24FDA95}"/>
                </a:ext>
              </a:extLst>
            </p:cNvPr>
            <p:cNvSpPr/>
            <p:nvPr/>
          </p:nvSpPr>
          <p:spPr>
            <a:xfrm>
              <a:off x="6307205" y="1527096"/>
              <a:ext cx="386780" cy="44155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EB55D0-15E3-6B60-E093-F0FFDD727A47}"/>
                </a:ext>
              </a:extLst>
            </p:cNvPr>
            <p:cNvSpPr/>
            <p:nvPr/>
          </p:nvSpPr>
          <p:spPr>
            <a:xfrm>
              <a:off x="7282220" y="2489870"/>
              <a:ext cx="570014" cy="48598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B5D1544-2B90-A4FA-DE85-76ED8A7DA735}"/>
                </a:ext>
              </a:extLst>
            </p:cNvPr>
            <p:cNvSpPr/>
            <p:nvPr/>
          </p:nvSpPr>
          <p:spPr>
            <a:xfrm>
              <a:off x="8382743" y="1529067"/>
              <a:ext cx="386780" cy="44155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2A4EF0-A358-FD71-E3E8-B5AF0B4CDFB7}"/>
              </a:ext>
            </a:extLst>
          </p:cNvPr>
          <p:cNvGrpSpPr/>
          <p:nvPr/>
        </p:nvGrpSpPr>
        <p:grpSpPr>
          <a:xfrm>
            <a:off x="4657903" y="2739538"/>
            <a:ext cx="841893" cy="945563"/>
            <a:chOff x="4657903" y="2739538"/>
            <a:chExt cx="841893" cy="945563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A4103AA7-EDFD-CCD6-1700-CD8EC227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903" y="2739538"/>
              <a:ext cx="841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KVL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A77A4405-ED19-7660-B6C7-1477138E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903" y="3315769"/>
              <a:ext cx="841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KCL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F041A20-D59C-20F9-3C68-88E045E84263}"/>
              </a:ext>
            </a:extLst>
          </p:cNvPr>
          <p:cNvSpPr/>
          <p:nvPr/>
        </p:nvSpPr>
        <p:spPr>
          <a:xfrm>
            <a:off x="3771672" y="2730162"/>
            <a:ext cx="671071" cy="1028377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A5A323B-FC45-4A86-AF17-986CD267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883" y="3900961"/>
            <a:ext cx="3957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支路的端口特性，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VCR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649ACC6-54B9-13B4-213E-9EF2E6984A02}"/>
              </a:ext>
            </a:extLst>
          </p:cNvPr>
          <p:cNvGrpSpPr/>
          <p:nvPr/>
        </p:nvGrpSpPr>
        <p:grpSpPr>
          <a:xfrm>
            <a:off x="3760581" y="2764318"/>
            <a:ext cx="968103" cy="1906501"/>
            <a:chOff x="3701201" y="2764318"/>
            <a:chExt cx="968103" cy="190650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EF6D73-E4CF-49BA-E2B2-D2970F5FB3C6}"/>
                </a:ext>
              </a:extLst>
            </p:cNvPr>
            <p:cNvSpPr/>
            <p:nvPr/>
          </p:nvSpPr>
          <p:spPr>
            <a:xfrm>
              <a:off x="3701201" y="2764318"/>
              <a:ext cx="671071" cy="1542898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154905F-BD4A-11DC-AE1E-C47D0CA737CB}"/>
                </a:ext>
              </a:extLst>
            </p:cNvPr>
            <p:cNvSpPr txBox="1"/>
            <p:nvPr/>
          </p:nvSpPr>
          <p:spPr>
            <a:xfrm>
              <a:off x="4133049" y="4301487"/>
              <a:ext cx="536255" cy="369332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2b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A8E879-2E9D-D1BD-A040-A5C27D9F91D9}"/>
              </a:ext>
            </a:extLst>
          </p:cNvPr>
          <p:cNvGrpSpPr/>
          <p:nvPr/>
        </p:nvGrpSpPr>
        <p:grpSpPr>
          <a:xfrm>
            <a:off x="6353565" y="1746783"/>
            <a:ext cx="2131954" cy="1364102"/>
            <a:chOff x="6353565" y="1746783"/>
            <a:chExt cx="2131954" cy="136410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EDCE0B2-AB24-E64B-A18A-592D601CD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565" y="1746783"/>
              <a:ext cx="118820" cy="158334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D651B6-4FF1-4657-0670-608A9E2A2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710" y="1752567"/>
              <a:ext cx="134809" cy="15255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B554BB0-7357-28B9-06C3-43489A440E3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143009" y="3110885"/>
              <a:ext cx="200858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9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30F88090-A861-A8D2-95FF-805337F0F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50592"/>
              </p:ext>
            </p:extLst>
          </p:nvPr>
        </p:nvGraphicFramePr>
        <p:xfrm>
          <a:off x="281392" y="880921"/>
          <a:ext cx="3473533" cy="178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1795" imgH="1667736" progId="Visio.Drawing.11">
                  <p:embed/>
                </p:oleObj>
              </mc:Choice>
              <mc:Fallback>
                <p:oleObj name="Visio" r:id="rId2" imgW="3241795" imgH="1667736" progId="Visio.Drawing.11">
                  <p:embed/>
                  <p:pic>
                    <p:nvPicPr>
                      <p:cNvPr id="476166" name="Object 6">
                        <a:extLst>
                          <a:ext uri="{FF2B5EF4-FFF2-40B4-BE49-F238E27FC236}">
                            <a16:creationId xmlns:a16="http://schemas.microsoft.com/office/drawing/2014/main" id="{24E7F89B-F145-927B-1799-8DF897888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92" y="880921"/>
                        <a:ext cx="3473533" cy="1789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39513F5-7C29-D480-A840-8C16C67F32F2}"/>
              </a:ext>
            </a:extLst>
          </p:cNvPr>
          <p:cNvSpPr txBox="1"/>
          <p:nvPr/>
        </p:nvSpPr>
        <p:spPr>
          <a:xfrm>
            <a:off x="436913" y="2950557"/>
            <a:ext cx="3206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个，支路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条，可列：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2-1=1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3-2+1=2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7E5B142C-783F-ED9D-0575-A455B22E2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456220"/>
              </p:ext>
            </p:extLst>
          </p:nvPr>
        </p:nvGraphicFramePr>
        <p:xfrm>
          <a:off x="4533637" y="803275"/>
          <a:ext cx="137636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1434960" progId="Equation.DSMT4">
                  <p:embed/>
                </p:oleObj>
              </mc:Choice>
              <mc:Fallback>
                <p:oleObj name="Equation" r:id="rId4" imgW="1015920" imgH="1434960" progId="Equation.DSMT4">
                  <p:embed/>
                  <p:pic>
                    <p:nvPicPr>
                      <p:cNvPr id="19461" name="Object 9">
                        <a:extLst>
                          <a:ext uri="{FF2B5EF4-FFF2-40B4-BE49-F238E27FC236}">
                            <a16:creationId xmlns:a16="http://schemas.microsoft.com/office/drawing/2014/main" id="{C561D2CE-8189-E9FA-48E7-CF7E091DC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637" y="803275"/>
                        <a:ext cx="1376363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2A1E66BF-39A3-8C4C-07C7-905D2B6ECC51}"/>
              </a:ext>
            </a:extLst>
          </p:cNvPr>
          <p:cNvSpPr txBox="1"/>
          <p:nvPr/>
        </p:nvSpPr>
        <p:spPr>
          <a:xfrm>
            <a:off x="6042380" y="1488464"/>
            <a:ext cx="104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912A6509-1D10-D44C-E215-E65899F3B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64145"/>
              </p:ext>
            </p:extLst>
          </p:nvPr>
        </p:nvGraphicFramePr>
        <p:xfrm>
          <a:off x="3564731" y="2972689"/>
          <a:ext cx="20145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723600" progId="Equation.DSMT4">
                  <p:embed/>
                </p:oleObj>
              </mc:Choice>
              <mc:Fallback>
                <p:oleObj name="Equation" r:id="rId6" imgW="1473120" imgH="72360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D23BB38C-80CB-6488-49C7-331DAFA84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731" y="2972689"/>
                        <a:ext cx="20145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A1105A41-00B4-AF57-3AA4-2556D4277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30275"/>
              </p:ext>
            </p:extLst>
          </p:nvPr>
        </p:nvGraphicFramePr>
        <p:xfrm>
          <a:off x="6125002" y="2661299"/>
          <a:ext cx="28829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1155600" progId="Equation.DSMT4">
                  <p:embed/>
                </p:oleObj>
              </mc:Choice>
              <mc:Fallback>
                <p:oleObj name="Equation" r:id="rId8" imgW="2108160" imgH="115560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id="{912A6509-1D10-D44C-E215-E65899F3B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002" y="2661299"/>
                        <a:ext cx="288290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52653333-300D-8427-CC6B-10343373E3DF}"/>
              </a:ext>
            </a:extLst>
          </p:cNvPr>
          <p:cNvSpPr txBox="1"/>
          <p:nvPr/>
        </p:nvSpPr>
        <p:spPr>
          <a:xfrm>
            <a:off x="5495057" y="3285704"/>
            <a:ext cx="104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043703-A601-E1FF-D373-F35941732A48}"/>
              </a:ext>
            </a:extLst>
          </p:cNvPr>
          <p:cNvSpPr txBox="1"/>
          <p:nvPr/>
        </p:nvSpPr>
        <p:spPr>
          <a:xfrm>
            <a:off x="3754925" y="4008111"/>
            <a:ext cx="1466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支路电流法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5CA373-CAF0-D7EA-97B2-547C9CA72A1A}"/>
              </a:ext>
            </a:extLst>
          </p:cNvPr>
          <p:cNvSpPr txBox="1"/>
          <p:nvPr/>
        </p:nvSpPr>
        <p:spPr>
          <a:xfrm>
            <a:off x="7087268" y="4087810"/>
            <a:ext cx="1466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支路电压法</a:t>
            </a:r>
          </a:p>
        </p:txBody>
      </p:sp>
    </p:spTree>
    <p:extLst>
      <p:ext uri="{BB962C8B-B14F-4D97-AF65-F5344CB8AC3E}">
        <p14:creationId xmlns:p14="http://schemas.microsoft.com/office/powerpoint/2010/main" val="25025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555C1ED6-8427-9A21-C91C-B098BD7F9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66596"/>
              </p:ext>
            </p:extLst>
          </p:nvPr>
        </p:nvGraphicFramePr>
        <p:xfrm>
          <a:off x="423863" y="884238"/>
          <a:ext cx="27035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01331" imgH="1421265" progId="Visio.Drawing.11">
                  <p:embed/>
                </p:oleObj>
              </mc:Choice>
              <mc:Fallback>
                <p:oleObj name="Visio" r:id="rId2" imgW="2001331" imgH="1421265" progId="Visio.Drawing.11">
                  <p:embed/>
                  <p:pic>
                    <p:nvPicPr>
                      <p:cNvPr id="433157" name="Object 5">
                        <a:extLst>
                          <a:ext uri="{FF2B5EF4-FFF2-40B4-BE49-F238E27FC236}">
                            <a16:creationId xmlns:a16="http://schemas.microsoft.com/office/drawing/2014/main" id="{D01B9310-9810-0619-9FE4-1CDE5A3BC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884238"/>
                        <a:ext cx="2703512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123EB6ED-75F0-A36B-87AB-E7D2CEEF7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39730"/>
              </p:ext>
            </p:extLst>
          </p:nvPr>
        </p:nvGraphicFramePr>
        <p:xfrm>
          <a:off x="4619123" y="833438"/>
          <a:ext cx="2481263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2878" imgH="969569" progId="Visio.Drawing.6">
                  <p:embed/>
                </p:oleObj>
              </mc:Choice>
              <mc:Fallback>
                <p:oleObj name="Visio" r:id="rId4" imgW="1382878" imgH="969569" progId="Visio.Drawing.6">
                  <p:embed/>
                  <p:pic>
                    <p:nvPicPr>
                      <p:cNvPr id="433159" name="Object 7">
                        <a:extLst>
                          <a:ext uri="{FF2B5EF4-FFF2-40B4-BE49-F238E27FC236}">
                            <a16:creationId xmlns:a16="http://schemas.microsoft.com/office/drawing/2014/main" id="{EE1144D0-347B-2E12-04B3-D3CB693D6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3" y="833438"/>
                        <a:ext cx="2481263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>
            <a:extLst>
              <a:ext uri="{FF2B5EF4-FFF2-40B4-BE49-F238E27FC236}">
                <a16:creationId xmlns:a16="http://schemas.microsoft.com/office/drawing/2014/main" id="{8FA1BA64-513D-2BA3-7943-5EBF319B3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18570"/>
              </p:ext>
            </p:extLst>
          </p:nvPr>
        </p:nvGraphicFramePr>
        <p:xfrm>
          <a:off x="666250" y="2950276"/>
          <a:ext cx="1640878" cy="159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939800" progId="Equation.DSMT4">
                  <p:embed/>
                </p:oleObj>
              </mc:Choice>
              <mc:Fallback>
                <p:oleObj name="Equation" r:id="rId6" imgW="965200" imgH="939800" progId="Equation.DSMT4">
                  <p:embed/>
                  <p:pic>
                    <p:nvPicPr>
                      <p:cNvPr id="433175" name="Object 23">
                        <a:extLst>
                          <a:ext uri="{FF2B5EF4-FFF2-40B4-BE49-F238E27FC236}">
                            <a16:creationId xmlns:a16="http://schemas.microsoft.com/office/drawing/2014/main" id="{BAD567A8-794C-D3CE-D944-13F444C07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50" y="2950276"/>
                        <a:ext cx="1640878" cy="1596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>
            <a:extLst>
              <a:ext uri="{FF2B5EF4-FFF2-40B4-BE49-F238E27FC236}">
                <a16:creationId xmlns:a16="http://schemas.microsoft.com/office/drawing/2014/main" id="{C39A6A52-34D3-4F5A-2ADF-6EE35B48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62896"/>
              </p:ext>
            </p:extLst>
          </p:nvPr>
        </p:nvGraphicFramePr>
        <p:xfrm>
          <a:off x="3175250" y="2807576"/>
          <a:ext cx="3424360" cy="196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1371600" progId="Equation.DSMT4">
                  <p:embed/>
                </p:oleObj>
              </mc:Choice>
              <mc:Fallback>
                <p:oleObj name="Equation" r:id="rId8" imgW="2387600" imgH="1371600" progId="Equation.DSMT4">
                  <p:embed/>
                  <p:pic>
                    <p:nvPicPr>
                      <p:cNvPr id="433176" name="Object 24">
                        <a:extLst>
                          <a:ext uri="{FF2B5EF4-FFF2-40B4-BE49-F238E27FC236}">
                            <a16:creationId xmlns:a16="http://schemas.microsoft.com/office/drawing/2014/main" id="{0E80EA78-43CF-C5FD-5620-C153642D9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250" y="2807576"/>
                        <a:ext cx="3424360" cy="1965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5">
            <a:extLst>
              <a:ext uri="{FF2B5EF4-FFF2-40B4-BE49-F238E27FC236}">
                <a16:creationId xmlns:a16="http://schemas.microsoft.com/office/drawing/2014/main" id="{AAEE0949-F078-9E33-0363-FC415847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205" y="3704155"/>
            <a:ext cx="13684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i="1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aseline="-25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 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9" name="Group 34">
            <a:extLst>
              <a:ext uri="{FF2B5EF4-FFF2-40B4-BE49-F238E27FC236}">
                <a16:creationId xmlns:a16="http://schemas.microsoft.com/office/drawing/2014/main" id="{895D2EFA-1428-F545-FC82-AC361A0625E6}"/>
              </a:ext>
            </a:extLst>
          </p:cNvPr>
          <p:cNvGrpSpPr>
            <a:grpSpLocks/>
          </p:cNvGrpSpPr>
          <p:nvPr/>
        </p:nvGrpSpPr>
        <p:grpSpPr bwMode="auto">
          <a:xfrm>
            <a:off x="6963006" y="2785663"/>
            <a:ext cx="1107297" cy="1689100"/>
            <a:chOff x="4538" y="2632"/>
            <a:chExt cx="668" cy="1064"/>
          </a:xfrm>
        </p:grpSpPr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74197CC-F432-1F31-1676-17805BE1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32"/>
              <a:ext cx="668" cy="23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关联矩阵</a:t>
              </a: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DAFAC8CF-6A55-7744-78CC-1E5BD4C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240"/>
              <a:ext cx="348" cy="45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042419B2-D749-084B-D224-2F60D3FB6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2" y="2880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Rectangle 32">
            <a:extLst>
              <a:ext uri="{FF2B5EF4-FFF2-40B4-BE49-F238E27FC236}">
                <a16:creationId xmlns:a16="http://schemas.microsoft.com/office/drawing/2014/main" id="{AC58AAF7-2A3D-0E45-A002-9292EC60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56" y="3115922"/>
            <a:ext cx="2362200" cy="16573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4" name="Object 36">
            <a:extLst>
              <a:ext uri="{FF2B5EF4-FFF2-40B4-BE49-F238E27FC236}">
                <a16:creationId xmlns:a16="http://schemas.microsoft.com/office/drawing/2014/main" id="{E86AFD5B-DD92-05BC-3BAC-E094824BA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73672"/>
              </p:ext>
            </p:extLst>
          </p:nvPr>
        </p:nvGraphicFramePr>
        <p:xfrm>
          <a:off x="4169350" y="881487"/>
          <a:ext cx="3701568" cy="167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71700" imgH="939800" progId="Equation.DSMT4">
                  <p:embed/>
                </p:oleObj>
              </mc:Choice>
              <mc:Fallback>
                <p:oleObj name="Equation" r:id="rId10" imgW="2171700" imgH="939800" progId="Equation.DSMT4">
                  <p:embed/>
                  <p:pic>
                    <p:nvPicPr>
                      <p:cNvPr id="433188" name="Object 36">
                        <a:extLst>
                          <a:ext uri="{FF2B5EF4-FFF2-40B4-BE49-F238E27FC236}">
                            <a16:creationId xmlns:a16="http://schemas.microsoft.com/office/drawing/2014/main" id="{6AD2F3DD-6155-7043-14D8-633C59E09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350" y="881487"/>
                        <a:ext cx="3701568" cy="16777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>
            <a:extLst>
              <a:ext uri="{FF2B5EF4-FFF2-40B4-BE49-F238E27FC236}">
                <a16:creationId xmlns:a16="http://schemas.microsoft.com/office/drawing/2014/main" id="{A7FB0F9D-D00F-25F8-9CA7-0D4DACDC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078" y="3194966"/>
            <a:ext cx="466041" cy="1498092"/>
          </a:xfrm>
          <a:prstGeom prst="rect">
            <a:avLst/>
          </a:prstGeom>
          <a:solidFill>
            <a:schemeClr val="accent5">
              <a:lumMod val="40000"/>
              <a:lumOff val="60000"/>
              <a:alpha val="56862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A42E5119-C045-5DED-8C0D-7D546BCA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46" y="4254129"/>
            <a:ext cx="1992003" cy="2926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32" name="Group 62">
            <a:extLst>
              <a:ext uri="{FF2B5EF4-FFF2-40B4-BE49-F238E27FC236}">
                <a16:creationId xmlns:a16="http://schemas.microsoft.com/office/drawing/2014/main" id="{07306825-933A-041B-D9FE-AD724BE76D15}"/>
              </a:ext>
            </a:extLst>
          </p:cNvPr>
          <p:cNvGrpSpPr>
            <a:grpSpLocks/>
          </p:cNvGrpSpPr>
          <p:nvPr/>
        </p:nvGrpSpPr>
        <p:grpSpPr bwMode="auto">
          <a:xfrm>
            <a:off x="3104651" y="2821226"/>
            <a:ext cx="2918625" cy="1428491"/>
            <a:chOff x="1491" y="1757"/>
            <a:chExt cx="2579" cy="1091"/>
          </a:xfrm>
        </p:grpSpPr>
        <p:sp>
          <p:nvSpPr>
            <p:cNvPr id="33" name="Text Box 60">
              <a:extLst>
                <a:ext uri="{FF2B5EF4-FFF2-40B4-BE49-F238E27FC236}">
                  <a16:creationId xmlns:a16="http://schemas.microsoft.com/office/drawing/2014/main" id="{62D20F1B-5812-9AB2-1C67-138588A5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1757"/>
              <a:ext cx="2579" cy="282"/>
            </a:xfrm>
            <a:prstGeom prst="rect">
              <a:avLst/>
            </a:prstGeom>
            <a:solidFill>
              <a:schemeClr val="bg1"/>
            </a:solidFill>
            <a:ln w="412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线性无关的降阶关联矩阵</a:t>
              </a:r>
              <a:r>
                <a:rPr lang="en-GB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61">
              <a:extLst>
                <a:ext uri="{FF2B5EF4-FFF2-40B4-BE49-F238E27FC236}">
                  <a16:creationId xmlns:a16="http://schemas.microsoft.com/office/drawing/2014/main" id="{0A7DD6CB-867F-8E4C-E4CB-53D3B201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089"/>
              <a:ext cx="1875" cy="759"/>
            </a:xfrm>
            <a:prstGeom prst="rect">
              <a:avLst/>
            </a:prstGeom>
            <a:noFill/>
            <a:ln w="412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7 -4.19753E-6 L 1.38889E-6 -4.1975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95BD577-B835-4FA0-9BF3-54AB959A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251" y="866817"/>
            <a:ext cx="4454835" cy="4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为支路电压，则：</a:t>
            </a: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E7088FF9-8EC7-C5B1-9D01-1BDADBE87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70463"/>
              </p:ext>
            </p:extLst>
          </p:nvPr>
        </p:nvGraphicFramePr>
        <p:xfrm>
          <a:off x="685881" y="815038"/>
          <a:ext cx="3121262" cy="21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82878" imgH="969569" progId="Visio.Drawing.6">
                  <p:embed/>
                </p:oleObj>
              </mc:Choice>
              <mc:Fallback>
                <p:oleObj name="Visio" r:id="rId2" imgW="1382878" imgH="969569" progId="Visio.Drawing.6">
                  <p:embed/>
                  <p:pic>
                    <p:nvPicPr>
                      <p:cNvPr id="396308" name="Object 20">
                        <a:extLst>
                          <a:ext uri="{FF2B5EF4-FFF2-40B4-BE49-F238E27FC236}">
                            <a16:creationId xmlns:a16="http://schemas.microsoft.com/office/drawing/2014/main" id="{64ADF539-CC69-87A8-D4ED-358CBF14F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81" y="815038"/>
                        <a:ext cx="3121262" cy="21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>
            <a:extLst>
              <a:ext uri="{FF2B5EF4-FFF2-40B4-BE49-F238E27FC236}">
                <a16:creationId xmlns:a16="http://schemas.microsoft.com/office/drawing/2014/main" id="{F328580A-42D9-D1DB-A9D2-96620F2BE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69738"/>
              </p:ext>
            </p:extLst>
          </p:nvPr>
        </p:nvGraphicFramePr>
        <p:xfrm>
          <a:off x="584240" y="2774417"/>
          <a:ext cx="1387068" cy="186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1168400" progId="Equation.DSMT4">
                  <p:embed/>
                </p:oleObj>
              </mc:Choice>
              <mc:Fallback>
                <p:oleObj name="Equation" r:id="rId4" imgW="876300" imgH="1168400" progId="Equation.DSMT4">
                  <p:embed/>
                  <p:pic>
                    <p:nvPicPr>
                      <p:cNvPr id="396310" name="Object 22">
                        <a:extLst>
                          <a:ext uri="{FF2B5EF4-FFF2-40B4-BE49-F238E27FC236}">
                            <a16:creationId xmlns:a16="http://schemas.microsoft.com/office/drawing/2014/main" id="{211167F0-DEE3-F810-9363-395B51066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40" y="2774417"/>
                        <a:ext cx="1387068" cy="1860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>
            <a:extLst>
              <a:ext uri="{FF2B5EF4-FFF2-40B4-BE49-F238E27FC236}">
                <a16:creationId xmlns:a16="http://schemas.microsoft.com/office/drawing/2014/main" id="{5C4C3F13-1616-7110-62DF-61E702659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57078"/>
              </p:ext>
            </p:extLst>
          </p:nvPr>
        </p:nvGraphicFramePr>
        <p:xfrm>
          <a:off x="2637005" y="2579894"/>
          <a:ext cx="2679685" cy="207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1397000" progId="Equation.DSMT4">
                  <p:embed/>
                </p:oleObj>
              </mc:Choice>
              <mc:Fallback>
                <p:oleObj name="Equation" r:id="rId6" imgW="1803400" imgH="1397000" progId="Equation.DSMT4">
                  <p:embed/>
                  <p:pic>
                    <p:nvPicPr>
                      <p:cNvPr id="396312" name="Object 24">
                        <a:extLst>
                          <a:ext uri="{FF2B5EF4-FFF2-40B4-BE49-F238E27FC236}">
                            <a16:creationId xmlns:a16="http://schemas.microsoft.com/office/drawing/2014/main" id="{A441E249-2C76-E7B6-DCCD-DDC916FA8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005" y="2579894"/>
                        <a:ext cx="2679685" cy="207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154ADF-C00C-FD60-54B5-078E103A8241}"/>
              </a:ext>
            </a:extLst>
          </p:cNvPr>
          <p:cNvGrpSpPr/>
          <p:nvPr/>
        </p:nvGrpSpPr>
        <p:grpSpPr>
          <a:xfrm>
            <a:off x="2130815" y="2551080"/>
            <a:ext cx="219835" cy="145740"/>
            <a:chOff x="2022509" y="3173413"/>
            <a:chExt cx="266697" cy="187613"/>
          </a:xfrm>
        </p:grpSpPr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3DD6D1F5-2F9D-0871-8424-8211B30D6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7" y="3173413"/>
              <a:ext cx="0" cy="18761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9CBAB3A2-2A81-D32C-E3C1-1BFDF26F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509" y="3357347"/>
              <a:ext cx="26669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id="{358171CA-2B7B-F2A0-EAF6-3CB37AB6106B}"/>
              </a:ext>
            </a:extLst>
          </p:cNvPr>
          <p:cNvGrpSpPr>
            <a:grpSpLocks/>
          </p:cNvGrpSpPr>
          <p:nvPr/>
        </p:nvGrpSpPr>
        <p:grpSpPr bwMode="auto">
          <a:xfrm>
            <a:off x="587112" y="562784"/>
            <a:ext cx="3189715" cy="400053"/>
            <a:chOff x="437" y="1209"/>
            <a:chExt cx="2260" cy="252"/>
          </a:xfrm>
        </p:grpSpPr>
        <p:graphicFrame>
          <p:nvGraphicFramePr>
            <p:cNvPr id="13" name="Object 35">
              <a:extLst>
                <a:ext uri="{FF2B5EF4-FFF2-40B4-BE49-F238E27FC236}">
                  <a16:creationId xmlns:a16="http://schemas.microsoft.com/office/drawing/2014/main" id="{2F0666C4-ABFB-5C50-37FF-1F3569F924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527618"/>
                </p:ext>
              </p:extLst>
            </p:nvPr>
          </p:nvGraphicFramePr>
          <p:xfrm>
            <a:off x="437" y="1209"/>
            <a:ext cx="2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24607" name="Object 35">
                          <a:extLst>
                            <a:ext uri="{FF2B5EF4-FFF2-40B4-BE49-F238E27FC236}">
                              <a16:creationId xmlns:a16="http://schemas.microsoft.com/office/drawing/2014/main" id="{CBC4F56C-EDFD-85E7-6982-E3083EC66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" y="1209"/>
                          <a:ext cx="2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6">
              <a:extLst>
                <a:ext uri="{FF2B5EF4-FFF2-40B4-BE49-F238E27FC236}">
                  <a16:creationId xmlns:a16="http://schemas.microsoft.com/office/drawing/2014/main" id="{B7B9AD80-DE9C-0F11-39F2-F76F0F907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510393"/>
                </p:ext>
              </p:extLst>
            </p:nvPr>
          </p:nvGraphicFramePr>
          <p:xfrm>
            <a:off x="1456" y="1215"/>
            <a:ext cx="2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24608" name="Object 36">
                          <a:extLst>
                            <a:ext uri="{FF2B5EF4-FFF2-40B4-BE49-F238E27FC236}">
                              <a16:creationId xmlns:a16="http://schemas.microsoft.com/office/drawing/2014/main" id="{80915D81-93AE-2C43-E501-A07FE1B50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215"/>
                          <a:ext cx="24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7">
              <a:extLst>
                <a:ext uri="{FF2B5EF4-FFF2-40B4-BE49-F238E27FC236}">
                  <a16:creationId xmlns:a16="http://schemas.microsoft.com/office/drawing/2014/main" id="{BFD9FE75-E54F-45E1-DC32-D419EACCE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615638"/>
                </p:ext>
              </p:extLst>
            </p:nvPr>
          </p:nvGraphicFramePr>
          <p:xfrm>
            <a:off x="2450" y="1215"/>
            <a:ext cx="2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24609" name="Object 37">
                          <a:extLst>
                            <a:ext uri="{FF2B5EF4-FFF2-40B4-BE49-F238E27FC236}">
                              <a16:creationId xmlns:a16="http://schemas.microsoft.com/office/drawing/2014/main" id="{5694D698-DA27-DF79-4F3D-CDA443287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1215"/>
                          <a:ext cx="24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50">
            <a:extLst>
              <a:ext uri="{FF2B5EF4-FFF2-40B4-BE49-F238E27FC236}">
                <a16:creationId xmlns:a16="http://schemas.microsoft.com/office/drawing/2014/main" id="{6BF96F01-A4E0-D37B-D537-38E2AF2154BF}"/>
              </a:ext>
            </a:extLst>
          </p:cNvPr>
          <p:cNvGrpSpPr>
            <a:grpSpLocks/>
          </p:cNvGrpSpPr>
          <p:nvPr/>
        </p:nvGrpSpPr>
        <p:grpSpPr bwMode="auto">
          <a:xfrm>
            <a:off x="919343" y="930377"/>
            <a:ext cx="1379538" cy="614363"/>
            <a:chOff x="516" y="1028"/>
            <a:chExt cx="869" cy="387"/>
          </a:xfrm>
        </p:grpSpPr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F59C432C-55D9-8B0D-C78A-AFB2EE681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1123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GB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2C214E8-DAEC-E282-9B02-883D9F976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1124"/>
              <a:ext cx="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dirty="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C4A597FC-157F-7AB9-026E-43C10B80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28"/>
              <a:ext cx="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dirty="0">
                  <a:solidFill>
                    <a:srgbClr val="FF0000"/>
                  </a:solidFill>
                  <a:ea typeface="楷体_GB2312" pitchFamily="49" charset="-122"/>
                </a:rPr>
                <a:t>_</a:t>
              </a:r>
              <a:endParaRPr lang="en-US" altLang="zh-CN" sz="2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28" name="Object 51">
            <a:extLst>
              <a:ext uri="{FF2B5EF4-FFF2-40B4-BE49-F238E27FC236}">
                <a16:creationId xmlns:a16="http://schemas.microsoft.com/office/drawing/2014/main" id="{1BCABB0F-5FD5-77DA-D659-1F4569DC1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79442"/>
              </p:ext>
            </p:extLst>
          </p:nvPr>
        </p:nvGraphicFramePr>
        <p:xfrm>
          <a:off x="5698697" y="1412110"/>
          <a:ext cx="1332218" cy="35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3225" imgH="228501" progId="Equation.DSMT4">
                  <p:embed/>
                </p:oleObj>
              </mc:Choice>
              <mc:Fallback>
                <p:oleObj name="Equation" r:id="rId14" imgW="863225" imgH="228501" progId="Equation.DSMT4">
                  <p:embed/>
                  <p:pic>
                    <p:nvPicPr>
                      <p:cNvPr id="396339" name="Object 51">
                        <a:extLst>
                          <a:ext uri="{FF2B5EF4-FFF2-40B4-BE49-F238E27FC236}">
                            <a16:creationId xmlns:a16="http://schemas.microsoft.com/office/drawing/2014/main" id="{4D9FBF9D-DB9C-15A5-1976-3FE8F52D8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697" y="1412110"/>
                        <a:ext cx="1332218" cy="354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2">
            <a:extLst>
              <a:ext uri="{FF2B5EF4-FFF2-40B4-BE49-F238E27FC236}">
                <a16:creationId xmlns:a16="http://schemas.microsoft.com/office/drawing/2014/main" id="{75D7014A-975A-3576-4BB9-93FF45861EEF}"/>
              </a:ext>
            </a:extLst>
          </p:cNvPr>
          <p:cNvSpPr>
            <a:spLocks/>
          </p:cNvSpPr>
          <p:nvPr/>
        </p:nvSpPr>
        <p:spPr bwMode="auto">
          <a:xfrm>
            <a:off x="1494930" y="1592941"/>
            <a:ext cx="641066" cy="448046"/>
          </a:xfrm>
          <a:custGeom>
            <a:avLst/>
            <a:gdLst>
              <a:gd name="T0" fmla="*/ 2147483646 w 505"/>
              <a:gd name="T1" fmla="*/ 2147483646 h 465"/>
              <a:gd name="T2" fmla="*/ 2147483646 w 505"/>
              <a:gd name="T3" fmla="*/ 2147483646 h 465"/>
              <a:gd name="T4" fmla="*/ 2147483646 w 505"/>
              <a:gd name="T5" fmla="*/ 2147483646 h 465"/>
              <a:gd name="T6" fmla="*/ 2147483646 w 505"/>
              <a:gd name="T7" fmla="*/ 2147483646 h 465"/>
              <a:gd name="T8" fmla="*/ 2147483646 w 505"/>
              <a:gd name="T9" fmla="*/ 2147483646 h 465"/>
              <a:gd name="T10" fmla="*/ 2147483646 w 505"/>
              <a:gd name="T11" fmla="*/ 2147483646 h 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5"/>
              <a:gd name="T19" fmla="*/ 0 h 465"/>
              <a:gd name="T20" fmla="*/ 505 w 505"/>
              <a:gd name="T21" fmla="*/ 465 h 4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5" h="465">
                <a:moveTo>
                  <a:pt x="134" y="232"/>
                </a:moveTo>
                <a:cubicBezTo>
                  <a:pt x="67" y="178"/>
                  <a:pt x="0" y="124"/>
                  <a:pt x="15" y="86"/>
                </a:cubicBezTo>
                <a:cubicBezTo>
                  <a:pt x="30" y="48"/>
                  <a:pt x="157" y="0"/>
                  <a:pt x="225" y="4"/>
                </a:cubicBezTo>
                <a:cubicBezTo>
                  <a:pt x="293" y="8"/>
                  <a:pt x="383" y="43"/>
                  <a:pt x="426" y="113"/>
                </a:cubicBezTo>
                <a:cubicBezTo>
                  <a:pt x="469" y="183"/>
                  <a:pt x="505" y="383"/>
                  <a:pt x="481" y="424"/>
                </a:cubicBezTo>
                <a:cubicBezTo>
                  <a:pt x="457" y="465"/>
                  <a:pt x="368" y="412"/>
                  <a:pt x="280" y="36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Object 53">
            <a:extLst>
              <a:ext uri="{FF2B5EF4-FFF2-40B4-BE49-F238E27FC236}">
                <a16:creationId xmlns:a16="http://schemas.microsoft.com/office/drawing/2014/main" id="{B31155EB-D258-9994-4E9C-5E6E20EA0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52264"/>
              </p:ext>
            </p:extLst>
          </p:nvPr>
        </p:nvGraphicFramePr>
        <p:xfrm>
          <a:off x="5347609" y="1440649"/>
          <a:ext cx="2155639" cy="133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200" imgH="914400" progId="Equation.DSMT4">
                  <p:embed/>
                </p:oleObj>
              </mc:Choice>
              <mc:Fallback>
                <p:oleObj name="Equation" r:id="rId16" imgW="1473200" imgH="914400" progId="Equation.DSMT4">
                  <p:embed/>
                  <p:pic>
                    <p:nvPicPr>
                      <p:cNvPr id="396341" name="Object 53">
                        <a:extLst>
                          <a:ext uri="{FF2B5EF4-FFF2-40B4-BE49-F238E27FC236}">
                            <a16:creationId xmlns:a16="http://schemas.microsoft.com/office/drawing/2014/main" id="{2930E4AF-667A-9ED9-4817-D5CC67695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609" y="1440649"/>
                        <a:ext cx="2155639" cy="13377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6">
            <a:extLst>
              <a:ext uri="{FF2B5EF4-FFF2-40B4-BE49-F238E27FC236}">
                <a16:creationId xmlns:a16="http://schemas.microsoft.com/office/drawing/2014/main" id="{3210002A-4518-020B-8CC5-3F6D178BB3F3}"/>
              </a:ext>
            </a:extLst>
          </p:cNvPr>
          <p:cNvGrpSpPr>
            <a:grpSpLocks/>
          </p:cNvGrpSpPr>
          <p:nvPr/>
        </p:nvGrpSpPr>
        <p:grpSpPr bwMode="auto">
          <a:xfrm>
            <a:off x="3518889" y="1700518"/>
            <a:ext cx="4087813" cy="2971800"/>
            <a:chOff x="2620" y="2144"/>
            <a:chExt cx="2575" cy="1872"/>
          </a:xfrm>
        </p:grpSpPr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1380B589-70CF-415A-DFFC-2ACDAE9F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9"/>
              <a:ext cx="733" cy="1117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80341970-3133-2630-6A8A-206375AC6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144"/>
              <a:ext cx="1258" cy="679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5AD1472-48C2-7A66-AD6F-5B2B58753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56751"/>
              </p:ext>
            </p:extLst>
          </p:nvPr>
        </p:nvGraphicFramePr>
        <p:xfrm>
          <a:off x="6425428" y="3441901"/>
          <a:ext cx="14366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240" imgH="241200" progId="Equation.DSMT4">
                  <p:embed/>
                </p:oleObj>
              </mc:Choice>
              <mc:Fallback>
                <p:oleObj name="Equation" r:id="rId18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25428" y="3441901"/>
                        <a:ext cx="1436687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1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>
            <a:extLst>
              <a:ext uri="{FF2B5EF4-FFF2-40B4-BE49-F238E27FC236}">
                <a16:creationId xmlns:a16="http://schemas.microsoft.com/office/drawing/2014/main" id="{92E86907-0C42-E0D6-9F0F-D930440E04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6136" y="2778723"/>
            <a:ext cx="82010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929BA245-641F-FFF7-6CA6-4361B711F2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35" y="1086589"/>
            <a:ext cx="0" cy="386541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4FA443E4-5364-E2DE-E129-7E3C70E9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600" y="1849199"/>
            <a:ext cx="1479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8E2174CF-E845-D3F5-33FF-CBE23390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53" y="1842055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7A054DD1-7D89-C0CD-2005-5758F835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293" y="1355723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EE876B20-949E-768F-73D8-28A433BD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933" y="1849199"/>
            <a:ext cx="148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5D83A1E1-DAE7-98EC-1845-339C13FC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524" y="1867324"/>
            <a:ext cx="1046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网孔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A09C5ADD-0257-F9D5-65C4-087A91E2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730" y="1374781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EA45C60-39C7-7F3B-FA9A-C1DF122F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06" y="3855434"/>
            <a:ext cx="1481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 baseline="-25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E1FE3754-CF9F-0689-E82C-DFB5899B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47" y="3856859"/>
            <a:ext cx="1481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基本回路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F5C75CF9-F53B-2026-65E0-28B074EE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293" y="3180584"/>
            <a:ext cx="113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E155EB9-622D-7A9C-EACE-97485DED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21" y="3778010"/>
            <a:ext cx="1479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 baseline="-25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A6437752-1798-30DC-B080-5B3A3A8E6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62" y="3871146"/>
            <a:ext cx="152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基本割集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C84895E9-6088-49A3-7406-FB60A072B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731" y="3186034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2EE6F-A0B7-234D-7F11-C0F9A510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483" y="3049113"/>
            <a:ext cx="29241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（先连支后树支）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60937CF3-4FE0-C989-EF17-0DCBA91A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89" y="732643"/>
            <a:ext cx="7691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探究</a:t>
            </a:r>
            <a:r>
              <a: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：以下几种矩阵的构成与用途</a:t>
            </a:r>
          </a:p>
        </p:txBody>
      </p:sp>
    </p:spTree>
    <p:extLst>
      <p:ext uri="{BB962C8B-B14F-4D97-AF65-F5344CB8AC3E}">
        <p14:creationId xmlns:p14="http://schemas.microsoft.com/office/powerpoint/2010/main" val="29603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85">
            <a:extLst>
              <a:ext uri="{FF2B5EF4-FFF2-40B4-BE49-F238E27FC236}">
                <a16:creationId xmlns:a16="http://schemas.microsoft.com/office/drawing/2014/main" id="{226D3805-88E8-434C-BBB2-4E1D8423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26" y="3757523"/>
            <a:ext cx="36353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  <p:grpSp>
        <p:nvGrpSpPr>
          <p:cNvPr id="101" name="Group 86">
            <a:extLst>
              <a:ext uri="{FF2B5EF4-FFF2-40B4-BE49-F238E27FC236}">
                <a16:creationId xmlns:a16="http://schemas.microsoft.com/office/drawing/2014/main" id="{A5F755CB-65E2-4A30-927D-899C36ECCC4F}"/>
              </a:ext>
            </a:extLst>
          </p:cNvPr>
          <p:cNvGrpSpPr>
            <a:grpSpLocks/>
          </p:cNvGrpSpPr>
          <p:nvPr/>
        </p:nvGrpSpPr>
        <p:grpSpPr bwMode="auto">
          <a:xfrm>
            <a:off x="197502" y="3779256"/>
            <a:ext cx="676689" cy="519107"/>
            <a:chOff x="3773" y="3118"/>
            <a:chExt cx="488" cy="327"/>
          </a:xfrm>
        </p:grpSpPr>
        <p:sp>
          <p:nvSpPr>
            <p:cNvPr id="102" name="Rectangle 87">
              <a:extLst>
                <a:ext uri="{FF2B5EF4-FFF2-40B4-BE49-F238E27FC236}">
                  <a16:creationId xmlns:a16="http://schemas.microsoft.com/office/drawing/2014/main" id="{D58A2A84-4B69-499D-9585-4F62B02C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173"/>
              <a:ext cx="238" cy="24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Rectangle 88">
              <a:extLst>
                <a:ext uri="{FF2B5EF4-FFF2-40B4-BE49-F238E27FC236}">
                  <a16:creationId xmlns:a16="http://schemas.microsoft.com/office/drawing/2014/main" id="{7FF5E979-4421-498B-B4FE-CB9A3EB8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3118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-1A</a:t>
              </a:r>
              <a:endParaRPr kumimoji="0" lang="zh-CN" altLang="en-US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Line 45">
            <a:extLst>
              <a:ext uri="{FF2B5EF4-FFF2-40B4-BE49-F238E27FC236}">
                <a16:creationId xmlns:a16="http://schemas.microsoft.com/office/drawing/2014/main" id="{5CBB8D8F-8EC0-4C95-8284-E8AED5096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534293"/>
            <a:ext cx="18595" cy="45375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" name="Line 46">
            <a:extLst>
              <a:ext uri="{FF2B5EF4-FFF2-40B4-BE49-F238E27FC236}">
                <a16:creationId xmlns:a16="http://schemas.microsoft.com/office/drawing/2014/main" id="{3B4B259F-FBA7-44B7-ABD6-178FC614C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" y="888079"/>
            <a:ext cx="876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BF00025-8F60-48E3-8190-FFDADC6D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4" y="530315"/>
            <a:ext cx="2782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基尔霍夫第一定律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0003327-D7F7-4341-84B6-AA6B6062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6" y="893208"/>
            <a:ext cx="41036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对于任一集中参数电路中的任一结点，在任一瞬间，流出（或流入）该结点的所有支路电流的代数和等于零。</a:t>
            </a: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681F25EE-215C-4F4F-995C-BF802684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49365"/>
            <a:ext cx="3362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基尔霍夫第二定律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7965A42A-2E61-4AD0-859D-BCCF0093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77" y="886858"/>
            <a:ext cx="41036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对于任一集中参数电路中的任一回路，在任一瞬间，沿该回路的所有支路电压的代数和等于零。</a:t>
            </a:r>
          </a:p>
        </p:txBody>
      </p:sp>
      <p:sp>
        <p:nvSpPr>
          <p:cNvPr id="9" name="Line 51">
            <a:extLst>
              <a:ext uri="{FF2B5EF4-FFF2-40B4-BE49-F238E27FC236}">
                <a16:creationId xmlns:a16="http://schemas.microsoft.com/office/drawing/2014/main" id="{8C139313-4235-48B5-ADA6-078632C1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1821423"/>
            <a:ext cx="876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52">
            <a:extLst>
              <a:ext uri="{FF2B5EF4-FFF2-40B4-BE49-F238E27FC236}">
                <a16:creationId xmlns:a16="http://schemas.microsoft.com/office/drawing/2014/main" id="{7E9BEB8F-8478-40A2-9217-FC4E66936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86876"/>
              </p:ext>
            </p:extLst>
          </p:nvPr>
        </p:nvGraphicFramePr>
        <p:xfrm>
          <a:off x="1631175" y="1814831"/>
          <a:ext cx="1169950" cy="67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431640" progId="Equation.DSMT4">
                  <p:embed/>
                </p:oleObj>
              </mc:Choice>
              <mc:Fallback>
                <p:oleObj name="Equation" r:id="rId2" imgW="736560" imgH="431640" progId="Equation.DSMT4">
                  <p:embed/>
                  <p:pic>
                    <p:nvPicPr>
                      <p:cNvPr id="819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175" y="1814831"/>
                        <a:ext cx="1169950" cy="677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8">
            <a:extLst>
              <a:ext uri="{FF2B5EF4-FFF2-40B4-BE49-F238E27FC236}">
                <a16:creationId xmlns:a16="http://schemas.microsoft.com/office/drawing/2014/main" id="{2C8C5333-02A2-4A53-9A36-721E2F23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1861549"/>
            <a:ext cx="3963987" cy="646331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反映了电路中汇合到任一结点的各支路电流之间的相互约束关系</a:t>
            </a:r>
          </a:p>
        </p:txBody>
      </p:sp>
      <p:graphicFrame>
        <p:nvGraphicFramePr>
          <p:cNvPr id="12" name="Object 59">
            <a:extLst>
              <a:ext uri="{FF2B5EF4-FFF2-40B4-BE49-F238E27FC236}">
                <a16:creationId xmlns:a16="http://schemas.microsoft.com/office/drawing/2014/main" id="{04B5C761-2064-409F-B685-00A223933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22199"/>
              </p:ext>
            </p:extLst>
          </p:nvPr>
        </p:nvGraphicFramePr>
        <p:xfrm>
          <a:off x="6134100" y="1843532"/>
          <a:ext cx="1179513" cy="65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431640" progId="Equation.DSMT4">
                  <p:embed/>
                </p:oleObj>
              </mc:Choice>
              <mc:Fallback>
                <p:oleObj name="Equation" r:id="rId4" imgW="774360" imgH="431640" progId="Equation.DSMT4">
                  <p:embed/>
                  <p:pic>
                    <p:nvPicPr>
                      <p:cNvPr id="819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843532"/>
                        <a:ext cx="1179513" cy="655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61">
            <a:extLst>
              <a:ext uri="{FF2B5EF4-FFF2-40B4-BE49-F238E27FC236}">
                <a16:creationId xmlns:a16="http://schemas.microsoft.com/office/drawing/2014/main" id="{0C0749B1-E330-492F-BA74-8906EB0A8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" y="2552231"/>
            <a:ext cx="876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E46AE3E1-397B-4602-BA67-2AC3E06F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62" y="1859719"/>
            <a:ext cx="4021138" cy="646331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0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反映了任一回路中各支路电压之间的相互约束关系</a:t>
            </a:r>
          </a:p>
        </p:txBody>
      </p:sp>
      <p:grpSp>
        <p:nvGrpSpPr>
          <p:cNvPr id="78" name="Group 63">
            <a:extLst>
              <a:ext uri="{FF2B5EF4-FFF2-40B4-BE49-F238E27FC236}">
                <a16:creationId xmlns:a16="http://schemas.microsoft.com/office/drawing/2014/main" id="{A318A738-BC4C-4402-8A6A-4BAF6A1E897D}"/>
              </a:ext>
            </a:extLst>
          </p:cNvPr>
          <p:cNvGrpSpPr>
            <a:grpSpLocks/>
          </p:cNvGrpSpPr>
          <p:nvPr/>
        </p:nvGrpSpPr>
        <p:grpSpPr bwMode="auto">
          <a:xfrm>
            <a:off x="215615" y="2787561"/>
            <a:ext cx="2290763" cy="1801813"/>
            <a:chOff x="3840" y="1966"/>
            <a:chExt cx="1443" cy="1135"/>
          </a:xfrm>
        </p:grpSpPr>
        <p:sp>
          <p:nvSpPr>
            <p:cNvPr id="79" name="Line 64">
              <a:extLst>
                <a:ext uri="{FF2B5EF4-FFF2-40B4-BE49-F238E27FC236}">
                  <a16:creationId xmlns:a16="http://schemas.microsoft.com/office/drawing/2014/main" id="{91B807DE-81CF-4214-A843-50F19E66C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1966"/>
              <a:ext cx="518" cy="6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65">
              <a:extLst>
                <a:ext uri="{FF2B5EF4-FFF2-40B4-BE49-F238E27FC236}">
                  <a16:creationId xmlns:a16="http://schemas.microsoft.com/office/drawing/2014/main" id="{11FD56B2-1049-452A-BF92-A0DFE6FC3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2613"/>
              <a:ext cx="62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66">
              <a:extLst>
                <a:ext uri="{FF2B5EF4-FFF2-40B4-BE49-F238E27FC236}">
                  <a16:creationId xmlns:a16="http://schemas.microsoft.com/office/drawing/2014/main" id="{25E3233C-5A65-4AE3-BADF-C4B4A08F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0" y="2641"/>
              <a:ext cx="375" cy="3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Oval 67">
              <a:extLst>
                <a:ext uri="{FF2B5EF4-FFF2-40B4-BE49-F238E27FC236}">
                  <a16:creationId xmlns:a16="http://schemas.microsoft.com/office/drawing/2014/main" id="{B236687D-E7B6-4C17-8020-9C9BFC49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62"/>
              <a:ext cx="94" cy="103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Text Box 68">
              <a:extLst>
                <a:ext uri="{FF2B5EF4-FFF2-40B4-BE49-F238E27FC236}">
                  <a16:creationId xmlns:a16="http://schemas.microsoft.com/office/drawing/2014/main" id="{4E767CBA-A426-41E1-8C92-07487B8BC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48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1800" baseline="-2500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" name="Text Box 69">
              <a:extLst>
                <a:ext uri="{FF2B5EF4-FFF2-40B4-BE49-F238E27FC236}">
                  <a16:creationId xmlns:a16="http://schemas.microsoft.com/office/drawing/2014/main" id="{6997C094-C184-4F2F-AEA8-D10E4592C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2347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180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B2687195-C75D-404B-A596-F84FB4939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2868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1800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86" name="Object 71">
            <a:extLst>
              <a:ext uri="{FF2B5EF4-FFF2-40B4-BE49-F238E27FC236}">
                <a16:creationId xmlns:a16="http://schemas.microsoft.com/office/drawing/2014/main" id="{31AC29D4-A09E-48AC-9302-3A7498CF1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19754"/>
              </p:ext>
            </p:extLst>
          </p:nvPr>
        </p:nvGraphicFramePr>
        <p:xfrm>
          <a:off x="2667380" y="3489803"/>
          <a:ext cx="1599440" cy="48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48237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380" y="3489803"/>
                        <a:ext cx="1599440" cy="482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72">
            <a:extLst>
              <a:ext uri="{FF2B5EF4-FFF2-40B4-BE49-F238E27FC236}">
                <a16:creationId xmlns:a16="http://schemas.microsoft.com/office/drawing/2014/main" id="{F908D726-CA1B-4468-8CEA-80D99C916E50}"/>
              </a:ext>
            </a:extLst>
          </p:cNvPr>
          <p:cNvGrpSpPr>
            <a:grpSpLocks/>
          </p:cNvGrpSpPr>
          <p:nvPr/>
        </p:nvGrpSpPr>
        <p:grpSpPr bwMode="auto">
          <a:xfrm>
            <a:off x="2417322" y="3420253"/>
            <a:ext cx="1384307" cy="488950"/>
            <a:chOff x="1614" y="2607"/>
            <a:chExt cx="872" cy="308"/>
          </a:xfrm>
        </p:grpSpPr>
        <p:sp>
          <p:nvSpPr>
            <p:cNvPr id="88" name="Text Box 73">
              <a:extLst>
                <a:ext uri="{FF2B5EF4-FFF2-40B4-BE49-F238E27FC236}">
                  <a16:creationId xmlns:a16="http://schemas.microsoft.com/office/drawing/2014/main" id="{91BDFC95-D759-45A3-BF70-7455A7AB9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2682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dirty="0">
                  <a:latin typeface="Times New Roman" pitchFamily="18" charset="0"/>
                </a:rPr>
                <a:t>+</a:t>
              </a:r>
            </a:p>
          </p:txBody>
        </p:sp>
        <p:grpSp>
          <p:nvGrpSpPr>
            <p:cNvPr id="89" name="Group 74">
              <a:extLst>
                <a:ext uri="{FF2B5EF4-FFF2-40B4-BE49-F238E27FC236}">
                  <a16:creationId xmlns:a16="http://schemas.microsoft.com/office/drawing/2014/main" id="{18DF56D1-E867-4658-B461-AB28325FD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607"/>
              <a:ext cx="605" cy="235"/>
              <a:chOff x="1881" y="2607"/>
              <a:chExt cx="605" cy="235"/>
            </a:xfrm>
          </p:grpSpPr>
          <p:sp>
            <p:nvSpPr>
              <p:cNvPr id="90" name="Text Box 75">
                <a:extLst>
                  <a:ext uri="{FF2B5EF4-FFF2-40B4-BE49-F238E27FC236}">
                    <a16:creationId xmlns:a16="http://schemas.microsoft.com/office/drawing/2014/main" id="{3A81F992-0778-45AA-B284-0978DEF5B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2609"/>
                <a:ext cx="3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 dirty="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1" name="Text Box 76">
                <a:extLst>
                  <a:ext uri="{FF2B5EF4-FFF2-40B4-BE49-F238E27FC236}">
                    <a16:creationId xmlns:a16="http://schemas.microsoft.com/office/drawing/2014/main" id="{4B3969CD-9CE2-4F6C-BBBE-7430AF318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0" y="2607"/>
                <a:ext cx="3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_</a:t>
                </a:r>
              </a:p>
            </p:txBody>
          </p:sp>
        </p:grpSp>
      </p:grpSp>
      <p:grpSp>
        <p:nvGrpSpPr>
          <p:cNvPr id="92" name="Group 77">
            <a:extLst>
              <a:ext uri="{FF2B5EF4-FFF2-40B4-BE49-F238E27FC236}">
                <a16:creationId xmlns:a16="http://schemas.microsoft.com/office/drawing/2014/main" id="{86D67687-E758-4B58-BCED-FAA998B1EAB8}"/>
              </a:ext>
            </a:extLst>
          </p:cNvPr>
          <p:cNvGrpSpPr>
            <a:grpSpLocks/>
          </p:cNvGrpSpPr>
          <p:nvPr/>
        </p:nvGrpSpPr>
        <p:grpSpPr bwMode="auto">
          <a:xfrm>
            <a:off x="2427085" y="3416376"/>
            <a:ext cx="1376365" cy="490538"/>
            <a:chOff x="1674" y="2968"/>
            <a:chExt cx="867" cy="309"/>
          </a:xfrm>
        </p:grpSpPr>
        <p:sp>
          <p:nvSpPr>
            <p:cNvPr id="93" name="Text Box 78">
              <a:extLst>
                <a:ext uri="{FF2B5EF4-FFF2-40B4-BE49-F238E27FC236}">
                  <a16:creationId xmlns:a16="http://schemas.microsoft.com/office/drawing/2014/main" id="{DC84509D-4925-4FE7-93D3-CCACDBAA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3043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73ACFCC5-48AD-4D4D-80A6-F6C0F05C7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" y="304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5" name="Text Box 80">
              <a:extLst>
                <a:ext uri="{FF2B5EF4-FFF2-40B4-BE49-F238E27FC236}">
                  <a16:creationId xmlns:a16="http://schemas.microsoft.com/office/drawing/2014/main" id="{963D85E3-98AF-4C80-87BC-CAB2D1B0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968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>
                  <a:latin typeface="Times New Roman" pitchFamily="18" charset="0"/>
                </a:rPr>
                <a:t>_</a:t>
              </a:r>
            </a:p>
          </p:txBody>
        </p:sp>
      </p:grpSp>
      <p:graphicFrame>
        <p:nvGraphicFramePr>
          <p:cNvPr id="96" name="Object 81">
            <a:extLst>
              <a:ext uri="{FF2B5EF4-FFF2-40B4-BE49-F238E27FC236}">
                <a16:creationId xmlns:a16="http://schemas.microsoft.com/office/drawing/2014/main" id="{CE3A0186-DBB2-482D-A783-7141AFC25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58624"/>
              </p:ext>
            </p:extLst>
          </p:nvPr>
        </p:nvGraphicFramePr>
        <p:xfrm>
          <a:off x="2659943" y="4013494"/>
          <a:ext cx="1465718" cy="52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482385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943" y="4013494"/>
                        <a:ext cx="1465718" cy="521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82">
            <a:extLst>
              <a:ext uri="{FF2B5EF4-FFF2-40B4-BE49-F238E27FC236}">
                <a16:creationId xmlns:a16="http://schemas.microsoft.com/office/drawing/2014/main" id="{8C2EA282-40BB-4ED4-B97D-F9631CFADBB6}"/>
              </a:ext>
            </a:extLst>
          </p:cNvPr>
          <p:cNvGrpSpPr>
            <a:grpSpLocks/>
          </p:cNvGrpSpPr>
          <p:nvPr/>
        </p:nvGrpSpPr>
        <p:grpSpPr bwMode="auto">
          <a:xfrm>
            <a:off x="460089" y="2628810"/>
            <a:ext cx="2122487" cy="1638300"/>
            <a:chOff x="3850" y="1783"/>
            <a:chExt cx="1337" cy="1032"/>
          </a:xfrm>
        </p:grpSpPr>
        <p:sp>
          <p:nvSpPr>
            <p:cNvPr id="98" name="Text Box 83">
              <a:extLst>
                <a:ext uri="{FF2B5EF4-FFF2-40B4-BE49-F238E27FC236}">
                  <a16:creationId xmlns:a16="http://schemas.microsoft.com/office/drawing/2014/main" id="{083F6549-A084-4B70-A41B-C98D447CB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783"/>
              <a:ext cx="4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dirty="0">
                  <a:solidFill>
                    <a:srgbClr val="0000FF"/>
                  </a:solidFill>
                  <a:latin typeface="Times New Roman" pitchFamily="18" charset="0"/>
                </a:rPr>
                <a:t>1A</a:t>
              </a:r>
            </a:p>
          </p:txBody>
        </p:sp>
        <p:sp>
          <p:nvSpPr>
            <p:cNvPr id="99" name="Text Box 84">
              <a:extLst>
                <a:ext uri="{FF2B5EF4-FFF2-40B4-BE49-F238E27FC236}">
                  <a16:creationId xmlns:a16="http://schemas.microsoft.com/office/drawing/2014/main" id="{50EC4D3A-9226-4504-BFAF-AC7405D82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2582"/>
              <a:ext cx="4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dirty="0">
                  <a:solidFill>
                    <a:srgbClr val="FF0000"/>
                  </a:solidFill>
                  <a:latin typeface="Times New Roman" pitchFamily="18" charset="0"/>
                </a:rPr>
                <a:t>2A</a:t>
              </a:r>
            </a:p>
          </p:txBody>
        </p:sp>
      </p:grpSp>
      <p:grpSp>
        <p:nvGrpSpPr>
          <p:cNvPr id="104" name="Group 89">
            <a:extLst>
              <a:ext uri="{FF2B5EF4-FFF2-40B4-BE49-F238E27FC236}">
                <a16:creationId xmlns:a16="http://schemas.microsoft.com/office/drawing/2014/main" id="{EACF10BA-E154-42D9-A810-0DDD68C16650}"/>
              </a:ext>
            </a:extLst>
          </p:cNvPr>
          <p:cNvGrpSpPr>
            <a:grpSpLocks/>
          </p:cNvGrpSpPr>
          <p:nvPr/>
        </p:nvGrpSpPr>
        <p:grpSpPr bwMode="auto">
          <a:xfrm>
            <a:off x="127045" y="3817259"/>
            <a:ext cx="893434" cy="637175"/>
            <a:chOff x="3475" y="2688"/>
            <a:chExt cx="558" cy="419"/>
          </a:xfrm>
        </p:grpSpPr>
        <p:sp>
          <p:nvSpPr>
            <p:cNvPr id="105" name="Line 90">
              <a:extLst>
                <a:ext uri="{FF2B5EF4-FFF2-40B4-BE49-F238E27FC236}">
                  <a16:creationId xmlns:a16="http://schemas.microsoft.com/office/drawing/2014/main" id="{71712BCD-2D25-430C-80C4-69DA39A41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0" y="2824"/>
              <a:ext cx="283" cy="28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Rectangle 91">
              <a:extLst>
                <a:ext uri="{FF2B5EF4-FFF2-40B4-BE49-F238E27FC236}">
                  <a16:creationId xmlns:a16="http://schemas.microsoft.com/office/drawing/2014/main" id="{625936C4-A31B-4A76-B29B-0E62BE464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688"/>
              <a:ext cx="164" cy="219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9" name="Group 94">
            <a:extLst>
              <a:ext uri="{FF2B5EF4-FFF2-40B4-BE49-F238E27FC236}">
                <a16:creationId xmlns:a16="http://schemas.microsoft.com/office/drawing/2014/main" id="{3D4A0FF6-A700-46FD-8CA4-31E503FF185F}"/>
              </a:ext>
            </a:extLst>
          </p:cNvPr>
          <p:cNvGrpSpPr>
            <a:grpSpLocks/>
          </p:cNvGrpSpPr>
          <p:nvPr/>
        </p:nvGrpSpPr>
        <p:grpSpPr bwMode="auto">
          <a:xfrm>
            <a:off x="5354887" y="2552663"/>
            <a:ext cx="2444743" cy="1808323"/>
            <a:chOff x="3391" y="1695"/>
            <a:chExt cx="2002" cy="1496"/>
          </a:xfrm>
        </p:grpSpPr>
        <p:grpSp>
          <p:nvGrpSpPr>
            <p:cNvPr id="110" name="Group 95">
              <a:extLst>
                <a:ext uri="{FF2B5EF4-FFF2-40B4-BE49-F238E27FC236}">
                  <a16:creationId xmlns:a16="http://schemas.microsoft.com/office/drawing/2014/main" id="{6AD71EB2-8DC7-40B1-BBDF-F4C18B2B0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" y="1760"/>
              <a:ext cx="1966" cy="1431"/>
              <a:chOff x="3401" y="1760"/>
              <a:chExt cx="1966" cy="1431"/>
            </a:xfrm>
          </p:grpSpPr>
          <p:sp>
            <p:nvSpPr>
              <p:cNvPr id="115" name="Line 96">
                <a:extLst>
                  <a:ext uri="{FF2B5EF4-FFF2-40B4-BE49-F238E27FC236}">
                    <a16:creationId xmlns:a16="http://schemas.microsoft.com/office/drawing/2014/main" id="{87F08667-5DCE-4B28-8683-2D8306CB8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1" y="2121"/>
                <a:ext cx="189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97">
                <a:extLst>
                  <a:ext uri="{FF2B5EF4-FFF2-40B4-BE49-F238E27FC236}">
                    <a16:creationId xmlns:a16="http://schemas.microsoft.com/office/drawing/2014/main" id="{8441E6B6-8B79-47BE-83EA-47CE6B47F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7" y="2981"/>
                <a:ext cx="19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98">
                <a:extLst>
                  <a:ext uri="{FF2B5EF4-FFF2-40B4-BE49-F238E27FC236}">
                    <a16:creationId xmlns:a16="http://schemas.microsoft.com/office/drawing/2014/main" id="{FFD67413-34FF-4ABC-AABD-53A696FE3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1865"/>
                <a:ext cx="0" cy="1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99">
                <a:extLst>
                  <a:ext uri="{FF2B5EF4-FFF2-40B4-BE49-F238E27FC236}">
                    <a16:creationId xmlns:a16="http://schemas.microsoft.com/office/drawing/2014/main" id="{8B569347-E792-4A14-A120-873474641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1859"/>
                <a:ext cx="0" cy="1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100">
                <a:extLst>
                  <a:ext uri="{FF2B5EF4-FFF2-40B4-BE49-F238E27FC236}">
                    <a16:creationId xmlns:a16="http://schemas.microsoft.com/office/drawing/2014/main" id="{57D37E13-FD3C-4E63-9F85-CB9D4B8DE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2057"/>
                <a:ext cx="110" cy="119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101">
                <a:extLst>
                  <a:ext uri="{FF2B5EF4-FFF2-40B4-BE49-F238E27FC236}">
                    <a16:creationId xmlns:a16="http://schemas.microsoft.com/office/drawing/2014/main" id="{A0A71E2E-0869-4989-B8E7-9EE3AF969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" y="2920"/>
                <a:ext cx="110" cy="119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" name="Oval 102">
                <a:extLst>
                  <a:ext uri="{FF2B5EF4-FFF2-40B4-BE49-F238E27FC236}">
                    <a16:creationId xmlns:a16="http://schemas.microsoft.com/office/drawing/2014/main" id="{882617DD-D6EA-422E-96B3-9B55A6A4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7" y="2060"/>
                <a:ext cx="110" cy="119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03">
                <a:extLst>
                  <a:ext uri="{FF2B5EF4-FFF2-40B4-BE49-F238E27FC236}">
                    <a16:creationId xmlns:a16="http://schemas.microsoft.com/office/drawing/2014/main" id="{A9A3CDA1-E404-4D2B-B9C7-453A33E68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928"/>
                <a:ext cx="110" cy="119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" name="Rectangle 104">
                <a:extLst>
                  <a:ext uri="{FF2B5EF4-FFF2-40B4-BE49-F238E27FC236}">
                    <a16:creationId xmlns:a16="http://schemas.microsoft.com/office/drawing/2014/main" id="{6D05A66D-CE88-4FB1-935B-91BA904CB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2011"/>
                <a:ext cx="256" cy="247"/>
              </a:xfrm>
              <a:prstGeom prst="rect">
                <a:avLst/>
              </a:prstGeom>
              <a:solidFill>
                <a:srgbClr val="BFE2F3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Rectangle 105">
                <a:extLst>
                  <a:ext uri="{FF2B5EF4-FFF2-40B4-BE49-F238E27FC236}">
                    <a16:creationId xmlns:a16="http://schemas.microsoft.com/office/drawing/2014/main" id="{0C68AC39-603F-43D5-B104-F8CB734C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2417"/>
                <a:ext cx="256" cy="247"/>
              </a:xfrm>
              <a:prstGeom prst="rect">
                <a:avLst/>
              </a:prstGeom>
              <a:solidFill>
                <a:srgbClr val="BFE2F3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106">
                <a:extLst>
                  <a:ext uri="{FF2B5EF4-FFF2-40B4-BE49-F238E27FC236}">
                    <a16:creationId xmlns:a16="http://schemas.microsoft.com/office/drawing/2014/main" id="{6DCAD7EF-57B8-4B4F-9ADE-F06DAC2A8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2846"/>
                <a:ext cx="256" cy="247"/>
              </a:xfrm>
              <a:prstGeom prst="rect">
                <a:avLst/>
              </a:prstGeom>
              <a:solidFill>
                <a:srgbClr val="BFE2F3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Rectangle 107">
                <a:extLst>
                  <a:ext uri="{FF2B5EF4-FFF2-40B4-BE49-F238E27FC236}">
                    <a16:creationId xmlns:a16="http://schemas.microsoft.com/office/drawing/2014/main" id="{93316257-6297-4570-B5F6-6448B598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26"/>
                <a:ext cx="256" cy="247"/>
              </a:xfrm>
              <a:prstGeom prst="rect">
                <a:avLst/>
              </a:prstGeom>
              <a:solidFill>
                <a:srgbClr val="BFE2F3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Text Box 108">
                <a:extLst>
                  <a:ext uri="{FF2B5EF4-FFF2-40B4-BE49-F238E27FC236}">
                    <a16:creationId xmlns:a16="http://schemas.microsoft.com/office/drawing/2014/main" id="{893055E1-85D8-4DCF-B56A-922A6E2E3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1848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28" name="Text Box 109">
                <a:extLst>
                  <a:ext uri="{FF2B5EF4-FFF2-40B4-BE49-F238E27FC236}">
                    <a16:creationId xmlns:a16="http://schemas.microsoft.com/office/drawing/2014/main" id="{2602D916-6778-4377-A0EC-C67AD7AB8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" y="1760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29" name="Text Box 110">
                <a:extLst>
                  <a:ext uri="{FF2B5EF4-FFF2-40B4-BE49-F238E27FC236}">
                    <a16:creationId xmlns:a16="http://schemas.microsoft.com/office/drawing/2014/main" id="{4678CCBD-5C5D-49B7-9092-F2ECF2375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" y="2690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30" name="Text Box 111">
                <a:extLst>
                  <a:ext uri="{FF2B5EF4-FFF2-40B4-BE49-F238E27FC236}">
                    <a16:creationId xmlns:a16="http://schemas.microsoft.com/office/drawing/2014/main" id="{8D76D694-97C6-4528-8339-A6FD07ADE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2" y="2602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31" name="Text Box 112">
                <a:extLst>
                  <a:ext uri="{FF2B5EF4-FFF2-40B4-BE49-F238E27FC236}">
                    <a16:creationId xmlns:a16="http://schemas.microsoft.com/office/drawing/2014/main" id="{47457CBB-EDBE-4219-8897-4370CE82A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5" y="2125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32" name="Text Box 113">
                <a:extLst>
                  <a:ext uri="{FF2B5EF4-FFF2-40B4-BE49-F238E27FC236}">
                    <a16:creationId xmlns:a16="http://schemas.microsoft.com/office/drawing/2014/main" id="{4A3E786C-58CB-4DDD-9963-F7F3D5AE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" y="2576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33" name="Text Box 114">
                <a:extLst>
                  <a:ext uri="{FF2B5EF4-FFF2-40B4-BE49-F238E27FC236}">
                    <a16:creationId xmlns:a16="http://schemas.microsoft.com/office/drawing/2014/main" id="{F3B3F467-4E17-4A8D-A4BF-B7C4D7606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" y="2640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34" name="Text Box 115">
                <a:extLst>
                  <a:ext uri="{FF2B5EF4-FFF2-40B4-BE49-F238E27FC236}">
                    <a16:creationId xmlns:a16="http://schemas.microsoft.com/office/drawing/2014/main" id="{A5FF20A5-07E4-404C-B27D-8279DE4FC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4" y="2013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1800" dirty="0">
                    <a:latin typeface="Times New Roman" pitchFamily="18" charset="0"/>
                  </a:rPr>
                  <a:t>_</a:t>
                </a:r>
              </a:p>
            </p:txBody>
          </p:sp>
        </p:grpSp>
        <p:sp>
          <p:nvSpPr>
            <p:cNvPr id="111" name="Text Box 116">
              <a:extLst>
                <a:ext uri="{FF2B5EF4-FFF2-40B4-BE49-F238E27FC236}">
                  <a16:creationId xmlns:a16="http://schemas.microsoft.com/office/drawing/2014/main" id="{EB04A8EC-8D7F-4F29-B542-0BC4A1D92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695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latin typeface="Times New Roman" pitchFamily="18" charset="0"/>
                </a:rPr>
                <a:t>u</a:t>
              </a:r>
              <a:r>
                <a:rPr kumimoji="0" lang="en-US" altLang="zh-CN" sz="18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" name="Text Box 118">
              <a:extLst>
                <a:ext uri="{FF2B5EF4-FFF2-40B4-BE49-F238E27FC236}">
                  <a16:creationId xmlns:a16="http://schemas.microsoft.com/office/drawing/2014/main" id="{81410B09-B0CA-43AF-903F-9156F2EF2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555"/>
              <a:ext cx="40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latin typeface="Times New Roman" pitchFamily="18" charset="0"/>
                </a:rPr>
                <a:t>u</a:t>
              </a:r>
              <a:r>
                <a:rPr kumimoji="0" lang="en-US" altLang="zh-CN" sz="180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4" name="Text Box 119">
              <a:extLst>
                <a:ext uri="{FF2B5EF4-FFF2-40B4-BE49-F238E27FC236}">
                  <a16:creationId xmlns:a16="http://schemas.microsoft.com/office/drawing/2014/main" id="{4D104750-4797-40E6-8913-4FE3B704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2354"/>
              <a:ext cx="41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latin typeface="Times New Roman" pitchFamily="18" charset="0"/>
                </a:rPr>
                <a:t>u</a:t>
              </a:r>
              <a:r>
                <a:rPr kumimoji="0" lang="en-US" altLang="zh-CN" sz="1800" baseline="-25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2" name="Text Box 117">
              <a:extLst>
                <a:ext uri="{FF2B5EF4-FFF2-40B4-BE49-F238E27FC236}">
                  <a16:creationId xmlns:a16="http://schemas.microsoft.com/office/drawing/2014/main" id="{16065304-023F-4E1D-BF39-90DE44A61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" y="2345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i="1" dirty="0">
                  <a:latin typeface="Times New Roman" pitchFamily="18" charset="0"/>
                </a:rPr>
                <a:t>u</a:t>
              </a:r>
              <a:r>
                <a:rPr kumimoji="0" lang="en-US" altLang="zh-CN" sz="1800" baseline="-25000" dirty="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35" name="Freeform 120">
            <a:extLst>
              <a:ext uri="{FF2B5EF4-FFF2-40B4-BE49-F238E27FC236}">
                <a16:creationId xmlns:a16="http://schemas.microsoft.com/office/drawing/2014/main" id="{8A15E3C9-2FD1-45AD-B001-54B32878B5C8}"/>
              </a:ext>
            </a:extLst>
          </p:cNvPr>
          <p:cNvSpPr>
            <a:spLocks/>
          </p:cNvSpPr>
          <p:nvPr/>
        </p:nvSpPr>
        <p:spPr bwMode="auto">
          <a:xfrm>
            <a:off x="6337913" y="3294215"/>
            <a:ext cx="428742" cy="404328"/>
          </a:xfrm>
          <a:custGeom>
            <a:avLst/>
            <a:gdLst>
              <a:gd name="T0" fmla="*/ 0 w 237"/>
              <a:gd name="T1" fmla="*/ 2147483647 h 235"/>
              <a:gd name="T2" fmla="*/ 2147483647 w 237"/>
              <a:gd name="T3" fmla="*/ 2147483647 h 235"/>
              <a:gd name="T4" fmla="*/ 2147483647 w 237"/>
              <a:gd name="T5" fmla="*/ 2147483647 h 235"/>
              <a:gd name="T6" fmla="*/ 2147483647 w 237"/>
              <a:gd name="T7" fmla="*/ 2147483647 h 235"/>
              <a:gd name="T8" fmla="*/ 2147483647 w 237"/>
              <a:gd name="T9" fmla="*/ 2147483647 h 235"/>
              <a:gd name="T10" fmla="*/ 2147483647 w 237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7"/>
              <a:gd name="T19" fmla="*/ 0 h 235"/>
              <a:gd name="T20" fmla="*/ 237 w 237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7" h="235">
                <a:moveTo>
                  <a:pt x="0" y="86"/>
                </a:moveTo>
                <a:cubicBezTo>
                  <a:pt x="32" y="47"/>
                  <a:pt x="64" y="8"/>
                  <a:pt x="101" y="4"/>
                </a:cubicBezTo>
                <a:cubicBezTo>
                  <a:pt x="138" y="0"/>
                  <a:pt x="203" y="29"/>
                  <a:pt x="220" y="59"/>
                </a:cubicBezTo>
                <a:cubicBezTo>
                  <a:pt x="237" y="89"/>
                  <a:pt x="219" y="158"/>
                  <a:pt x="201" y="187"/>
                </a:cubicBezTo>
                <a:cubicBezTo>
                  <a:pt x="183" y="216"/>
                  <a:pt x="142" y="235"/>
                  <a:pt x="110" y="233"/>
                </a:cubicBezTo>
                <a:cubicBezTo>
                  <a:pt x="78" y="231"/>
                  <a:pt x="43" y="204"/>
                  <a:pt x="9" y="178"/>
                </a:cubicBez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136" name="Group 121">
            <a:extLst>
              <a:ext uri="{FF2B5EF4-FFF2-40B4-BE49-F238E27FC236}">
                <a16:creationId xmlns:a16="http://schemas.microsoft.com/office/drawing/2014/main" id="{6576136D-6525-470D-B2B4-42C0699F14D4}"/>
              </a:ext>
            </a:extLst>
          </p:cNvPr>
          <p:cNvGrpSpPr>
            <a:grpSpLocks/>
          </p:cNvGrpSpPr>
          <p:nvPr/>
        </p:nvGrpSpPr>
        <p:grpSpPr bwMode="auto">
          <a:xfrm>
            <a:off x="6928685" y="3174466"/>
            <a:ext cx="364676" cy="827053"/>
            <a:chOff x="4658" y="2194"/>
            <a:chExt cx="329" cy="713"/>
          </a:xfrm>
        </p:grpSpPr>
        <p:sp>
          <p:nvSpPr>
            <p:cNvPr id="137" name="Rectangle 122">
              <a:extLst>
                <a:ext uri="{FF2B5EF4-FFF2-40B4-BE49-F238E27FC236}">
                  <a16:creationId xmlns:a16="http://schemas.microsoft.com/office/drawing/2014/main" id="{4A2CB946-400B-410E-B69D-9012F191E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2194"/>
              <a:ext cx="183" cy="71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Rectangle 123">
              <a:extLst>
                <a:ext uri="{FF2B5EF4-FFF2-40B4-BE49-F238E27FC236}">
                  <a16:creationId xmlns:a16="http://schemas.microsoft.com/office/drawing/2014/main" id="{F74BB13A-42CD-47E9-ACBF-780683F6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0"/>
              <a:ext cx="329" cy="3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9" name="Object 124">
            <a:extLst>
              <a:ext uri="{FF2B5EF4-FFF2-40B4-BE49-F238E27FC236}">
                <a16:creationId xmlns:a16="http://schemas.microsoft.com/office/drawing/2014/main" id="{5403F01D-538B-45FB-986E-A45CE7773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6433"/>
              </p:ext>
            </p:extLst>
          </p:nvPr>
        </p:nvGraphicFramePr>
        <p:xfrm>
          <a:off x="5649177" y="4457674"/>
          <a:ext cx="2109832" cy="38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228600" progId="Equation.DSMT4">
                  <p:embed/>
                </p:oleObj>
              </mc:Choice>
              <mc:Fallback>
                <p:oleObj name="Equation" r:id="rId10" imgW="1257120" imgH="228600" progId="Equation.DSMT4">
                  <p:embed/>
                  <p:pic>
                    <p:nvPicPr>
                      <p:cNvPr id="482428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177" y="4457674"/>
                        <a:ext cx="2109832" cy="383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4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" grpId="0" animBg="1"/>
      <p:bldP spid="14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703B486-903F-4534-AC49-7DD341B40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09215"/>
              </p:ext>
            </p:extLst>
          </p:nvPr>
        </p:nvGraphicFramePr>
        <p:xfrm>
          <a:off x="5184949" y="740478"/>
          <a:ext cx="3162788" cy="200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83361" imgH="1378357" progId="Visio.Drawing.11">
                  <p:embed/>
                </p:oleObj>
              </mc:Choice>
              <mc:Fallback>
                <p:oleObj name="Visio" r:id="rId2" imgW="2183361" imgH="1378357" progId="Visio.Drawing.11">
                  <p:embed/>
                  <p:pic>
                    <p:nvPicPr>
                      <p:cNvPr id="472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949" y="740478"/>
                        <a:ext cx="3162788" cy="2005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A0B11924-A5F7-4D68-80C5-873E8418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44" y="3133282"/>
            <a:ext cx="8224959" cy="9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的实质是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电流连续性原理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在集中参数电路中的表现。所谓电流连续性：在任何一个无限小的时间间隔里，流入和流出同一节点的电流必然是相等的，或在节点上不可能有电荷的积累，即每个节点上电荷守恒。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6F699D-2646-4D53-97FD-A9B409C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86" y="1539101"/>
            <a:ext cx="392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21511DD-9ABC-42CE-8962-B3FF5AE0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98" y="2098866"/>
            <a:ext cx="4219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5B311419-6B51-441E-8400-450B8C5F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973" y="1098072"/>
            <a:ext cx="45719" cy="47439"/>
          </a:xfrm>
          <a:prstGeom prst="ellipse">
            <a:avLst/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6CAE12E-CFD0-4BD6-9FB9-BC194627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59" y="1082999"/>
            <a:ext cx="45719" cy="47439"/>
          </a:xfrm>
          <a:prstGeom prst="ellipse">
            <a:avLst/>
          </a:prstGeom>
          <a:solidFill>
            <a:srgbClr val="0000FF"/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D29666-3F65-4B47-9476-D564E935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98" y="2674092"/>
            <a:ext cx="365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       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79EE6E6-9B6E-4E9E-BB45-AD02161B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98" y="3261593"/>
            <a:ext cx="2257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        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2D06DE4-3C42-4448-A72A-D0589064F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428" y="3103947"/>
            <a:ext cx="3893783" cy="278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EDE7AEAB-7145-4C07-A245-D1E4BDC3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552" y="2892261"/>
            <a:ext cx="1189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CD30855-8403-43B7-9EAC-7098FAC3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36" y="3844355"/>
            <a:ext cx="3973042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个节点电路只有</a:t>
            </a:r>
            <a:r>
              <a:rPr kumimoji="0"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方程独立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17100115-B433-437A-9FC0-A32E4796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5" y="816786"/>
            <a:ext cx="36544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对图示电路，取流出节点的支路电流为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，流入为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，则有：</a:t>
            </a:r>
          </a:p>
        </p:txBody>
      </p:sp>
    </p:spTree>
    <p:extLst>
      <p:ext uri="{BB962C8B-B14F-4D97-AF65-F5344CB8AC3E}">
        <p14:creationId xmlns:p14="http://schemas.microsoft.com/office/powerpoint/2010/main" val="11049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35A5226-DF51-474E-B411-9FDA385144C4}"/>
              </a:ext>
            </a:extLst>
          </p:cNvPr>
          <p:cNvSpPr txBox="1">
            <a:spLocks noChangeArrowheads="1"/>
          </p:cNvSpPr>
          <p:nvPr/>
        </p:nvSpPr>
        <p:spPr>
          <a:xfrm>
            <a:off x="1011586" y="2449673"/>
            <a:ext cx="6913563" cy="34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 kumimoji="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KCL</a:t>
            </a:r>
            <a:r>
              <a:rPr lang="zh-CN" altLang="en-US" dirty="0"/>
              <a:t>与电路中元件的性质无关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A90EEA-F0FA-435E-904C-0B05469F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85" y="3161759"/>
            <a:ext cx="8208963" cy="34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也适用于广义节点，即一个闭合面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8C6C07C-C10F-4546-8E29-2DE618688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27778"/>
              </p:ext>
            </p:extLst>
          </p:nvPr>
        </p:nvGraphicFramePr>
        <p:xfrm>
          <a:off x="5697451" y="1802467"/>
          <a:ext cx="32940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8828" imgH="1112415" progId="Visio.Drawing.11">
                  <p:embed/>
                </p:oleObj>
              </mc:Choice>
              <mc:Fallback>
                <p:oleObj name="Visio" r:id="rId2" imgW="2318828" imgH="1112415" progId="Visio.Drawing.11">
                  <p:embed/>
                  <p:pic>
                    <p:nvPicPr>
                      <p:cNvPr id="417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451" y="1802467"/>
                        <a:ext cx="3294063" cy="159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j0195812">
            <a:extLst>
              <a:ext uri="{FF2B5EF4-FFF2-40B4-BE49-F238E27FC236}">
                <a16:creationId xmlns:a16="http://schemas.microsoft.com/office/drawing/2014/main" id="{A556504F-705A-4794-A1C4-0E88BBBC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729" y="852060"/>
            <a:ext cx="633430" cy="651001"/>
          </a:xfrm>
          <a:prstGeom prst="rect">
            <a:avLst/>
          </a:prstGeom>
          <a:noFill/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3551A9BA-7C30-4810-A594-F89CA61A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38" y="3873847"/>
            <a:ext cx="5764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，设流入节点的电流为负，则：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E5A2433-C7DC-4FBD-8344-2F4B6D74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85" y="1807193"/>
            <a:ext cx="69135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仅适用于集中参数电路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954C4D8-9CBF-482A-A1A8-40E73139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86" y="1051072"/>
            <a:ext cx="78916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给支路电流加上了线性约束，构成（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节点数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）个独立的常系数线性齐次代数方程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FFF05346-B60F-4128-9D6F-0022D8EC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639" y="1831042"/>
            <a:ext cx="1499917" cy="180890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703B486-903F-4534-AC49-7DD341B40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18285"/>
              </p:ext>
            </p:extLst>
          </p:nvPr>
        </p:nvGraphicFramePr>
        <p:xfrm>
          <a:off x="5248013" y="1063673"/>
          <a:ext cx="3162788" cy="200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83439" imgH="1378562" progId="Visio.Drawing.11">
                  <p:embed/>
                </p:oleObj>
              </mc:Choice>
              <mc:Fallback>
                <p:oleObj name="Visio" r:id="rId2" imgW="2183439" imgH="1378562" progId="Visio.Drawing.11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D703B486-903F-4534-AC49-7DD341B40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013" y="1063673"/>
                        <a:ext cx="3162788" cy="2005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946F699D-2646-4D53-97FD-A9B409C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50" y="1862296"/>
            <a:ext cx="392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内网孔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21511DD-9ABC-42CE-8962-B3FF5AE0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62" y="2422061"/>
            <a:ext cx="4219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内网孔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D29666-3F65-4B47-9476-D564E935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62" y="2997287"/>
            <a:ext cx="365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外网孔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2D06DE4-3C42-4448-A72A-D0589064F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772" y="2862123"/>
            <a:ext cx="3893783" cy="278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CD30855-8403-43B7-9EAC-7098FAC3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339" y="3999291"/>
            <a:ext cx="5107095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平面网络中独立的</a:t>
            </a:r>
            <a:r>
              <a:rPr kumimoji="0"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0"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方程数与内网孔数相同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17100115-B433-437A-9FC0-A32E4796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29" y="1139981"/>
            <a:ext cx="36544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对图示电路，取支路电压与支路电流一致参考方向，则有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161A4C2-118F-4175-ADF3-1D6BBE0043CA}"/>
              </a:ext>
            </a:extLst>
          </p:cNvPr>
          <p:cNvSpPr/>
          <p:nvPr/>
        </p:nvSpPr>
        <p:spPr>
          <a:xfrm>
            <a:off x="5961446" y="1803927"/>
            <a:ext cx="448044" cy="494522"/>
          </a:xfrm>
          <a:custGeom>
            <a:avLst/>
            <a:gdLst>
              <a:gd name="connsiteX0" fmla="*/ 0 w 448044"/>
              <a:gd name="connsiteY0" fmla="*/ 137053 h 494522"/>
              <a:gd name="connsiteX1" fmla="*/ 271306 w 448044"/>
              <a:gd name="connsiteY1" fmla="*/ 1400 h 494522"/>
              <a:gd name="connsiteX2" fmla="*/ 447152 w 448044"/>
              <a:gd name="connsiteY2" fmla="*/ 212415 h 494522"/>
              <a:gd name="connsiteX3" fmla="*/ 326572 w 448044"/>
              <a:gd name="connsiteY3" fmla="*/ 488745 h 494522"/>
              <a:gd name="connsiteX4" fmla="*/ 50242 w 448044"/>
              <a:gd name="connsiteY4" fmla="*/ 373189 h 4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044" h="494522">
                <a:moveTo>
                  <a:pt x="0" y="137053"/>
                </a:moveTo>
                <a:cubicBezTo>
                  <a:pt x="98390" y="62946"/>
                  <a:pt x="196781" y="-11160"/>
                  <a:pt x="271306" y="1400"/>
                </a:cubicBezTo>
                <a:cubicBezTo>
                  <a:pt x="345831" y="13960"/>
                  <a:pt x="437941" y="131191"/>
                  <a:pt x="447152" y="212415"/>
                </a:cubicBezTo>
                <a:cubicBezTo>
                  <a:pt x="456363" y="293639"/>
                  <a:pt x="392724" y="461949"/>
                  <a:pt x="326572" y="488745"/>
                </a:cubicBezTo>
                <a:cubicBezTo>
                  <a:pt x="260420" y="515541"/>
                  <a:pt x="155331" y="444365"/>
                  <a:pt x="50242" y="373189"/>
                </a:cubicBezTo>
              </a:path>
            </a:pathLst>
          </a:cu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1E1BF9A-7DC3-4958-843B-8A5FCB126A3A}"/>
              </a:ext>
            </a:extLst>
          </p:cNvPr>
          <p:cNvSpPr/>
          <p:nvPr/>
        </p:nvSpPr>
        <p:spPr>
          <a:xfrm>
            <a:off x="7286801" y="1818961"/>
            <a:ext cx="448044" cy="494522"/>
          </a:xfrm>
          <a:custGeom>
            <a:avLst/>
            <a:gdLst>
              <a:gd name="connsiteX0" fmla="*/ 0 w 448044"/>
              <a:gd name="connsiteY0" fmla="*/ 137053 h 494522"/>
              <a:gd name="connsiteX1" fmla="*/ 271306 w 448044"/>
              <a:gd name="connsiteY1" fmla="*/ 1400 h 494522"/>
              <a:gd name="connsiteX2" fmla="*/ 447152 w 448044"/>
              <a:gd name="connsiteY2" fmla="*/ 212415 h 494522"/>
              <a:gd name="connsiteX3" fmla="*/ 326572 w 448044"/>
              <a:gd name="connsiteY3" fmla="*/ 488745 h 494522"/>
              <a:gd name="connsiteX4" fmla="*/ 50242 w 448044"/>
              <a:gd name="connsiteY4" fmla="*/ 373189 h 4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044" h="494522">
                <a:moveTo>
                  <a:pt x="0" y="137053"/>
                </a:moveTo>
                <a:cubicBezTo>
                  <a:pt x="98390" y="62946"/>
                  <a:pt x="196781" y="-11160"/>
                  <a:pt x="271306" y="1400"/>
                </a:cubicBezTo>
                <a:cubicBezTo>
                  <a:pt x="345831" y="13960"/>
                  <a:pt x="437941" y="131191"/>
                  <a:pt x="447152" y="212415"/>
                </a:cubicBezTo>
                <a:cubicBezTo>
                  <a:pt x="456363" y="293639"/>
                  <a:pt x="392724" y="461949"/>
                  <a:pt x="326572" y="488745"/>
                </a:cubicBezTo>
                <a:cubicBezTo>
                  <a:pt x="260420" y="515541"/>
                  <a:pt x="155331" y="444365"/>
                  <a:pt x="50242" y="373189"/>
                </a:cubicBezTo>
              </a:path>
            </a:pathLst>
          </a:cu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037F0-CF2D-4BC9-80A8-CC80FC888E78}"/>
              </a:ext>
            </a:extLst>
          </p:cNvPr>
          <p:cNvSpPr txBox="1"/>
          <p:nvPr/>
        </p:nvSpPr>
        <p:spPr>
          <a:xfrm>
            <a:off x="6066574" y="1871078"/>
            <a:ext cx="2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05934A-56AC-4BCB-87DE-E50EF382CE92}"/>
              </a:ext>
            </a:extLst>
          </p:cNvPr>
          <p:cNvSpPr txBox="1"/>
          <p:nvPr/>
        </p:nvSpPr>
        <p:spPr>
          <a:xfrm>
            <a:off x="7394020" y="1891176"/>
            <a:ext cx="2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54179E29-8AEA-41D3-841E-F920D748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44" y="3282179"/>
            <a:ext cx="8569325" cy="9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实质上是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能量守恒定律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在集中参数电路中的反映。单位正电荷在电场作用下，由任一点出发，沿任意路径绕行一周又回到原出发点，它获得的能量（即电位升）必然等于在同一过程中所失去的能量（即电位降）。 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E5EE0E76-8B70-49AD-898F-64FDF85D9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70906"/>
              </p:ext>
            </p:extLst>
          </p:nvPr>
        </p:nvGraphicFramePr>
        <p:xfrm>
          <a:off x="5895032" y="932636"/>
          <a:ext cx="2544634" cy="208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66062" imgH="1284122" progId="Visio.Drawing.6">
                  <p:embed/>
                </p:oleObj>
              </mc:Choice>
              <mc:Fallback>
                <p:oleObj name="Visio" r:id="rId2" imgW="1566062" imgH="1284122" progId="Visio.Drawing.6">
                  <p:embed/>
                  <p:pic>
                    <p:nvPicPr>
                      <p:cNvPr id="419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032" y="932636"/>
                        <a:ext cx="2544634" cy="2087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4BC125C6-EE86-43EC-A4C4-25C8AA3B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34" y="1031490"/>
            <a:ext cx="45720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对图示电路，取支路电压方向与回路方向一致时为正，否则为负，则有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回路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   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  <a:p>
            <a:pPr algn="l"/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回路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   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F90ADA9-9146-45E7-AA3E-231C91CCBF65}"/>
              </a:ext>
            </a:extLst>
          </p:cNvPr>
          <p:cNvSpPr txBox="1">
            <a:spLocks noChangeArrowheads="1"/>
          </p:cNvSpPr>
          <p:nvPr/>
        </p:nvSpPr>
        <p:spPr>
          <a:xfrm>
            <a:off x="1046812" y="1931756"/>
            <a:ext cx="7633809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914400">
              <a:lnSpc>
                <a:spcPct val="9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与回路中元件的性质无关，即任何两点间的电压是确定的，与所选的计算路径无关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2B7428-8E35-452F-8516-01EBABC8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93" y="3442919"/>
            <a:ext cx="7447877" cy="8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只对电路提出了各元件相互连接时的结构约束条件。因此，对电路只要画出线图即可得到方程。</a:t>
            </a:r>
          </a:p>
        </p:txBody>
      </p:sp>
      <p:pic>
        <p:nvPicPr>
          <p:cNvPr id="4" name="Picture 11" descr="j0195812">
            <a:extLst>
              <a:ext uri="{FF2B5EF4-FFF2-40B4-BE49-F238E27FC236}">
                <a16:creationId xmlns:a16="http://schemas.microsoft.com/office/drawing/2014/main" id="{640FA505-EAB2-434F-BAF0-BDCF98D7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325" y="819971"/>
            <a:ext cx="569637" cy="586527"/>
          </a:xfrm>
          <a:prstGeom prst="rect">
            <a:avLst/>
          </a:prstGeom>
          <a:noFill/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CE7B9EA5-B165-4300-9D27-E538DD15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" y="2775032"/>
            <a:ext cx="5185172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适用于任何集中参数电路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AF14A3-F63F-48B2-B920-F6E6E8D7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" y="940240"/>
            <a:ext cx="7479349" cy="6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给一个回路中各个支路电压加上了线性约束，构成（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独立回路数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）个独立的常系数线性齐次代数方程</a:t>
            </a:r>
          </a:p>
        </p:txBody>
      </p:sp>
    </p:spTree>
    <p:extLst>
      <p:ext uri="{BB962C8B-B14F-4D97-AF65-F5344CB8AC3E}">
        <p14:creationId xmlns:p14="http://schemas.microsoft.com/office/powerpoint/2010/main" val="37448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5CFA900-4443-4C28-81EB-2C7398896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11535"/>
              </p:ext>
            </p:extLst>
          </p:nvPr>
        </p:nvGraphicFramePr>
        <p:xfrm>
          <a:off x="5037020" y="1461646"/>
          <a:ext cx="2753915" cy="254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98066" imgH="1474013" progId="Visio.Drawing.6">
                  <p:embed/>
                </p:oleObj>
              </mc:Choice>
              <mc:Fallback>
                <p:oleObj name="Visio" r:id="rId2" imgW="1598066" imgH="1474013" progId="Visio.Drawing.6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020" y="1461646"/>
                        <a:ext cx="2753915" cy="2540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00EE28CD-3475-40FA-B431-894ADBC2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" y="721068"/>
            <a:ext cx="7306271" cy="121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例：图示电路中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=12V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=5kΩ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kΩ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=1mA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=0.02mA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点、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点的电位。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83DB4A-E133-438A-9C6A-2C13ABB4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83" y="1924047"/>
            <a:ext cx="5075721" cy="14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</a:p>
          <a:p>
            <a:pPr marL="257175" indent="-257175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KCL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=0.02+1=1.02mA        </a:t>
            </a:r>
          </a:p>
          <a:p>
            <a:pPr marL="257175" indent="-257175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KVL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        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7FE7A01-588C-4861-AE07-B2B2C2DC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65" y="3150971"/>
            <a:ext cx="4751784" cy="121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</a:pP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=5.98V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=7V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=7V) </a:t>
            </a:r>
          </a:p>
          <a:p>
            <a:pPr marL="257175" indent="-257175">
              <a:spcBef>
                <a:spcPct val="20000"/>
              </a:spcBef>
            </a:pP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=1.02V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B328F5-CD1B-426C-8355-B9996B35CC12}"/>
              </a:ext>
            </a:extLst>
          </p:cNvPr>
          <p:cNvGrpSpPr/>
          <p:nvPr/>
        </p:nvGrpSpPr>
        <p:grpSpPr>
          <a:xfrm>
            <a:off x="6272600" y="1667050"/>
            <a:ext cx="1722221" cy="2271970"/>
            <a:chOff x="6272600" y="1303065"/>
            <a:chExt cx="1722221" cy="227197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8B1843F-EDAA-4904-A343-47B5E51A6F11}"/>
                </a:ext>
              </a:extLst>
            </p:cNvPr>
            <p:cNvGrpSpPr/>
            <p:nvPr/>
          </p:nvGrpSpPr>
          <p:grpSpPr>
            <a:xfrm>
              <a:off x="6272600" y="1303065"/>
              <a:ext cx="1159990" cy="2271970"/>
              <a:chOff x="6272600" y="1303065"/>
              <a:chExt cx="1159990" cy="227197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EA7CF3-451D-45F4-B925-3D078555D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2600" y="3422820"/>
                <a:ext cx="1159990" cy="152215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3AFE28-8DBA-4909-9DBC-86F0D3D03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5786" y="1303065"/>
                <a:ext cx="316804" cy="2119755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ED6C7F61-35CA-4E6C-85BA-83163A5D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832" y="1666262"/>
              <a:ext cx="1488989" cy="1484709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5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7196D0-FBF0-5D75-6687-3E0A1184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6" y="715510"/>
            <a:ext cx="3733326" cy="483898"/>
          </a:xfrm>
          <a:prstGeom prst="rect">
            <a:avLst/>
          </a:prstGeom>
        </p:spPr>
        <p:txBody>
          <a:bodyPr/>
          <a:lstStyle/>
          <a:p>
            <a:pPr marL="171438" indent="-171438" defTabSz="685749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</a:pPr>
            <a:r>
              <a:rPr lang="zh-CN" altLang="en-US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图论的基础知识与基本结论</a:t>
            </a:r>
            <a:r>
              <a:rPr lang="en-US" altLang="zh-CN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3FC2892-07FC-0693-48FF-149D06E99B67}"/>
              </a:ext>
            </a:extLst>
          </p:cNvPr>
          <p:cNvGrpSpPr/>
          <p:nvPr/>
        </p:nvGrpSpPr>
        <p:grpSpPr>
          <a:xfrm>
            <a:off x="647700" y="1167394"/>
            <a:ext cx="4631872" cy="562910"/>
            <a:chOff x="647700" y="1167394"/>
            <a:chExt cx="4631872" cy="56291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8C2F88C7-90E5-87DE-7EAD-78A90193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" y="1357594"/>
              <a:ext cx="25823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结点</a:t>
              </a:r>
              <a:r>
                <a:rPr kumimoji="0"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点，支路线，</a:t>
              </a:r>
              <a:endPara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718DCE49-652A-D588-D2C0-57EB03800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186" y="1360416"/>
              <a:ext cx="83504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网络</a:t>
              </a:r>
            </a:p>
          </p:txBody>
        </p:sp>
        <p:sp>
          <p:nvSpPr>
            <p:cNvPr id="7" name="Line 21">
              <a:extLst>
                <a:ext uri="{FF2B5EF4-FFF2-40B4-BE49-F238E27FC236}">
                  <a16:creationId xmlns:a16="http://schemas.microsoft.com/office/drawing/2014/main" id="{556C2FAA-355C-D074-2F95-D3DAC9E65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973" y="1540988"/>
              <a:ext cx="5391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id="{C0B66EAA-FEB1-68F7-91E4-10613B591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172" y="1352060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id="{79910E85-C73C-ED81-72AD-56049FA27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073" y="1167394"/>
              <a:ext cx="1187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抽象</a:t>
              </a:r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3C7D31C-8AEC-A3B3-AA89-FB97FDDBF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109084"/>
              </p:ext>
            </p:extLst>
          </p:nvPr>
        </p:nvGraphicFramePr>
        <p:xfrm>
          <a:off x="1861700" y="1906058"/>
          <a:ext cx="2182625" cy="194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8297" imgH="1620855" progId="Visio.Drawing.11">
                  <p:embed/>
                </p:oleObj>
              </mc:Choice>
              <mc:Fallback>
                <p:oleObj name="Visio" r:id="rId2" imgW="1818297" imgH="1620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700" y="1906058"/>
                        <a:ext cx="2182625" cy="1946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83392D1-CB2F-CFEE-E0A8-E97D9E33A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29905"/>
              </p:ext>
            </p:extLst>
          </p:nvPr>
        </p:nvGraphicFramePr>
        <p:xfrm>
          <a:off x="5022483" y="1975000"/>
          <a:ext cx="20161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47026" imgH="1653811" progId="Visio.Drawing.11">
                  <p:embed/>
                </p:oleObj>
              </mc:Choice>
              <mc:Fallback>
                <p:oleObj name="Visio" r:id="rId4" imgW="1847026" imgH="1653811" progId="Visio.Drawing.11">
                  <p:embed/>
                  <p:pic>
                    <p:nvPicPr>
                      <p:cNvPr id="450565" name="Object 5">
                        <a:extLst>
                          <a:ext uri="{FF2B5EF4-FFF2-40B4-BE49-F238E27FC236}">
                            <a16:creationId xmlns:a16="http://schemas.microsoft.com/office/drawing/2014/main" id="{464EA64E-44E8-C468-0F98-9272BB84A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483" y="1975000"/>
                        <a:ext cx="2016125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7">
            <a:extLst>
              <a:ext uri="{FF2B5EF4-FFF2-40B4-BE49-F238E27FC236}">
                <a16:creationId xmlns:a16="http://schemas.microsoft.com/office/drawing/2014/main" id="{865B4C4C-6B94-2D62-6B1B-3016838ED003}"/>
              </a:ext>
            </a:extLst>
          </p:cNvPr>
          <p:cNvGrpSpPr>
            <a:grpSpLocks/>
          </p:cNvGrpSpPr>
          <p:nvPr/>
        </p:nvGrpSpPr>
        <p:grpSpPr bwMode="auto">
          <a:xfrm>
            <a:off x="1744497" y="2605297"/>
            <a:ext cx="5084762" cy="1154113"/>
            <a:chOff x="204" y="2332"/>
            <a:chExt cx="3203" cy="727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98F80AF0-7DE0-E5D1-6892-75C9DC13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332"/>
              <a:ext cx="558" cy="72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8EE32E80-9CB6-2FEE-048F-7E13E5C8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37"/>
              <a:ext cx="558" cy="72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BD4B8FEC-E054-394F-2030-8B1845B5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2395"/>
              <a:ext cx="502" cy="5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E83D15D4-1E46-0D8D-93DC-302EA438A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5" y="2391"/>
              <a:ext cx="502" cy="5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9A9BB5-6206-0E31-A8CB-05FB44D7563F}"/>
              </a:ext>
            </a:extLst>
          </p:cNvPr>
          <p:cNvSpPr txBox="1"/>
          <p:nvPr/>
        </p:nvSpPr>
        <p:spPr>
          <a:xfrm>
            <a:off x="5489889" y="1605668"/>
            <a:ext cx="104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定向图</a:t>
            </a:r>
          </a:p>
        </p:txBody>
      </p:sp>
    </p:spTree>
    <p:extLst>
      <p:ext uri="{BB962C8B-B14F-4D97-AF65-F5344CB8AC3E}">
        <p14:creationId xmlns:p14="http://schemas.microsoft.com/office/powerpoint/2010/main" val="36462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601 2.09877E-6 L 1.38889E-6 2.0987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10353</TotalTime>
  <Words>991</Words>
  <Application>Microsoft Office PowerPoint</Application>
  <PresentationFormat>全屏显示(16:9)</PresentationFormat>
  <Paragraphs>134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王 亮</cp:lastModifiedBy>
  <cp:revision>276</cp:revision>
  <dcterms:created xsi:type="dcterms:W3CDTF">2016-01-21T16:32:22Z</dcterms:created>
  <dcterms:modified xsi:type="dcterms:W3CDTF">2022-09-20T03:25:47Z</dcterms:modified>
</cp:coreProperties>
</file>