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86" r:id="rId3"/>
  </p:sldMasterIdLst>
  <p:notesMasterIdLst>
    <p:notesMasterId r:id="rId32"/>
  </p:notesMasterIdLst>
  <p:handoutMasterIdLst>
    <p:handoutMasterId r:id="rId33"/>
  </p:handoutMasterIdLst>
  <p:sldIdLst>
    <p:sldId id="387" r:id="rId4"/>
    <p:sldId id="389" r:id="rId5"/>
    <p:sldId id="366" r:id="rId6"/>
    <p:sldId id="395" r:id="rId7"/>
    <p:sldId id="438" r:id="rId8"/>
    <p:sldId id="390" r:id="rId9"/>
    <p:sldId id="448" r:id="rId10"/>
    <p:sldId id="392" r:id="rId11"/>
    <p:sldId id="393" r:id="rId12"/>
    <p:sldId id="367" r:id="rId13"/>
    <p:sldId id="396" r:id="rId14"/>
    <p:sldId id="397" r:id="rId15"/>
    <p:sldId id="368" r:id="rId16"/>
    <p:sldId id="404" r:id="rId17"/>
    <p:sldId id="370" r:id="rId18"/>
    <p:sldId id="371" r:id="rId19"/>
    <p:sldId id="340" r:id="rId20"/>
    <p:sldId id="400" r:id="rId21"/>
    <p:sldId id="383" r:id="rId22"/>
    <p:sldId id="439" r:id="rId23"/>
    <p:sldId id="442" r:id="rId24"/>
    <p:sldId id="443" r:id="rId25"/>
    <p:sldId id="405" r:id="rId26"/>
    <p:sldId id="373" r:id="rId27"/>
    <p:sldId id="407" r:id="rId28"/>
    <p:sldId id="412" r:id="rId29"/>
    <p:sldId id="413" r:id="rId30"/>
    <p:sldId id="321" r:id="rId3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96" d="100"/>
          <a:sy n="96" d="100"/>
        </p:scale>
        <p:origin x="60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78634271-3FB0-6DAB-7E66-D88C3B3D0A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D3CF5021-AE6E-F115-C9C6-51763EFC67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588DFD8E-0CEE-A0D6-E13F-461F2099E4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908E64EC-A951-1C9C-17F1-14EEF895CFF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740A87-FE07-465E-9329-F5B2C8FC20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43F758B-5E9C-4FA7-D559-ED8CFDF291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C9DC8E2-5927-F2B3-D481-C092151F9E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B75D618-60FF-35DB-346C-E0ED7E5C274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42AC3739-AB8D-EA43-12C7-ABB0213663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6529A629-30C1-AA77-F4A2-E52F6EB0C4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921F73E7-F777-7FFB-D238-F1301471C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9C7FE65-C36B-4594-9717-1709A1183A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1BBB1AEB-82EE-7BF8-256A-63088FBC5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53C66281-9250-825B-8AFA-CE3552D7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E959992-9060-2965-ED75-E5DC2A52E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1596A1-FD23-4BC1-A160-A99C2ADFCCA4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27C09A5B-FFD9-1802-D579-7BD4CF9CF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98714EA-782A-404D-B9F1-40733326CC1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776608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AEDDBB13-2AC2-1E1D-0936-B7D6A41C18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CEB683C-8B13-4E48-A870-7466B55239F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548352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B8F022F-23B2-06E5-4F80-05171984D1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466319C-D4D3-40EB-87B2-A53C1E5E0DB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7422896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0B22164-6EFB-B792-53C1-84DA2152C8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BBD0C48-517C-4ADE-B74B-43547F32517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665089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C1D8092-1D7C-8989-2370-E0992FE958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A6551B4-E301-48CE-810E-0B2D45BB4AB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E820B48B-4ABC-3D18-F999-FCAE8068920F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356AA-7418-46F6-9B81-7B831DC9C02D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6075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B3E322A-CAAF-8F4C-4C12-DE8A9AB913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3AABC01-5B7A-4824-B187-5785017E7B7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42DF6C4-4BB8-EA41-E8AA-B66827737AC3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AEC6-EB69-4265-84C1-EE26A21A6453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11757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D4C8C9C-BB57-DCCE-1421-7C51BEB358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7DA61F6-5C22-4685-85E5-8C96456D6FB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ECD9112-D91F-4515-554A-68D16918ABB7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C5C53-24FA-44E9-A17B-E4832B945BDC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64611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1B13B06-1C35-7B1A-88D5-81FEB2737C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D4B134C-1B2F-4A49-916B-B8F4EFA6717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846F416C-18AA-5746-F26A-DCF6AD1E8810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E4063-65F9-4D20-BC39-2AD17B2A35F2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2369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0C983EF-C912-8774-9E1E-D7C439F4FC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6FDA118-11B9-42C5-B2D1-87F8B1FF189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DD72FCFA-5BC4-AC4F-EA18-EEB7A764CCE4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8F10-C5E9-4B88-B9A0-594657216594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2136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93445B9D-C432-2F57-692A-349FB8B4F6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E5E55E1-F524-47A8-87F4-6F0AE8E7D78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2695A9EF-B14F-7469-2F5B-87BF047C0802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C30AA-16D2-40A6-A648-5BC26509D44A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78734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73CB7423-713C-52DD-B2A5-520F058CE9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2B7D5C8-9871-43F8-8CA5-B22E89C9DD3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63C1498A-B563-57AD-0A4E-B2EAF6B3EBE4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78FE1-7BB3-4C7A-AE94-C6CC2A820577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060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C176F4D-F06F-14C4-D914-B97AD050C7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0F8DD18-6BED-4E2D-82FC-035A108D3EB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1589171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EA6E0B5-4BC0-9636-5EC9-2FA5DD8CCB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420162B-079F-4D5F-B44D-9ED9F847520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4235151E-69EC-16A8-60C0-B19D0A3DE804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C75DF-AE44-41DE-A38C-0249CC7119E0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25586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7C94BD7-32C5-A690-EC13-3F1A297B13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612BF30-3B1B-45C7-8DEF-211500F8C9C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5159A399-7248-39C3-B165-6D2B1E2C1C7F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8503-56F2-4BE3-ABF0-774F24254816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60689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64551BB-9502-E6B9-F177-85E4F6C0A5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791B24A-51C9-4D4A-89EB-14C27CD6391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EB17AFF6-253F-5F40-32B7-D28060357030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21A14-A8AC-41C5-A7FF-9868A0E083B8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65745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BD56A34-C0BC-1A7E-D6CE-40E82DF070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7174C72-E315-4285-977B-81CE8232768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F8DC5AB8-6224-BE58-8897-861A547C8676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D9DD3-0A8C-404C-A73E-354CDF08D0DD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80132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70B2D6B-245F-2AFC-B49D-84C7701499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B2E9BA9-B8B6-4A48-B739-EDE51A4D1B1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6BCD4F53-D8A4-499E-739F-635C64478309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2A16A-A8B0-4AEF-82FA-539074C8F9CB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3734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3B7621C-EE9A-94BF-5C5E-4C8DE90A63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2F421F3-85C3-4BAC-978D-7D11C7DF7DF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750F9DE-34D1-3AD2-CE47-014FDCC6BCDC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0DF7-6FB4-49A8-959C-4B1577894476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73386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0A3B6C7-3B11-D5F6-46C1-E63A5C7903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09B7EB2-0616-4377-8F3D-016FD9B4899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E45CF4AF-008F-36C4-78CE-FB40540A07A3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BFFA5-7900-49EB-9329-6E4C4C0344B6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1110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25B0A82C-D0F1-FC30-9AF9-464338CD7C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3D1D311-4B1F-4246-9395-603F4791899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F3B30D83-B3BC-A9A5-7051-8349BB9B51B0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7166-AEFC-408F-AB79-14EBE5B3A26C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3298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DDC920A-644B-A11E-F301-3174D6F1EA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B2C8320-8BF1-4F37-85C3-271555E7122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6D987845-C728-504A-D415-4792207C5E35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74FDE-86F0-4DAA-B384-B05C65684C97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1943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EE41210-81EA-7124-2F45-49BC75C2C3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E11B1FC-074B-4D34-AC10-1DA6C699AF4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18C3E7A2-DA73-76FC-EFE7-783884E860AF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1FFE7-3A00-4C72-88A1-4D667807902E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9897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5CA2BE2-0F1F-4155-38F3-F8008FF5E0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74FCE00-DBEC-4372-A53C-B1E48745E33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91758620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A9575A58-1BF2-243B-8A0F-661113A703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1F68752-9320-4DC4-AB61-9E9B2DD2B95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F7A4E3A7-A48A-80F1-930A-79CCAAB2C503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6FF4A-BCC0-4DB1-B9E9-EC792E1DF27C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97837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7E02FAF6-B7A5-C4B3-7F2C-7F6CB308B9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0C21FB1-088A-45C2-B112-1ADAFC5739E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E9D6BCFC-04F9-3059-4AAA-908B662A48EA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D0FA2-683D-470B-9578-45087CC3547C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19800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3B06FFF-F171-C31B-896D-1B859A71FA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EA54399-6BE5-4086-AAE6-091DA4A43F8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A05A1E02-59A9-93C9-4E59-3DAF9ABE49F1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7B00E-AE2F-492A-B05F-1159108F5CF9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33165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70A8DC7-F6FD-E4AC-1438-EEAC94BBBB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2FC821F-2C43-405C-A060-6678163F62C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CEAA28F3-8C86-D5DB-1ECF-51B6D70405B3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318E-BF76-4F6D-A6E1-7002255FE76D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4858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43725DF-CB75-D398-41CC-D592098144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4EE1A2F-2DD1-4353-A2BD-74BA4DCDD1B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386AAEC4-2BFC-EBE3-82C4-33ED4F4EA0F4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2052C-FC9B-4B11-B817-AD3118CB2C23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68047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F7CC3EF-3540-7154-F1A0-F411650F5D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A9FFE2F-9FF2-43CC-A5D3-A3691C2623D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85222817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98D06D9-2B7A-1F1A-1555-6998C00723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8DE655C-23BC-412B-88A1-64D41696FA2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747665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C974ED7-6C1A-E53E-8303-6EC4763505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CBF87A8-31F2-4004-AE9D-9EE0B7FD384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619415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CBA7476-C4A5-AC84-339A-D1B21D33C5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89F6806-E99A-4DB8-8F27-02E472BD361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21785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F7C721A0-8755-E663-BBC5-EC3F32F2A2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E13DA17-A32F-41FD-98B2-0879646BA09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2854789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C13635D-32B9-D54B-A81C-BD3F8A1C9F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358FF7D-5BD0-4712-93C9-41526C023DA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92397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85F07BE-4570-AB50-32DA-839810300B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57499DF-FAE6-4A0F-8B41-B25F012E08B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134903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295D886-39D3-B0A8-F1A3-5B1C6662CA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C010DD0-C5C5-41C8-B1C3-162D10CFA63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5655034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90F26E46-9BAF-B5C5-1CA6-8967A2E5FB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AB638404-4F01-F75A-1A95-19569CD62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F4C78857-004F-D1A8-BA29-05A1D4221C27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6059B358-839C-089A-2357-1EE5933F0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A9BF3F55-F230-7D59-61A9-4B9E31E66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A4B5CDA1-D950-E9BD-21F0-686E024D4E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B3E89779-FD29-4676-BBEE-39433BBD087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CA45EC92-5C7E-B9AF-9D3B-D90CE9E67A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7EC29918-7F03-0570-9866-1857930745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A8682F6A-102E-666A-A2AA-2D1D426E6D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10">
            <a:extLst>
              <a:ext uri="{FF2B5EF4-FFF2-40B4-BE49-F238E27FC236}">
                <a16:creationId xmlns:a16="http://schemas.microsoft.com/office/drawing/2014/main" id="{51F94D7F-FB18-DCBC-D3AA-A9A214D8F9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7" descr="sjtulogo">
            <a:extLst>
              <a:ext uri="{FF2B5EF4-FFF2-40B4-BE49-F238E27FC236}">
                <a16:creationId xmlns:a16="http://schemas.microsoft.com/office/drawing/2014/main" id="{6BFC1E6D-529A-6858-C110-5DFEA0F311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globogif">
            <a:extLst>
              <a:ext uri="{FF2B5EF4-FFF2-40B4-BE49-F238E27FC236}">
                <a16:creationId xmlns:a16="http://schemas.microsoft.com/office/drawing/2014/main" id="{9402F953-7BC5-FF62-F9C7-34D1438BA8BF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5">
            <a:extLst>
              <a:ext uri="{FF2B5EF4-FFF2-40B4-BE49-F238E27FC236}">
                <a16:creationId xmlns:a16="http://schemas.microsoft.com/office/drawing/2014/main" id="{A9A0587D-03C4-392A-BBAA-FED815E60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6">
            <a:extLst>
              <a:ext uri="{FF2B5EF4-FFF2-40B4-BE49-F238E27FC236}">
                <a16:creationId xmlns:a16="http://schemas.microsoft.com/office/drawing/2014/main" id="{413EEB27-3EB4-4559-1290-0F78EAF7A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0D6CC8FC-86CB-EEB4-FDCF-7F19332214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A8FA6546-BC3B-46F0-945E-46F726A01DE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2056" name="Picture 20" descr="图片1">
            <a:extLst>
              <a:ext uri="{FF2B5EF4-FFF2-40B4-BE49-F238E27FC236}">
                <a16:creationId xmlns:a16="http://schemas.microsoft.com/office/drawing/2014/main" id="{B4009625-D357-9D3B-06FA-DD90D0798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2">
            <a:extLst>
              <a:ext uri="{FF2B5EF4-FFF2-40B4-BE49-F238E27FC236}">
                <a16:creationId xmlns:a16="http://schemas.microsoft.com/office/drawing/2014/main" id="{1B1F4364-915B-1AC3-6659-193C77A6E7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058" name="Rectangle 23">
            <a:extLst>
              <a:ext uri="{FF2B5EF4-FFF2-40B4-BE49-F238E27FC236}">
                <a16:creationId xmlns:a16="http://schemas.microsoft.com/office/drawing/2014/main" id="{61C2F324-FF34-1CEF-2541-0E365DC533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AEA697AE-5146-596E-AADD-629089435B98}"/>
              </a:ext>
            </a:extLst>
          </p:cNvPr>
          <p:cNvSpPr>
            <a:spLocks noGrp="1"/>
          </p:cNvSpPr>
          <p:nvPr userDrawn="1">
            <p:ph type="dt" sz="quarter" idx="2"/>
          </p:nvPr>
        </p:nvSpPr>
        <p:spPr bwMode="auto">
          <a:xfrm>
            <a:off x="0" y="6492876"/>
            <a:ext cx="1117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E580044-02E3-4388-B1D6-B0E363DBF265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4" descr="10">
            <a:extLst>
              <a:ext uri="{FF2B5EF4-FFF2-40B4-BE49-F238E27FC236}">
                <a16:creationId xmlns:a16="http://schemas.microsoft.com/office/drawing/2014/main" id="{E777B580-FC86-A9B1-637E-BB3BFF9E86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sjtulogo">
            <a:extLst>
              <a:ext uri="{FF2B5EF4-FFF2-40B4-BE49-F238E27FC236}">
                <a16:creationId xmlns:a16="http://schemas.microsoft.com/office/drawing/2014/main" id="{58BE2EF9-ED70-E4CE-1E8D-09E7E486C5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8" descr="globogif">
            <a:extLst>
              <a:ext uri="{FF2B5EF4-FFF2-40B4-BE49-F238E27FC236}">
                <a16:creationId xmlns:a16="http://schemas.microsoft.com/office/drawing/2014/main" id="{D4912629-C041-17DC-63D8-A4E8B5999F2F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5">
            <a:extLst>
              <a:ext uri="{FF2B5EF4-FFF2-40B4-BE49-F238E27FC236}">
                <a16:creationId xmlns:a16="http://schemas.microsoft.com/office/drawing/2014/main" id="{5A805410-9EA9-44CA-256C-98AE5CC02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6">
            <a:extLst>
              <a:ext uri="{FF2B5EF4-FFF2-40B4-BE49-F238E27FC236}">
                <a16:creationId xmlns:a16="http://schemas.microsoft.com/office/drawing/2014/main" id="{F124CD55-3170-8000-D769-D76AE8113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D0F4E84D-62AB-A569-5A47-20A989DB7E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A388BE46-2CF5-4DBD-8EC9-EB33319982C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3080" name="Picture 20" descr="图片1">
            <a:extLst>
              <a:ext uri="{FF2B5EF4-FFF2-40B4-BE49-F238E27FC236}">
                <a16:creationId xmlns:a16="http://schemas.microsoft.com/office/drawing/2014/main" id="{EBD2FC2F-C6FF-3D7D-1957-07AC9A121A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54ED5CB3-F79F-F296-EB90-58BDCDC22A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1889B6BC-80B7-34BB-FA0F-6868B0E193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1FAD6400-C690-DEC3-404D-4C7130EA3858}"/>
              </a:ext>
            </a:extLst>
          </p:cNvPr>
          <p:cNvSpPr>
            <a:spLocks noGrp="1"/>
          </p:cNvSpPr>
          <p:nvPr userDrawn="1">
            <p:ph type="dt" sz="quarter" idx="2"/>
          </p:nvPr>
        </p:nvSpPr>
        <p:spPr bwMode="auto">
          <a:xfrm>
            <a:off x="0" y="6492876"/>
            <a:ext cx="1117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40DADFD-5828-4DC0-8243-14497F561323}" type="datetime10">
              <a:rPr lang="zh-CN" altLang="en-US"/>
              <a:pPr>
                <a:defRPr/>
              </a:pPr>
              <a:t>10:19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image" Target="../media/image5.png"/><Relationship Id="rId16" Type="http://schemas.openxmlformats.org/officeDocument/2006/relationships/image" Target="../media/image25.wmf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9.wmf"/><Relationship Id="rId7" Type="http://schemas.openxmlformats.org/officeDocument/2006/relationships/oleObject" Target="../embeddings/oleObject34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8.wmf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9.w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3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2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C44C3071-DF23-8218-27A6-EDA1BCD01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ABDEB5A-A5C9-468D-8F74-A8CB6130821C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CB731A9-6138-E17A-BA16-99CACA734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 向量组的秩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2FCEE0E-E53B-6025-09E5-57D11C480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C80C314B-47DA-762E-BA78-18A32A07D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2AA1DA9-8EA4-485D-B785-9B3A4FF1C391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364B1EF3-2FDD-84BC-D2B7-4E8E2B24D48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514600" y="990600"/>
          <a:ext cx="74676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33700" imgH="1397000" progId="Equation.3">
                  <p:embed/>
                </p:oleObj>
              </mc:Choice>
              <mc:Fallback>
                <p:oleObj name="公式" r:id="rId3" imgW="29337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74676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637B1C97-FD8B-528F-04EA-17C081A84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09CBBB8-0556-4899-8576-0EF53745D67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3B031F76-D011-6760-0CD8-838603F91DB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514600" y="998539"/>
          <a:ext cx="7467600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46400" imgH="1397000" progId="Equation.3">
                  <p:embed/>
                </p:oleObj>
              </mc:Choice>
              <mc:Fallback>
                <p:oleObj name="公式" r:id="rId3" imgW="29464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8539"/>
                        <a:ext cx="7467600" cy="354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96EBBB1-6BFF-C5AC-56D9-3E44F8598DDB}"/>
              </a:ext>
            </a:extLst>
          </p:cNvPr>
          <p:cNvCxnSpPr/>
          <p:nvPr/>
        </p:nvCxnSpPr>
        <p:spPr>
          <a:xfrm flipV="1">
            <a:off x="3581400" y="3276600"/>
            <a:ext cx="6324600" cy="76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99CD367D-3B72-303C-D120-F9CB0D08F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EA824BF-BEA2-4D3E-8694-1BC59A871D61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16E7C8EC-8B72-19D1-1125-F8E3761CA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447800"/>
          <a:ext cx="584358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17800" imgH="1879600" progId="Equation.3">
                  <p:embed/>
                </p:oleObj>
              </mc:Choice>
              <mc:Fallback>
                <p:oleObj name="公式" r:id="rId3" imgW="2717800" imgH="187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5843588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376FCED0-EA2B-67A2-2B08-AE162047A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879476"/>
          <a:ext cx="34940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25600" imgH="228600" progId="Equation.3">
                  <p:embed/>
                </p:oleObj>
              </mc:Choice>
              <mc:Fallback>
                <p:oleObj name="公式" r:id="rId5" imgW="1625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79476"/>
                        <a:ext cx="34940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E0949F76-6D6F-924A-3634-C8AC6E853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1" y="914401"/>
          <a:ext cx="2892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46200" imgH="228600" progId="Equation.3">
                  <p:embed/>
                </p:oleObj>
              </mc:Choice>
              <mc:Fallback>
                <p:oleObj name="公式" r:id="rId7" imgW="1346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914401"/>
                        <a:ext cx="28924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C62DE2CE-B1E1-4BA5-0BF5-534821B62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638801"/>
          <a:ext cx="61991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882900" imgH="228600" progId="Equation.3">
                  <p:embed/>
                </p:oleObj>
              </mc:Choice>
              <mc:Fallback>
                <p:oleObj name="公式" r:id="rId9" imgW="2882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1"/>
                        <a:ext cx="61991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云形标注 8">
            <a:extLst>
              <a:ext uri="{FF2B5EF4-FFF2-40B4-BE49-F238E27FC236}">
                <a16:creationId xmlns:a16="http://schemas.microsoft.com/office/drawing/2014/main" id="{DF4B4D65-4CAC-FF40-F1A2-536078AE1543}"/>
              </a:ext>
            </a:extLst>
          </p:cNvPr>
          <p:cNvSpPr/>
          <p:nvPr/>
        </p:nvSpPr>
        <p:spPr>
          <a:xfrm>
            <a:off x="6477000" y="1752600"/>
            <a:ext cx="37338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由已知条件</a:t>
            </a:r>
            <a:r>
              <a:rPr lang="en-US" altLang="zh-CN" sz="2800" dirty="0">
                <a:solidFill>
                  <a:srgbClr val="FF0000"/>
                </a:solidFill>
              </a:rPr>
              <a:t>s&gt;t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云形标注 9">
            <a:extLst>
              <a:ext uri="{FF2B5EF4-FFF2-40B4-BE49-F238E27FC236}">
                <a16:creationId xmlns:a16="http://schemas.microsoft.com/office/drawing/2014/main" id="{2784AFF7-473E-A6E0-CF3B-DA36D2EBC450}"/>
              </a:ext>
            </a:extLst>
          </p:cNvPr>
          <p:cNvSpPr/>
          <p:nvPr/>
        </p:nvSpPr>
        <p:spPr>
          <a:xfrm>
            <a:off x="6172200" y="3048000"/>
            <a:ext cx="4495800" cy="1828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>
                <a:solidFill>
                  <a:srgbClr val="FF0000"/>
                </a:solidFill>
              </a:rPr>
              <a:t>齐次方程组</a:t>
            </a:r>
            <a:r>
              <a:rPr lang="en-US" altLang="zh-CN" sz="2400">
                <a:solidFill>
                  <a:srgbClr val="FF0000"/>
                </a:solidFill>
              </a:rPr>
              <a:t>Ax=0</a:t>
            </a:r>
            <a:r>
              <a:rPr lang="zh-CN" altLang="en-US" sz="2400">
                <a:solidFill>
                  <a:srgbClr val="FF0000"/>
                </a:solidFill>
              </a:rPr>
              <a:t>中未知数比方程组多</a:t>
            </a:r>
            <a:r>
              <a:rPr lang="en-US" altLang="zh-CN" sz="2400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rgbClr val="FF0000"/>
                </a:solidFill>
              </a:rPr>
              <a:t>必有非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D529E1-A05C-BE00-9BA1-B3D255000E1E}"/>
              </a:ext>
            </a:extLst>
          </p:cNvPr>
          <p:cNvSpPr/>
          <p:nvPr/>
        </p:nvSpPr>
        <p:spPr>
          <a:xfrm>
            <a:off x="1981200" y="2438400"/>
            <a:ext cx="4038600" cy="2057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AF6C0B-4F9E-6FF7-0C8A-5FD9BDD58E21}"/>
              </a:ext>
            </a:extLst>
          </p:cNvPr>
          <p:cNvSpPr/>
          <p:nvPr/>
        </p:nvSpPr>
        <p:spPr>
          <a:xfrm>
            <a:off x="2743200" y="5029200"/>
            <a:ext cx="4572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A93DEA-05AA-2AAD-C95A-01F254BA6CE0}"/>
              </a:ext>
            </a:extLst>
          </p:cNvPr>
          <p:cNvSpPr/>
          <p:nvPr/>
        </p:nvSpPr>
        <p:spPr>
          <a:xfrm>
            <a:off x="2743200" y="1447800"/>
            <a:ext cx="51816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6D4DDED1-2570-66D2-E312-8DBD6E1AB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F07291A-279C-4554-A68A-FF9A7D81E795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140C3236-6CE3-D75D-41EE-43DF1D909FC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438400" y="838201"/>
          <a:ext cx="7467600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33700" imgH="1371600" progId="Equation.3">
                  <p:embed/>
                </p:oleObj>
              </mc:Choice>
              <mc:Fallback>
                <p:oleObj name="公式" r:id="rId3" imgW="29337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1"/>
                        <a:ext cx="7467600" cy="349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云形标注 4">
            <a:extLst>
              <a:ext uri="{FF2B5EF4-FFF2-40B4-BE49-F238E27FC236}">
                <a16:creationId xmlns:a16="http://schemas.microsoft.com/office/drawing/2014/main" id="{0B6B67AD-EF1A-DEDA-6469-E361EE1EA914}"/>
              </a:ext>
            </a:extLst>
          </p:cNvPr>
          <p:cNvSpPr/>
          <p:nvPr/>
        </p:nvSpPr>
        <p:spPr>
          <a:xfrm>
            <a:off x="7086600" y="1219200"/>
            <a:ext cx="3429000" cy="1295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逆否命题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反证法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386107-8275-47C9-9E53-D8AA4954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9530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推论</a:t>
            </a:r>
            <a:r>
              <a:rPr lang="en-US" altLang="zh-CN" sz="2800"/>
              <a:t>1</a:t>
            </a:r>
            <a:r>
              <a:rPr lang="zh-CN" altLang="en-US" sz="2800"/>
              <a:t>：两个线性无关的等价的向量组所含的向量的个数必定相等</a:t>
            </a:r>
            <a:r>
              <a:rPr lang="en-US" altLang="zh-CN" sz="2800"/>
              <a:t>.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5251A244-4312-FD2B-87AF-B89FEA6747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9C7DD6B-815C-40DE-BA2F-F496F3A0900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92F9960-F2D3-A39C-95CA-62C23878EA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762000"/>
            <a:ext cx="8229600" cy="1295400"/>
          </a:xfrm>
        </p:spPr>
        <p:txBody>
          <a:bodyPr/>
          <a:lstStyle/>
          <a:p>
            <a:pPr eaLnBrk="1" hangingPunct="1"/>
            <a:r>
              <a:rPr lang="zh-CN" altLang="en-US" sz="2800"/>
              <a:t>推论</a:t>
            </a:r>
            <a:r>
              <a:rPr lang="en-US" altLang="zh-CN" sz="2800"/>
              <a:t>1</a:t>
            </a:r>
            <a:r>
              <a:rPr lang="zh-CN" altLang="en-US" sz="2800"/>
              <a:t>：两个线性无关的等价的向量组所含的向量的个数必定相等</a:t>
            </a:r>
            <a:r>
              <a:rPr lang="en-US" altLang="zh-CN" sz="2800"/>
              <a:t>.</a:t>
            </a:r>
            <a:endParaRPr lang="zh-CN" altLang="en-US" sz="2800"/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0DB32FAB-DA3E-A28D-03E5-4ED0B2E64FF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886201"/>
          <a:ext cx="87630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762500" imgH="914400" progId="Equation.3">
                  <p:embed/>
                </p:oleObj>
              </mc:Choice>
              <mc:Fallback>
                <p:oleObj name="公式" r:id="rId3" imgW="47625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1"/>
                        <a:ext cx="876300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云形标注 4">
            <a:extLst>
              <a:ext uri="{FF2B5EF4-FFF2-40B4-BE49-F238E27FC236}">
                <a16:creationId xmlns:a16="http://schemas.microsoft.com/office/drawing/2014/main" id="{49BA1CB8-C67C-3C52-AD36-6CAB569EBD9D}"/>
              </a:ext>
            </a:extLst>
          </p:cNvPr>
          <p:cNvSpPr/>
          <p:nvPr/>
        </p:nvSpPr>
        <p:spPr>
          <a:xfrm>
            <a:off x="6172200" y="3962400"/>
            <a:ext cx="2590800" cy="1295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0033CC"/>
                </a:solidFill>
              </a:rPr>
              <a:t>没有极大线性无关组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C64752C-2D87-529A-76C3-5A46EEE5C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推论</a:t>
            </a:r>
            <a:r>
              <a:rPr lang="en-US" altLang="zh-CN" sz="2800"/>
              <a:t>2</a:t>
            </a:r>
            <a:r>
              <a:rPr lang="zh-CN" altLang="en-US" sz="2800"/>
              <a:t>：一个向量组若有两个极大线性无关组，那么他们所含的向量的个数相等。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A655BA87-AC77-7FF7-A686-E51A76A30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E88E43D-C2FE-475D-A739-75A671F9513F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0490BE99-94AE-7D37-A92C-EC5E3BC21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AFE357F4-E188-7CF2-FE44-0F2E991361E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6000" y="2209801"/>
          <a:ext cx="7848600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38500" imgH="1181100" progId="Equation.3">
                  <p:embed/>
                </p:oleObj>
              </mc:Choice>
              <mc:Fallback>
                <p:oleObj name="公式" r:id="rId3" imgW="3238500" imgH="1181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1"/>
                        <a:ext cx="7848600" cy="286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BB47C2-2113-C729-E7A4-775509CA67AF}"/>
              </a:ext>
            </a:extLst>
          </p:cNvPr>
          <p:cNvSpPr/>
          <p:nvPr/>
        </p:nvSpPr>
        <p:spPr>
          <a:xfrm>
            <a:off x="1752600" y="4038600"/>
            <a:ext cx="8534400" cy="1447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555" name="灯片编号占位符 4">
            <a:extLst>
              <a:ext uri="{FF2B5EF4-FFF2-40B4-BE49-F238E27FC236}">
                <a16:creationId xmlns:a16="http://schemas.microsoft.com/office/drawing/2014/main" id="{FE9B0AD4-56F3-A197-5562-1774D3D23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623E83F-C09D-4AFE-94EA-1A7FA4AD777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0FB2E9A-C231-2423-CC18-D803FFE6F8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85800"/>
            <a:ext cx="8153400" cy="990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0033CC"/>
                </a:solidFill>
              </a:rPr>
              <a:t>关于向量组的秩的有关结论</a:t>
            </a:r>
            <a:r>
              <a:rPr lang="en-US" altLang="zh-CN" sz="2800" b="1">
                <a:solidFill>
                  <a:srgbClr val="0033CC"/>
                </a:solidFill>
              </a:rPr>
              <a:t>(</a:t>
            </a:r>
            <a:r>
              <a:rPr lang="zh-CN" altLang="en-US" sz="2800" b="1">
                <a:solidFill>
                  <a:srgbClr val="0033CC"/>
                </a:solidFill>
              </a:rPr>
              <a:t>好记</a:t>
            </a:r>
            <a:r>
              <a:rPr lang="en-US" altLang="zh-CN" sz="2800" b="1">
                <a:solidFill>
                  <a:srgbClr val="0033CC"/>
                </a:solidFill>
              </a:rPr>
              <a:t>,</a:t>
            </a:r>
            <a:r>
              <a:rPr lang="zh-CN" altLang="en-US" sz="2800" b="1">
                <a:solidFill>
                  <a:srgbClr val="0033CC"/>
                </a:solidFill>
              </a:rPr>
              <a:t>常用</a:t>
            </a:r>
            <a:r>
              <a:rPr lang="en-US" altLang="zh-CN" sz="2800" b="1">
                <a:solidFill>
                  <a:srgbClr val="0033CC"/>
                </a:solidFill>
              </a:rPr>
              <a:t>)</a:t>
            </a:r>
            <a:endParaRPr lang="zh-CN" altLang="en-US" sz="2800" b="1">
              <a:solidFill>
                <a:srgbClr val="0033CC"/>
              </a:solidFill>
            </a:endParaRP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E38456A1-24A6-2130-A0A9-6ED04797D7D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1600200"/>
          <a:ext cx="8548688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91000" imgH="1905000" progId="Equation.3">
                  <p:embed/>
                </p:oleObj>
              </mc:Choice>
              <mc:Fallback>
                <p:oleObj name="公式" r:id="rId3" imgW="4191000" imgH="190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8548688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A743052-CB86-90AD-D9DB-FDA0AD9049A4}"/>
              </a:ext>
            </a:extLst>
          </p:cNvPr>
          <p:cNvSpPr/>
          <p:nvPr/>
        </p:nvSpPr>
        <p:spPr>
          <a:xfrm>
            <a:off x="5943600" y="985838"/>
            <a:ext cx="3352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C8AC91-FB99-51E2-2163-37429C301101}"/>
              </a:ext>
            </a:extLst>
          </p:cNvPr>
          <p:cNvSpPr/>
          <p:nvPr/>
        </p:nvSpPr>
        <p:spPr>
          <a:xfrm>
            <a:off x="6172200" y="3890963"/>
            <a:ext cx="4205288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8B497F-9979-F85D-9CF8-22E202F36ECF}"/>
              </a:ext>
            </a:extLst>
          </p:cNvPr>
          <p:cNvSpPr/>
          <p:nvPr/>
        </p:nvSpPr>
        <p:spPr>
          <a:xfrm>
            <a:off x="4800600" y="3276600"/>
            <a:ext cx="21336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1" name="灯片编号占位符 3">
            <a:extLst>
              <a:ext uri="{FF2B5EF4-FFF2-40B4-BE49-F238E27FC236}">
                <a16:creationId xmlns:a16="http://schemas.microsoft.com/office/drawing/2014/main" id="{0746D61A-7762-83D2-03C4-4EC1E1EC2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6CA644E-D1AC-4E20-AC7E-B7145362A0EA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4582" name="Object 4">
            <a:extLst>
              <a:ext uri="{FF2B5EF4-FFF2-40B4-BE49-F238E27FC236}">
                <a16:creationId xmlns:a16="http://schemas.microsoft.com/office/drawing/2014/main" id="{84D5C913-C09B-0626-D09D-A37AF31E358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14501" y="990600"/>
          <a:ext cx="876141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6000" imgH="1422400" progId="Equation.DSMT4">
                  <p:embed/>
                </p:oleObj>
              </mc:Choice>
              <mc:Fallback>
                <p:oleObj name="Equation" r:id="rId3" imgW="3556000" imgH="142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1" y="990600"/>
                        <a:ext cx="8761413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日期占位符 11">
            <a:extLst>
              <a:ext uri="{FF2B5EF4-FFF2-40B4-BE49-F238E27FC236}">
                <a16:creationId xmlns:a16="http://schemas.microsoft.com/office/drawing/2014/main" id="{9BDAEE93-62C3-F7CC-B61D-A6D1C1B28DC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68132AC-3276-49A8-8DE1-184392B8739F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10:19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191B46-C5AE-D4BD-32AD-C8A60E552C84}"/>
              </a:ext>
            </a:extLst>
          </p:cNvPr>
          <p:cNvSpPr/>
          <p:nvPr/>
        </p:nvSpPr>
        <p:spPr>
          <a:xfrm>
            <a:off x="7535863" y="3951289"/>
            <a:ext cx="665162" cy="17875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9EF8-E98B-4F95-1467-B4C83A794BC3}"/>
              </a:ext>
            </a:extLst>
          </p:cNvPr>
          <p:cNvSpPr/>
          <p:nvPr/>
        </p:nvSpPr>
        <p:spPr>
          <a:xfrm>
            <a:off x="8702676" y="3941764"/>
            <a:ext cx="665163" cy="17875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E9F002C8-FF70-32E5-F531-6F12F8E8FA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34A1425-1C40-45AD-9DDA-0201795D3959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38921444-7661-8399-DA08-CE8C54A935C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39914" y="685801"/>
          <a:ext cx="3252787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720" imgH="1396800" progId="Equation.DSMT4">
                  <p:embed/>
                </p:oleObj>
              </mc:Choice>
              <mc:Fallback>
                <p:oleObj name="Equation" r:id="rId3" imgW="1701720" imgH="139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4" y="685801"/>
                        <a:ext cx="3252787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">
            <a:extLst>
              <a:ext uri="{FF2B5EF4-FFF2-40B4-BE49-F238E27FC236}">
                <a16:creationId xmlns:a16="http://schemas.microsoft.com/office/drawing/2014/main" id="{64FF6E04-73D8-9BCF-7CD1-4B9C72E86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914401"/>
          <a:ext cx="2306638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06500" imgH="1168400" progId="Equation.3">
                  <p:embed/>
                </p:oleObj>
              </mc:Choice>
              <mc:Fallback>
                <p:oleObj name="公式" r:id="rId5" imgW="12065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14401"/>
                        <a:ext cx="2306638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4">
            <a:extLst>
              <a:ext uri="{FF2B5EF4-FFF2-40B4-BE49-F238E27FC236}">
                <a16:creationId xmlns:a16="http://schemas.microsoft.com/office/drawing/2014/main" id="{2B74D399-54F7-E5B7-B065-D69E508A0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1" y="914401"/>
          <a:ext cx="26955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409700" imgH="1168400" progId="Equation.3">
                  <p:embed/>
                </p:oleObj>
              </mc:Choice>
              <mc:Fallback>
                <p:oleObj name="公式" r:id="rId7" imgW="14097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914401"/>
                        <a:ext cx="269557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5">
            <a:extLst>
              <a:ext uri="{FF2B5EF4-FFF2-40B4-BE49-F238E27FC236}">
                <a16:creationId xmlns:a16="http://schemas.microsoft.com/office/drawing/2014/main" id="{FE17DE50-503E-5E87-25E0-4480224FE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3505200"/>
          <a:ext cx="22336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68400" imgH="711200" progId="Equation.3">
                  <p:embed/>
                </p:oleObj>
              </mc:Choice>
              <mc:Fallback>
                <p:oleObj name="公式" r:id="rId9" imgW="11684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505200"/>
                        <a:ext cx="223361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6">
            <a:extLst>
              <a:ext uri="{FF2B5EF4-FFF2-40B4-BE49-F238E27FC236}">
                <a16:creationId xmlns:a16="http://schemas.microsoft.com/office/drawing/2014/main" id="{CF5E6AE6-8BCD-B17F-B277-A2E0F5B96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029200"/>
          <a:ext cx="1943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016000" imgH="711200" progId="Equation.3">
                  <p:embed/>
                </p:oleObj>
              </mc:Choice>
              <mc:Fallback>
                <p:oleObj name="公式" r:id="rId11" imgW="10160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19431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E47B926B-1BBC-F172-5AFC-302965514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505201"/>
          <a:ext cx="1919288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002865" imgH="1167893" progId="Equation.3">
                  <p:embed/>
                </p:oleObj>
              </mc:Choice>
              <mc:Fallback>
                <p:oleObj name="公式" r:id="rId13" imgW="1002865" imgH="116789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1"/>
                        <a:ext cx="1919288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8">
            <a:extLst>
              <a:ext uri="{FF2B5EF4-FFF2-40B4-BE49-F238E27FC236}">
                <a16:creationId xmlns:a16="http://schemas.microsoft.com/office/drawing/2014/main" id="{DE0D043D-9690-B9D7-E374-5D39F4E0D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7475" y="3486151"/>
          <a:ext cx="291465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524000" imgH="1168400" progId="Equation.3">
                  <p:embed/>
                </p:oleObj>
              </mc:Choice>
              <mc:Fallback>
                <p:oleObj name="公式" r:id="rId15" imgW="1524000" imgH="116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3486151"/>
                        <a:ext cx="291465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日期占位符 9">
            <a:extLst>
              <a:ext uri="{FF2B5EF4-FFF2-40B4-BE49-F238E27FC236}">
                <a16:creationId xmlns:a16="http://schemas.microsoft.com/office/drawing/2014/main" id="{FAFE06A7-D377-3695-5942-EAB7425B9BA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0335759-347B-4273-9AE0-FB330B929629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10:19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318713E4-34B9-E44F-35DF-3FC7C2ED3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B5BDD09-1735-4B88-AF4C-C6155488C376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586478A-5D07-86A7-D049-2725819D0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229600" cy="4038600"/>
          </a:xfrm>
        </p:spPr>
        <p:txBody>
          <a:bodyPr/>
          <a:lstStyle/>
          <a:p>
            <a:pPr eaLnBrk="1" hangingPunct="1"/>
            <a:r>
              <a:rPr lang="zh-CN" altLang="en-US"/>
              <a:t>向量组的秩与矩阵的秩的关系</a:t>
            </a:r>
          </a:p>
          <a:p>
            <a:pPr eaLnBrk="1" hangingPunct="1"/>
            <a:r>
              <a:rPr lang="zh-CN" altLang="en-US"/>
              <a:t>定义：矩阵的行秩与列秩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F058F-C604-9C2C-F5B9-3587336B8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00400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33CC"/>
                </a:solidFill>
              </a:rPr>
              <a:t>定理：矩阵的秩</a:t>
            </a:r>
            <a:r>
              <a:rPr lang="en-US" altLang="zh-CN" b="1">
                <a:solidFill>
                  <a:srgbClr val="0033CC"/>
                </a:solidFill>
              </a:rPr>
              <a:t>=</a:t>
            </a:r>
            <a:r>
              <a:rPr lang="zh-CN" altLang="en-US" b="1">
                <a:solidFill>
                  <a:srgbClr val="0033CC"/>
                </a:solidFill>
              </a:rPr>
              <a:t>矩阵的列秩</a:t>
            </a:r>
            <a:r>
              <a:rPr lang="en-US" altLang="zh-CN" b="1">
                <a:solidFill>
                  <a:srgbClr val="0033CC"/>
                </a:solidFill>
              </a:rPr>
              <a:t>=</a:t>
            </a:r>
            <a:r>
              <a:rPr lang="zh-CN" altLang="en-US" b="1">
                <a:solidFill>
                  <a:srgbClr val="0033CC"/>
                </a:solidFill>
              </a:rPr>
              <a:t>矩阵的行秩</a:t>
            </a:r>
            <a:br>
              <a:rPr lang="en-US" altLang="zh-CN" b="1">
                <a:solidFill>
                  <a:srgbClr val="0033CC"/>
                </a:solidFill>
              </a:rPr>
            </a:br>
            <a:r>
              <a:rPr lang="en-US" altLang="zh-CN" b="1">
                <a:solidFill>
                  <a:srgbClr val="0033CC"/>
                </a:solidFill>
              </a:rPr>
              <a:t>(</a:t>
            </a:r>
            <a:r>
              <a:rPr lang="zh-CN" altLang="en-US" b="1">
                <a:solidFill>
                  <a:srgbClr val="0033CC"/>
                </a:solidFill>
              </a:rPr>
              <a:t>证明给出求向量组的秩和极大线性无关组的方法</a:t>
            </a:r>
            <a:r>
              <a:rPr lang="en-US" altLang="zh-CN" b="1">
                <a:solidFill>
                  <a:srgbClr val="0033CC"/>
                </a:solidFill>
              </a:rPr>
              <a:t>)</a:t>
            </a:r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>
            <a:extLst>
              <a:ext uri="{FF2B5EF4-FFF2-40B4-BE49-F238E27FC236}">
                <a16:creationId xmlns:a16="http://schemas.microsoft.com/office/drawing/2014/main" id="{5D9471B3-E799-6D42-55F5-4D425B8C1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2191BCE-2C3C-47D1-A8C4-117A29DAE38A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84283AE-BE01-5F3C-2589-0A532CF8CD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 sz="2800"/>
              <a:t>向量组的极大线性无关组与向量组的秩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249A5DB8-5181-0107-896F-B1C0C6B69A9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1752600"/>
          <a:ext cx="63246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48100" imgH="2654300" progId="Equation.3">
                  <p:embed/>
                </p:oleObj>
              </mc:Choice>
              <mc:Fallback>
                <p:oleObj name="公式" r:id="rId3" imgW="3848100" imgH="2654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632460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38F1865C-8C96-92DE-F198-646B6E67BB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795DF44-5560-4DBE-B48D-F00B8AE3BE85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0529B76-BCFB-7551-3805-9446C10D1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3113" y="685800"/>
            <a:ext cx="8229600" cy="5715000"/>
          </a:xfrm>
        </p:spPr>
        <p:txBody>
          <a:bodyPr/>
          <a:lstStyle/>
          <a:p>
            <a:pPr eaLnBrk="1" hangingPunct="1"/>
            <a:r>
              <a:rPr lang="zh-CN" altLang="en-US"/>
              <a:t>向量组的秩与矩阵的秩的关系</a:t>
            </a:r>
          </a:p>
          <a:p>
            <a:pPr eaLnBrk="1" hangingPunct="1"/>
            <a:r>
              <a:rPr lang="zh-CN" altLang="en-US" b="1">
                <a:solidFill>
                  <a:srgbClr val="0033CC"/>
                </a:solidFill>
              </a:rPr>
              <a:t>定理：矩阵的秩</a:t>
            </a:r>
            <a:r>
              <a:rPr lang="en-US" altLang="zh-CN" b="1">
                <a:solidFill>
                  <a:srgbClr val="0033CC"/>
                </a:solidFill>
              </a:rPr>
              <a:t>=</a:t>
            </a:r>
            <a:r>
              <a:rPr lang="zh-CN" altLang="en-US" b="1">
                <a:solidFill>
                  <a:srgbClr val="0033CC"/>
                </a:solidFill>
              </a:rPr>
              <a:t>矩阵的列秩</a:t>
            </a:r>
            <a:r>
              <a:rPr lang="en-US" altLang="zh-CN" b="1">
                <a:solidFill>
                  <a:srgbClr val="0033CC"/>
                </a:solidFill>
              </a:rPr>
              <a:t>=</a:t>
            </a:r>
            <a:r>
              <a:rPr lang="zh-CN" altLang="en-US" b="1">
                <a:solidFill>
                  <a:srgbClr val="0033CC"/>
                </a:solidFill>
              </a:rPr>
              <a:t>矩阵的行秩</a:t>
            </a:r>
            <a:br>
              <a:rPr lang="en-US" altLang="zh-CN" b="1">
                <a:solidFill>
                  <a:srgbClr val="0033CC"/>
                </a:solidFill>
              </a:rPr>
            </a:br>
            <a:endParaRPr lang="en-US" altLang="zh-CN" sz="2400"/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F2AC34C5-34ED-5A38-DC68-000D59953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3124200"/>
          <a:ext cx="28241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97000" imgH="1168400" progId="Equation.3">
                  <p:embed/>
                </p:oleObj>
              </mc:Choice>
              <mc:Fallback>
                <p:oleObj name="公式" r:id="rId3" imgW="13970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124200"/>
                        <a:ext cx="28241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云形标注 4">
            <a:extLst>
              <a:ext uri="{FF2B5EF4-FFF2-40B4-BE49-F238E27FC236}">
                <a16:creationId xmlns:a16="http://schemas.microsoft.com/office/drawing/2014/main" id="{3BA868BA-6992-946E-8BFC-E03EC2A9EBA9}"/>
              </a:ext>
            </a:extLst>
          </p:cNvPr>
          <p:cNvSpPr/>
          <p:nvPr/>
        </p:nvSpPr>
        <p:spPr>
          <a:xfrm>
            <a:off x="4953000" y="2971800"/>
            <a:ext cx="24384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存在一个</a:t>
            </a:r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级子式非</a:t>
            </a:r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14">
            <a:extLst>
              <a:ext uri="{FF2B5EF4-FFF2-40B4-BE49-F238E27FC236}">
                <a16:creationId xmlns:a16="http://schemas.microsoft.com/office/drawing/2014/main" id="{E926A41E-5FBE-E760-CAFD-7400BF77F989}"/>
              </a:ext>
            </a:extLst>
          </p:cNvPr>
          <p:cNvGrpSpPr>
            <a:grpSpLocks/>
          </p:cNvGrpSpPr>
          <p:nvPr/>
        </p:nvGrpSpPr>
        <p:grpSpPr bwMode="auto">
          <a:xfrm>
            <a:off x="2181226" y="3657601"/>
            <a:ext cx="1933575" cy="1744663"/>
            <a:chOff x="657664" y="3657600"/>
            <a:chExt cx="1933136" cy="174439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3DB571-7806-B219-5003-855C6CD2AC34}"/>
                </a:ext>
              </a:extLst>
            </p:cNvPr>
            <p:cNvSpPr/>
            <p:nvPr/>
          </p:nvSpPr>
          <p:spPr>
            <a:xfrm>
              <a:off x="671949" y="3657600"/>
              <a:ext cx="380913" cy="3809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CAE8-E6C8-E3EA-09ED-DB6CB0B13CFD}"/>
                </a:ext>
              </a:extLst>
            </p:cNvPr>
            <p:cNvSpPr/>
            <p:nvPr/>
          </p:nvSpPr>
          <p:spPr>
            <a:xfrm>
              <a:off x="671949" y="4100444"/>
              <a:ext cx="380913" cy="3809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A85E40D-D15B-0B47-8684-AE1B532F423D}"/>
                </a:ext>
              </a:extLst>
            </p:cNvPr>
            <p:cNvSpPr/>
            <p:nvPr/>
          </p:nvSpPr>
          <p:spPr>
            <a:xfrm>
              <a:off x="657664" y="5000416"/>
              <a:ext cx="380913" cy="3809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73D66F-9318-335C-30BF-8FF4E1982EA6}"/>
                </a:ext>
              </a:extLst>
            </p:cNvPr>
            <p:cNvSpPr/>
            <p:nvPr/>
          </p:nvSpPr>
          <p:spPr>
            <a:xfrm>
              <a:off x="1238557" y="4114729"/>
              <a:ext cx="380913" cy="3809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C1DBBB-33FE-F683-2980-AF02AF861348}"/>
                </a:ext>
              </a:extLst>
            </p:cNvPr>
            <p:cNvSpPr/>
            <p:nvPr/>
          </p:nvSpPr>
          <p:spPr>
            <a:xfrm>
              <a:off x="1233796" y="3657600"/>
              <a:ext cx="380913" cy="3809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551EBE-2397-4B76-7FAC-12B7791AFF32}"/>
                </a:ext>
              </a:extLst>
            </p:cNvPr>
            <p:cNvSpPr/>
            <p:nvPr/>
          </p:nvSpPr>
          <p:spPr>
            <a:xfrm>
              <a:off x="1224273" y="5000416"/>
              <a:ext cx="382500" cy="3809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60C0FE-EED0-E0CE-38EC-2685003141D1}"/>
                </a:ext>
              </a:extLst>
            </p:cNvPr>
            <p:cNvSpPr/>
            <p:nvPr/>
          </p:nvSpPr>
          <p:spPr>
            <a:xfrm>
              <a:off x="2209887" y="4114729"/>
              <a:ext cx="380913" cy="3809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6552A8-A7C5-1CFB-3787-8DE399230C40}"/>
                </a:ext>
              </a:extLst>
            </p:cNvPr>
            <p:cNvSpPr/>
            <p:nvPr/>
          </p:nvSpPr>
          <p:spPr>
            <a:xfrm>
              <a:off x="2209887" y="5021051"/>
              <a:ext cx="380913" cy="3809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AE679F0-0A20-AB2C-FD91-CDF9308F69AB}"/>
                </a:ext>
              </a:extLst>
            </p:cNvPr>
            <p:cNvSpPr/>
            <p:nvPr/>
          </p:nvSpPr>
          <p:spPr>
            <a:xfrm>
              <a:off x="2209887" y="3657600"/>
              <a:ext cx="380913" cy="3809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6" name="云形标注 15">
            <a:extLst>
              <a:ext uri="{FF2B5EF4-FFF2-40B4-BE49-F238E27FC236}">
                <a16:creationId xmlns:a16="http://schemas.microsoft.com/office/drawing/2014/main" id="{F3570C3E-B617-59D5-5507-8DBB8FE38DE0}"/>
              </a:ext>
            </a:extLst>
          </p:cNvPr>
          <p:cNvSpPr/>
          <p:nvPr/>
        </p:nvSpPr>
        <p:spPr>
          <a:xfrm>
            <a:off x="4876800" y="3962400"/>
            <a:ext cx="4876800" cy="1828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这个</a:t>
            </a:r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级子式对应的</a:t>
            </a:r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个行向量线性无关</a:t>
            </a:r>
            <a:r>
              <a:rPr lang="en-US" altLang="zh-CN" sz="2400" b="1">
                <a:solidFill>
                  <a:srgbClr val="FF0000"/>
                </a:solidFill>
              </a:rPr>
              <a:t>,3</a:t>
            </a:r>
            <a:r>
              <a:rPr lang="zh-CN" altLang="en-US" sz="2400" b="1">
                <a:solidFill>
                  <a:srgbClr val="FF0000"/>
                </a:solidFill>
              </a:rPr>
              <a:t>个列向量也线性无关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云形标注 13">
            <a:extLst>
              <a:ext uri="{FF2B5EF4-FFF2-40B4-BE49-F238E27FC236}">
                <a16:creationId xmlns:a16="http://schemas.microsoft.com/office/drawing/2014/main" id="{570D03E5-050A-C31C-2F0E-CF17B54EEAB8}"/>
              </a:ext>
            </a:extLst>
          </p:cNvPr>
          <p:cNvSpPr/>
          <p:nvPr/>
        </p:nvSpPr>
        <p:spPr>
          <a:xfrm>
            <a:off x="4267200" y="4953000"/>
            <a:ext cx="59436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FF0000"/>
                </a:solidFill>
              </a:rPr>
              <a:t>理清上述过程</a:t>
            </a:r>
            <a:r>
              <a:rPr lang="en-US" altLang="zh-CN" sz="2000" b="1">
                <a:solidFill>
                  <a:srgbClr val="FF0000"/>
                </a:solidFill>
              </a:rPr>
              <a:t>,</a:t>
            </a:r>
            <a:r>
              <a:rPr lang="zh-CN" altLang="en-US" sz="2000" b="1">
                <a:solidFill>
                  <a:srgbClr val="FF0000"/>
                </a:solidFill>
              </a:rPr>
              <a:t> 给出求极大线性无关组的方法</a:t>
            </a:r>
          </a:p>
        </p:txBody>
      </p:sp>
      <p:grpSp>
        <p:nvGrpSpPr>
          <p:cNvPr id="28675" name="组合 19">
            <a:extLst>
              <a:ext uri="{FF2B5EF4-FFF2-40B4-BE49-F238E27FC236}">
                <a16:creationId xmlns:a16="http://schemas.microsoft.com/office/drawing/2014/main" id="{7890499F-C5D5-B549-C2E0-577CBB7A584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657601"/>
            <a:ext cx="2057400" cy="1806575"/>
            <a:chOff x="609600" y="3657600"/>
            <a:chExt cx="2057400" cy="180652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DB146C0-EFF9-E093-29EE-E6A9112A94AC}"/>
                </a:ext>
              </a:extLst>
            </p:cNvPr>
            <p:cNvSpPr/>
            <p:nvPr/>
          </p:nvSpPr>
          <p:spPr>
            <a:xfrm>
              <a:off x="609600" y="3657600"/>
              <a:ext cx="457200" cy="175255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C89FB3-8D90-4E5F-B710-65E40642F7FF}"/>
                </a:ext>
              </a:extLst>
            </p:cNvPr>
            <p:cNvSpPr/>
            <p:nvPr/>
          </p:nvSpPr>
          <p:spPr>
            <a:xfrm>
              <a:off x="1171575" y="3657600"/>
              <a:ext cx="457200" cy="175255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B9937A-9444-01BF-A765-0D6753D02641}"/>
                </a:ext>
              </a:extLst>
            </p:cNvPr>
            <p:cNvSpPr/>
            <p:nvPr/>
          </p:nvSpPr>
          <p:spPr>
            <a:xfrm>
              <a:off x="2209800" y="3711573"/>
              <a:ext cx="457200" cy="175255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90F10940-DACD-51CC-50ED-A9351B2CC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3124200"/>
          <a:ext cx="28241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7000" imgH="1168400" progId="Equation.3">
                  <p:embed/>
                </p:oleObj>
              </mc:Choice>
              <mc:Fallback>
                <p:oleObj name="公式" r:id="rId4" imgW="13970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124200"/>
                        <a:ext cx="28241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3">
            <a:extLst>
              <a:ext uri="{FF2B5EF4-FFF2-40B4-BE49-F238E27FC236}">
                <a16:creationId xmlns:a16="http://schemas.microsoft.com/office/drawing/2014/main" id="{52515084-3878-768E-219A-2B8A4D2B1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3113" y="685800"/>
            <a:ext cx="8229600" cy="5715000"/>
          </a:xfrm>
        </p:spPr>
        <p:txBody>
          <a:bodyPr/>
          <a:lstStyle/>
          <a:p>
            <a:pPr eaLnBrk="1" hangingPunct="1"/>
            <a:r>
              <a:rPr lang="zh-CN" altLang="en-US"/>
              <a:t>向量组的秩与矩阵的秩的关系</a:t>
            </a:r>
          </a:p>
          <a:p>
            <a:pPr eaLnBrk="1" hangingPunct="1"/>
            <a:r>
              <a:rPr lang="zh-CN" altLang="en-US" b="1">
                <a:solidFill>
                  <a:srgbClr val="0033CC"/>
                </a:solidFill>
              </a:rPr>
              <a:t>定理：矩阵的秩</a:t>
            </a:r>
            <a:r>
              <a:rPr lang="en-US" altLang="zh-CN" b="1">
                <a:solidFill>
                  <a:srgbClr val="0033CC"/>
                </a:solidFill>
              </a:rPr>
              <a:t>=</a:t>
            </a:r>
            <a:r>
              <a:rPr lang="zh-CN" altLang="en-US" b="1">
                <a:solidFill>
                  <a:srgbClr val="0033CC"/>
                </a:solidFill>
              </a:rPr>
              <a:t>矩阵的列秩</a:t>
            </a:r>
            <a:r>
              <a:rPr lang="en-US" altLang="zh-CN" b="1">
                <a:solidFill>
                  <a:srgbClr val="0033CC"/>
                </a:solidFill>
              </a:rPr>
              <a:t>=</a:t>
            </a:r>
            <a:r>
              <a:rPr lang="zh-CN" altLang="en-US" b="1">
                <a:solidFill>
                  <a:srgbClr val="0033CC"/>
                </a:solidFill>
              </a:rPr>
              <a:t>矩阵的行秩</a:t>
            </a:r>
            <a:br>
              <a:rPr lang="en-US" altLang="zh-CN" b="1">
                <a:solidFill>
                  <a:srgbClr val="0033CC"/>
                </a:solidFill>
              </a:rPr>
            </a:br>
            <a:endParaRPr lang="en-US" altLang="zh-CN" sz="2400"/>
          </a:p>
        </p:txBody>
      </p:sp>
      <p:sp>
        <p:nvSpPr>
          <p:cNvPr id="28678" name="灯片编号占位符 3">
            <a:extLst>
              <a:ext uri="{FF2B5EF4-FFF2-40B4-BE49-F238E27FC236}">
                <a16:creationId xmlns:a16="http://schemas.microsoft.com/office/drawing/2014/main" id="{22143F10-30AC-DB6B-18F1-F4C33D771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9A16B46-B77A-498A-990C-7B75E7FBFC7E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3" name="云形标注 12">
            <a:extLst>
              <a:ext uri="{FF2B5EF4-FFF2-40B4-BE49-F238E27FC236}">
                <a16:creationId xmlns:a16="http://schemas.microsoft.com/office/drawing/2014/main" id="{FCF1EAB9-875F-46B7-B716-F2FF07D703AA}"/>
              </a:ext>
            </a:extLst>
          </p:cNvPr>
          <p:cNvSpPr/>
          <p:nvPr/>
        </p:nvSpPr>
        <p:spPr>
          <a:xfrm>
            <a:off x="4724400" y="3124200"/>
            <a:ext cx="59436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FF0000"/>
                </a:solidFill>
              </a:rPr>
              <a:t>我们得到这</a:t>
            </a: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zh-CN" altLang="en-US" sz="2000" b="1">
                <a:solidFill>
                  <a:srgbClr val="FF0000"/>
                </a:solidFill>
              </a:rPr>
              <a:t>个向量</a:t>
            </a:r>
            <a:r>
              <a:rPr lang="en-US" altLang="zh-CN" sz="2000" b="1">
                <a:solidFill>
                  <a:srgbClr val="FF0000"/>
                </a:solidFill>
              </a:rPr>
              <a:t>,</a:t>
            </a:r>
            <a:r>
              <a:rPr lang="zh-CN" altLang="en-US" sz="2000" b="1">
                <a:solidFill>
                  <a:srgbClr val="FF0000"/>
                </a:solidFill>
              </a:rPr>
              <a:t>线性无关</a:t>
            </a:r>
            <a:r>
              <a:rPr lang="en-US" altLang="zh-CN" sz="2000" b="1">
                <a:solidFill>
                  <a:srgbClr val="FF0000"/>
                </a:solidFill>
              </a:rPr>
              <a:t>,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0033CC"/>
                </a:solidFill>
              </a:rPr>
              <a:t>且所有向量都可被它们线性表示</a:t>
            </a:r>
            <a:r>
              <a:rPr lang="en-US" altLang="zh-CN" sz="2000" b="1">
                <a:solidFill>
                  <a:srgbClr val="FF0000"/>
                </a:solidFill>
              </a:rPr>
              <a:t>,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FF0000"/>
                </a:solidFill>
              </a:rPr>
              <a:t>他们构成列的极大线性无关组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ED4D8F0E-09F5-C1D8-CFB8-98A5D6D73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73D5E18-B94E-4881-842C-34CB2DECF73B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C27D2AF-4C57-1B26-DAE6-74723FE58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3113" y="685800"/>
            <a:ext cx="8229600" cy="5715000"/>
          </a:xfrm>
        </p:spPr>
        <p:txBody>
          <a:bodyPr/>
          <a:lstStyle/>
          <a:p>
            <a:pPr eaLnBrk="1" hangingPunct="1"/>
            <a:r>
              <a:rPr lang="zh-CN" altLang="en-US"/>
              <a:t>向量组的秩与矩阵的秩的关系</a:t>
            </a:r>
          </a:p>
          <a:p>
            <a:pPr eaLnBrk="1" hangingPunct="1"/>
            <a:r>
              <a:rPr lang="zh-CN" altLang="en-US" b="1">
                <a:solidFill>
                  <a:srgbClr val="0033CC"/>
                </a:solidFill>
              </a:rPr>
              <a:t>定理：矩阵的秩</a:t>
            </a:r>
            <a:r>
              <a:rPr lang="en-US" altLang="zh-CN" b="1">
                <a:solidFill>
                  <a:srgbClr val="0033CC"/>
                </a:solidFill>
              </a:rPr>
              <a:t>=</a:t>
            </a:r>
            <a:r>
              <a:rPr lang="zh-CN" altLang="en-US" b="1">
                <a:solidFill>
                  <a:srgbClr val="0033CC"/>
                </a:solidFill>
              </a:rPr>
              <a:t>矩阵的列秩</a:t>
            </a:r>
            <a:r>
              <a:rPr lang="en-US" altLang="zh-CN" b="1">
                <a:solidFill>
                  <a:srgbClr val="0033CC"/>
                </a:solidFill>
              </a:rPr>
              <a:t>=</a:t>
            </a:r>
            <a:r>
              <a:rPr lang="zh-CN" altLang="en-US" b="1">
                <a:solidFill>
                  <a:srgbClr val="0033CC"/>
                </a:solidFill>
              </a:rPr>
              <a:t>矩阵的行秩</a:t>
            </a:r>
            <a:br>
              <a:rPr lang="en-US" altLang="zh-CN" b="1">
                <a:solidFill>
                  <a:srgbClr val="0033CC"/>
                </a:solidFill>
              </a:rPr>
            </a:br>
            <a:r>
              <a:rPr lang="en-US" altLang="zh-CN" b="1">
                <a:solidFill>
                  <a:srgbClr val="0033CC"/>
                </a:solidFill>
              </a:rPr>
              <a:t>(</a:t>
            </a:r>
            <a:r>
              <a:rPr lang="zh-CN" altLang="en-US" b="1">
                <a:solidFill>
                  <a:srgbClr val="0033CC"/>
                </a:solidFill>
              </a:rPr>
              <a:t>给出求向量组的秩和极大线性无关组的方法</a:t>
            </a:r>
            <a:r>
              <a:rPr lang="en-US" altLang="zh-CN" b="1">
                <a:solidFill>
                  <a:srgbClr val="0033CC"/>
                </a:solidFill>
              </a:rPr>
              <a:t>1)</a:t>
            </a:r>
            <a:br>
              <a:rPr lang="en-US" altLang="zh-CN" b="1">
                <a:solidFill>
                  <a:srgbClr val="0033CC"/>
                </a:solidFill>
              </a:rPr>
            </a:br>
            <a:r>
              <a:rPr lang="en-US" altLang="zh-CN" sz="2400"/>
              <a:t>1.</a:t>
            </a:r>
            <a:r>
              <a:rPr lang="zh-CN" altLang="en-US" sz="2400"/>
              <a:t>初等变换得到矩阵的秩为</a:t>
            </a:r>
            <a:r>
              <a:rPr lang="en-US" altLang="zh-CN" sz="2400"/>
              <a:t>r</a:t>
            </a:r>
            <a:br>
              <a:rPr lang="en-US" altLang="zh-CN" sz="2400"/>
            </a:br>
            <a:r>
              <a:rPr lang="en-US" altLang="zh-CN" sz="2400"/>
              <a:t>2.</a:t>
            </a:r>
            <a:r>
              <a:rPr lang="zh-CN" altLang="en-US" sz="2400"/>
              <a:t>在矩阵中找到一个</a:t>
            </a:r>
            <a:r>
              <a:rPr lang="en-US" altLang="zh-CN" sz="2400"/>
              <a:t>r</a:t>
            </a:r>
            <a:r>
              <a:rPr lang="zh-CN" altLang="en-US" sz="2400"/>
              <a:t>级子式不等于</a:t>
            </a:r>
            <a:r>
              <a:rPr lang="en-US" altLang="zh-CN" sz="2400"/>
              <a:t>0</a:t>
            </a:r>
            <a:br>
              <a:rPr lang="en-US" altLang="zh-CN" sz="2400"/>
            </a:br>
            <a:r>
              <a:rPr lang="en-US" altLang="zh-CN" sz="2400"/>
              <a:t>3.</a:t>
            </a:r>
            <a:r>
              <a:rPr lang="zh-CN" altLang="en-US" sz="2400"/>
              <a:t>这个</a:t>
            </a:r>
            <a:r>
              <a:rPr lang="en-US" altLang="zh-CN" sz="2400"/>
              <a:t>r</a:t>
            </a:r>
            <a:r>
              <a:rPr lang="zh-CN" altLang="en-US" sz="2400"/>
              <a:t>级子式对应的行</a:t>
            </a:r>
            <a:r>
              <a:rPr lang="en-US" altLang="zh-CN" sz="2400"/>
              <a:t>(</a:t>
            </a:r>
            <a:r>
              <a:rPr lang="zh-CN" altLang="en-US" sz="2400"/>
              <a:t>列</a:t>
            </a:r>
            <a:r>
              <a:rPr lang="en-US" altLang="zh-CN" sz="2400"/>
              <a:t>),</a:t>
            </a:r>
            <a:r>
              <a:rPr lang="zh-CN" altLang="en-US" sz="2400"/>
              <a:t>是行</a:t>
            </a:r>
            <a:r>
              <a:rPr lang="en-US" altLang="zh-CN" sz="2400"/>
              <a:t>(</a:t>
            </a:r>
            <a:r>
              <a:rPr lang="zh-CN" altLang="en-US" sz="2400"/>
              <a:t>列</a:t>
            </a:r>
            <a:r>
              <a:rPr lang="en-US" altLang="zh-CN" sz="2400"/>
              <a:t>)</a:t>
            </a:r>
            <a:r>
              <a:rPr lang="zh-CN" altLang="en-US" sz="2400"/>
              <a:t>向量组的极大线性无关组</a:t>
            </a:r>
            <a:endParaRPr lang="en-US" altLang="zh-CN" sz="24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1F641986-E147-FC02-5BDB-BEAFF2A13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BD354596-C6C5-43DB-968E-149986DB43C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4956122-35C4-D050-6857-D2604EF8E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3113" y="685800"/>
            <a:ext cx="8229600" cy="5715000"/>
          </a:xfrm>
        </p:spPr>
        <p:txBody>
          <a:bodyPr/>
          <a:lstStyle/>
          <a:p>
            <a:pPr eaLnBrk="1" hangingPunct="1"/>
            <a:r>
              <a:rPr lang="zh-CN" altLang="en-US"/>
              <a:t>向量组的秩与矩阵的秩的关系</a:t>
            </a:r>
          </a:p>
          <a:p>
            <a:pPr eaLnBrk="1" hangingPunct="1"/>
            <a:r>
              <a:rPr lang="zh-CN" altLang="en-US" b="1">
                <a:solidFill>
                  <a:srgbClr val="0033CC"/>
                </a:solidFill>
              </a:rPr>
              <a:t>定理：矩阵的秩</a:t>
            </a:r>
            <a:r>
              <a:rPr lang="en-US" altLang="zh-CN" b="1">
                <a:solidFill>
                  <a:srgbClr val="0033CC"/>
                </a:solidFill>
              </a:rPr>
              <a:t>=</a:t>
            </a:r>
            <a:r>
              <a:rPr lang="zh-CN" altLang="en-US" b="1">
                <a:solidFill>
                  <a:srgbClr val="0033CC"/>
                </a:solidFill>
              </a:rPr>
              <a:t>矩阵的列秩</a:t>
            </a:r>
            <a:r>
              <a:rPr lang="en-US" altLang="zh-CN" b="1">
                <a:solidFill>
                  <a:srgbClr val="0033CC"/>
                </a:solidFill>
              </a:rPr>
              <a:t>=</a:t>
            </a:r>
            <a:r>
              <a:rPr lang="zh-CN" altLang="en-US" b="1">
                <a:solidFill>
                  <a:srgbClr val="0033CC"/>
                </a:solidFill>
              </a:rPr>
              <a:t>矩阵的行秩</a:t>
            </a:r>
            <a:br>
              <a:rPr lang="en-US" altLang="zh-CN" b="1">
                <a:solidFill>
                  <a:srgbClr val="0033CC"/>
                </a:solidFill>
              </a:rPr>
            </a:br>
            <a:r>
              <a:rPr lang="en-US" altLang="zh-CN" b="1">
                <a:solidFill>
                  <a:srgbClr val="0033CC"/>
                </a:solidFill>
              </a:rPr>
              <a:t>(</a:t>
            </a:r>
            <a:r>
              <a:rPr lang="zh-CN" altLang="en-US" b="1">
                <a:solidFill>
                  <a:srgbClr val="0033CC"/>
                </a:solidFill>
              </a:rPr>
              <a:t>给出求向量组的秩和极大线性无关组的方法</a:t>
            </a:r>
            <a:r>
              <a:rPr lang="en-US" altLang="zh-CN" b="1">
                <a:solidFill>
                  <a:srgbClr val="0033CC"/>
                </a:solidFill>
              </a:rPr>
              <a:t>2)</a:t>
            </a:r>
            <a:br>
              <a:rPr lang="en-US" altLang="zh-CN" b="1">
                <a:solidFill>
                  <a:srgbClr val="0033CC"/>
                </a:solidFill>
              </a:rPr>
            </a:br>
            <a:r>
              <a:rPr lang="en-US" altLang="zh-CN" sz="2000"/>
              <a:t>1.</a:t>
            </a:r>
            <a:r>
              <a:rPr lang="zh-CN" altLang="en-US" sz="2000"/>
              <a:t>将向量组按列摆放为一个矩阵</a:t>
            </a:r>
            <a:r>
              <a:rPr lang="en-US" altLang="zh-CN" sz="2000"/>
              <a:t>(</a:t>
            </a:r>
            <a:r>
              <a:rPr lang="zh-CN" altLang="en-US" sz="2000"/>
              <a:t>如果是列向量</a:t>
            </a:r>
            <a:r>
              <a:rPr lang="en-US" altLang="zh-CN" sz="2000"/>
              <a:t>, </a:t>
            </a:r>
            <a:r>
              <a:rPr lang="zh-CN" altLang="en-US" sz="2000"/>
              <a:t>直接按列摆放</a:t>
            </a:r>
            <a:r>
              <a:rPr lang="en-US" altLang="zh-CN" sz="2000"/>
              <a:t>,</a:t>
            </a:r>
            <a:r>
              <a:rPr lang="zh-CN" altLang="en-US" sz="2000"/>
              <a:t>如果是行向量</a:t>
            </a:r>
            <a:r>
              <a:rPr lang="en-US" altLang="zh-CN" sz="2000"/>
              <a:t>, </a:t>
            </a:r>
            <a:r>
              <a:rPr lang="zh-CN" altLang="en-US" sz="2000"/>
              <a:t>则先转置成列向量</a:t>
            </a:r>
            <a:r>
              <a:rPr lang="en-US" altLang="zh-CN" sz="2000"/>
              <a:t>, </a:t>
            </a:r>
            <a:r>
              <a:rPr lang="zh-CN" altLang="en-US" sz="2000"/>
              <a:t>再摆放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2. </a:t>
            </a:r>
            <a:r>
              <a:rPr lang="zh-CN" altLang="en-US" sz="2000"/>
              <a:t>对矩阵只做行变换化为规范的阶梯形矩阵</a:t>
            </a:r>
            <a:br>
              <a:rPr lang="en-US" altLang="zh-CN" sz="2000"/>
            </a:br>
            <a:r>
              <a:rPr lang="en-US" altLang="zh-CN" sz="2000"/>
              <a:t>3.</a:t>
            </a:r>
            <a:r>
              <a:rPr lang="zh-CN" altLang="en-US" sz="2000"/>
              <a:t>所得矩阵中</a:t>
            </a:r>
            <a:r>
              <a:rPr lang="en-US" altLang="zh-CN" sz="2000"/>
              <a:t>,</a:t>
            </a:r>
            <a:r>
              <a:rPr lang="zh-CN" altLang="en-US" sz="2000"/>
              <a:t>非</a:t>
            </a:r>
            <a:r>
              <a:rPr lang="en-US" altLang="zh-CN" sz="2000"/>
              <a:t>0</a:t>
            </a:r>
            <a:r>
              <a:rPr lang="zh-CN" altLang="en-US" sz="2000"/>
              <a:t>行数目就是矩阵的秩</a:t>
            </a:r>
            <a:r>
              <a:rPr lang="en-US" altLang="zh-CN" sz="2000"/>
              <a:t>,</a:t>
            </a:r>
            <a:r>
              <a:rPr lang="zh-CN" altLang="en-US" sz="2000"/>
              <a:t>也就是向量组的秩</a:t>
            </a:r>
            <a:br>
              <a:rPr lang="en-US" altLang="zh-CN" sz="2000"/>
            </a:br>
            <a:r>
              <a:rPr lang="en-US" altLang="zh-CN" sz="2000"/>
              <a:t>4.</a:t>
            </a:r>
            <a:r>
              <a:rPr lang="zh-CN" altLang="en-US" sz="2000"/>
              <a:t>非</a:t>
            </a:r>
            <a:r>
              <a:rPr lang="en-US" altLang="zh-CN" sz="2000"/>
              <a:t>0</a:t>
            </a:r>
            <a:r>
              <a:rPr lang="zh-CN" altLang="en-US" sz="2000"/>
              <a:t>行中第一非</a:t>
            </a:r>
            <a:r>
              <a:rPr lang="en-US" altLang="zh-CN" sz="2000"/>
              <a:t>0</a:t>
            </a:r>
            <a:r>
              <a:rPr lang="zh-CN" altLang="en-US" sz="2000"/>
              <a:t>元素</a:t>
            </a:r>
            <a:r>
              <a:rPr lang="en-US" altLang="zh-CN" sz="2000"/>
              <a:t>1, </a:t>
            </a:r>
            <a:r>
              <a:rPr lang="zh-CN" altLang="en-US" sz="2000"/>
              <a:t>所对应的列</a:t>
            </a:r>
            <a:r>
              <a:rPr lang="en-US" altLang="zh-CN" sz="2000"/>
              <a:t>, </a:t>
            </a:r>
            <a:r>
              <a:rPr lang="zh-CN" altLang="en-US" sz="2000"/>
              <a:t>放在一起形成极大线性无关组</a:t>
            </a:r>
            <a:r>
              <a:rPr lang="en-US" altLang="zh-CN" sz="2000"/>
              <a:t>,</a:t>
            </a:r>
            <a:r>
              <a:rPr lang="zh-CN" altLang="en-US" sz="2000"/>
              <a:t>且容易得到其他向量的表示系数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2AB5C4ED-58C8-4764-0663-97E4E08643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399770E-63C4-45B9-B601-58CC07356CA0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3A154066-8464-5834-CE14-49F17C61E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A753B89E-4C3F-381E-80BF-7378DDE233F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981200"/>
          <a:ext cx="60579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75000" imgH="1866900" progId="Equation.3">
                  <p:embed/>
                </p:oleObj>
              </mc:Choice>
              <mc:Fallback>
                <p:oleObj name="公式" r:id="rId3" imgW="3175000" imgH="186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60579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89114AF-804B-3A31-8183-603E7B7A0A14}"/>
              </a:ext>
            </a:extLst>
          </p:cNvPr>
          <p:cNvSpPr/>
          <p:nvPr/>
        </p:nvSpPr>
        <p:spPr>
          <a:xfrm>
            <a:off x="2133600" y="4572000"/>
            <a:ext cx="2971800" cy="1295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9DB4C6DE-F619-FBF1-C587-03853850C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52CD70E-38C5-42C6-89E0-4CB062E73F3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2E9DD830-8414-293C-512D-C27F6A2CB33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09801" y="914400"/>
          <a:ext cx="28241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97000" imgH="1168400" progId="Equation.3">
                  <p:embed/>
                </p:oleObj>
              </mc:Choice>
              <mc:Fallback>
                <p:oleObj name="公式" r:id="rId3" imgW="13970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914400"/>
                        <a:ext cx="28241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BC1FBD93-1563-1036-39F2-92B5FB801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3581401"/>
          <a:ext cx="2824163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97000" imgH="1397000" progId="Equation.3">
                  <p:embed/>
                </p:oleObj>
              </mc:Choice>
              <mc:Fallback>
                <p:oleObj name="公式" r:id="rId5" imgW="1397000" imgH="139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581401"/>
                        <a:ext cx="2824163" cy="28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>
            <a:extLst>
              <a:ext uri="{FF2B5EF4-FFF2-40B4-BE49-F238E27FC236}">
                <a16:creationId xmlns:a16="http://schemas.microsoft.com/office/drawing/2014/main" id="{CCCF0D41-E99D-87F9-ABF1-FBC614F1D489}"/>
              </a:ext>
            </a:extLst>
          </p:cNvPr>
          <p:cNvSpPr/>
          <p:nvPr/>
        </p:nvSpPr>
        <p:spPr>
          <a:xfrm>
            <a:off x="5181600" y="3886200"/>
            <a:ext cx="48006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非</a:t>
            </a:r>
            <a:r>
              <a:rPr lang="en-US" altLang="zh-CN" sz="2400" b="1">
                <a:solidFill>
                  <a:srgbClr val="FF0000"/>
                </a:solidFill>
              </a:rPr>
              <a:t>0</a:t>
            </a:r>
            <a:r>
              <a:rPr lang="zh-CN" altLang="en-US" sz="2400" b="1">
                <a:solidFill>
                  <a:srgbClr val="FF0000"/>
                </a:solidFill>
              </a:rPr>
              <a:t>行的数目</a:t>
            </a:r>
            <a:r>
              <a:rPr lang="en-US" altLang="zh-CN" sz="2400" b="1">
                <a:solidFill>
                  <a:srgbClr val="FF0000"/>
                </a:solidFill>
              </a:rPr>
              <a:t>=</a:t>
            </a:r>
            <a:r>
              <a:rPr lang="zh-CN" altLang="en-US" sz="2400" b="1">
                <a:solidFill>
                  <a:srgbClr val="FF0000"/>
                </a:solidFill>
              </a:rPr>
              <a:t>矩阵的秩</a:t>
            </a:r>
            <a:r>
              <a:rPr lang="en-US" altLang="zh-CN" sz="2400" b="1">
                <a:solidFill>
                  <a:srgbClr val="FF0000"/>
                </a:solidFill>
              </a:rPr>
              <a:t>=</a:t>
            </a:r>
            <a:r>
              <a:rPr lang="zh-CN" altLang="en-US" sz="2400" b="1">
                <a:solidFill>
                  <a:srgbClr val="FF0000"/>
                </a:solidFill>
              </a:rPr>
              <a:t>向量组的秩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F9218B9-C7F0-86D5-28A3-85C90F796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066801"/>
          <a:ext cx="20272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02865" imgH="203112" progId="Equation.3">
                  <p:embed/>
                </p:oleObj>
              </mc:Choice>
              <mc:Fallback>
                <p:oleObj name="公式" r:id="rId7" imgW="100286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066801"/>
                        <a:ext cx="20272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4BE078D-5901-10D3-0117-1B11C3F79B10}"/>
              </a:ext>
            </a:extLst>
          </p:cNvPr>
          <p:cNvSpPr/>
          <p:nvPr/>
        </p:nvSpPr>
        <p:spPr>
          <a:xfrm>
            <a:off x="2424113" y="1419225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E79CA7-DD2A-019A-F094-181DB13C08E8}"/>
              </a:ext>
            </a:extLst>
          </p:cNvPr>
          <p:cNvSpPr/>
          <p:nvPr/>
        </p:nvSpPr>
        <p:spPr>
          <a:xfrm>
            <a:off x="2960688" y="1417638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924DD3-C0F7-DA7A-EBF7-AEB7E0FBF14E}"/>
              </a:ext>
            </a:extLst>
          </p:cNvPr>
          <p:cNvSpPr/>
          <p:nvPr/>
        </p:nvSpPr>
        <p:spPr>
          <a:xfrm>
            <a:off x="3976688" y="1403350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108379-00E6-26AB-F861-DD4EE9217343}"/>
              </a:ext>
            </a:extLst>
          </p:cNvPr>
          <p:cNvSpPr/>
          <p:nvPr/>
        </p:nvSpPr>
        <p:spPr>
          <a:xfrm>
            <a:off x="2286000" y="4495800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C0E615-A728-A3A7-BE90-F732D39FDDC5}"/>
              </a:ext>
            </a:extLst>
          </p:cNvPr>
          <p:cNvSpPr/>
          <p:nvPr/>
        </p:nvSpPr>
        <p:spPr>
          <a:xfrm>
            <a:off x="2695575" y="4506913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54E66E-5F88-0A40-FDA2-4F9947015487}"/>
              </a:ext>
            </a:extLst>
          </p:cNvPr>
          <p:cNvSpPr/>
          <p:nvPr/>
        </p:nvSpPr>
        <p:spPr>
          <a:xfrm>
            <a:off x="3824288" y="4521200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34824" name="Object 4">
            <a:extLst>
              <a:ext uri="{FF2B5EF4-FFF2-40B4-BE49-F238E27FC236}">
                <a16:creationId xmlns:a16="http://schemas.microsoft.com/office/drawing/2014/main" id="{774C8B74-8824-5F94-3D0A-CF92DD662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3581401"/>
          <a:ext cx="2824163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97000" imgH="1397000" progId="Equation.3">
                  <p:embed/>
                </p:oleObj>
              </mc:Choice>
              <mc:Fallback>
                <p:oleObj name="公式" r:id="rId2" imgW="13970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581401"/>
                        <a:ext cx="2824163" cy="28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3">
            <a:extLst>
              <a:ext uri="{FF2B5EF4-FFF2-40B4-BE49-F238E27FC236}">
                <a16:creationId xmlns:a16="http://schemas.microsoft.com/office/drawing/2014/main" id="{B62D483B-00E7-231D-F433-14D03DC0470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09801" y="914400"/>
          <a:ext cx="28241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7000" imgH="1168400" progId="Equation.3">
                  <p:embed/>
                </p:oleObj>
              </mc:Choice>
              <mc:Fallback>
                <p:oleObj name="公式" r:id="rId4" imgW="13970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914400"/>
                        <a:ext cx="28241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灯片编号占位符 3">
            <a:extLst>
              <a:ext uri="{FF2B5EF4-FFF2-40B4-BE49-F238E27FC236}">
                <a16:creationId xmlns:a16="http://schemas.microsoft.com/office/drawing/2014/main" id="{020022BE-08C1-F736-B5D3-6B17E8262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16744B1-3F8D-4A1C-9063-727ACB89DF2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4827" name="Object 4">
            <a:extLst>
              <a:ext uri="{FF2B5EF4-FFF2-40B4-BE49-F238E27FC236}">
                <a16:creationId xmlns:a16="http://schemas.microsoft.com/office/drawing/2014/main" id="{6076A4F0-BD5D-A3A7-6A8B-FE2E1279E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066801"/>
          <a:ext cx="20272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02865" imgH="203112" progId="Equation.3">
                  <p:embed/>
                </p:oleObj>
              </mc:Choice>
              <mc:Fallback>
                <p:oleObj name="公式" r:id="rId7" imgW="100286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066801"/>
                        <a:ext cx="20272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云形标注 8">
            <a:extLst>
              <a:ext uri="{FF2B5EF4-FFF2-40B4-BE49-F238E27FC236}">
                <a16:creationId xmlns:a16="http://schemas.microsoft.com/office/drawing/2014/main" id="{9A0CFEF0-BF8C-869C-BBCE-78D545070B2D}"/>
              </a:ext>
            </a:extLst>
          </p:cNvPr>
          <p:cNvSpPr/>
          <p:nvPr/>
        </p:nvSpPr>
        <p:spPr>
          <a:xfrm>
            <a:off x="5029200" y="4267200"/>
            <a:ext cx="48006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挑选规范行阶梯阵中非</a:t>
            </a:r>
            <a:r>
              <a:rPr lang="en-US" altLang="zh-CN" sz="2400" b="1">
                <a:solidFill>
                  <a:srgbClr val="FF0000"/>
                </a:solidFill>
              </a:rPr>
              <a:t>0</a:t>
            </a:r>
            <a:r>
              <a:rPr lang="zh-CN" altLang="en-US" sz="2400" b="1">
                <a:solidFill>
                  <a:srgbClr val="FF0000"/>
                </a:solidFill>
              </a:rPr>
              <a:t>行第一个非</a:t>
            </a:r>
            <a:r>
              <a:rPr lang="en-US" altLang="zh-CN" sz="2400" b="1">
                <a:solidFill>
                  <a:srgbClr val="FF0000"/>
                </a:solidFill>
              </a:rPr>
              <a:t>0</a:t>
            </a:r>
            <a:r>
              <a:rPr lang="zh-CN" altLang="en-US" sz="2400" b="1">
                <a:solidFill>
                  <a:srgbClr val="FF0000"/>
                </a:solidFill>
              </a:rPr>
              <a:t>元素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对应的列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构成极大线性无关组</a:t>
            </a:r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E8C6B51B-BF62-88D9-A07E-7269F59D5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1" y="1765301"/>
          <a:ext cx="33877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675673" imgH="215806" progId="Equation.3">
                  <p:embed/>
                </p:oleObj>
              </mc:Choice>
              <mc:Fallback>
                <p:oleObj name="公式" r:id="rId9" imgW="1675673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1" y="1765301"/>
                        <a:ext cx="33877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0" grpId="0" animBg="1"/>
      <p:bldP spid="12" grpId="0" animBg="1"/>
      <p:bldP spid="1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66D7956-C544-B85A-6476-3FA3E1BC6CE7}"/>
              </a:ext>
            </a:extLst>
          </p:cNvPr>
          <p:cNvSpPr/>
          <p:nvPr/>
        </p:nvSpPr>
        <p:spPr>
          <a:xfrm>
            <a:off x="3276600" y="4572000"/>
            <a:ext cx="381000" cy="175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8AEB5-CBE0-542D-A1E9-902F3F56A0F4}"/>
              </a:ext>
            </a:extLst>
          </p:cNvPr>
          <p:cNvSpPr/>
          <p:nvPr/>
        </p:nvSpPr>
        <p:spPr>
          <a:xfrm>
            <a:off x="4397375" y="4572000"/>
            <a:ext cx="381000" cy="175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AAE817-53E1-29B9-1BF3-C43394571A70}"/>
              </a:ext>
            </a:extLst>
          </p:cNvPr>
          <p:cNvSpPr/>
          <p:nvPr/>
        </p:nvSpPr>
        <p:spPr>
          <a:xfrm>
            <a:off x="2286000" y="4495800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C8A008-08E5-66BD-2060-7FF9D0C49ABB}"/>
              </a:ext>
            </a:extLst>
          </p:cNvPr>
          <p:cNvSpPr/>
          <p:nvPr/>
        </p:nvSpPr>
        <p:spPr>
          <a:xfrm>
            <a:off x="2695575" y="4506913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3718FE-EB01-193A-EBEB-600704C2E81E}"/>
              </a:ext>
            </a:extLst>
          </p:cNvPr>
          <p:cNvSpPr/>
          <p:nvPr/>
        </p:nvSpPr>
        <p:spPr>
          <a:xfrm>
            <a:off x="3824288" y="4521200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C6E176-669F-BB5F-EF39-73036AC83C47}"/>
              </a:ext>
            </a:extLst>
          </p:cNvPr>
          <p:cNvSpPr/>
          <p:nvPr/>
        </p:nvSpPr>
        <p:spPr>
          <a:xfrm>
            <a:off x="2424113" y="1419225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6E773-CD06-F331-29EB-1517416C1B9A}"/>
              </a:ext>
            </a:extLst>
          </p:cNvPr>
          <p:cNvSpPr/>
          <p:nvPr/>
        </p:nvSpPr>
        <p:spPr>
          <a:xfrm>
            <a:off x="2960688" y="1417638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A31881-FB4D-5715-1E07-E20A29DA3D76}"/>
              </a:ext>
            </a:extLst>
          </p:cNvPr>
          <p:cNvSpPr/>
          <p:nvPr/>
        </p:nvSpPr>
        <p:spPr>
          <a:xfrm>
            <a:off x="3976688" y="1403350"/>
            <a:ext cx="304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35850" name="Object 4">
            <a:extLst>
              <a:ext uri="{FF2B5EF4-FFF2-40B4-BE49-F238E27FC236}">
                <a16:creationId xmlns:a16="http://schemas.microsoft.com/office/drawing/2014/main" id="{85156CBD-6599-B329-2B29-FB8C30DD4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3581401"/>
          <a:ext cx="2824163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97000" imgH="1397000" progId="Equation.3">
                  <p:embed/>
                </p:oleObj>
              </mc:Choice>
              <mc:Fallback>
                <p:oleObj name="公式" r:id="rId2" imgW="13970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581401"/>
                        <a:ext cx="2824163" cy="28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灯片编号占位符 3">
            <a:extLst>
              <a:ext uri="{FF2B5EF4-FFF2-40B4-BE49-F238E27FC236}">
                <a16:creationId xmlns:a16="http://schemas.microsoft.com/office/drawing/2014/main" id="{C287C1CF-0A5A-5FB0-1447-59E23DF6A4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D76E8C2-61FB-4616-8108-0F315555146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5852" name="Object 3">
            <a:extLst>
              <a:ext uri="{FF2B5EF4-FFF2-40B4-BE49-F238E27FC236}">
                <a16:creationId xmlns:a16="http://schemas.microsoft.com/office/drawing/2014/main" id="{D5FF2929-0D6A-C81A-BC77-E66B980DCC1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09801" y="914400"/>
          <a:ext cx="28241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97000" imgH="1168400" progId="Equation.3">
                  <p:embed/>
                </p:oleObj>
              </mc:Choice>
              <mc:Fallback>
                <p:oleObj name="公式" r:id="rId5" imgW="13970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914400"/>
                        <a:ext cx="28241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4">
            <a:extLst>
              <a:ext uri="{FF2B5EF4-FFF2-40B4-BE49-F238E27FC236}">
                <a16:creationId xmlns:a16="http://schemas.microsoft.com/office/drawing/2014/main" id="{75F89C7B-52B3-1C49-6D1D-D80C0D83A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066801"/>
          <a:ext cx="20272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02865" imgH="203112" progId="Equation.3">
                  <p:embed/>
                </p:oleObj>
              </mc:Choice>
              <mc:Fallback>
                <p:oleObj name="公式" r:id="rId7" imgW="100286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066801"/>
                        <a:ext cx="20272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云形标注 8">
            <a:extLst>
              <a:ext uri="{FF2B5EF4-FFF2-40B4-BE49-F238E27FC236}">
                <a16:creationId xmlns:a16="http://schemas.microsoft.com/office/drawing/2014/main" id="{727BC8DC-D009-8CA4-891F-01C7EB121593}"/>
              </a:ext>
            </a:extLst>
          </p:cNvPr>
          <p:cNvSpPr/>
          <p:nvPr/>
        </p:nvSpPr>
        <p:spPr>
          <a:xfrm>
            <a:off x="5029200" y="4267200"/>
            <a:ext cx="48006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其他向量的表示系数可以直接由规范的行阶梯阵得到</a:t>
            </a:r>
          </a:p>
        </p:txBody>
      </p:sp>
      <p:graphicFrame>
        <p:nvGraphicFramePr>
          <p:cNvPr id="35855" name="Object 5">
            <a:extLst>
              <a:ext uri="{FF2B5EF4-FFF2-40B4-BE49-F238E27FC236}">
                <a16:creationId xmlns:a16="http://schemas.microsoft.com/office/drawing/2014/main" id="{891ABFAB-008B-DDF3-C9C3-1656E85AC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1828801"/>
          <a:ext cx="33877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675673" imgH="215806" progId="Equation.3">
                  <p:embed/>
                </p:oleObj>
              </mc:Choice>
              <mc:Fallback>
                <p:oleObj name="公式" r:id="rId9" imgW="1675673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1828801"/>
                        <a:ext cx="33877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C9BE345E-1558-262A-92BE-FF0CAC231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2667001"/>
          <a:ext cx="33623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663700" imgH="457200" progId="Equation.3">
                  <p:embed/>
                </p:oleObj>
              </mc:Choice>
              <mc:Fallback>
                <p:oleObj name="公式" r:id="rId11" imgW="16637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2667001"/>
                        <a:ext cx="33623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063896FF-4D05-BC82-622A-F10134ACFF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8D9C4F0-CA5E-4452-8D47-D39EA6ED2BE5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6384DDD0-04DC-97D4-437F-82FEB7186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Thank you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for your attention!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>
            <a:extLst>
              <a:ext uri="{FF2B5EF4-FFF2-40B4-BE49-F238E27FC236}">
                <a16:creationId xmlns:a16="http://schemas.microsoft.com/office/drawing/2014/main" id="{912058D5-1BCF-EBC6-008B-BA9C89D99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400793B-42DB-4FC0-8F25-B717F5A9D38A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0D48732-F4BC-85C1-EF7A-C9C77BF1FE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 sz="2800"/>
              <a:t>向量组的极大线性无关组与向量组的秩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15A8B4DE-C334-5188-283E-8ED86EFF705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1752600"/>
          <a:ext cx="63246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48100" imgH="2654300" progId="Equation.3">
                  <p:embed/>
                </p:oleObj>
              </mc:Choice>
              <mc:Fallback>
                <p:oleObj name="公式" r:id="rId3" imgW="3848100" imgH="2654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632460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5">
            <a:extLst>
              <a:ext uri="{FF2B5EF4-FFF2-40B4-BE49-F238E27FC236}">
                <a16:creationId xmlns:a16="http://schemas.microsoft.com/office/drawing/2014/main" id="{14C288F5-F6C4-4593-312F-8CCE7BEF5D64}"/>
              </a:ext>
            </a:extLst>
          </p:cNvPr>
          <p:cNvSpPr/>
          <p:nvPr/>
        </p:nvSpPr>
        <p:spPr>
          <a:xfrm>
            <a:off x="6019800" y="1447800"/>
            <a:ext cx="3505200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没有多余的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7ABDCAB-041E-1370-14C6-946F25A08E91}"/>
              </a:ext>
            </a:extLst>
          </p:cNvPr>
          <p:cNvCxnSpPr/>
          <p:nvPr/>
        </p:nvCxnSpPr>
        <p:spPr>
          <a:xfrm>
            <a:off x="3733800" y="2971800"/>
            <a:ext cx="3352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E10F2D6D-E9C6-40D9-DDC5-0AAE848B5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D0C73CB-B465-443A-AA48-E71465991635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392642E-CF20-FACB-7B02-B223C55C85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 sz="2800"/>
              <a:t>向量组的极大线性无关组与向量组的秩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6F546187-0985-FAF9-8D38-5910BC00A18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39964" y="1752600"/>
          <a:ext cx="6264275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48100" imgH="2679700" progId="Equation.3">
                  <p:embed/>
                </p:oleObj>
              </mc:Choice>
              <mc:Fallback>
                <p:oleObj name="公式" r:id="rId3" imgW="3848100" imgH="267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4" y="1752600"/>
                        <a:ext cx="6264275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>
            <a:extLst>
              <a:ext uri="{FF2B5EF4-FFF2-40B4-BE49-F238E27FC236}">
                <a16:creationId xmlns:a16="http://schemas.microsoft.com/office/drawing/2014/main" id="{E56A8938-2CB5-C92F-9BFA-DC04BB9AE904}"/>
              </a:ext>
            </a:extLst>
          </p:cNvPr>
          <p:cNvSpPr/>
          <p:nvPr/>
        </p:nvSpPr>
        <p:spPr>
          <a:xfrm>
            <a:off x="6096000" y="2209801"/>
            <a:ext cx="3733800" cy="9937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FF0000"/>
                </a:solidFill>
              </a:rPr>
              <a:t>和原向量组等价</a:t>
            </a:r>
            <a:br>
              <a:rPr lang="en-US" altLang="zh-CN" sz="2000" b="1">
                <a:solidFill>
                  <a:srgbClr val="FF0000"/>
                </a:solidFill>
              </a:rPr>
            </a:b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zh-CN" altLang="en-US" sz="2000" b="1">
                <a:solidFill>
                  <a:srgbClr val="FF0000"/>
                </a:solidFill>
              </a:rPr>
              <a:t>或者相互表示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B4E3EA-D6EA-73B5-33FF-EC9D62935828}"/>
              </a:ext>
            </a:extLst>
          </p:cNvPr>
          <p:cNvCxnSpPr/>
          <p:nvPr/>
        </p:nvCxnSpPr>
        <p:spPr>
          <a:xfrm>
            <a:off x="3352800" y="3733800"/>
            <a:ext cx="3352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3FE3385-4CEF-A03D-91DC-F610616586BD}"/>
              </a:ext>
            </a:extLst>
          </p:cNvPr>
          <p:cNvCxnSpPr/>
          <p:nvPr/>
        </p:nvCxnSpPr>
        <p:spPr>
          <a:xfrm>
            <a:off x="3733800" y="3352800"/>
            <a:ext cx="3352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BEA86E4-A7DE-023C-9919-322A393AAF04}"/>
              </a:ext>
            </a:extLst>
          </p:cNvPr>
          <p:cNvCxnSpPr/>
          <p:nvPr/>
        </p:nvCxnSpPr>
        <p:spPr>
          <a:xfrm>
            <a:off x="3352800" y="4114800"/>
            <a:ext cx="1066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>
            <a:extLst>
              <a:ext uri="{FF2B5EF4-FFF2-40B4-BE49-F238E27FC236}">
                <a16:creationId xmlns:a16="http://schemas.microsoft.com/office/drawing/2014/main" id="{CD9C9C77-7BAC-E5FF-7ABA-9984AF1C3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2AF6743-954D-44AE-B90C-6F6FEDA1EA84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11B2E1-888D-F2E2-E83B-4B5A2B87A3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 sz="2800"/>
              <a:t>向量组的极大线性无关组与向量组的秩</a:t>
            </a:r>
          </a:p>
        </p:txBody>
      </p:sp>
      <p:sp>
        <p:nvSpPr>
          <p:cNvPr id="12" name="云形标注 11">
            <a:extLst>
              <a:ext uri="{FF2B5EF4-FFF2-40B4-BE49-F238E27FC236}">
                <a16:creationId xmlns:a16="http://schemas.microsoft.com/office/drawing/2014/main" id="{5A960D4C-D178-13C0-7428-1365C19F6429}"/>
              </a:ext>
            </a:extLst>
          </p:cNvPr>
          <p:cNvSpPr/>
          <p:nvPr/>
        </p:nvSpPr>
        <p:spPr>
          <a:xfrm>
            <a:off x="6553200" y="1828800"/>
            <a:ext cx="3657600" cy="838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FF0000"/>
                </a:solidFill>
              </a:rPr>
              <a:t>两个条件缺一不可</a:t>
            </a:r>
          </a:p>
        </p:txBody>
      </p:sp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CB09AADC-7845-E882-EC35-A5BD9BEF13F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39964" y="1752600"/>
          <a:ext cx="6264275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48100" imgH="2679700" progId="Equation.3">
                  <p:embed/>
                </p:oleObj>
              </mc:Choice>
              <mc:Fallback>
                <p:oleObj name="公式" r:id="rId3" imgW="3848100" imgH="267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4" y="1752600"/>
                        <a:ext cx="6264275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EC5BF08-1DE2-F80D-0579-2C1B64F506C1}"/>
              </a:ext>
            </a:extLst>
          </p:cNvPr>
          <p:cNvSpPr/>
          <p:nvPr/>
        </p:nvSpPr>
        <p:spPr>
          <a:xfrm>
            <a:off x="3200400" y="2514600"/>
            <a:ext cx="3962400" cy="1676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>
            <a:extLst>
              <a:ext uri="{FF2B5EF4-FFF2-40B4-BE49-F238E27FC236}">
                <a16:creationId xmlns:a16="http://schemas.microsoft.com/office/drawing/2014/main" id="{6705C4C8-A220-E47F-BBAD-85E09F289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86AD9B4-7CC1-4102-9BEC-C8AC198B363D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3AD29F1-D73E-69EA-014F-556004EA33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 sz="2800"/>
              <a:t>向量组的极大线性无关组与向量组的秩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A772DA4C-448C-D5C8-7470-9889E49DEA0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1752600"/>
          <a:ext cx="63246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48100" imgH="2654300" progId="Equation.3">
                  <p:embed/>
                </p:oleObj>
              </mc:Choice>
              <mc:Fallback>
                <p:oleObj name="公式" r:id="rId3" imgW="3848100" imgH="2654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632460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ED8F621-AB42-878D-49BB-25FF62E71B86}"/>
              </a:ext>
            </a:extLst>
          </p:cNvPr>
          <p:cNvCxnSpPr/>
          <p:nvPr/>
        </p:nvCxnSpPr>
        <p:spPr>
          <a:xfrm>
            <a:off x="7010400" y="4572000"/>
            <a:ext cx="1219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C1DF4D0-B6D8-6674-E5EA-49E84C2344D2}"/>
              </a:ext>
            </a:extLst>
          </p:cNvPr>
          <p:cNvCxnSpPr/>
          <p:nvPr/>
        </p:nvCxnSpPr>
        <p:spPr>
          <a:xfrm>
            <a:off x="2057400" y="4953000"/>
            <a:ext cx="1219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标注 10">
            <a:extLst>
              <a:ext uri="{FF2B5EF4-FFF2-40B4-BE49-F238E27FC236}">
                <a16:creationId xmlns:a16="http://schemas.microsoft.com/office/drawing/2014/main" id="{16D0B52A-112B-700A-CDC0-AC0A126C9372}"/>
              </a:ext>
            </a:extLst>
          </p:cNvPr>
          <p:cNvSpPr/>
          <p:nvPr/>
        </p:nvSpPr>
        <p:spPr>
          <a:xfrm>
            <a:off x="6629400" y="1905000"/>
            <a:ext cx="3810000" cy="21336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在向量组中逐个挑选向量</a:t>
            </a:r>
            <a:r>
              <a:rPr lang="en-US" altLang="zh-CN" sz="2400" b="1">
                <a:solidFill>
                  <a:srgbClr val="FF0000"/>
                </a:solidFill>
              </a:rPr>
              <a:t>, </a:t>
            </a:r>
            <a:r>
              <a:rPr lang="zh-CN" altLang="en-US" sz="2400" b="1">
                <a:solidFill>
                  <a:srgbClr val="FF0000"/>
                </a:solidFill>
              </a:rPr>
              <a:t>始终保持线性无关的性质</a:t>
            </a:r>
            <a:r>
              <a:rPr lang="en-US" altLang="zh-CN" sz="2400" b="1">
                <a:solidFill>
                  <a:srgbClr val="FF0000"/>
                </a:solidFill>
              </a:rPr>
              <a:t>, </a:t>
            </a:r>
            <a:r>
              <a:rPr lang="zh-CN" altLang="en-US" sz="2400" b="1">
                <a:solidFill>
                  <a:srgbClr val="FF0000"/>
                </a:solidFill>
              </a:rPr>
              <a:t>所得到向量的最大个数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>
            <a:extLst>
              <a:ext uri="{FF2B5EF4-FFF2-40B4-BE49-F238E27FC236}">
                <a16:creationId xmlns:a16="http://schemas.microsoft.com/office/drawing/2014/main" id="{558A8913-1F03-8D2B-DDCA-23A6FB74A7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9098CAB-38F7-4C85-8783-D734E2FD0E56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24A2B80-E3F4-6A5B-66D2-2163ADB608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 sz="2800"/>
              <a:t>向量组的极大线性无关组与向量组的秩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52F20768-DDCA-DA27-C6B9-5844B46390F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1752600"/>
          <a:ext cx="63246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48100" imgH="2654300" progId="Equation.3">
                  <p:embed/>
                </p:oleObj>
              </mc:Choice>
              <mc:Fallback>
                <p:oleObj name="公式" r:id="rId3" imgW="3848100" imgH="2654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632460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FD5B052-DF9F-10BA-9083-3A1A932028F4}"/>
              </a:ext>
            </a:extLst>
          </p:cNvPr>
          <p:cNvCxnSpPr/>
          <p:nvPr/>
        </p:nvCxnSpPr>
        <p:spPr>
          <a:xfrm>
            <a:off x="7010400" y="4572000"/>
            <a:ext cx="1219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3B740BF-7A35-57A2-6C2C-DA4FAE2CF27F}"/>
              </a:ext>
            </a:extLst>
          </p:cNvPr>
          <p:cNvCxnSpPr/>
          <p:nvPr/>
        </p:nvCxnSpPr>
        <p:spPr>
          <a:xfrm>
            <a:off x="2057400" y="4953000"/>
            <a:ext cx="1219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标注 10">
            <a:extLst>
              <a:ext uri="{FF2B5EF4-FFF2-40B4-BE49-F238E27FC236}">
                <a16:creationId xmlns:a16="http://schemas.microsoft.com/office/drawing/2014/main" id="{72412460-6C26-EDC6-D3E3-4257A0A1D7C8}"/>
              </a:ext>
            </a:extLst>
          </p:cNvPr>
          <p:cNvSpPr/>
          <p:nvPr/>
        </p:nvSpPr>
        <p:spPr>
          <a:xfrm>
            <a:off x="7620000" y="1905000"/>
            <a:ext cx="2590800" cy="21336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0033CC"/>
                </a:solidFill>
              </a:rPr>
              <a:t>向量组中如果一个向量能够被其他向量表示出来</a:t>
            </a:r>
            <a:r>
              <a:rPr lang="en-US" altLang="zh-CN" sz="2000" b="1">
                <a:solidFill>
                  <a:srgbClr val="0033CC"/>
                </a:solidFill>
              </a:rPr>
              <a:t>,</a:t>
            </a:r>
            <a:r>
              <a:rPr lang="zh-CN" altLang="en-US" sz="2000" b="1">
                <a:solidFill>
                  <a:srgbClr val="0033CC"/>
                </a:solidFill>
              </a:rPr>
              <a:t>那么从中删除掉这个向量</a:t>
            </a:r>
            <a:r>
              <a:rPr lang="en-US" altLang="zh-CN" sz="2000" b="1">
                <a:solidFill>
                  <a:srgbClr val="0033CC"/>
                </a:solidFill>
              </a:rPr>
              <a:t>,</a:t>
            </a:r>
            <a:r>
              <a:rPr lang="zh-CN" altLang="en-US" sz="2000" b="1">
                <a:solidFill>
                  <a:srgbClr val="0033CC"/>
                </a:solidFill>
              </a:rPr>
              <a:t>直到找不到可以删除的向量为止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>
            <a:extLst>
              <a:ext uri="{FF2B5EF4-FFF2-40B4-BE49-F238E27FC236}">
                <a16:creationId xmlns:a16="http://schemas.microsoft.com/office/drawing/2014/main" id="{AE68FA3B-163F-149D-5BAA-FCA605ECD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6DA61E9-CBF3-476B-97A5-39E81682C2D5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A7C8CEC-73CF-DE11-82DD-99FFB30AF6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 sz="2800"/>
              <a:t>向量组的极大线性无关组与向量组的秩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3CDCCEE9-DB03-242F-BE70-CEE3A10B7A8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1752600"/>
          <a:ext cx="63246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48100" imgH="2654300" progId="Equation.3">
                  <p:embed/>
                </p:oleObj>
              </mc:Choice>
              <mc:Fallback>
                <p:oleObj name="公式" r:id="rId3" imgW="3848100" imgH="2654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632460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F73764F-4ED8-41E0-C74A-04FA0369453C}"/>
              </a:ext>
            </a:extLst>
          </p:cNvPr>
          <p:cNvCxnSpPr/>
          <p:nvPr/>
        </p:nvCxnSpPr>
        <p:spPr>
          <a:xfrm>
            <a:off x="7010400" y="4572000"/>
            <a:ext cx="1219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C8EE097-FF3F-EA68-2117-3759C0AEAD67}"/>
              </a:ext>
            </a:extLst>
          </p:cNvPr>
          <p:cNvCxnSpPr/>
          <p:nvPr/>
        </p:nvCxnSpPr>
        <p:spPr>
          <a:xfrm>
            <a:off x="2057400" y="4953000"/>
            <a:ext cx="1219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云形标注 7">
            <a:extLst>
              <a:ext uri="{FF2B5EF4-FFF2-40B4-BE49-F238E27FC236}">
                <a16:creationId xmlns:a16="http://schemas.microsoft.com/office/drawing/2014/main" id="{3BDD07C0-2AEC-A615-99B3-B8FEA9087678}"/>
              </a:ext>
            </a:extLst>
          </p:cNvPr>
          <p:cNvSpPr/>
          <p:nvPr/>
        </p:nvSpPr>
        <p:spPr>
          <a:xfrm>
            <a:off x="7848600" y="3505200"/>
            <a:ext cx="25908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0033CC"/>
                </a:solidFill>
              </a:rPr>
              <a:t>什么样的向量组没有极大线性无关组</a:t>
            </a:r>
          </a:p>
        </p:txBody>
      </p:sp>
      <p:sp>
        <p:nvSpPr>
          <p:cNvPr id="11" name="云形标注 10">
            <a:extLst>
              <a:ext uri="{FF2B5EF4-FFF2-40B4-BE49-F238E27FC236}">
                <a16:creationId xmlns:a16="http://schemas.microsoft.com/office/drawing/2014/main" id="{0F811DB0-C68F-A41B-8D68-C63240307F9B}"/>
              </a:ext>
            </a:extLst>
          </p:cNvPr>
          <p:cNvSpPr/>
          <p:nvPr/>
        </p:nvSpPr>
        <p:spPr>
          <a:xfrm>
            <a:off x="8229600" y="5334000"/>
            <a:ext cx="22860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FF0000"/>
                </a:solidFill>
              </a:rPr>
              <a:t>只含有</a:t>
            </a:r>
            <a:r>
              <a:rPr lang="en-US" altLang="zh-CN" sz="2000" b="1">
                <a:solidFill>
                  <a:srgbClr val="FF0000"/>
                </a:solidFill>
              </a:rPr>
              <a:t>0</a:t>
            </a:r>
            <a:r>
              <a:rPr lang="zh-CN" altLang="en-US" sz="2000" b="1">
                <a:solidFill>
                  <a:srgbClr val="FF0000"/>
                </a:solidFill>
              </a:rPr>
              <a:t>向量的向量组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4FC4C6DF-67C5-C8B3-DCAC-988B91A144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8E3743C-36AE-4BEA-B8AA-797CEE575275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6387" name="内容占位符 3">
            <a:extLst>
              <a:ext uri="{FF2B5EF4-FFF2-40B4-BE49-F238E27FC236}">
                <a16:creationId xmlns:a16="http://schemas.microsoft.com/office/drawing/2014/main" id="{F302B063-0B03-BD68-9056-F1CDA6571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向量组的极大线性无关组一定与向量组本身等价</a:t>
            </a:r>
            <a:endParaRPr lang="en-US" altLang="zh-CN"/>
          </a:p>
          <a:p>
            <a:r>
              <a:rPr lang="zh-CN" altLang="en-US"/>
              <a:t>由向量组等价的传递性</a:t>
            </a:r>
            <a:r>
              <a:rPr lang="en-US" altLang="zh-CN"/>
              <a:t>,</a:t>
            </a:r>
            <a:r>
              <a:rPr lang="zh-CN" altLang="en-US"/>
              <a:t>向量组的两个不同的极大线性无关组之间是等价的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30F37444-091A-B763-47E1-DC5E3BEE56A5}"/>
              </a:ext>
            </a:extLst>
          </p:cNvPr>
          <p:cNvSpPr/>
          <p:nvPr/>
        </p:nvSpPr>
        <p:spPr>
          <a:xfrm>
            <a:off x="4800600" y="1066800"/>
            <a:ext cx="3352800" cy="10668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与原向量组等价的线性无关的向量组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</TotalTime>
  <Words>814</Words>
  <Application>Microsoft Office PowerPoint</Application>
  <PresentationFormat>宽屏</PresentationFormat>
  <Paragraphs>80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华文行楷</vt:lpstr>
      <vt:lpstr>Arial</vt:lpstr>
      <vt:lpstr>Times New Roman</vt:lpstr>
      <vt:lpstr>Wingdings</vt:lpstr>
      <vt:lpstr>默认设计模板</vt:lpstr>
      <vt:lpstr>1_默认设计模板</vt:lpstr>
      <vt:lpstr>2_默认设计模板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 jun</cp:lastModifiedBy>
  <cp:revision>198</cp:revision>
  <cp:lastPrinted>1601-01-01T00:00:00Z</cp:lastPrinted>
  <dcterms:created xsi:type="dcterms:W3CDTF">1601-01-01T00:00:00Z</dcterms:created>
  <dcterms:modified xsi:type="dcterms:W3CDTF">2022-11-04T02:19:15Z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