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76" r:id="rId2"/>
    <p:sldId id="377" r:id="rId3"/>
    <p:sldId id="378" r:id="rId4"/>
    <p:sldId id="379" r:id="rId5"/>
    <p:sldId id="400" r:id="rId6"/>
    <p:sldId id="401" r:id="rId7"/>
    <p:sldId id="402" r:id="rId8"/>
    <p:sldId id="380" r:id="rId9"/>
    <p:sldId id="383" r:id="rId10"/>
    <p:sldId id="384" r:id="rId11"/>
    <p:sldId id="385" r:id="rId12"/>
    <p:sldId id="403" r:id="rId13"/>
    <p:sldId id="404" r:id="rId14"/>
    <p:sldId id="405" r:id="rId15"/>
    <p:sldId id="387" r:id="rId16"/>
    <p:sldId id="397" r:id="rId17"/>
    <p:sldId id="398" r:id="rId18"/>
    <p:sldId id="399" r:id="rId19"/>
    <p:sldId id="407" r:id="rId20"/>
    <p:sldId id="411" r:id="rId21"/>
    <p:sldId id="410" r:id="rId22"/>
    <p:sldId id="389" r:id="rId23"/>
    <p:sldId id="418" r:id="rId24"/>
    <p:sldId id="419" r:id="rId25"/>
    <p:sldId id="415" r:id="rId26"/>
    <p:sldId id="417" r:id="rId27"/>
    <p:sldId id="408" r:id="rId28"/>
    <p:sldId id="412" r:id="rId29"/>
    <p:sldId id="413" r:id="rId30"/>
    <p:sldId id="414" r:id="rId31"/>
    <p:sldId id="321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ABA4F168-C535-620D-4DBF-DD255E38D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FBB48195-1C1B-54E9-8D85-EBB332D0F4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ECA3F3D6-2039-2240-6B08-48A9996CADE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2FA9B5B1-1BDF-1092-B252-9ACF517F328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E41164-F0AB-451A-A17E-56D8A3AA3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8790A30-EBF2-6097-DC53-FC7A777D72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89EC741-3B0A-B535-1C4A-EA22C7FB81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F861C52-3FD3-3995-FDCA-8FDCA9B66F2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286E1600-4856-B270-E3D1-7AAF7C61D8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1A49D8DD-B048-34CB-71F3-19E5DC455D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61E83322-1780-78DB-DE13-6E2094149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9DC3102-BA4D-492F-8536-46A0ECE151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2B6EEC9-3AE9-C1E1-C1E8-FF7F765671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DBF8C57-0925-44F4-B396-673BE01109D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C7CD0B3C-F340-01AA-8C1E-62568450943D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0270D-F6D7-4727-A0E5-B423165F2CA8}" type="datetime10">
              <a:rPr lang="zh-CN" altLang="en-US"/>
              <a:pPr>
                <a:defRPr/>
              </a:pPr>
              <a:t>09:47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8659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F20A4E5-197E-22C8-7E92-0CD911EA36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71A3F42-CC64-4AE0-AA21-B834B184B79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CBEB37FD-82FE-70F4-F3E5-FB7F1F02C3C8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A482-94F2-4950-8EF1-D871CE66D869}" type="datetime10">
              <a:rPr lang="zh-CN" altLang="en-US"/>
              <a:pPr>
                <a:defRPr/>
              </a:pPr>
              <a:t>09:47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14104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EFADF5BB-DE8C-B91A-16AD-A83647FC63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235265A-1C0D-4746-B9F2-0EC57FB229B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1941964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60B73062-2FCD-E549-0FB2-DAA567A456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227AE63-0447-4F63-A17C-76B09C2EAE6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8285883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2F8D79B0-F108-60C7-1BC5-F66090363C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E57CEFB-48E2-4F58-A92F-2A41B542EA0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F6ED6307-FB2F-7F0A-A67D-520A349B8205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861C1-A42D-473F-B2C3-ED522C721ABD}" type="datetime10">
              <a:rPr lang="zh-CN" altLang="en-US"/>
              <a:pPr>
                <a:defRPr/>
              </a:pPr>
              <a:t>09:47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4928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EA915043-AFDE-E9D3-CEC8-3591C2EC9E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79C76EB-682A-4370-9AD9-9D5644D100D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1954CD1D-CE9D-5EF1-FC15-CEECEF3180B0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02F73-453B-4FCD-BFDE-5BC1A0E17E3A}" type="datetime10">
              <a:rPr lang="zh-CN" altLang="en-US"/>
              <a:pPr>
                <a:defRPr/>
              </a:pPr>
              <a:t>09:47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3049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512068C-DD91-3432-2E0B-9412F7DD0D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5B266FC-3BB0-479F-9247-6D8713DF5C9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3BAB250C-28E1-9E3E-B4D7-FDE8C64A97C2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56C7-69D8-4680-A2D9-A3F949C962D2}" type="datetime10">
              <a:rPr lang="zh-CN" altLang="en-US"/>
              <a:pPr>
                <a:defRPr/>
              </a:pPr>
              <a:t>09:47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5555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25FFA564-CFEB-F03D-209D-646DF77812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EC1BF87-ED9A-4B90-9597-C89799DD064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9C3665CA-0EF0-1155-8511-9EF8622A1AC5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A5916-F608-43CF-BB1D-2A6DFCE3A32A}" type="datetime10">
              <a:rPr lang="zh-CN" altLang="en-US"/>
              <a:pPr>
                <a:defRPr/>
              </a:pPr>
              <a:t>09:47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1338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72D19A51-8FCD-A3F5-6481-8E36D956D8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1B001AB-679C-4367-B276-340E12566CA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DE13ECB8-FE0B-B4E6-6162-5407E388868A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72D01-6F89-4F2B-BF6F-35678428298E}" type="datetime10">
              <a:rPr lang="zh-CN" altLang="en-US"/>
              <a:pPr>
                <a:defRPr/>
              </a:pPr>
              <a:t>09:47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7291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F4D71056-8E7F-B619-C008-ED8A9C97A0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C492689-0CD4-4C65-B879-F775C334BF7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BFA63E35-D788-0D68-9722-6A1E0050D3A0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F9D18-8782-4C3C-8ED4-80F5FFA02548}" type="datetime10">
              <a:rPr lang="zh-CN" altLang="en-US"/>
              <a:pPr>
                <a:defRPr/>
              </a:pPr>
              <a:t>09:47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0269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B3888A1-8DCF-27A1-B3D2-0BC4A42E8C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2BE5B32-3335-4086-B1F8-C4194B5EE20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1B70C298-723D-FBB8-86A8-D5E1316F3960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F6B26-7014-4E6F-A884-C98724846E54}" type="datetime10">
              <a:rPr lang="zh-CN" altLang="en-US"/>
              <a:pPr>
                <a:defRPr/>
              </a:pPr>
              <a:t>09:47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8850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8435340B-4FDA-1CF6-7F94-40C9C8D9C7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78C7840-0741-4D4E-8EB9-3704A53B949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1486A499-26E9-D5E3-671A-D5815B62666F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63FCC-F92D-4755-8DC2-04E977337AA3}" type="datetime10">
              <a:rPr lang="zh-CN" altLang="en-US"/>
              <a:pPr>
                <a:defRPr/>
              </a:pPr>
              <a:t>09:47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45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10">
            <a:extLst>
              <a:ext uri="{FF2B5EF4-FFF2-40B4-BE49-F238E27FC236}">
                <a16:creationId xmlns:a16="http://schemas.microsoft.com/office/drawing/2014/main" id="{407A3696-A66A-AA69-36AA-D1A5C26BD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jtulogo">
            <a:extLst>
              <a:ext uri="{FF2B5EF4-FFF2-40B4-BE49-F238E27FC236}">
                <a16:creationId xmlns:a16="http://schemas.microsoft.com/office/drawing/2014/main" id="{7780724A-9814-7376-2620-94F17438CF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" descr="globogif">
            <a:extLst>
              <a:ext uri="{FF2B5EF4-FFF2-40B4-BE49-F238E27FC236}">
                <a16:creationId xmlns:a16="http://schemas.microsoft.com/office/drawing/2014/main" id="{CB696411-255B-F276-8E15-28993711DB39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>
            <a:extLst>
              <a:ext uri="{FF2B5EF4-FFF2-40B4-BE49-F238E27FC236}">
                <a16:creationId xmlns:a16="http://schemas.microsoft.com/office/drawing/2014/main" id="{C62A2CB0-D3E9-71EB-B30E-A28DE8C01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6">
            <a:extLst>
              <a:ext uri="{FF2B5EF4-FFF2-40B4-BE49-F238E27FC236}">
                <a16:creationId xmlns:a16="http://schemas.microsoft.com/office/drawing/2014/main" id="{3648EFB6-FD6B-D85A-F4C8-6369672EF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AD5957F2-6A83-1F02-A292-AD58F6E4EF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75BAE0FE-4B08-4BAA-85CC-92F6EE318D6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1032" name="Picture 20" descr="图片1">
            <a:extLst>
              <a:ext uri="{FF2B5EF4-FFF2-40B4-BE49-F238E27FC236}">
                <a16:creationId xmlns:a16="http://schemas.microsoft.com/office/drawing/2014/main" id="{3B9FD3CD-E151-A9E4-EE93-07933E03BA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69C31A31-D4A8-324C-B1A2-D68655ABC2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B0664BC8-608D-31D5-5145-D95BB78F1C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8D65FE15-FF75-F90F-6DF0-D027801C4705}"/>
              </a:ext>
            </a:extLst>
          </p:cNvPr>
          <p:cNvSpPr>
            <a:spLocks noGrp="1"/>
          </p:cNvSpPr>
          <p:nvPr userDrawn="1">
            <p:ph type="dt" sz="quarter" idx="2"/>
          </p:nvPr>
        </p:nvSpPr>
        <p:spPr bwMode="auto">
          <a:xfrm>
            <a:off x="0" y="6492875"/>
            <a:ext cx="1117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4CE495DD-5A50-407B-B2D9-B0670AA60EA6}" type="datetime10">
              <a:rPr lang="zh-CN" altLang="en-US"/>
              <a:pPr>
                <a:defRPr/>
              </a:pPr>
              <a:t>09:47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image" Target="../media/image5.png"/><Relationship Id="rId16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7.bin"/><Relationship Id="rId2" Type="http://schemas.openxmlformats.org/officeDocument/2006/relationships/image" Target="../media/image5.png"/><Relationship Id="rId16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8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40.wmf"/><Relationship Id="rId7" Type="http://schemas.openxmlformats.org/officeDocument/2006/relationships/oleObject" Target="../embeddings/oleObject49.bin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wmf"/><Relationship Id="rId10" Type="http://schemas.openxmlformats.org/officeDocument/2006/relationships/image" Target="../media/image44.wmf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8.bin"/><Relationship Id="rId2" Type="http://schemas.openxmlformats.org/officeDocument/2006/relationships/image" Target="../media/image5.png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8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4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9.bin"/><Relationship Id="rId2" Type="http://schemas.openxmlformats.org/officeDocument/2006/relationships/image" Target="../media/image5.png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3.wmf"/><Relationship Id="rId2" Type="http://schemas.openxmlformats.org/officeDocument/2006/relationships/image" Target="../media/image5.png"/><Relationship Id="rId16" Type="http://schemas.openxmlformats.org/officeDocument/2006/relationships/image" Target="../media/image7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102.bin"/><Relationship Id="rId2" Type="http://schemas.openxmlformats.org/officeDocument/2006/relationships/image" Target="../media/image5.png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8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11.bin"/><Relationship Id="rId2" Type="http://schemas.openxmlformats.org/officeDocument/2006/relationships/image" Target="../media/image5.png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9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01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0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wmf"/><Relationship Id="rId2" Type="http://schemas.openxmlformats.org/officeDocument/2006/relationships/image" Target="../media/image5.png"/><Relationship Id="rId16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8.bin"/><Relationship Id="rId2" Type="http://schemas.openxmlformats.org/officeDocument/2006/relationships/image" Target="../media/image5.png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FFB0E0CF-4ABC-93A7-7893-CAB2A083C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7E1A5B3-2F75-42DC-8C06-CB1949865709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5AF6ECA-6B29-C581-EB18-896A5AD52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齐次线性方程组解的性质和结构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DAF0BD3-FB2D-66C8-F33E-434156A76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149" name="日期占位符 4">
            <a:extLst>
              <a:ext uri="{FF2B5EF4-FFF2-40B4-BE49-F238E27FC236}">
                <a16:creationId xmlns:a16="http://schemas.microsoft.com/office/drawing/2014/main" id="{6508A40E-A78A-B384-890D-E4DF164E100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BEA4151-C8FE-4B57-8B4F-CAEFCFF687D7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BBA5EB90-95D2-EE72-35DE-D28A8B01A0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A12B110-5963-4135-A45B-E492E8BFF12E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E55BB99-DD7E-BDF7-1BD0-D579D2420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EFEB3A84-E58E-E3E7-4088-F718A693A86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067050" y="2603500"/>
          <a:ext cx="60579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94000" imgH="1358900" progId="Equation.3">
                  <p:embed/>
                </p:oleObj>
              </mc:Choice>
              <mc:Fallback>
                <p:oleObj name="公式" r:id="rId3" imgW="2794000" imgH="1358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603500"/>
                        <a:ext cx="60579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日期占位符 4">
            <a:extLst>
              <a:ext uri="{FF2B5EF4-FFF2-40B4-BE49-F238E27FC236}">
                <a16:creationId xmlns:a16="http://schemas.microsoft.com/office/drawing/2014/main" id="{87D38841-6105-2E53-FFB9-BF6140CA533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08194AB-DC63-4709-96D2-123A10292A7D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1D7DC8E6-84E2-DC82-FD28-04A649178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4241299-CBC7-4E80-80D2-DFE5CB1E9D8C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BF5CE44-F0C8-EEF9-1FED-89D4B8E248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838200"/>
            <a:ext cx="8077200" cy="914400"/>
          </a:xfrm>
        </p:spPr>
        <p:txBody>
          <a:bodyPr/>
          <a:lstStyle/>
          <a:p>
            <a:pPr eaLnBrk="1" hangingPunct="1"/>
            <a:r>
              <a:rPr lang="zh-CN" altLang="en-US" sz="2800"/>
              <a:t>解的性质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2CBF1F35-C5B9-9A68-47EB-953E1C4FA13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09800" y="1676400"/>
          <a:ext cx="827405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882900" imgH="1168400" progId="Equation.3">
                  <p:embed/>
                </p:oleObj>
              </mc:Choice>
              <mc:Fallback>
                <p:oleObj name="公式" r:id="rId3" imgW="28829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827405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9D6D67F4-2AA2-83E6-A098-A976384A569C}"/>
              </a:ext>
            </a:extLst>
          </p:cNvPr>
          <p:cNvSpPr/>
          <p:nvPr/>
        </p:nvSpPr>
        <p:spPr>
          <a:xfrm>
            <a:off x="3352800" y="1219200"/>
            <a:ext cx="2438400" cy="1143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b="1">
                <a:solidFill>
                  <a:srgbClr val="FF0000"/>
                </a:solidFill>
              </a:rPr>
              <a:t>非齐次方程组的两个解得差是对应齐次方程组的一个解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5FFD28-723B-C75A-75D1-D9F2F1731889}"/>
              </a:ext>
            </a:extLst>
          </p:cNvPr>
          <p:cNvSpPr/>
          <p:nvPr/>
        </p:nvSpPr>
        <p:spPr>
          <a:xfrm>
            <a:off x="3581400" y="5105400"/>
            <a:ext cx="495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b="1">
                <a:solidFill>
                  <a:srgbClr val="FF0000"/>
                </a:solidFill>
              </a:rPr>
              <a:t>非齐次方程组的一个解与对应齐次方程组的一个解得和</a:t>
            </a:r>
            <a:r>
              <a:rPr lang="en-US" altLang="zh-CN" sz="1800" b="1">
                <a:solidFill>
                  <a:srgbClr val="FF0000"/>
                </a:solidFill>
              </a:rPr>
              <a:t>,</a:t>
            </a:r>
            <a:r>
              <a:rPr lang="zh-CN" altLang="en-US" sz="1800" b="1">
                <a:solidFill>
                  <a:srgbClr val="FF0000"/>
                </a:solidFill>
              </a:rPr>
              <a:t>是非齐次线性方程组的一个解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EE274948-85B4-D871-6649-06891A5139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2830338-B4B2-404A-BF3A-FF5D5BA9917E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4CCACA33-2302-9726-AEBE-07897579224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0" y="685800"/>
          <a:ext cx="336708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14500" imgH="1397000" progId="Equation.3">
                  <p:embed/>
                </p:oleObj>
              </mc:Choice>
              <mc:Fallback>
                <p:oleObj name="公式" r:id="rId3" imgW="1714500" imgH="139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85800"/>
                        <a:ext cx="3367088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>
            <a:extLst>
              <a:ext uri="{FF2B5EF4-FFF2-40B4-BE49-F238E27FC236}">
                <a16:creationId xmlns:a16="http://schemas.microsoft.com/office/drawing/2014/main" id="{408766B8-880E-6EA2-CB43-16CAD430A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838200"/>
          <a:ext cx="2584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20800" imgH="1168400" progId="Equation.3">
                  <p:embed/>
                </p:oleObj>
              </mc:Choice>
              <mc:Fallback>
                <p:oleObj name="公式" r:id="rId5" imgW="13208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838200"/>
                        <a:ext cx="25844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">
            <a:extLst>
              <a:ext uri="{FF2B5EF4-FFF2-40B4-BE49-F238E27FC236}">
                <a16:creationId xmlns:a16="http://schemas.microsoft.com/office/drawing/2014/main" id="{02812501-9F15-1931-61CB-A1981F315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762000"/>
          <a:ext cx="2460625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57300" imgH="1346200" progId="Equation.3">
                  <p:embed/>
                </p:oleObj>
              </mc:Choice>
              <mc:Fallback>
                <p:oleObj name="公式" r:id="rId7" imgW="1257300" imgH="134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762000"/>
                        <a:ext cx="2460625" cy="263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5">
            <a:extLst>
              <a:ext uri="{FF2B5EF4-FFF2-40B4-BE49-F238E27FC236}">
                <a16:creationId xmlns:a16="http://schemas.microsoft.com/office/drawing/2014/main" id="{FC5F943B-924C-4CAC-C797-4BBDAE75C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505200"/>
          <a:ext cx="1887538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965200" imgH="1193800" progId="Equation.3">
                  <p:embed/>
                </p:oleObj>
              </mc:Choice>
              <mc:Fallback>
                <p:oleObj name="公式" r:id="rId9" imgW="965200" imgH="119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1887538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6">
            <a:extLst>
              <a:ext uri="{FF2B5EF4-FFF2-40B4-BE49-F238E27FC236}">
                <a16:creationId xmlns:a16="http://schemas.microsoft.com/office/drawing/2014/main" id="{FFDCAD3B-4DA9-F7A4-A147-FDB0979E21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276600"/>
          <a:ext cx="2732088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397000" imgH="1193800" progId="Equation.3">
                  <p:embed/>
                </p:oleObj>
              </mc:Choice>
              <mc:Fallback>
                <p:oleObj name="公式" r:id="rId11" imgW="1397000" imgH="119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76600"/>
                        <a:ext cx="2732088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A14AAF97-D84D-21E2-C9DF-50CF44597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886200"/>
          <a:ext cx="2160588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104900" imgH="1422400" progId="Equation.3">
                  <p:embed/>
                </p:oleObj>
              </mc:Choice>
              <mc:Fallback>
                <p:oleObj name="公式" r:id="rId13" imgW="1104900" imgH="142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86200"/>
                        <a:ext cx="2160588" cy="278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8">
            <a:extLst>
              <a:ext uri="{FF2B5EF4-FFF2-40B4-BE49-F238E27FC236}">
                <a16:creationId xmlns:a16="http://schemas.microsoft.com/office/drawing/2014/main" id="{93841A1A-EF13-7C97-1A7D-64ED1ABB8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429000"/>
          <a:ext cx="253365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295400" imgH="1397000" progId="Equation.3">
                  <p:embed/>
                </p:oleObj>
              </mc:Choice>
              <mc:Fallback>
                <p:oleObj name="公式" r:id="rId15" imgW="1295400" imgH="139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429000"/>
                        <a:ext cx="2533650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日期占位符 9">
            <a:extLst>
              <a:ext uri="{FF2B5EF4-FFF2-40B4-BE49-F238E27FC236}">
                <a16:creationId xmlns:a16="http://schemas.microsoft.com/office/drawing/2014/main" id="{8C5474E9-78BC-3FB0-D3FC-F30F9A39601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ED64600-ADD9-4EC6-9B38-7CC4EB144758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6C29CD51-6CAD-4A81-A1E9-5E29AC71F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F6E25E9-D4B1-42D8-8EB5-841CBCD4857B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2E16E812-661E-142E-D2B1-0F8C44D36D1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0" y="685800"/>
          <a:ext cx="336708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14500" imgH="1397000" progId="Equation.3">
                  <p:embed/>
                </p:oleObj>
              </mc:Choice>
              <mc:Fallback>
                <p:oleObj name="公式" r:id="rId3" imgW="1714500" imgH="139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85800"/>
                        <a:ext cx="3367088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>
            <a:extLst>
              <a:ext uri="{FF2B5EF4-FFF2-40B4-BE49-F238E27FC236}">
                <a16:creationId xmlns:a16="http://schemas.microsoft.com/office/drawing/2014/main" id="{3031F95C-4E7E-168A-2B4B-334D3192B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838200"/>
          <a:ext cx="2584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20800" imgH="1168400" progId="Equation.3">
                  <p:embed/>
                </p:oleObj>
              </mc:Choice>
              <mc:Fallback>
                <p:oleObj name="公式" r:id="rId5" imgW="13208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838200"/>
                        <a:ext cx="25844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AD2CDC59-CB55-FD7C-C23A-6C5AE0544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762000"/>
          <a:ext cx="2460625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57300" imgH="1346200" progId="Equation.3">
                  <p:embed/>
                </p:oleObj>
              </mc:Choice>
              <mc:Fallback>
                <p:oleObj name="公式" r:id="rId7" imgW="1257300" imgH="134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762000"/>
                        <a:ext cx="2460625" cy="263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>
            <a:extLst>
              <a:ext uri="{FF2B5EF4-FFF2-40B4-BE49-F238E27FC236}">
                <a16:creationId xmlns:a16="http://schemas.microsoft.com/office/drawing/2014/main" id="{2B2CCEB7-4B58-ACE8-C429-8773B600B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505200"/>
          <a:ext cx="1887538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965200" imgH="1193800" progId="Equation.3">
                  <p:embed/>
                </p:oleObj>
              </mc:Choice>
              <mc:Fallback>
                <p:oleObj name="公式" r:id="rId9" imgW="965200" imgH="119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05200"/>
                        <a:ext cx="1887538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6">
            <a:extLst>
              <a:ext uri="{FF2B5EF4-FFF2-40B4-BE49-F238E27FC236}">
                <a16:creationId xmlns:a16="http://schemas.microsoft.com/office/drawing/2014/main" id="{0FEF4DD8-67DB-E5A5-8F77-E6698714A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276600"/>
          <a:ext cx="2732088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397000" imgH="1193800" progId="Equation.3">
                  <p:embed/>
                </p:oleObj>
              </mc:Choice>
              <mc:Fallback>
                <p:oleObj name="公式" r:id="rId11" imgW="1397000" imgH="119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2732088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云形标注 9">
            <a:extLst>
              <a:ext uri="{FF2B5EF4-FFF2-40B4-BE49-F238E27FC236}">
                <a16:creationId xmlns:a16="http://schemas.microsoft.com/office/drawing/2014/main" id="{D2D936C6-DB34-CA8D-8293-62CC72907A88}"/>
              </a:ext>
            </a:extLst>
          </p:cNvPr>
          <p:cNvSpPr/>
          <p:nvPr/>
        </p:nvSpPr>
        <p:spPr>
          <a:xfrm>
            <a:off x="5410200" y="2438400"/>
            <a:ext cx="40386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取全部自由未知量为</a:t>
            </a:r>
            <a:r>
              <a:rPr lang="en-US" altLang="zh-CN" sz="2400" b="1">
                <a:solidFill>
                  <a:srgbClr val="FF0000"/>
                </a:solidFill>
              </a:rPr>
              <a:t>0,</a:t>
            </a:r>
            <a:r>
              <a:rPr lang="zh-CN" altLang="en-US" sz="2400" b="1">
                <a:solidFill>
                  <a:srgbClr val="FF0000"/>
                </a:solidFill>
              </a:rPr>
              <a:t>的到一个特解</a:t>
            </a:r>
          </a:p>
        </p:txBody>
      </p:sp>
      <p:graphicFrame>
        <p:nvGraphicFramePr>
          <p:cNvPr id="33801" name="Object 7">
            <a:extLst>
              <a:ext uri="{FF2B5EF4-FFF2-40B4-BE49-F238E27FC236}">
                <a16:creationId xmlns:a16="http://schemas.microsoft.com/office/drawing/2014/main" id="{8D48A029-A40F-B266-597C-42428F41C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962400"/>
          <a:ext cx="156527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800100" imgH="1397000" progId="Equation.3">
                  <p:embed/>
                </p:oleObj>
              </mc:Choice>
              <mc:Fallback>
                <p:oleObj name="公式" r:id="rId13" imgW="800100" imgH="139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962400"/>
                        <a:ext cx="1565275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云形标注 11">
            <a:extLst>
              <a:ext uri="{FF2B5EF4-FFF2-40B4-BE49-F238E27FC236}">
                <a16:creationId xmlns:a16="http://schemas.microsoft.com/office/drawing/2014/main" id="{406A49AD-F05A-FC12-E106-BA78B4C83340}"/>
              </a:ext>
            </a:extLst>
          </p:cNvPr>
          <p:cNvSpPr/>
          <p:nvPr/>
        </p:nvSpPr>
        <p:spPr>
          <a:xfrm>
            <a:off x="5410200" y="2438400"/>
            <a:ext cx="40386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在最后的方程组将常数项变为</a:t>
            </a:r>
            <a:r>
              <a:rPr lang="en-US" altLang="zh-CN" sz="2400" b="1">
                <a:solidFill>
                  <a:srgbClr val="FF0000"/>
                </a:solidFill>
              </a:rPr>
              <a:t>0,</a:t>
            </a:r>
            <a:r>
              <a:rPr lang="zh-CN" altLang="en-US" sz="2400" b="1">
                <a:solidFill>
                  <a:srgbClr val="FF0000"/>
                </a:solidFill>
              </a:rPr>
              <a:t>写出一个基础解系</a:t>
            </a:r>
          </a:p>
        </p:txBody>
      </p:sp>
      <p:graphicFrame>
        <p:nvGraphicFramePr>
          <p:cNvPr id="33802" name="Object 8">
            <a:extLst>
              <a:ext uri="{FF2B5EF4-FFF2-40B4-BE49-F238E27FC236}">
                <a16:creationId xmlns:a16="http://schemas.microsoft.com/office/drawing/2014/main" id="{195FBAFA-8E48-CC93-0EE1-7DBD5033BC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3756025"/>
          <a:ext cx="246062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257300" imgH="1397000" progId="Equation.3">
                  <p:embed/>
                </p:oleObj>
              </mc:Choice>
              <mc:Fallback>
                <p:oleObj name="公式" r:id="rId15" imgW="1257300" imgH="139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756025"/>
                        <a:ext cx="2460625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9">
            <a:extLst>
              <a:ext uri="{FF2B5EF4-FFF2-40B4-BE49-F238E27FC236}">
                <a16:creationId xmlns:a16="http://schemas.microsoft.com/office/drawing/2014/main" id="{44EC5656-81B1-3CD8-FA6A-B0C88C2C9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15400" y="5257800"/>
          <a:ext cx="12922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660400" imgH="457200" progId="Equation.3">
                  <p:embed/>
                </p:oleObj>
              </mc:Choice>
              <mc:Fallback>
                <p:oleObj name="公式" r:id="rId17" imgW="660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5257800"/>
                        <a:ext cx="12922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日期占位符 12">
            <a:extLst>
              <a:ext uri="{FF2B5EF4-FFF2-40B4-BE49-F238E27FC236}">
                <a16:creationId xmlns:a16="http://schemas.microsoft.com/office/drawing/2014/main" id="{8618CCB3-2714-AF4A-138F-138CC6BE027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F187B6D-EA84-4493-A5C6-B44967D6C0BF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724A6CED-006C-D524-E6CE-D0F0609DFA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D85B527-687A-4BB9-A29F-659B73B62C2D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6FE7FA6-2AAE-AD9C-2516-35F8385FA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229600" cy="4724400"/>
          </a:xfrm>
        </p:spPr>
        <p:txBody>
          <a:bodyPr/>
          <a:lstStyle/>
          <a:p>
            <a:pPr eaLnBrk="1" hangingPunct="1"/>
            <a:r>
              <a:rPr lang="zh-CN" altLang="en-US"/>
              <a:t>非齐次线性方程组</a:t>
            </a:r>
            <a:r>
              <a:rPr lang="en-US" altLang="zh-CN"/>
              <a:t>Ax=B</a:t>
            </a:r>
            <a:r>
              <a:rPr lang="zh-CN" altLang="en-US"/>
              <a:t>通解求法</a:t>
            </a:r>
            <a:br>
              <a:rPr lang="en-US" altLang="zh-CN"/>
            </a:br>
            <a:r>
              <a:rPr lang="en-US" altLang="zh-CN" sz="2400"/>
              <a:t>1</a:t>
            </a:r>
            <a:r>
              <a:rPr lang="zh-CN" altLang="en-US" sz="2400"/>
              <a:t>、通过初等行变换化增广矩阵为规范阶梯形矩阵</a:t>
            </a:r>
            <a:br>
              <a:rPr lang="en-US" altLang="zh-CN" sz="2400"/>
            </a:br>
            <a:r>
              <a:rPr lang="en-US" altLang="zh-CN" sz="2400"/>
              <a:t>2</a:t>
            </a:r>
            <a:r>
              <a:rPr lang="zh-CN" altLang="en-US" sz="2400"/>
              <a:t>、将每个非</a:t>
            </a:r>
            <a:r>
              <a:rPr lang="en-US" altLang="zh-CN" sz="2400"/>
              <a:t>0</a:t>
            </a:r>
            <a:r>
              <a:rPr lang="zh-CN" altLang="en-US" sz="2400"/>
              <a:t>行的第一个非零元素</a:t>
            </a:r>
            <a:r>
              <a:rPr lang="en-US" altLang="zh-CN" sz="2400"/>
              <a:t>1</a:t>
            </a:r>
            <a:r>
              <a:rPr lang="zh-CN" altLang="en-US" sz="2400"/>
              <a:t>对应的未知数</a:t>
            </a:r>
            <a:r>
              <a:rPr lang="en-US" altLang="zh-CN" sz="2400"/>
              <a:t>(r</a:t>
            </a:r>
            <a:r>
              <a:rPr lang="zh-CN" altLang="en-US" sz="2400"/>
              <a:t>个</a:t>
            </a:r>
            <a:r>
              <a:rPr lang="en-US" altLang="zh-CN" sz="2400"/>
              <a:t>)</a:t>
            </a:r>
            <a:r>
              <a:rPr lang="zh-CN" altLang="en-US" sz="2400"/>
              <a:t>留在等式左边</a:t>
            </a:r>
            <a:r>
              <a:rPr lang="en-US" altLang="zh-CN" sz="2400"/>
              <a:t>,</a:t>
            </a:r>
            <a:r>
              <a:rPr lang="zh-CN" altLang="en-US" sz="2400"/>
              <a:t>其余的未知数</a:t>
            </a:r>
            <a:r>
              <a:rPr lang="en-US" altLang="zh-CN" sz="2400"/>
              <a:t>(</a:t>
            </a:r>
            <a:r>
              <a:rPr lang="zh-CN" altLang="en-US" sz="2400"/>
              <a:t>自由未知量</a:t>
            </a:r>
            <a:r>
              <a:rPr lang="en-US" altLang="zh-CN" sz="2400"/>
              <a:t>, </a:t>
            </a:r>
            <a:r>
              <a:rPr lang="zh-CN" altLang="en-US" sz="2400"/>
              <a:t>有</a:t>
            </a:r>
            <a:r>
              <a:rPr lang="en-US" altLang="zh-CN" sz="2400"/>
              <a:t>n-r</a:t>
            </a:r>
            <a:r>
              <a:rPr lang="zh-CN" altLang="en-US" sz="2400"/>
              <a:t>个</a:t>
            </a:r>
            <a:r>
              <a:rPr lang="en-US" altLang="zh-CN" sz="2400"/>
              <a:t>)</a:t>
            </a:r>
            <a:r>
              <a:rPr lang="zh-CN" altLang="en-US" sz="2400"/>
              <a:t>移到等式右边</a:t>
            </a:r>
            <a:br>
              <a:rPr lang="en-US" altLang="zh-CN" sz="2400"/>
            </a:b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将规范行阶梯阵中所有自由未知量取</a:t>
            </a:r>
            <a:r>
              <a:rPr lang="en-US" altLang="zh-CN" sz="2400" b="1">
                <a:solidFill>
                  <a:srgbClr val="FF0000"/>
                </a:solidFill>
              </a:rPr>
              <a:t>0,</a:t>
            </a:r>
            <a:r>
              <a:rPr lang="zh-CN" altLang="en-US" sz="2400" b="1">
                <a:solidFill>
                  <a:srgbClr val="FF0000"/>
                </a:solidFill>
              </a:rPr>
              <a:t>得到一个特解</a:t>
            </a:r>
            <a:br>
              <a:rPr lang="en-US" altLang="zh-CN" sz="2400"/>
            </a:b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将规范行阶梯阵中常数项改为</a:t>
            </a:r>
            <a:r>
              <a:rPr lang="en-US" altLang="zh-CN" sz="2400" b="1">
                <a:solidFill>
                  <a:srgbClr val="FF0000"/>
                </a:solidFill>
              </a:rPr>
              <a:t>0, </a:t>
            </a:r>
            <a:r>
              <a:rPr lang="zh-CN" altLang="en-US" sz="2400" b="1">
                <a:solidFill>
                  <a:srgbClr val="FF0000"/>
                </a:solidFill>
              </a:rPr>
              <a:t>写出一个基础解系</a:t>
            </a:r>
            <a:br>
              <a:rPr lang="en-US" altLang="zh-CN" sz="2400"/>
            </a:br>
            <a:r>
              <a:rPr lang="en-US" altLang="zh-CN" sz="2400"/>
              <a:t>5</a:t>
            </a:r>
            <a:r>
              <a:rPr lang="zh-CN" altLang="en-US" sz="2400"/>
              <a:t>、写出</a:t>
            </a:r>
            <a:r>
              <a:rPr lang="zh-CN" altLang="en-US" sz="2400" b="1">
                <a:solidFill>
                  <a:srgbClr val="FF0000"/>
                </a:solidFill>
              </a:rPr>
              <a:t>通解</a:t>
            </a:r>
            <a:r>
              <a:rPr lang="en-US" altLang="zh-CN" sz="2400" b="1">
                <a:solidFill>
                  <a:srgbClr val="FF0000"/>
                </a:solidFill>
              </a:rPr>
              <a:t>=</a:t>
            </a:r>
            <a:r>
              <a:rPr lang="zh-CN" altLang="en-US" sz="2400" b="1">
                <a:solidFill>
                  <a:srgbClr val="FF0000"/>
                </a:solidFill>
              </a:rPr>
              <a:t>基础解系的线性组合</a:t>
            </a:r>
            <a:r>
              <a:rPr lang="en-US" altLang="zh-CN" sz="2400" b="1">
                <a:solidFill>
                  <a:srgbClr val="FF0000"/>
                </a:solidFill>
              </a:rPr>
              <a:t>+</a:t>
            </a:r>
            <a:r>
              <a:rPr lang="zh-CN" altLang="en-US" sz="2400" b="1">
                <a:solidFill>
                  <a:srgbClr val="FF0000"/>
                </a:solidFill>
              </a:rPr>
              <a:t>一个特解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D47303F0-2CC6-2A62-02ED-28BF0A10F10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148DF10-8563-495A-B464-9DD555166BA1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>
            <a:extLst>
              <a:ext uri="{FF2B5EF4-FFF2-40B4-BE49-F238E27FC236}">
                <a16:creationId xmlns:a16="http://schemas.microsoft.com/office/drawing/2014/main" id="{0C310FEC-113C-46D0-EC69-06A33E871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5590098-9B60-49C9-9037-73B71E3A1B66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72B9F7B9-C42C-6C54-B9D1-439CCE29A05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81200" y="762000"/>
          <a:ext cx="83693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38500" imgH="1651000" progId="Equation.3">
                  <p:embed/>
                </p:oleObj>
              </mc:Choice>
              <mc:Fallback>
                <p:oleObj name="公式" r:id="rId3" imgW="3238500" imgH="165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62000"/>
                        <a:ext cx="83693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5">
            <a:extLst>
              <a:ext uri="{FF2B5EF4-FFF2-40B4-BE49-F238E27FC236}">
                <a16:creationId xmlns:a16="http://schemas.microsoft.com/office/drawing/2014/main" id="{9183A2CD-2CC5-24B9-A18B-68778887F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265738"/>
            <a:ext cx="79644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非齐次线性方程组的通解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=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非齐次线性方程组的特解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对应的齐次线性方程组的通解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ECD9FC8B-2EA9-D9F7-4637-C1DE38DD0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DADD4DF-4BC6-4155-BC93-F3E95B8FDF15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30E41466-46AB-2979-2C6D-8E0A4E43807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685800"/>
          <a:ext cx="64008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619500" imgH="1219200" progId="Equation.3">
                  <p:embed/>
                </p:oleObj>
              </mc:Choice>
              <mc:Fallback>
                <p:oleObj name="公式" r:id="rId3" imgW="3619500" imgH="121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85800"/>
                        <a:ext cx="640080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D5E775B8-9553-1083-EE71-9E19FE670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48000"/>
          <a:ext cx="14954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38200" imgH="939800" progId="Equation.3">
                  <p:embed/>
                </p:oleObj>
              </mc:Choice>
              <mc:Fallback>
                <p:oleObj name="公式" r:id="rId5" imgW="8382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14954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726A601C-841C-DF82-C792-DB7C60935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4876800"/>
          <a:ext cx="22209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44600" imgH="228600" progId="Equation.3">
                  <p:embed/>
                </p:oleObj>
              </mc:Choice>
              <mc:Fallback>
                <p:oleObj name="公式" r:id="rId7" imgW="1244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4876800"/>
                        <a:ext cx="222091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B886A77F-35AF-01A2-FD80-C8F0A272C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1925" y="2590800"/>
          <a:ext cx="6186488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467100" imgH="711200" progId="Equation.3">
                  <p:embed/>
                </p:oleObj>
              </mc:Choice>
              <mc:Fallback>
                <p:oleObj name="公式" r:id="rId9" imgW="34671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2590800"/>
                        <a:ext cx="6186488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5718F5F5-5D6C-6666-B775-BD965D0AD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886200"/>
          <a:ext cx="5916613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314700" imgH="711200" progId="Equation.3">
                  <p:embed/>
                </p:oleObj>
              </mc:Choice>
              <mc:Fallback>
                <p:oleObj name="公式" r:id="rId11" imgW="33147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86200"/>
                        <a:ext cx="5916613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24FC9CFE-B906-38A8-16E8-BD440CDAF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105400"/>
          <a:ext cx="6550025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670300" imgH="711200" progId="Equation.3">
                  <p:embed/>
                </p:oleObj>
              </mc:Choice>
              <mc:Fallback>
                <p:oleObj name="公式" r:id="rId13" imgW="36703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05400"/>
                        <a:ext cx="6550025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日期占位符 8">
            <a:extLst>
              <a:ext uri="{FF2B5EF4-FFF2-40B4-BE49-F238E27FC236}">
                <a16:creationId xmlns:a16="http://schemas.microsoft.com/office/drawing/2014/main" id="{BCB63EF9-349B-2A83-F15D-9F8E0300AB1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D450EEF-61BF-46C3-9BDB-ED7A7973CB61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BFBB00A-E5CD-D0E1-EBAE-1C186AF9D0BC}"/>
              </a:ext>
            </a:extLst>
          </p:cNvPr>
          <p:cNvSpPr/>
          <p:nvPr/>
        </p:nvSpPr>
        <p:spPr>
          <a:xfrm>
            <a:off x="2362200" y="762000"/>
            <a:ext cx="8001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437F587F-AC36-0FAD-9BF9-023EEEF210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FA5A9E0-66E5-46A4-816C-81B74A95DCC7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0CF3A39F-4567-DA4B-9304-AF4FF1738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838200"/>
          <a:ext cx="8797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140200" imgH="215900" progId="Equation.3">
                  <p:embed/>
                </p:oleObj>
              </mc:Choice>
              <mc:Fallback>
                <p:oleObj name="公式" r:id="rId3" imgW="41402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38200"/>
                        <a:ext cx="8797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DF477D9A-A230-2ADD-4F16-9C0EF9E3F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524000"/>
          <a:ext cx="7456488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670300" imgH="2311400" progId="Equation.3">
                  <p:embed/>
                </p:oleObj>
              </mc:Choice>
              <mc:Fallback>
                <p:oleObj name="公式" r:id="rId5" imgW="3670300" imgH="2311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7456488" cy="469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日期占位符 4">
            <a:extLst>
              <a:ext uri="{FF2B5EF4-FFF2-40B4-BE49-F238E27FC236}">
                <a16:creationId xmlns:a16="http://schemas.microsoft.com/office/drawing/2014/main" id="{DCD873BF-24DC-B220-A23D-6DA5163B1F4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A73079B-16C9-47E6-8820-E43908C2EA09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A922601-87B6-E597-824E-6679089399AF}"/>
              </a:ext>
            </a:extLst>
          </p:cNvPr>
          <p:cNvSpPr/>
          <p:nvPr/>
        </p:nvSpPr>
        <p:spPr>
          <a:xfrm>
            <a:off x="2362200" y="762000"/>
            <a:ext cx="8001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617BC943-7CB3-BA24-2BF4-48F33695B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838200"/>
          <a:ext cx="8797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40200" imgH="215900" progId="Equation.3">
                  <p:embed/>
                </p:oleObj>
              </mc:Choice>
              <mc:Fallback>
                <p:oleObj name="公式" r:id="rId2" imgW="41402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38200"/>
                        <a:ext cx="8797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3">
            <a:extLst>
              <a:ext uri="{FF2B5EF4-FFF2-40B4-BE49-F238E27FC236}">
                <a16:creationId xmlns:a16="http://schemas.microsoft.com/office/drawing/2014/main" id="{20F66502-5F89-710F-56DA-97DBE3E3A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600200"/>
          <a:ext cx="6018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32100" imgH="215900" progId="Equation.3">
                  <p:embed/>
                </p:oleObj>
              </mc:Choice>
              <mc:Fallback>
                <p:oleObj name="公式" r:id="rId4" imgW="28321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6018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灯片编号占位符 3">
            <a:extLst>
              <a:ext uri="{FF2B5EF4-FFF2-40B4-BE49-F238E27FC236}">
                <a16:creationId xmlns:a16="http://schemas.microsoft.com/office/drawing/2014/main" id="{2E6F25B0-8D1C-A8D3-38F1-131F621313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BBDEFFF-878D-4196-8551-806A545BF472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7893" name="Object 4">
            <a:extLst>
              <a:ext uri="{FF2B5EF4-FFF2-40B4-BE49-F238E27FC236}">
                <a16:creationId xmlns:a16="http://schemas.microsoft.com/office/drawing/2014/main" id="{584A615E-8FD1-5A83-B39B-9D1E915DA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286000"/>
          <a:ext cx="6908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251200" imgH="203200" progId="Equation.3">
                  <p:embed/>
                </p:oleObj>
              </mc:Choice>
              <mc:Fallback>
                <p:oleObj name="公式" r:id="rId7" imgW="3251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6908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>
            <a:extLst>
              <a:ext uri="{FF2B5EF4-FFF2-40B4-BE49-F238E27FC236}">
                <a16:creationId xmlns:a16="http://schemas.microsoft.com/office/drawing/2014/main" id="{CD62306D-C126-40BC-351C-1982AA28C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048000"/>
          <a:ext cx="57483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705100" imgH="457200" progId="Equation.3">
                  <p:embed/>
                </p:oleObj>
              </mc:Choice>
              <mc:Fallback>
                <p:oleObj name="公式" r:id="rId9" imgW="27051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57483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日期占位符 6">
            <a:extLst>
              <a:ext uri="{FF2B5EF4-FFF2-40B4-BE49-F238E27FC236}">
                <a16:creationId xmlns:a16="http://schemas.microsoft.com/office/drawing/2014/main" id="{AE038CFB-7269-C2E6-7B54-818B97B95B3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4AF3B76-58BE-4655-866E-D3D4870C9698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B801DE7-DFAB-6F3B-87FF-65F11CAB742A}"/>
              </a:ext>
            </a:extLst>
          </p:cNvPr>
          <p:cNvSpPr/>
          <p:nvPr/>
        </p:nvSpPr>
        <p:spPr>
          <a:xfrm>
            <a:off x="2819400" y="1905000"/>
            <a:ext cx="37338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A035DAB2-04AD-2D87-1A1A-DB82ABF4A2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54D49BB-5D85-4FFE-95F0-AFB4C0D59C4B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998A7F82-36A1-4497-C2DB-F93E0A4DB780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0" y="762000"/>
          <a:ext cx="6402388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616200" imgH="939800" progId="Equation.3">
                  <p:embed/>
                </p:oleObj>
              </mc:Choice>
              <mc:Fallback>
                <p:oleObj name="公式" r:id="rId3" imgW="26162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62000"/>
                        <a:ext cx="6402388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日期占位符 3">
            <a:extLst>
              <a:ext uri="{FF2B5EF4-FFF2-40B4-BE49-F238E27FC236}">
                <a16:creationId xmlns:a16="http://schemas.microsoft.com/office/drawing/2014/main" id="{42D083CE-9952-038F-7782-C7A9D3A302F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48BFD91-75CF-4EF6-9DAD-B21E2884B015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2FCC6F55-FF40-2F0B-4BE0-A519527C8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124200"/>
          <a:ext cx="25796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54100" imgH="228600" progId="Equation.3">
                  <p:embed/>
                </p:oleObj>
              </mc:Choice>
              <mc:Fallback>
                <p:oleObj name="公式" r:id="rId5" imgW="1054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25796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966C5766-61B4-22B8-1DCC-D95FA69ED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124200"/>
          <a:ext cx="33877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384300" imgH="203200" progId="Equation.3">
                  <p:embed/>
                </p:oleObj>
              </mc:Choice>
              <mc:Fallback>
                <p:oleObj name="公式" r:id="rId7" imgW="1384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33877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B25919DF-DEA0-4AEC-5144-2CB930A54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10000"/>
          <a:ext cx="15859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647419" imgH="203112" progId="Equation.3">
                  <p:embed/>
                </p:oleObj>
              </mc:Choice>
              <mc:Fallback>
                <p:oleObj name="公式" r:id="rId9" imgW="647419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15859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id="{0DF776EA-8226-AAFF-F77E-25243E5F3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810000"/>
          <a:ext cx="31416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282700" imgH="228600" progId="Equation.3">
                  <p:embed/>
                </p:oleObj>
              </mc:Choice>
              <mc:Fallback>
                <p:oleObj name="公式" r:id="rId11" imgW="12827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10000"/>
                        <a:ext cx="31416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>
            <a:extLst>
              <a:ext uri="{FF2B5EF4-FFF2-40B4-BE49-F238E27FC236}">
                <a16:creationId xmlns:a16="http://schemas.microsoft.com/office/drawing/2014/main" id="{D923A6E2-2B85-B6BC-D7B2-09442AF13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810000"/>
          <a:ext cx="339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384300" imgH="228600" progId="Equation.3">
                  <p:embed/>
                </p:oleObj>
              </mc:Choice>
              <mc:Fallback>
                <p:oleObj name="公式" r:id="rId13" imgW="13843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810000"/>
                        <a:ext cx="339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53F9BF2B-E658-AD6B-A2A5-2A6DC11CB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19600"/>
          <a:ext cx="74279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035300" imgH="215900" progId="Equation.3">
                  <p:embed/>
                </p:oleObj>
              </mc:Choice>
              <mc:Fallback>
                <p:oleObj name="公式" r:id="rId15" imgW="30353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0"/>
                        <a:ext cx="74279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CBA5CF3C-0038-85A0-F8C9-69371A8EA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029200"/>
          <a:ext cx="43211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765300" imgH="228600" progId="Equation.3">
                  <p:embed/>
                </p:oleObj>
              </mc:Choice>
              <mc:Fallback>
                <p:oleObj name="公式" r:id="rId17" imgW="1765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43211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9667DB94-6E73-943F-D820-BA1BD618D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029200"/>
          <a:ext cx="21764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889000" imgH="228600" progId="Equation.3">
                  <p:embed/>
                </p:oleObj>
              </mc:Choice>
              <mc:Fallback>
                <p:oleObj name="公式" r:id="rId19" imgW="889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029200"/>
                        <a:ext cx="21764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AD21CEA3-DF4C-F923-65BE-9B03663CF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BF132D71-5B4F-4743-A1A7-54B37146314A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8C122192-8B95-6126-18D1-A2EA4C24B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B9938100-2680-8D9B-BAFF-72E3A63E9C3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067050" y="2547938"/>
          <a:ext cx="60579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17800" imgH="1371600" progId="Equation.3">
                  <p:embed/>
                </p:oleObj>
              </mc:Choice>
              <mc:Fallback>
                <p:oleObj name="公式" r:id="rId3" imgW="27178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547938"/>
                        <a:ext cx="6057900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日期占位符 4">
            <a:extLst>
              <a:ext uri="{FF2B5EF4-FFF2-40B4-BE49-F238E27FC236}">
                <a16:creationId xmlns:a16="http://schemas.microsoft.com/office/drawing/2014/main" id="{E0D2DDF1-8477-0185-7015-95B7A813080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1056DF4-3F4C-40CE-8C7B-3894E77D1831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5A87D9B9-C24D-7AC5-1C41-49099A05D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B785781-2CC2-4645-B134-1FD3D8CCBE69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A9DD6CED-FC23-0062-9A98-AAF2CACDEC0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76400" y="762000"/>
          <a:ext cx="640238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14600" imgH="457200" progId="Equation.3">
                  <p:embed/>
                </p:oleObj>
              </mc:Choice>
              <mc:Fallback>
                <p:oleObj name="公式" r:id="rId3" imgW="2514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62000"/>
                        <a:ext cx="6402388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日期占位符 3">
            <a:extLst>
              <a:ext uri="{FF2B5EF4-FFF2-40B4-BE49-F238E27FC236}">
                <a16:creationId xmlns:a16="http://schemas.microsoft.com/office/drawing/2014/main" id="{7CC0733D-1FAF-365C-951D-90640372B20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3A2C583-8398-46A6-9548-03C76B3DAB80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37C9DEA6-B462-4DA2-C25B-3A293D429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981200"/>
          <a:ext cx="67278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641600" imgH="228600" progId="Equation.3">
                  <p:embed/>
                </p:oleObj>
              </mc:Choice>
              <mc:Fallback>
                <p:oleObj name="公式" r:id="rId5" imgW="2641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67278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D4EA1297-A017-CC9A-E59A-7A9220329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9763" y="2590800"/>
          <a:ext cx="44307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39900" imgH="215900" progId="Equation.3">
                  <p:embed/>
                </p:oleObj>
              </mc:Choice>
              <mc:Fallback>
                <p:oleObj name="公式" r:id="rId7" imgW="17399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590800"/>
                        <a:ext cx="44307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9B8E0619-07AB-B140-3086-D8C0D7463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925" y="3200400"/>
          <a:ext cx="553085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171700" imgH="673100" progId="Equation.3">
                  <p:embed/>
                </p:oleObj>
              </mc:Choice>
              <mc:Fallback>
                <p:oleObj name="公式" r:id="rId9" imgW="2171700" imgH="67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200400"/>
                        <a:ext cx="5530850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C84335F4-90A7-1C4F-7E16-BA92C7BCD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7588" y="4968875"/>
          <a:ext cx="3978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562100" imgH="203200" progId="Equation.3">
                  <p:embed/>
                </p:oleObj>
              </mc:Choice>
              <mc:Fallback>
                <p:oleObj name="公式" r:id="rId11" imgW="15621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4968875"/>
                        <a:ext cx="39782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云形标注 8">
            <a:extLst>
              <a:ext uri="{FF2B5EF4-FFF2-40B4-BE49-F238E27FC236}">
                <a16:creationId xmlns:a16="http://schemas.microsoft.com/office/drawing/2014/main" id="{05866F42-D44D-E771-22A6-3F105074E48C}"/>
              </a:ext>
            </a:extLst>
          </p:cNvPr>
          <p:cNvSpPr/>
          <p:nvPr/>
        </p:nvSpPr>
        <p:spPr>
          <a:xfrm>
            <a:off x="6172200" y="2819400"/>
            <a:ext cx="4343400" cy="137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公式</a:t>
            </a:r>
            <a:r>
              <a:rPr lang="en-US" altLang="zh-CN" sz="2400" b="1" dirty="0">
                <a:solidFill>
                  <a:srgbClr val="FF0000"/>
                </a:solidFill>
              </a:rPr>
              <a:t>r(A+B)</a:t>
            </a:r>
            <a:r>
              <a:rPr lang="zh-CN" altLang="en-US" sz="2400" b="1" dirty="0">
                <a:solidFill>
                  <a:srgbClr val="FF0000"/>
                </a:solidFill>
              </a:rPr>
              <a:t>≤</a:t>
            </a:r>
            <a:r>
              <a:rPr lang="en-US" altLang="zh-CN" sz="2400" b="1" dirty="0">
                <a:solidFill>
                  <a:srgbClr val="FF0000"/>
                </a:solidFill>
              </a:rPr>
              <a:t>r(A)+r(B)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>
            <a:extLst>
              <a:ext uri="{FF2B5EF4-FFF2-40B4-BE49-F238E27FC236}">
                <a16:creationId xmlns:a16="http://schemas.microsoft.com/office/drawing/2014/main" id="{4E6557B6-0A14-BE10-6715-223EDF0CD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146929B-ECD6-4FFD-AC01-21DFAE784E4B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982009D-CF97-02A8-3F10-9C29444DEF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838200"/>
            <a:ext cx="8077200" cy="914400"/>
          </a:xfrm>
        </p:spPr>
        <p:txBody>
          <a:bodyPr/>
          <a:lstStyle/>
          <a:p>
            <a:pPr eaLnBrk="1" hangingPunct="1"/>
            <a:r>
              <a:rPr lang="zh-CN" altLang="en-US" sz="2800"/>
              <a:t>解的性质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6DA6A0F3-B683-DF15-9C16-FDC65BCAE51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84363" y="1905000"/>
          <a:ext cx="8631237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530600" imgH="1371600" progId="Equation.3">
                  <p:embed/>
                </p:oleObj>
              </mc:Choice>
              <mc:Fallback>
                <p:oleObj name="公式" r:id="rId3" imgW="35306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905000"/>
                        <a:ext cx="8631237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C324CA3F-5856-2DF8-0930-5E99158ED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CCAEA0D-A1E0-46A7-B3FE-ABA95D2ED5BF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7651" name="Object 4">
            <a:extLst>
              <a:ext uri="{FF2B5EF4-FFF2-40B4-BE49-F238E27FC236}">
                <a16:creationId xmlns:a16="http://schemas.microsoft.com/office/drawing/2014/main" id="{FA51331E-9A3C-A5B5-E31F-283B57EBAC9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838200"/>
          <a:ext cx="77724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089400" imgH="723900" progId="Equation.3">
                  <p:embed/>
                </p:oleObj>
              </mc:Choice>
              <mc:Fallback>
                <p:oleObj name="公式" r:id="rId3" imgW="4089400" imgH="723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77724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B864FE7-358B-5B7C-F984-BC3093DE41E5}"/>
              </a:ext>
            </a:extLst>
          </p:cNvPr>
          <p:cNvSpPr/>
          <p:nvPr/>
        </p:nvSpPr>
        <p:spPr>
          <a:xfrm>
            <a:off x="3124200" y="838200"/>
            <a:ext cx="14478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云形标注 4">
            <a:extLst>
              <a:ext uri="{FF2B5EF4-FFF2-40B4-BE49-F238E27FC236}">
                <a16:creationId xmlns:a16="http://schemas.microsoft.com/office/drawing/2014/main" id="{C7C11C5C-89E1-3B15-1F6E-9C5C97BCC919}"/>
              </a:ext>
            </a:extLst>
          </p:cNvPr>
          <p:cNvSpPr/>
          <p:nvPr/>
        </p:nvSpPr>
        <p:spPr>
          <a:xfrm>
            <a:off x="4495800" y="1600200"/>
            <a:ext cx="5791200" cy="2133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两个非齐次方程组的差</a:t>
            </a:r>
            <a:r>
              <a:rPr lang="en-US" altLang="zh-CN" sz="2400" b="1">
                <a:solidFill>
                  <a:srgbClr val="FF0000"/>
                </a:solidFill>
              </a:rPr>
              <a:t>, </a:t>
            </a:r>
            <a:r>
              <a:rPr lang="zh-CN" altLang="en-US" sz="2400" b="1">
                <a:solidFill>
                  <a:srgbClr val="FF0000"/>
                </a:solidFill>
              </a:rPr>
              <a:t>是对应齐次方程组的一个解</a:t>
            </a:r>
            <a:r>
              <a:rPr lang="en-US" altLang="zh-CN" sz="2400" b="1">
                <a:solidFill>
                  <a:srgbClr val="FF0000"/>
                </a:solidFill>
              </a:rPr>
              <a:t>.</a:t>
            </a:r>
            <a:r>
              <a:rPr lang="zh-CN" altLang="en-US" sz="2400" b="1">
                <a:solidFill>
                  <a:srgbClr val="FF0000"/>
                </a:solidFill>
              </a:rPr>
              <a:t>因为系数矩阵秩为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，所以基础解系应有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个向量</a:t>
            </a:r>
          </a:p>
        </p:txBody>
      </p:sp>
      <p:sp>
        <p:nvSpPr>
          <p:cNvPr id="6" name="云形标注 5">
            <a:extLst>
              <a:ext uri="{FF2B5EF4-FFF2-40B4-BE49-F238E27FC236}">
                <a16:creationId xmlns:a16="http://schemas.microsoft.com/office/drawing/2014/main" id="{DEAA76D3-C233-9AE2-993D-223E584BE4F5}"/>
              </a:ext>
            </a:extLst>
          </p:cNvPr>
          <p:cNvSpPr/>
          <p:nvPr/>
        </p:nvSpPr>
        <p:spPr>
          <a:xfrm>
            <a:off x="4343400" y="2057400"/>
            <a:ext cx="6096000" cy="1447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通解为非齐次方程组一个特解</a:t>
            </a:r>
            <a:r>
              <a:rPr lang="en-US" altLang="zh-CN" sz="2400" b="1">
                <a:solidFill>
                  <a:srgbClr val="FF0000"/>
                </a:solidFill>
              </a:rPr>
              <a:t>+</a:t>
            </a:r>
            <a:r>
              <a:rPr lang="zh-CN" altLang="en-US" sz="2400" b="1">
                <a:solidFill>
                  <a:srgbClr val="FF0000"/>
                </a:solidFill>
              </a:rPr>
              <a:t>对应齐次方程组的通解</a:t>
            </a:r>
          </a:p>
        </p:txBody>
      </p:sp>
      <p:graphicFrame>
        <p:nvGraphicFramePr>
          <p:cNvPr id="11268" name="Object 3">
            <a:extLst>
              <a:ext uri="{FF2B5EF4-FFF2-40B4-BE49-F238E27FC236}">
                <a16:creationId xmlns:a16="http://schemas.microsoft.com/office/drawing/2014/main" id="{3267CC3D-5006-2254-C3EC-3C686F9CD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2150" y="2286000"/>
          <a:ext cx="2060575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55700" imgH="1447800" progId="Equation.3">
                  <p:embed/>
                </p:oleObj>
              </mc:Choice>
              <mc:Fallback>
                <p:oleObj name="公式" r:id="rId5" imgW="1155700" imgH="144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2286000"/>
                        <a:ext cx="2060575" cy="258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>
            <a:extLst>
              <a:ext uri="{FF2B5EF4-FFF2-40B4-BE49-F238E27FC236}">
                <a16:creationId xmlns:a16="http://schemas.microsoft.com/office/drawing/2014/main" id="{3E7E34A0-9E2E-A4FC-F99A-0AD9BA3805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209800"/>
          <a:ext cx="420687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362200" imgH="1168400" progId="Equation.3">
                  <p:embed/>
                </p:oleObj>
              </mc:Choice>
              <mc:Fallback>
                <p:oleObj name="公式" r:id="rId7" imgW="23622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09800"/>
                        <a:ext cx="4206875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>
            <a:extLst>
              <a:ext uri="{FF2B5EF4-FFF2-40B4-BE49-F238E27FC236}">
                <a16:creationId xmlns:a16="http://schemas.microsoft.com/office/drawing/2014/main" id="{4C2176CC-C855-C71A-E9A8-5E7084A98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114800"/>
          <a:ext cx="5791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251200" imgH="711200" progId="Equation.3">
                  <p:embed/>
                </p:oleObj>
              </mc:Choice>
              <mc:Fallback>
                <p:oleObj name="公式" r:id="rId9" imgW="32512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5791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6">
            <a:extLst>
              <a:ext uri="{FF2B5EF4-FFF2-40B4-BE49-F238E27FC236}">
                <a16:creationId xmlns:a16="http://schemas.microsoft.com/office/drawing/2014/main" id="{A154361F-EE03-E01A-7CC1-797C3E4F9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562600"/>
          <a:ext cx="26225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473200" imgH="228600" progId="Equation.3">
                  <p:embed/>
                </p:oleObj>
              </mc:Choice>
              <mc:Fallback>
                <p:oleObj name="公式" r:id="rId11" imgW="1473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62600"/>
                        <a:ext cx="26225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7">
            <a:extLst>
              <a:ext uri="{FF2B5EF4-FFF2-40B4-BE49-F238E27FC236}">
                <a16:creationId xmlns:a16="http://schemas.microsoft.com/office/drawing/2014/main" id="{FD342A03-CADF-D5E6-A76A-8CE74B09C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5316538"/>
          <a:ext cx="4227513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374900" imgH="863600" progId="Equation.3">
                  <p:embed/>
                </p:oleObj>
              </mc:Choice>
              <mc:Fallback>
                <p:oleObj name="公式" r:id="rId13" imgW="2374900" imgH="86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16538"/>
                        <a:ext cx="4227513" cy="154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日期占位符 11">
            <a:extLst>
              <a:ext uri="{FF2B5EF4-FFF2-40B4-BE49-F238E27FC236}">
                <a16:creationId xmlns:a16="http://schemas.microsoft.com/office/drawing/2014/main" id="{4F716D04-4C1E-2A77-9566-F06F2370768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6DDD784-AE43-4969-BECB-364A7ACF7DFD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B52A3DF7-7AD5-00D8-4B95-DE37B1F07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0FAC9AA-17A6-49EC-9E5D-1110240A6252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61E78D6A-8CAC-983A-FF1B-711E55790D2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0" y="762000"/>
          <a:ext cx="86280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65500" imgH="457200" progId="Equation.3">
                  <p:embed/>
                </p:oleObj>
              </mc:Choice>
              <mc:Fallback>
                <p:oleObj name="公式" r:id="rId3" imgW="3365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86280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日期占位符 3">
            <a:extLst>
              <a:ext uri="{FF2B5EF4-FFF2-40B4-BE49-F238E27FC236}">
                <a16:creationId xmlns:a16="http://schemas.microsoft.com/office/drawing/2014/main" id="{B53D2211-7ACF-F99B-E96F-B07197B88C1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5D8615F-D012-4A8D-8896-853A0D1D4D25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A0D77A44-3A3C-4CF4-2891-0B4C61B24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505200"/>
          <a:ext cx="3373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97950" imgH="203112" progId="Equation.3">
                  <p:embed/>
                </p:oleObj>
              </mc:Choice>
              <mc:Fallback>
                <p:oleObj name="公式" r:id="rId5" imgW="149795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33734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3613CBB2-48DB-12AD-8012-364533042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057400"/>
          <a:ext cx="62309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806700" imgH="241300" progId="Equation.3">
                  <p:embed/>
                </p:oleObj>
              </mc:Choice>
              <mc:Fallback>
                <p:oleObj name="公式" r:id="rId7" imgW="28067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62309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4710FCE9-20EE-4244-FB60-15117FB8F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514600"/>
          <a:ext cx="66262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984500" imgH="241300" progId="Equation.3">
                  <p:embed/>
                </p:oleObj>
              </mc:Choice>
              <mc:Fallback>
                <p:oleObj name="公式" r:id="rId9" imgW="29845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66262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>
            <a:extLst>
              <a:ext uri="{FF2B5EF4-FFF2-40B4-BE49-F238E27FC236}">
                <a16:creationId xmlns:a16="http://schemas.microsoft.com/office/drawing/2014/main" id="{E60816EE-9D90-02C6-F1BD-CA9DB9B06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4038600"/>
          <a:ext cx="46513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095500" imgH="241300" progId="Equation.3">
                  <p:embed/>
                </p:oleObj>
              </mc:Choice>
              <mc:Fallback>
                <p:oleObj name="公式" r:id="rId11" imgW="20955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038600"/>
                        <a:ext cx="46513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>
            <a:extLst>
              <a:ext uri="{FF2B5EF4-FFF2-40B4-BE49-F238E27FC236}">
                <a16:creationId xmlns:a16="http://schemas.microsoft.com/office/drawing/2014/main" id="{D0617A5C-0CBD-A2BA-52F7-784158C48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95800"/>
          <a:ext cx="69357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124200" imgH="241300" progId="Equation.3">
                  <p:embed/>
                </p:oleObj>
              </mc:Choice>
              <mc:Fallback>
                <p:oleObj name="公式" r:id="rId13" imgW="31242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69357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>
            <a:extLst>
              <a:ext uri="{FF2B5EF4-FFF2-40B4-BE49-F238E27FC236}">
                <a16:creationId xmlns:a16="http://schemas.microsoft.com/office/drawing/2014/main" id="{FE896B27-3584-BA39-479B-2E05CB660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5" y="2971800"/>
          <a:ext cx="64881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921000" imgH="241300" progId="Equation.3">
                  <p:embed/>
                </p:oleObj>
              </mc:Choice>
              <mc:Fallback>
                <p:oleObj name="公式" r:id="rId15" imgW="29210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971800"/>
                        <a:ext cx="64881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>
            <a:extLst>
              <a:ext uri="{FF2B5EF4-FFF2-40B4-BE49-F238E27FC236}">
                <a16:creationId xmlns:a16="http://schemas.microsoft.com/office/drawing/2014/main" id="{95F4A79C-483B-2B1A-ACB4-62AD9393D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05400"/>
          <a:ext cx="59197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667000" imgH="241300" progId="Equation.3">
                  <p:embed/>
                </p:oleObj>
              </mc:Choice>
              <mc:Fallback>
                <p:oleObj name="公式" r:id="rId17" imgW="26670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05400"/>
                        <a:ext cx="59197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>
            <a:extLst>
              <a:ext uri="{FF2B5EF4-FFF2-40B4-BE49-F238E27FC236}">
                <a16:creationId xmlns:a16="http://schemas.microsoft.com/office/drawing/2014/main" id="{A891E8AA-356C-0F67-3C9C-E921089BC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715000"/>
          <a:ext cx="28463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282700" imgH="203200" progId="Equation.3">
                  <p:embed/>
                </p:oleObj>
              </mc:Choice>
              <mc:Fallback>
                <p:oleObj name="公式" r:id="rId19" imgW="12827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715000"/>
                        <a:ext cx="28463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83B13A3E-7D17-1378-7147-766A4811C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CD21691-EEA0-4DF3-BBEE-142C68B00C39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27A83FF4-6FA3-80CE-46CE-FE175125E3D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0" y="762000"/>
          <a:ext cx="86280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65500" imgH="457200" progId="Equation.3">
                  <p:embed/>
                </p:oleObj>
              </mc:Choice>
              <mc:Fallback>
                <p:oleObj name="公式" r:id="rId3" imgW="3365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86280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日期占位符 3">
            <a:extLst>
              <a:ext uri="{FF2B5EF4-FFF2-40B4-BE49-F238E27FC236}">
                <a16:creationId xmlns:a16="http://schemas.microsoft.com/office/drawing/2014/main" id="{E2FDB0FB-F44F-29E6-1B96-A66D6D41649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2EE56E8-38D9-4020-853F-73EABF6788A0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F5834FAC-FA54-334A-31D9-AB3EC1AB2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057400"/>
          <a:ext cx="62309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806700" imgH="241300" progId="Equation.3">
                  <p:embed/>
                </p:oleObj>
              </mc:Choice>
              <mc:Fallback>
                <p:oleObj name="公式" r:id="rId5" imgW="28067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62309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DF59487E-F129-8BEE-D509-8D42105462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514600"/>
          <a:ext cx="66262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984500" imgH="241300" progId="Equation.3">
                  <p:embed/>
                </p:oleObj>
              </mc:Choice>
              <mc:Fallback>
                <p:oleObj name="公式" r:id="rId7" imgW="29845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66262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8">
            <a:extLst>
              <a:ext uri="{FF2B5EF4-FFF2-40B4-BE49-F238E27FC236}">
                <a16:creationId xmlns:a16="http://schemas.microsoft.com/office/drawing/2014/main" id="{0EE3A3C3-2A49-7621-387B-F4F49867C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3888" y="2971800"/>
          <a:ext cx="64881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921000" imgH="241300" progId="Equation.3">
                  <p:embed/>
                </p:oleObj>
              </mc:Choice>
              <mc:Fallback>
                <p:oleObj name="公式" r:id="rId9" imgW="29210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971800"/>
                        <a:ext cx="64881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9">
            <a:extLst>
              <a:ext uri="{FF2B5EF4-FFF2-40B4-BE49-F238E27FC236}">
                <a16:creationId xmlns:a16="http://schemas.microsoft.com/office/drawing/2014/main" id="{958B26E0-4AC7-8EE8-D4E2-3E941F408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962400"/>
          <a:ext cx="59197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667000" imgH="241300" progId="Equation.3">
                  <p:embed/>
                </p:oleObj>
              </mc:Choice>
              <mc:Fallback>
                <p:oleObj name="公式" r:id="rId11" imgW="26670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59197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8B66020D-910C-CCF1-C2B0-BFDBE39E1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505200"/>
          <a:ext cx="50990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298700" imgH="203200" progId="Equation.3">
                  <p:embed/>
                </p:oleObj>
              </mc:Choice>
              <mc:Fallback>
                <p:oleObj name="公式" r:id="rId13" imgW="22987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50990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>
            <a:extLst>
              <a:ext uri="{FF2B5EF4-FFF2-40B4-BE49-F238E27FC236}">
                <a16:creationId xmlns:a16="http://schemas.microsoft.com/office/drawing/2014/main" id="{51372B9D-4B5A-8159-90AD-6B941E8A3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5488" y="4572000"/>
          <a:ext cx="3344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485900" imgH="203200" progId="Equation.3">
                  <p:embed/>
                </p:oleObj>
              </mc:Choice>
              <mc:Fallback>
                <p:oleObj name="公式" r:id="rId15" imgW="14859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572000"/>
                        <a:ext cx="33448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FB9BD0F1-FA33-DB25-3008-C2ABEC182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5896EA2-68D0-43B7-9951-15A3E5F608A1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EB14AACC-933F-7EA7-C5FA-36F77FDBDDD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76400" y="838200"/>
          <a:ext cx="4191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689100" imgH="228600" progId="Equation.3">
                  <p:embed/>
                </p:oleObj>
              </mc:Choice>
              <mc:Fallback>
                <p:oleObj name="公式" r:id="rId3" imgW="1689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41910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日期占位符 3">
            <a:extLst>
              <a:ext uri="{FF2B5EF4-FFF2-40B4-BE49-F238E27FC236}">
                <a16:creationId xmlns:a16="http://schemas.microsoft.com/office/drawing/2014/main" id="{FF20A7FF-2098-3BD8-34B3-7ECE34179CC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7391CC-45C1-42A1-BF15-A252E83088F9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9155" name="Object 4">
            <a:extLst>
              <a:ext uri="{FF2B5EF4-FFF2-40B4-BE49-F238E27FC236}">
                <a16:creationId xmlns:a16="http://schemas.microsoft.com/office/drawing/2014/main" id="{7911134B-369D-9C43-8307-3D2EA1EE4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752600"/>
          <a:ext cx="53895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171700" imgH="215900" progId="Equation.3">
                  <p:embed/>
                </p:oleObj>
              </mc:Choice>
              <mc:Fallback>
                <p:oleObj name="公式" r:id="rId5" imgW="21717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52600"/>
                        <a:ext cx="53895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7">
            <a:extLst>
              <a:ext uri="{FF2B5EF4-FFF2-40B4-BE49-F238E27FC236}">
                <a16:creationId xmlns:a16="http://schemas.microsoft.com/office/drawing/2014/main" id="{805DDD80-6384-516F-2487-7761FF11AC5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200400"/>
            <a:ext cx="5410200" cy="914400"/>
            <a:chOff x="1295400" y="3200400"/>
            <a:chExt cx="5410200" cy="914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783EA7A-E85F-B5F2-174B-0A06207F53E9}"/>
                </a:ext>
              </a:extLst>
            </p:cNvPr>
            <p:cNvSpPr/>
            <p:nvPr/>
          </p:nvSpPr>
          <p:spPr>
            <a:xfrm>
              <a:off x="1295400" y="3200400"/>
              <a:ext cx="5410200" cy="914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aphicFrame>
          <p:nvGraphicFramePr>
            <p:cNvPr id="30728" name="Object 4">
              <a:extLst>
                <a:ext uri="{FF2B5EF4-FFF2-40B4-BE49-F238E27FC236}">
                  <a16:creationId xmlns:a16="http://schemas.microsoft.com/office/drawing/2014/main" id="{3FFE0958-CB22-6A16-3C70-83B6E5849D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7800" y="3352800"/>
            <a:ext cx="5073650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2044700" imgH="228600" progId="Equation.3">
                    <p:embed/>
                  </p:oleObj>
                </mc:Choice>
                <mc:Fallback>
                  <p:oleObj name="公式" r:id="rId7" imgW="20447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3352800"/>
                          <a:ext cx="5073650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8E987A2E-4A63-DD51-9BCF-160310C186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B9E13A6-78A3-46B5-9B7B-7D37FC6E45C4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1747" name="Object 4">
            <a:extLst>
              <a:ext uri="{FF2B5EF4-FFF2-40B4-BE49-F238E27FC236}">
                <a16:creationId xmlns:a16="http://schemas.microsoft.com/office/drawing/2014/main" id="{5EE3A9C2-F6F1-2E6A-1FB8-2DDFE79CA60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0" y="762000"/>
          <a:ext cx="86280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87700" imgH="228600" progId="Equation.3">
                  <p:embed/>
                </p:oleObj>
              </mc:Choice>
              <mc:Fallback>
                <p:oleObj name="公式" r:id="rId3" imgW="3187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62000"/>
                        <a:ext cx="862806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F263BA04-C354-B312-14C1-5A8338CCB11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896758A-7014-46B3-948A-F34FF803FDA8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F2382120-04C8-D268-9D68-54B482BDE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524000"/>
          <a:ext cx="85582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556000" imgH="228600" progId="Equation.3">
                  <p:embed/>
                </p:oleObj>
              </mc:Choice>
              <mc:Fallback>
                <p:oleObj name="公式" r:id="rId5" imgW="3556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85582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79D98AF8-BA7F-F4FA-2C84-8BD2F5242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438400"/>
          <a:ext cx="82296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441700" imgH="482600" progId="Equation.3">
                  <p:embed/>
                </p:oleObj>
              </mc:Choice>
              <mc:Fallback>
                <p:oleObj name="公式" r:id="rId7" imgW="3441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82296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59F54E4F-72B1-87D1-D617-B2E9CBD9EF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615CBC9-D6E5-4917-B7AE-884C849A32FF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2771" name="日期占位符 4">
            <a:extLst>
              <a:ext uri="{FF2B5EF4-FFF2-40B4-BE49-F238E27FC236}">
                <a16:creationId xmlns:a16="http://schemas.microsoft.com/office/drawing/2014/main" id="{A0C48CAA-3C1C-9419-0974-A6B8D6A8103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9FA9DF9-0807-4AA8-BE5C-69D2649D5145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3CF46B7B-D365-0B1C-24C9-153A060B0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066800"/>
          <a:ext cx="69643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36900" imgH="457200" progId="Equation.3">
                  <p:embed/>
                </p:oleObj>
              </mc:Choice>
              <mc:Fallback>
                <p:oleObj name="公式" r:id="rId3" imgW="3136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66800"/>
                        <a:ext cx="69643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云形标注 6">
            <a:extLst>
              <a:ext uri="{FF2B5EF4-FFF2-40B4-BE49-F238E27FC236}">
                <a16:creationId xmlns:a16="http://schemas.microsoft.com/office/drawing/2014/main" id="{FC980299-4FCD-CB59-53F4-25C1DFD22E36}"/>
              </a:ext>
            </a:extLst>
          </p:cNvPr>
          <p:cNvSpPr/>
          <p:nvPr/>
        </p:nvSpPr>
        <p:spPr>
          <a:xfrm>
            <a:off x="2057400" y="2819400"/>
            <a:ext cx="8229600" cy="1905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局部线性无关的组</a:t>
            </a:r>
            <a:r>
              <a:rPr lang="en-US" altLang="zh-CN" sz="2400" b="1">
                <a:solidFill>
                  <a:srgbClr val="FF0000"/>
                </a:solidFill>
              </a:rPr>
              <a:t>,</a:t>
            </a:r>
            <a:r>
              <a:rPr lang="zh-CN" altLang="en-US" sz="2400" b="1">
                <a:solidFill>
                  <a:srgbClr val="FF0000"/>
                </a:solidFill>
              </a:rPr>
              <a:t>总可以增加一些新的向量进去</a:t>
            </a:r>
            <a:r>
              <a:rPr lang="en-US" altLang="zh-CN" sz="2400" b="1">
                <a:solidFill>
                  <a:srgbClr val="FF0000"/>
                </a:solidFill>
              </a:rPr>
              <a:t>, </a:t>
            </a:r>
            <a:r>
              <a:rPr lang="zh-CN" altLang="en-US" sz="2400" b="1">
                <a:solidFill>
                  <a:srgbClr val="FF0000"/>
                </a:solidFill>
              </a:rPr>
              <a:t>构成一个极大线性无关组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7C31BA4A-BE3C-4A08-C9AB-5610AA613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D6314AB-F96F-4BC5-9654-9C212BB745B6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3795" name="日期占位符 4">
            <a:extLst>
              <a:ext uri="{FF2B5EF4-FFF2-40B4-BE49-F238E27FC236}">
                <a16:creationId xmlns:a16="http://schemas.microsoft.com/office/drawing/2014/main" id="{31789CBD-6F08-600E-7F02-7B9BE35EBE0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70F03D2-90A9-4B9A-AE44-C8BDA76A24FB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141AC186-3385-4F26-7B23-722E3822E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914400"/>
          <a:ext cx="69643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36900" imgH="457200" progId="Equation.3">
                  <p:embed/>
                </p:oleObj>
              </mc:Choice>
              <mc:Fallback>
                <p:oleObj name="公式" r:id="rId3" imgW="3136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14400"/>
                        <a:ext cx="69643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77C56E29-7984-FAD4-F95F-B25A5FC34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1013" y="2043113"/>
          <a:ext cx="48783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197100" imgH="215900" progId="Equation.3">
                  <p:embed/>
                </p:oleObj>
              </mc:Choice>
              <mc:Fallback>
                <p:oleObj name="公式" r:id="rId5" imgW="21971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043113"/>
                        <a:ext cx="48783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B0FC1708-1799-2C65-5A0B-5F134D779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597150"/>
          <a:ext cx="538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425700" imgH="203200" progId="Equation.3">
                  <p:embed/>
                </p:oleObj>
              </mc:Choice>
              <mc:Fallback>
                <p:oleObj name="公式" r:id="rId7" imgW="24257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7150"/>
                        <a:ext cx="5384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8058AE6E-C605-D84B-1436-8E882366E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2288" y="3124200"/>
          <a:ext cx="62309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806700" imgH="241300" progId="Equation.3">
                  <p:embed/>
                </p:oleObj>
              </mc:Choice>
              <mc:Fallback>
                <p:oleObj name="公式" r:id="rId9" imgW="28067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3124200"/>
                        <a:ext cx="623093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FB74291E-9B40-20CE-206F-463C68424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657600"/>
          <a:ext cx="71024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200400" imgH="241300" progId="Equation.3">
                  <p:embed/>
                </p:oleObj>
              </mc:Choice>
              <mc:Fallback>
                <p:oleObj name="公式" r:id="rId11" imgW="32004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71024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7C61B823-8CA9-00A3-0BEA-C8BABC175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191000"/>
          <a:ext cx="6286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32100" imgH="457200" progId="Equation.DSMT4">
                  <p:embed/>
                </p:oleObj>
              </mc:Choice>
              <mc:Fallback>
                <p:oleObj name="Equation" r:id="rId13" imgW="28321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6286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>
            <a:extLst>
              <a:ext uri="{FF2B5EF4-FFF2-40B4-BE49-F238E27FC236}">
                <a16:creationId xmlns:a16="http://schemas.microsoft.com/office/drawing/2014/main" id="{BA475868-6C66-B6C3-5C54-C1658680A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257800"/>
          <a:ext cx="78930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556000" imgH="241300" progId="Equation.3">
                  <p:embed/>
                </p:oleObj>
              </mc:Choice>
              <mc:Fallback>
                <p:oleObj name="公式" r:id="rId15" imgW="35560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57800"/>
                        <a:ext cx="78930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>
            <a:extLst>
              <a:ext uri="{FF2B5EF4-FFF2-40B4-BE49-F238E27FC236}">
                <a16:creationId xmlns:a16="http://schemas.microsoft.com/office/drawing/2014/main" id="{C9FAF958-3CA4-9855-39CF-967E9CFA8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791200"/>
          <a:ext cx="4594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070100" imgH="241300" progId="Equation.3">
                  <p:embed/>
                </p:oleObj>
              </mc:Choice>
              <mc:Fallback>
                <p:oleObj name="公式" r:id="rId17" imgW="20701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91200"/>
                        <a:ext cx="45942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>
            <a:extLst>
              <a:ext uri="{FF2B5EF4-FFF2-40B4-BE49-F238E27FC236}">
                <a16:creationId xmlns:a16="http://schemas.microsoft.com/office/drawing/2014/main" id="{DC28128F-083B-506D-4B44-48DE74493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6321425"/>
          <a:ext cx="5016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2260600" imgH="241300" progId="Equation.3">
                  <p:embed/>
                </p:oleObj>
              </mc:Choice>
              <mc:Fallback>
                <p:oleObj name="公式" r:id="rId19" imgW="22606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321425"/>
                        <a:ext cx="50165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云形标注 14">
            <a:extLst>
              <a:ext uri="{FF2B5EF4-FFF2-40B4-BE49-F238E27FC236}">
                <a16:creationId xmlns:a16="http://schemas.microsoft.com/office/drawing/2014/main" id="{D5026B71-5DBF-5975-8F25-240706BB2A78}"/>
              </a:ext>
            </a:extLst>
          </p:cNvPr>
          <p:cNvSpPr/>
          <p:nvPr/>
        </p:nvSpPr>
        <p:spPr>
          <a:xfrm>
            <a:off x="2209800" y="1066800"/>
            <a:ext cx="8229600" cy="1905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局部线性无关的组</a:t>
            </a:r>
            <a:r>
              <a:rPr lang="en-US" altLang="zh-CN" sz="2400" b="1">
                <a:solidFill>
                  <a:srgbClr val="FF0000"/>
                </a:solidFill>
              </a:rPr>
              <a:t>,</a:t>
            </a:r>
            <a:r>
              <a:rPr lang="zh-CN" altLang="en-US" sz="2400" b="1">
                <a:solidFill>
                  <a:srgbClr val="FF0000"/>
                </a:solidFill>
              </a:rPr>
              <a:t>总可以增加一些新的向量进去</a:t>
            </a:r>
            <a:r>
              <a:rPr lang="en-US" altLang="zh-CN" sz="2400" b="1">
                <a:solidFill>
                  <a:srgbClr val="FF0000"/>
                </a:solidFill>
              </a:rPr>
              <a:t>, </a:t>
            </a:r>
            <a:r>
              <a:rPr lang="zh-CN" altLang="en-US" sz="2400" b="1">
                <a:solidFill>
                  <a:srgbClr val="FF0000"/>
                </a:solidFill>
              </a:rPr>
              <a:t>构成一个极大线性无关组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7A8358EC-3544-DC57-4382-F3745238F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6D70FB70-6BAA-48EA-A812-EE10BF5B5EEB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4819" name="日期占位符 4">
            <a:extLst>
              <a:ext uri="{FF2B5EF4-FFF2-40B4-BE49-F238E27FC236}">
                <a16:creationId xmlns:a16="http://schemas.microsoft.com/office/drawing/2014/main" id="{0E324001-7A28-D6FD-71BA-7B9ACFF528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5FC839E-CB88-4FF1-8C07-6D65CCB602C5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F38EA060-1639-03B7-C87D-3C07C1B45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914400"/>
          <a:ext cx="69643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36900" imgH="457200" progId="Equation.3">
                  <p:embed/>
                </p:oleObj>
              </mc:Choice>
              <mc:Fallback>
                <p:oleObj name="公式" r:id="rId3" imgW="3136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14400"/>
                        <a:ext cx="69643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>
            <a:extLst>
              <a:ext uri="{FF2B5EF4-FFF2-40B4-BE49-F238E27FC236}">
                <a16:creationId xmlns:a16="http://schemas.microsoft.com/office/drawing/2014/main" id="{DBFCDD16-6C21-EFBB-F514-5AD9097BF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905000"/>
          <a:ext cx="69897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149600" imgH="241300" progId="Equation.3">
                  <p:embed/>
                </p:oleObj>
              </mc:Choice>
              <mc:Fallback>
                <p:oleObj name="公式" r:id="rId5" imgW="31496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69897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>
            <a:extLst>
              <a:ext uri="{FF2B5EF4-FFF2-40B4-BE49-F238E27FC236}">
                <a16:creationId xmlns:a16="http://schemas.microsoft.com/office/drawing/2014/main" id="{5934C346-ED2D-6A44-416A-B8ADED45B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438400"/>
          <a:ext cx="6200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794000" imgH="241300" progId="Equation.3">
                  <p:embed/>
                </p:oleObj>
              </mc:Choice>
              <mc:Fallback>
                <p:oleObj name="公式" r:id="rId7" imgW="27940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62007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>
            <a:extLst>
              <a:ext uri="{FF2B5EF4-FFF2-40B4-BE49-F238E27FC236}">
                <a16:creationId xmlns:a16="http://schemas.microsoft.com/office/drawing/2014/main" id="{41756217-238F-5337-D02F-4563D77C6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895600"/>
          <a:ext cx="77803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505200" imgH="241300" progId="Equation.3">
                  <p:embed/>
                </p:oleObj>
              </mc:Choice>
              <mc:Fallback>
                <p:oleObj name="公式" r:id="rId9" imgW="35052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77803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>
            <a:extLst>
              <a:ext uri="{FF2B5EF4-FFF2-40B4-BE49-F238E27FC236}">
                <a16:creationId xmlns:a16="http://schemas.microsoft.com/office/drawing/2014/main" id="{FD41F057-9F62-93F3-FA26-48ACDB233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3505200"/>
          <a:ext cx="6908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111500" imgH="241300" progId="Equation.3">
                  <p:embed/>
                </p:oleObj>
              </mc:Choice>
              <mc:Fallback>
                <p:oleObj name="公式" r:id="rId11" imgW="31115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505200"/>
                        <a:ext cx="69088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>
            <a:extLst>
              <a:ext uri="{FF2B5EF4-FFF2-40B4-BE49-F238E27FC236}">
                <a16:creationId xmlns:a16="http://schemas.microsoft.com/office/drawing/2014/main" id="{90474B8A-753F-340B-C685-4D85ADA70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4038600"/>
          <a:ext cx="8796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962400" imgH="241300" progId="Equation.3">
                  <p:embed/>
                </p:oleObj>
              </mc:Choice>
              <mc:Fallback>
                <p:oleObj name="公式" r:id="rId13" imgW="39624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4038600"/>
                        <a:ext cx="87963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>
            <a:extLst>
              <a:ext uri="{FF2B5EF4-FFF2-40B4-BE49-F238E27FC236}">
                <a16:creationId xmlns:a16="http://schemas.microsoft.com/office/drawing/2014/main" id="{59970299-2C73-62B2-E338-5999AECC5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648200"/>
          <a:ext cx="61182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755900" imgH="482600" progId="Equation.3">
                  <p:embed/>
                </p:oleObj>
              </mc:Choice>
              <mc:Fallback>
                <p:oleObj name="公式" r:id="rId15" imgW="2755900" imgH="482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61182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>
            <a:extLst>
              <a:ext uri="{FF2B5EF4-FFF2-40B4-BE49-F238E27FC236}">
                <a16:creationId xmlns:a16="http://schemas.microsoft.com/office/drawing/2014/main" id="{33ADA1D9-97D4-D78E-3D9E-B679A4C95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715000"/>
          <a:ext cx="45656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057400" imgH="241300" progId="Equation.3">
                  <p:embed/>
                </p:oleObj>
              </mc:Choice>
              <mc:Fallback>
                <p:oleObj name="公式" r:id="rId17" imgW="20574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715000"/>
                        <a:ext cx="45656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0">
            <a:extLst>
              <a:ext uri="{FF2B5EF4-FFF2-40B4-BE49-F238E27FC236}">
                <a16:creationId xmlns:a16="http://schemas.microsoft.com/office/drawing/2014/main" id="{1EE1916C-883C-D1FC-8A7D-F6B402EAD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6245225"/>
          <a:ext cx="5045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2273300" imgH="241300" progId="Equation.3">
                  <p:embed/>
                </p:oleObj>
              </mc:Choice>
              <mc:Fallback>
                <p:oleObj name="公式" r:id="rId19" imgW="22733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245225"/>
                        <a:ext cx="50450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>
            <a:extLst>
              <a:ext uri="{FF2B5EF4-FFF2-40B4-BE49-F238E27FC236}">
                <a16:creationId xmlns:a16="http://schemas.microsoft.com/office/drawing/2014/main" id="{AFE4DEEE-5B36-054D-B204-1C453F3949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9F6667F-740E-4609-BF1C-7057468BAAB8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6248BF5-157F-1875-02B9-070B9C58ED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838200"/>
            <a:ext cx="8077200" cy="914400"/>
          </a:xfrm>
        </p:spPr>
        <p:txBody>
          <a:bodyPr/>
          <a:lstStyle/>
          <a:p>
            <a:pPr eaLnBrk="1" hangingPunct="1"/>
            <a:r>
              <a:rPr lang="zh-CN" altLang="en-US" sz="2800"/>
              <a:t>解的性质</a:t>
            </a:r>
          </a:p>
        </p:txBody>
      </p:sp>
      <p:graphicFrame>
        <p:nvGraphicFramePr>
          <p:cNvPr id="8196" name="Object 8">
            <a:extLst>
              <a:ext uri="{FF2B5EF4-FFF2-40B4-BE49-F238E27FC236}">
                <a16:creationId xmlns:a16="http://schemas.microsoft.com/office/drawing/2014/main" id="{D65A1ADC-3634-29C3-A135-E14E702287C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62200" y="1905000"/>
          <a:ext cx="76755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84500" imgH="711200" progId="Equation.3">
                  <p:embed/>
                </p:oleObj>
              </mc:Choice>
              <mc:Fallback>
                <p:oleObj name="公式" r:id="rId3" imgW="29845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05000"/>
                        <a:ext cx="76755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>
            <a:extLst>
              <a:ext uri="{FF2B5EF4-FFF2-40B4-BE49-F238E27FC236}">
                <a16:creationId xmlns:a16="http://schemas.microsoft.com/office/drawing/2014/main" id="{ED6F6AB5-AEA8-71FE-A473-C0BBF5B1A863}"/>
              </a:ext>
            </a:extLst>
          </p:cNvPr>
          <p:cNvSpPr/>
          <p:nvPr/>
        </p:nvSpPr>
        <p:spPr>
          <a:xfrm>
            <a:off x="2971800" y="4038600"/>
            <a:ext cx="5791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简单的说</a:t>
            </a:r>
            <a:r>
              <a:rPr lang="en-US" altLang="zh-CN" sz="2400" b="1">
                <a:solidFill>
                  <a:srgbClr val="FF0000"/>
                </a:solidFill>
              </a:rPr>
              <a:t>,</a:t>
            </a:r>
            <a:r>
              <a:rPr lang="zh-CN" altLang="en-US" sz="2400" b="1">
                <a:solidFill>
                  <a:srgbClr val="FF0000"/>
                </a:solidFill>
              </a:rPr>
              <a:t>就是齐次线性方程组任意解的线性组合还是方程组的解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E1155866-4BC3-7508-B96D-71556A5673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851B4DB-0477-4629-B691-610FE25682B4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5843" name="日期占位符 4">
            <a:extLst>
              <a:ext uri="{FF2B5EF4-FFF2-40B4-BE49-F238E27FC236}">
                <a16:creationId xmlns:a16="http://schemas.microsoft.com/office/drawing/2014/main" id="{B5EA7A90-CE7F-864B-C417-336F0310E10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154CBAA-0B06-468F-AD76-CBBA2E0F6C97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CFB894B0-67F8-1708-82B3-664D6D917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914400"/>
          <a:ext cx="69643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36900" imgH="457200" progId="Equation.3">
                  <p:embed/>
                </p:oleObj>
              </mc:Choice>
              <mc:Fallback>
                <p:oleObj name="公式" r:id="rId3" imgW="3136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14400"/>
                        <a:ext cx="69643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8CF1457C-E7BC-98D5-AB7A-9495AC082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905000"/>
          <a:ext cx="5045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273300" imgH="241300" progId="Equation.3">
                  <p:embed/>
                </p:oleObj>
              </mc:Choice>
              <mc:Fallback>
                <p:oleObj name="公式" r:id="rId5" imgW="22733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50450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>
            <a:extLst>
              <a:ext uri="{FF2B5EF4-FFF2-40B4-BE49-F238E27FC236}">
                <a16:creationId xmlns:a16="http://schemas.microsoft.com/office/drawing/2014/main" id="{4FA84E62-A5C0-4E94-1F56-597A061BA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438400"/>
          <a:ext cx="5553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501900" imgH="241300" progId="Equation.3">
                  <p:embed/>
                </p:oleObj>
              </mc:Choice>
              <mc:Fallback>
                <p:oleObj name="公式" r:id="rId7" imgW="25019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55530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>
            <a:extLst>
              <a:ext uri="{FF2B5EF4-FFF2-40B4-BE49-F238E27FC236}">
                <a16:creationId xmlns:a16="http://schemas.microsoft.com/office/drawing/2014/main" id="{235C8E62-2A4E-A8C6-2890-E72C6848A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971800"/>
          <a:ext cx="52149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349500" imgH="241300" progId="Equation.3">
                  <p:embed/>
                </p:oleObj>
              </mc:Choice>
              <mc:Fallback>
                <p:oleObj name="公式" r:id="rId9" imgW="23495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52149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>
            <a:extLst>
              <a:ext uri="{FF2B5EF4-FFF2-40B4-BE49-F238E27FC236}">
                <a16:creationId xmlns:a16="http://schemas.microsoft.com/office/drawing/2014/main" id="{4B3FC7B1-2293-BAB0-5403-524F583C7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581400"/>
          <a:ext cx="82597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721100" imgH="241300" progId="Equation.3">
                  <p:embed/>
                </p:oleObj>
              </mc:Choice>
              <mc:Fallback>
                <p:oleObj name="公式" r:id="rId11" imgW="37211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82597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>
            <a:extLst>
              <a:ext uri="{FF2B5EF4-FFF2-40B4-BE49-F238E27FC236}">
                <a16:creationId xmlns:a16="http://schemas.microsoft.com/office/drawing/2014/main" id="{96CE34EB-10A4-3CFA-B6D8-6EC08CB07E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191000"/>
          <a:ext cx="60896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743200" imgH="457200" progId="Equation.3">
                  <p:embed/>
                </p:oleObj>
              </mc:Choice>
              <mc:Fallback>
                <p:oleObj name="公式" r:id="rId13" imgW="27432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60896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825C74C7-7224-06C8-9ED4-2234A2432E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DD70B96-EF71-406C-90CA-58C965E0C163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CAE4B135-794A-A7CB-F1C4-B6BD6F84C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83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Thank you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for your attention!</a:t>
            </a:r>
          </a:p>
        </p:txBody>
      </p:sp>
      <p:sp>
        <p:nvSpPr>
          <p:cNvPr id="37892" name="日期占位符 3">
            <a:extLst>
              <a:ext uri="{FF2B5EF4-FFF2-40B4-BE49-F238E27FC236}">
                <a16:creationId xmlns:a16="http://schemas.microsoft.com/office/drawing/2014/main" id="{4C0BA93C-4ABF-9DE9-CD36-6DF6703C8BC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F5ED841-DF31-48EB-AF6E-1A97473B69D2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32BA7C5-FD14-695E-7B50-292B93B7FF0A}"/>
              </a:ext>
            </a:extLst>
          </p:cNvPr>
          <p:cNvSpPr/>
          <p:nvPr/>
        </p:nvSpPr>
        <p:spPr>
          <a:xfrm>
            <a:off x="2819400" y="2319338"/>
            <a:ext cx="7543800" cy="990600"/>
          </a:xfrm>
          <a:prstGeom prst="rect">
            <a:avLst/>
          </a:prstGeom>
          <a:solidFill>
            <a:srgbClr val="FFFF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云形标注 6">
            <a:extLst>
              <a:ext uri="{FF2B5EF4-FFF2-40B4-BE49-F238E27FC236}">
                <a16:creationId xmlns:a16="http://schemas.microsoft.com/office/drawing/2014/main" id="{3081F3E7-A7AC-0D2A-6111-8C11A9362F8A}"/>
              </a:ext>
            </a:extLst>
          </p:cNvPr>
          <p:cNvSpPr/>
          <p:nvPr/>
        </p:nvSpPr>
        <p:spPr>
          <a:xfrm>
            <a:off x="6019800" y="4267200"/>
            <a:ext cx="4267200" cy="762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</a:rPr>
              <a:t>两个条件</a:t>
            </a:r>
            <a:r>
              <a:rPr lang="en-US" altLang="zh-CN" sz="2400" b="1">
                <a:solidFill>
                  <a:srgbClr val="FF0000"/>
                </a:solidFill>
              </a:rPr>
              <a:t>,</a:t>
            </a:r>
            <a:r>
              <a:rPr lang="zh-CN" altLang="en-US" sz="2400" b="1">
                <a:solidFill>
                  <a:srgbClr val="FF0000"/>
                </a:solidFill>
              </a:rPr>
              <a:t>缺一不可</a:t>
            </a:r>
          </a:p>
        </p:txBody>
      </p:sp>
      <p:sp>
        <p:nvSpPr>
          <p:cNvPr id="9220" name="灯片编号占位符 4">
            <a:extLst>
              <a:ext uri="{FF2B5EF4-FFF2-40B4-BE49-F238E27FC236}">
                <a16:creationId xmlns:a16="http://schemas.microsoft.com/office/drawing/2014/main" id="{5E360124-8B1C-A018-42F8-25565B9541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F3231BA-B4DB-49AC-9B35-DA2FCD78E1A7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7388778-14AF-2F8A-4B86-E399168CE2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82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2800"/>
              <a:t>解的结构</a:t>
            </a:r>
          </a:p>
        </p:txBody>
      </p:sp>
      <p:graphicFrame>
        <p:nvGraphicFramePr>
          <p:cNvPr id="9222" name="Object 4">
            <a:extLst>
              <a:ext uri="{FF2B5EF4-FFF2-40B4-BE49-F238E27FC236}">
                <a16:creationId xmlns:a16="http://schemas.microsoft.com/office/drawing/2014/main" id="{2B8D0917-ADF9-EAA7-E2C4-B7E1DAEF8C8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05000" y="1905000"/>
          <a:ext cx="8610600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622800" imgH="939800" progId="Equation.3">
                  <p:embed/>
                </p:oleObj>
              </mc:Choice>
              <mc:Fallback>
                <p:oleObj name="公式" r:id="rId3" imgW="46228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05000"/>
                        <a:ext cx="8610600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83125E7D-8A5E-C2F0-FBDF-EDEF239F3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79378DD-2AE9-4A81-902F-582B536AF80F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9A0CB360-5831-C8CC-2121-0D04591C5E9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0" y="685800"/>
          <a:ext cx="32766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14500" imgH="1397000" progId="Equation.3">
                  <p:embed/>
                </p:oleObj>
              </mc:Choice>
              <mc:Fallback>
                <p:oleObj name="公式" r:id="rId3" imgW="17145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85800"/>
                        <a:ext cx="3276600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3">
            <a:extLst>
              <a:ext uri="{FF2B5EF4-FFF2-40B4-BE49-F238E27FC236}">
                <a16:creationId xmlns:a16="http://schemas.microsoft.com/office/drawing/2014/main" id="{97D5F352-244B-F163-DD43-325B3FE12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914400"/>
          <a:ext cx="2306638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06500" imgH="1168400" progId="Equation.3">
                  <p:embed/>
                </p:oleObj>
              </mc:Choice>
              <mc:Fallback>
                <p:oleObj name="公式" r:id="rId5" imgW="12065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14400"/>
                        <a:ext cx="2306638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4">
            <a:extLst>
              <a:ext uri="{FF2B5EF4-FFF2-40B4-BE49-F238E27FC236}">
                <a16:creationId xmlns:a16="http://schemas.microsoft.com/office/drawing/2014/main" id="{DA13E0AF-9208-E33A-0369-0E55085D56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914400"/>
          <a:ext cx="26955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409700" imgH="1168400" progId="Equation.3">
                  <p:embed/>
                </p:oleObj>
              </mc:Choice>
              <mc:Fallback>
                <p:oleObj name="公式" r:id="rId7" imgW="14097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914400"/>
                        <a:ext cx="269557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5">
            <a:extLst>
              <a:ext uri="{FF2B5EF4-FFF2-40B4-BE49-F238E27FC236}">
                <a16:creationId xmlns:a16="http://schemas.microsoft.com/office/drawing/2014/main" id="{58BC00D3-A59C-8C4B-58B8-94B56198A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505200"/>
          <a:ext cx="22336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68400" imgH="711200" progId="Equation.3">
                  <p:embed/>
                </p:oleObj>
              </mc:Choice>
              <mc:Fallback>
                <p:oleObj name="公式" r:id="rId9" imgW="11684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223361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6">
            <a:extLst>
              <a:ext uri="{FF2B5EF4-FFF2-40B4-BE49-F238E27FC236}">
                <a16:creationId xmlns:a16="http://schemas.microsoft.com/office/drawing/2014/main" id="{72E91AE9-A28A-7525-7FCD-0B19B13DD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029200"/>
          <a:ext cx="1943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016000" imgH="711200" progId="Equation.3">
                  <p:embed/>
                </p:oleObj>
              </mc:Choice>
              <mc:Fallback>
                <p:oleObj name="公式" r:id="rId11" imgW="10160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19431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36DDD33D-ECD6-05F6-ED7D-CA7E07A27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505200"/>
          <a:ext cx="1919288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002865" imgH="1167893" progId="Equation.3">
                  <p:embed/>
                </p:oleObj>
              </mc:Choice>
              <mc:Fallback>
                <p:oleObj name="公式" r:id="rId13" imgW="1002865" imgH="116789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1919288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8">
            <a:extLst>
              <a:ext uri="{FF2B5EF4-FFF2-40B4-BE49-F238E27FC236}">
                <a16:creationId xmlns:a16="http://schemas.microsoft.com/office/drawing/2014/main" id="{DF01885A-1ABF-BE20-1AC8-DDFD4C353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429000"/>
          <a:ext cx="291465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524000" imgH="1168400" progId="Equation.3">
                  <p:embed/>
                </p:oleObj>
              </mc:Choice>
              <mc:Fallback>
                <p:oleObj name="公式" r:id="rId15" imgW="1524000" imgH="116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0"/>
                        <a:ext cx="2914650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日期占位符 9">
            <a:extLst>
              <a:ext uri="{FF2B5EF4-FFF2-40B4-BE49-F238E27FC236}">
                <a16:creationId xmlns:a16="http://schemas.microsoft.com/office/drawing/2014/main" id="{C6C85951-C877-E17B-8274-E5970106419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049326B-FF25-441B-A2EA-18370C140BA2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标注 9">
            <a:extLst>
              <a:ext uri="{FF2B5EF4-FFF2-40B4-BE49-F238E27FC236}">
                <a16:creationId xmlns:a16="http://schemas.microsoft.com/office/drawing/2014/main" id="{6C95599D-654E-3937-DE37-702DF817BE35}"/>
              </a:ext>
            </a:extLst>
          </p:cNvPr>
          <p:cNvSpPr/>
          <p:nvPr/>
        </p:nvSpPr>
        <p:spPr>
          <a:xfrm>
            <a:off x="3505200" y="3048000"/>
            <a:ext cx="52578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1">
                <a:solidFill>
                  <a:srgbClr val="FF0000"/>
                </a:solidFill>
              </a:rPr>
              <a:t>将全部自由未知量中</a:t>
            </a:r>
            <a:r>
              <a:rPr lang="en-US" altLang="zh-CN" sz="2000" b="1">
                <a:solidFill>
                  <a:srgbClr val="FF0000"/>
                </a:solidFill>
              </a:rPr>
              <a:t>:x3,x4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1">
                <a:solidFill>
                  <a:srgbClr val="FF0000"/>
                </a:solidFill>
              </a:rPr>
              <a:t>一个取</a:t>
            </a:r>
            <a:r>
              <a:rPr lang="en-US" altLang="zh-CN" sz="2000" b="1">
                <a:solidFill>
                  <a:srgbClr val="FF0000"/>
                </a:solidFill>
              </a:rPr>
              <a:t>1,</a:t>
            </a:r>
            <a:r>
              <a:rPr lang="zh-CN" altLang="en-US" sz="2000" b="1">
                <a:solidFill>
                  <a:srgbClr val="FF0000"/>
                </a:solidFill>
              </a:rPr>
              <a:t>其余取</a:t>
            </a:r>
            <a:r>
              <a:rPr lang="en-US" altLang="zh-CN" sz="2000" b="1">
                <a:solidFill>
                  <a:srgbClr val="FF0000"/>
                </a:solidFill>
              </a:rPr>
              <a:t>0,</a:t>
            </a:r>
            <a:r>
              <a:rPr lang="zh-CN" altLang="en-US" sz="2000" b="1">
                <a:solidFill>
                  <a:srgbClr val="FF0000"/>
                </a:solidFill>
              </a:rPr>
              <a:t>得到基础解系</a:t>
            </a:r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F864F185-DC62-C249-3B19-74541F68A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BC24282-7713-4E9D-97CA-225C584C4E0F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D3C17F6F-1FB5-22F1-7F3D-4229EC34FA5E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0" y="685800"/>
          <a:ext cx="32766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14500" imgH="1397000" progId="Equation.3">
                  <p:embed/>
                </p:oleObj>
              </mc:Choice>
              <mc:Fallback>
                <p:oleObj name="公式" r:id="rId3" imgW="17145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85800"/>
                        <a:ext cx="3276600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3">
            <a:extLst>
              <a:ext uri="{FF2B5EF4-FFF2-40B4-BE49-F238E27FC236}">
                <a16:creationId xmlns:a16="http://schemas.microsoft.com/office/drawing/2014/main" id="{604350F5-547E-6540-29BB-3CD0919D3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914400"/>
          <a:ext cx="2306638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06500" imgH="1168400" progId="Equation.3">
                  <p:embed/>
                </p:oleObj>
              </mc:Choice>
              <mc:Fallback>
                <p:oleObj name="公式" r:id="rId5" imgW="12065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14400"/>
                        <a:ext cx="2306638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>
            <a:extLst>
              <a:ext uri="{FF2B5EF4-FFF2-40B4-BE49-F238E27FC236}">
                <a16:creationId xmlns:a16="http://schemas.microsoft.com/office/drawing/2014/main" id="{D7AE5923-7924-1D37-BDAC-65612772F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914400"/>
          <a:ext cx="26955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409700" imgH="1168400" progId="Equation.3">
                  <p:embed/>
                </p:oleObj>
              </mc:Choice>
              <mc:Fallback>
                <p:oleObj name="公式" r:id="rId7" imgW="14097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914400"/>
                        <a:ext cx="269557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5">
            <a:extLst>
              <a:ext uri="{FF2B5EF4-FFF2-40B4-BE49-F238E27FC236}">
                <a16:creationId xmlns:a16="http://schemas.microsoft.com/office/drawing/2014/main" id="{3AC638C7-E6D6-1257-4263-7DA11224B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505200"/>
          <a:ext cx="22336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68400" imgH="711200" progId="Equation.3">
                  <p:embed/>
                </p:oleObj>
              </mc:Choice>
              <mc:Fallback>
                <p:oleObj name="公式" r:id="rId9" imgW="11684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223361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6">
            <a:extLst>
              <a:ext uri="{FF2B5EF4-FFF2-40B4-BE49-F238E27FC236}">
                <a16:creationId xmlns:a16="http://schemas.microsoft.com/office/drawing/2014/main" id="{BC5B5764-C915-87A6-D7D6-A286D7C2D2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029200"/>
          <a:ext cx="1943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016000" imgH="711200" progId="Equation.3">
                  <p:embed/>
                </p:oleObj>
              </mc:Choice>
              <mc:Fallback>
                <p:oleObj name="公式" r:id="rId11" imgW="10160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19431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7">
            <a:extLst>
              <a:ext uri="{FF2B5EF4-FFF2-40B4-BE49-F238E27FC236}">
                <a16:creationId xmlns:a16="http://schemas.microsoft.com/office/drawing/2014/main" id="{C4D31251-26F3-54F9-47DE-FF42B5C02C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3075" y="4419600"/>
          <a:ext cx="184626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965200" imgH="1168400" progId="Equation.3">
                  <p:embed/>
                </p:oleObj>
              </mc:Choice>
              <mc:Fallback>
                <p:oleObj name="公式" r:id="rId13" imgW="965200" imgH="116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4419600"/>
                        <a:ext cx="184626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8">
            <a:extLst>
              <a:ext uri="{FF2B5EF4-FFF2-40B4-BE49-F238E27FC236}">
                <a16:creationId xmlns:a16="http://schemas.microsoft.com/office/drawing/2014/main" id="{6526927B-435F-8034-C516-317A51437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7938" y="4419600"/>
          <a:ext cx="1846262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965200" imgH="1168400" progId="Equation.3">
                  <p:embed/>
                </p:oleObj>
              </mc:Choice>
              <mc:Fallback>
                <p:oleObj name="公式" r:id="rId15" imgW="965200" imgH="116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4419600"/>
                        <a:ext cx="1846262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9">
            <a:extLst>
              <a:ext uri="{FF2B5EF4-FFF2-40B4-BE49-F238E27FC236}">
                <a16:creationId xmlns:a16="http://schemas.microsoft.com/office/drawing/2014/main" id="{A001C718-D061-0DB7-90B0-B21F6D9E2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0" y="4953000"/>
          <a:ext cx="17240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901700" imgH="457200" progId="Equation.3">
                  <p:embed/>
                </p:oleObj>
              </mc:Choice>
              <mc:Fallback>
                <p:oleObj name="公式" r:id="rId17" imgW="9017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953000"/>
                        <a:ext cx="17240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0">
            <a:extLst>
              <a:ext uri="{FF2B5EF4-FFF2-40B4-BE49-F238E27FC236}">
                <a16:creationId xmlns:a16="http://schemas.microsoft.com/office/drawing/2014/main" id="{3A830230-8666-B2E6-3EEB-EB222FF06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3962400"/>
          <a:ext cx="21621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129810" imgH="215806" progId="Equation.3">
                  <p:embed/>
                </p:oleObj>
              </mc:Choice>
              <mc:Fallback>
                <p:oleObj name="公式" r:id="rId19" imgW="1129810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962400"/>
                        <a:ext cx="21621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日期占位符 12">
            <a:extLst>
              <a:ext uri="{FF2B5EF4-FFF2-40B4-BE49-F238E27FC236}">
                <a16:creationId xmlns:a16="http://schemas.microsoft.com/office/drawing/2014/main" id="{F324DEC1-6539-28F4-5155-023FDB960E8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2F179EC-AEAE-4230-8C1C-F133B3D531EB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68FEE274-AC03-A544-E852-00B7CE9876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A82E47C-8DC1-4127-BE05-37ADF2127792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3D185C5-B033-A91A-D692-FF079BE17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229600" cy="5334000"/>
          </a:xfrm>
        </p:spPr>
        <p:txBody>
          <a:bodyPr/>
          <a:lstStyle/>
          <a:p>
            <a:pPr eaLnBrk="1" hangingPunct="1"/>
            <a:r>
              <a:rPr lang="zh-CN" altLang="en-US"/>
              <a:t>齐次线性方程组</a:t>
            </a:r>
            <a:r>
              <a:rPr lang="en-US" altLang="zh-CN"/>
              <a:t>Ax=0</a:t>
            </a:r>
            <a:r>
              <a:rPr lang="zh-CN" altLang="en-US"/>
              <a:t>基础解系求法</a:t>
            </a:r>
            <a:br>
              <a:rPr lang="en-US" altLang="zh-CN"/>
            </a:br>
            <a:r>
              <a:rPr lang="en-US" altLang="zh-CN" sz="2400"/>
              <a:t>1</a:t>
            </a:r>
            <a:r>
              <a:rPr lang="zh-CN" altLang="en-US" sz="2400"/>
              <a:t>、通过</a:t>
            </a:r>
            <a:r>
              <a:rPr lang="zh-CN" altLang="en-US" sz="2400">
                <a:solidFill>
                  <a:srgbClr val="FF0000"/>
                </a:solidFill>
              </a:rPr>
              <a:t>初等行变换</a:t>
            </a:r>
            <a:r>
              <a:rPr lang="zh-CN" altLang="en-US" sz="2400"/>
              <a:t>化系数矩阵</a:t>
            </a:r>
            <a:r>
              <a:rPr lang="en-US" altLang="zh-CN" sz="2400"/>
              <a:t>A</a:t>
            </a:r>
            <a:r>
              <a:rPr lang="zh-CN" altLang="en-US" sz="2400"/>
              <a:t>为规范阶梯形矩阵</a:t>
            </a:r>
            <a:br>
              <a:rPr lang="en-US" altLang="zh-CN" sz="2400"/>
            </a:br>
            <a:r>
              <a:rPr lang="en-US" altLang="zh-CN" sz="2400"/>
              <a:t>2</a:t>
            </a:r>
            <a:r>
              <a:rPr lang="zh-CN" altLang="en-US" sz="2400"/>
              <a:t>、将每个非</a:t>
            </a:r>
            <a:r>
              <a:rPr lang="en-US" altLang="zh-CN" sz="2400"/>
              <a:t>0</a:t>
            </a:r>
            <a:r>
              <a:rPr lang="zh-CN" altLang="en-US" sz="2400"/>
              <a:t>行的第一个非零元素</a:t>
            </a:r>
            <a:r>
              <a:rPr lang="en-US" altLang="zh-CN" sz="2400"/>
              <a:t>1</a:t>
            </a:r>
            <a:r>
              <a:rPr lang="zh-CN" altLang="en-US" sz="2400"/>
              <a:t>对应的未知数</a:t>
            </a:r>
            <a:r>
              <a:rPr lang="en-US" altLang="zh-CN" sz="2400"/>
              <a:t>(r</a:t>
            </a:r>
            <a:r>
              <a:rPr lang="zh-CN" altLang="en-US" sz="2400"/>
              <a:t>个</a:t>
            </a:r>
            <a:r>
              <a:rPr lang="en-US" altLang="zh-CN" sz="2400"/>
              <a:t>)</a:t>
            </a:r>
            <a:r>
              <a:rPr lang="zh-CN" altLang="en-US" sz="2400"/>
              <a:t>留在等式左边</a:t>
            </a:r>
            <a:r>
              <a:rPr lang="en-US" altLang="zh-CN" sz="2400"/>
              <a:t>,</a:t>
            </a:r>
            <a:r>
              <a:rPr lang="zh-CN" altLang="en-US" sz="2400"/>
              <a:t>其余的未知数</a:t>
            </a:r>
            <a:r>
              <a:rPr lang="en-US" altLang="zh-CN" sz="2400"/>
              <a:t>(</a:t>
            </a:r>
            <a:r>
              <a:rPr lang="zh-CN" altLang="en-US" sz="2400" b="1">
                <a:solidFill>
                  <a:srgbClr val="0033CC"/>
                </a:solidFill>
              </a:rPr>
              <a:t>自由未知量</a:t>
            </a:r>
            <a:r>
              <a:rPr lang="en-US" altLang="zh-CN" sz="2400" b="1">
                <a:solidFill>
                  <a:srgbClr val="0033CC"/>
                </a:solidFill>
              </a:rPr>
              <a:t>, </a:t>
            </a:r>
            <a:r>
              <a:rPr lang="zh-CN" altLang="en-US" sz="2400" b="1">
                <a:solidFill>
                  <a:srgbClr val="0033CC"/>
                </a:solidFill>
              </a:rPr>
              <a:t>有</a:t>
            </a:r>
            <a:r>
              <a:rPr lang="en-US" altLang="zh-CN" sz="2400" b="1">
                <a:solidFill>
                  <a:srgbClr val="0033CC"/>
                </a:solidFill>
              </a:rPr>
              <a:t>n-r(A)</a:t>
            </a:r>
            <a:r>
              <a:rPr lang="zh-CN" altLang="en-US" sz="2400" b="1">
                <a:solidFill>
                  <a:srgbClr val="0033CC"/>
                </a:solidFill>
              </a:rPr>
              <a:t>个</a:t>
            </a:r>
            <a:r>
              <a:rPr lang="en-US" altLang="zh-CN" sz="2400"/>
              <a:t>)</a:t>
            </a:r>
            <a:r>
              <a:rPr lang="zh-CN" altLang="en-US" sz="2400"/>
              <a:t>移到等式右边</a:t>
            </a:r>
            <a:br>
              <a:rPr lang="en-US" altLang="zh-CN" sz="2400"/>
            </a:br>
            <a:r>
              <a:rPr lang="en-US" altLang="zh-CN" sz="2400"/>
              <a:t>3</a:t>
            </a:r>
            <a:r>
              <a:rPr lang="zh-CN" altLang="en-US" sz="2400"/>
              <a:t>、将一个自由未知量取</a:t>
            </a:r>
            <a:r>
              <a:rPr lang="en-US" altLang="zh-CN" sz="2400"/>
              <a:t>1,</a:t>
            </a:r>
            <a:r>
              <a:rPr lang="zh-CN" altLang="en-US" sz="2400"/>
              <a:t>其余的自由未知量都取</a:t>
            </a:r>
            <a:r>
              <a:rPr lang="en-US" altLang="zh-CN" sz="2400"/>
              <a:t>0,</a:t>
            </a:r>
            <a:r>
              <a:rPr lang="zh-CN" altLang="en-US" sz="2400"/>
              <a:t>然后计算出所有的等号左边的未知数</a:t>
            </a:r>
            <a:r>
              <a:rPr lang="en-US" altLang="zh-CN" sz="2400"/>
              <a:t>,</a:t>
            </a:r>
            <a:r>
              <a:rPr lang="zh-CN" altLang="en-US" sz="2400"/>
              <a:t>从而</a:t>
            </a:r>
            <a:r>
              <a:rPr lang="zh-CN" altLang="en-US" sz="2400" b="1">
                <a:solidFill>
                  <a:srgbClr val="0033CC"/>
                </a:solidFill>
              </a:rPr>
              <a:t>得到</a:t>
            </a:r>
            <a:r>
              <a:rPr lang="en-US" altLang="zh-CN" sz="2400" b="1">
                <a:solidFill>
                  <a:srgbClr val="0033CC"/>
                </a:solidFill>
              </a:rPr>
              <a:t>n-r(A)</a:t>
            </a:r>
            <a:r>
              <a:rPr lang="zh-CN" altLang="en-US" sz="2400" b="1">
                <a:solidFill>
                  <a:srgbClr val="0033CC"/>
                </a:solidFill>
              </a:rPr>
              <a:t>个向量</a:t>
            </a:r>
            <a:br>
              <a:rPr lang="en-US" altLang="zh-CN" sz="2400"/>
            </a:br>
            <a:r>
              <a:rPr lang="en-US" altLang="zh-CN" sz="2400"/>
              <a:t>4</a:t>
            </a:r>
            <a:r>
              <a:rPr lang="zh-CN" altLang="en-US" sz="2400"/>
              <a:t>、这</a:t>
            </a:r>
            <a:r>
              <a:rPr lang="en-US" altLang="zh-CN" sz="2400"/>
              <a:t>n-r</a:t>
            </a:r>
            <a:r>
              <a:rPr lang="zh-CN" altLang="en-US" sz="2400"/>
              <a:t>个向量就是</a:t>
            </a:r>
            <a:r>
              <a:rPr lang="en-US" altLang="zh-CN" sz="2400"/>
              <a:t>Ax=0</a:t>
            </a:r>
            <a:r>
              <a:rPr lang="zh-CN" altLang="en-US" sz="2400"/>
              <a:t>的基础解系</a:t>
            </a:r>
            <a:r>
              <a:rPr lang="en-US" altLang="zh-CN" sz="2400"/>
              <a:t>, </a:t>
            </a:r>
            <a:r>
              <a:rPr lang="zh-CN" altLang="en-US" sz="2400"/>
              <a:t>写出通解</a:t>
            </a:r>
            <a:br>
              <a:rPr lang="en-US" altLang="zh-CN" sz="2400"/>
            </a:br>
            <a:r>
              <a:rPr lang="en-US" altLang="zh-CN" sz="2400" b="1">
                <a:solidFill>
                  <a:srgbClr val="0033CC"/>
                </a:solidFill>
              </a:rPr>
              <a:t> Ax=0</a:t>
            </a:r>
            <a:r>
              <a:rPr lang="zh-CN" altLang="en-US" sz="2400" b="1">
                <a:solidFill>
                  <a:srgbClr val="0033CC"/>
                </a:solidFill>
              </a:rPr>
              <a:t>的基础解系的秩为</a:t>
            </a:r>
            <a:r>
              <a:rPr lang="en-US" altLang="zh-CN" sz="2400" b="1">
                <a:solidFill>
                  <a:srgbClr val="0033CC"/>
                </a:solidFill>
              </a:rPr>
              <a:t>n-r(A)</a:t>
            </a:r>
          </a:p>
        </p:txBody>
      </p:sp>
      <p:sp>
        <p:nvSpPr>
          <p:cNvPr id="12292" name="日期占位符 3">
            <a:extLst>
              <a:ext uri="{FF2B5EF4-FFF2-40B4-BE49-F238E27FC236}">
                <a16:creationId xmlns:a16="http://schemas.microsoft.com/office/drawing/2014/main" id="{41AC25EC-6084-86D0-7F47-3D51C9E1AC7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3630240-D840-4A66-900B-54ECA5BF971D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>
            <a:extLst>
              <a:ext uri="{FF2B5EF4-FFF2-40B4-BE49-F238E27FC236}">
                <a16:creationId xmlns:a16="http://schemas.microsoft.com/office/drawing/2014/main" id="{11E858FB-A84D-E52F-15EB-70E44FABFC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09E7F1B-BD45-4A47-AB69-BD39DCB33FFD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D4D6C40D-58E6-E24D-A888-701CE5C25E0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05000" y="838200"/>
          <a:ext cx="85344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98900" imgH="1397000" progId="Equation.3">
                  <p:embed/>
                </p:oleObj>
              </mc:Choice>
              <mc:Fallback>
                <p:oleObj name="公式" r:id="rId3" imgW="38989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0"/>
                        <a:ext cx="8534400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6">
            <a:extLst>
              <a:ext uri="{FF2B5EF4-FFF2-40B4-BE49-F238E27FC236}">
                <a16:creationId xmlns:a16="http://schemas.microsoft.com/office/drawing/2014/main" id="{E13D1FF7-D081-2E0C-D773-FAEC4EA7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51338"/>
            <a:ext cx="7870825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系数矩阵的秩</a:t>
            </a:r>
            <a:r>
              <a:rPr lang="en-US" altLang="zh-CN" sz="2400" b="1">
                <a:solidFill>
                  <a:srgbClr val="FF0000"/>
                </a:solidFill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基础解系所含向量的个数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=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未知数的个数</a:t>
            </a:r>
            <a:endParaRPr lang="en-US" altLang="zh-CN" sz="24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                                  =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系数矩阵的列数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E24DF2C4-0B98-2780-6593-432EDB8CA5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125C612-DE10-4D45-8B1E-04F94EA82443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20C700E-6B33-CF84-2A88-D8BDCBBA8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非齐次线性方程组解得结构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C5C90C5-A850-F452-FCA3-B4A214DF9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4341" name="日期占位符 4">
            <a:extLst>
              <a:ext uri="{FF2B5EF4-FFF2-40B4-BE49-F238E27FC236}">
                <a16:creationId xmlns:a16="http://schemas.microsoft.com/office/drawing/2014/main" id="{A7CBC066-CAFD-309F-B8A7-B73C536F561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08A9D05-FA3C-4573-B81A-95341AF69281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09:47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</TotalTime>
  <Words>623</Words>
  <Application>Microsoft Office PowerPoint</Application>
  <PresentationFormat>宽屏</PresentationFormat>
  <Paragraphs>83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Times New Roman</vt:lpstr>
      <vt:lpstr>Wingdings</vt:lpstr>
      <vt:lpstr>华文行楷</vt:lpstr>
      <vt:lpstr>默认设计模板</vt:lpstr>
      <vt:lpstr>Microsoft 公式 3.0</vt:lpstr>
      <vt:lpstr>MathType 6.0 Equation</vt:lpstr>
      <vt:lpstr>齐次线性方程组解的性质和结构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非齐次线性方程组解得结构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 jun</cp:lastModifiedBy>
  <cp:revision>170</cp:revision>
  <cp:lastPrinted>1601-01-01T00:00:00Z</cp:lastPrinted>
  <dcterms:created xsi:type="dcterms:W3CDTF">1601-01-01T00:00:00Z</dcterms:created>
  <dcterms:modified xsi:type="dcterms:W3CDTF">2022-10-27T01:47:45Z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