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908" r:id="rId2"/>
    <p:sldMasterId id="2147483971" r:id="rId3"/>
    <p:sldMasterId id="2147483984" r:id="rId4"/>
  </p:sldMasterIdLst>
  <p:notesMasterIdLst>
    <p:notesMasterId r:id="rId35"/>
  </p:notesMasterIdLst>
  <p:handoutMasterIdLst>
    <p:handoutMasterId r:id="rId36"/>
  </p:handoutMasterIdLst>
  <p:sldIdLst>
    <p:sldId id="385" r:id="rId5"/>
    <p:sldId id="369" r:id="rId6"/>
    <p:sldId id="392" r:id="rId7"/>
    <p:sldId id="391" r:id="rId8"/>
    <p:sldId id="358" r:id="rId9"/>
    <p:sldId id="376" r:id="rId10"/>
    <p:sldId id="359" r:id="rId11"/>
    <p:sldId id="360" r:id="rId12"/>
    <p:sldId id="361" r:id="rId13"/>
    <p:sldId id="362" r:id="rId14"/>
    <p:sldId id="349" r:id="rId15"/>
    <p:sldId id="348" r:id="rId16"/>
    <p:sldId id="364" r:id="rId17"/>
    <p:sldId id="363" r:id="rId18"/>
    <p:sldId id="367" r:id="rId19"/>
    <p:sldId id="350" r:id="rId20"/>
    <p:sldId id="353" r:id="rId21"/>
    <p:sldId id="365" r:id="rId22"/>
    <p:sldId id="366" r:id="rId23"/>
    <p:sldId id="374" r:id="rId24"/>
    <p:sldId id="393" r:id="rId25"/>
    <p:sldId id="381" r:id="rId26"/>
    <p:sldId id="382" r:id="rId27"/>
    <p:sldId id="383" r:id="rId28"/>
    <p:sldId id="384" r:id="rId29"/>
    <p:sldId id="351" r:id="rId30"/>
    <p:sldId id="352" r:id="rId31"/>
    <p:sldId id="355" r:id="rId32"/>
    <p:sldId id="375" r:id="rId33"/>
    <p:sldId id="321" r:id="rId3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574D1F4D-DB4F-D15A-EDF1-0D37AD0066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DE1FA7D-4579-C3C5-E2BD-D6AB7C9040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D7284E75-6F73-0AFB-5C31-EE4306F239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FE7A2F8C-5807-496C-91C3-739C18F5BAA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9096F0-7B9B-4C8C-94E5-F2624EB5F7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514985A-0B3E-E4FE-A921-567446F2BC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82965B2-C07A-F29D-76F1-1E65E3EB4B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45A4A4-1663-65EF-1C05-F6ADEE8FC4A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2BF9B9EA-3182-7A17-BF94-24764C97D0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706F72D-D7F5-6FD4-2F43-10EBF89EEC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25AA4146-8F9C-6E9D-70CC-973FB9161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9D58F86-EA4A-46A5-8F09-6FA7954C7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80F2317-FAA2-BC44-0181-15E314B3D9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8EC6BCE-D13D-4B59-B9B0-9236EBAB97F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A787D9A5-0D3C-4CA8-1470-9E8FB3B2902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2CEA1-D8FE-4AF0-8B1C-A201BE9031AE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4836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C1025C-A34E-3468-BFE0-02C35898F9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9C0E9D2-1AE5-4B1F-A856-AE74AE28B36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E0FD8C7A-CD20-4A27-7610-7BF6E1E46BB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E037-B126-4831-AB49-D2DBF7C7BC57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4667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CFB97C3-6680-F67C-90BF-FE964C7A81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B8C9623-13E0-4432-8ECC-FC1186677FC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608511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C40821A-D9CF-81DD-85D1-1A18642DFD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E387352-71D2-4583-9069-BCFDB67D6A9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C9F26400-FCD8-E478-24F7-9EEE19FB0A3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DD87-2E23-475B-A6DB-40533C417349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3161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8A8D083-CD2C-B472-8314-5E55FD6E0E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40E5C06-18D2-4B83-B96E-74DFA01B6E5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173952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5606017-58D0-600E-8479-221530F04E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740A6A0-78AA-4C4F-848B-A1D7F6736C8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354704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0E5FA9C-46C1-2FF4-834F-DAD76B6CF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5F9DB46-3359-43EC-8714-C11AA5A22E4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4448916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D6BAB1C-7909-99EE-BD73-4FEDF7CABA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4F6CC0D-EE25-483E-BA37-0D1C40DDB01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28481153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54F51FC-01F0-C459-B135-AB53FC330C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F544C06-56C9-44D1-9185-F3B2E003B4D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2698296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433F6B-7093-054A-4F45-576E99010B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E36613A-B4E7-4833-8E8D-69E109F879D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8290577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6432B863-C6C7-D8B9-85D2-DAB8CCDF6E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20E3545-7680-4554-B2F5-8350A6EB0E3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2340389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274429A-6DFC-D277-FEEB-D62FD7BB0E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BE78B65-09C1-4344-9184-EE7BBDB2B29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93F1EEC-084E-7CB6-0001-68B43560A0D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586EC-3B26-4AB4-AC94-D781465D273F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06295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35974BE-78F7-F541-9783-64A29B7591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31DFFE0-B1A2-41B4-98AC-1296D1299AB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3442776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058E86C-CD32-0E33-528B-5FA183901E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16B3FEE-74AA-4191-87B2-15BA3C3E911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46970963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80E870B-502D-8ED3-B9B1-E99D692F5A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A940A0E-71CB-49CB-94DA-24B40760041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956195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0D744EB-D433-DA1B-24EA-32EF32450B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6D85D47-F423-443A-9F74-C8316272B4F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4634767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725793A-044C-58DC-F182-E4BCAA4D48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123F8CA-4DF9-4D08-8EA1-1641E578C0C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700661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AB18664-00F0-C3EF-3FBC-7AD6612A75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8127E91-557F-434D-A10F-B196F53D736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F7012FCF-A904-1953-976C-071C88D1D8D6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F3B2F-0D62-431C-A386-76A168B61324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3194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3E7A6DC-1E96-26D3-6BF1-9889DA1007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D37F725-7043-4B9C-8222-EA3D2B23F90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10905817-8F1D-8491-5DBA-B60613D334B0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8B46F-6D87-485C-87FE-F849ED4E4BB3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1506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3EF391A-FF33-EC78-87FA-8DDA474927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5D5B0DC-8BF3-4F9F-A465-013F93D0493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7229D6AD-44EA-91B0-2DA9-9E52F3763E7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AB75A-B1C8-42B2-BF31-DFBD81CEBEFF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6190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39C968A-83AF-3FC5-F1ED-11CA8D5388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9B1E437-BC6E-44BD-8A5F-5B7E2B531FB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DC2CE127-9307-2F23-9593-A18A24E4CFA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8BC8A-68A7-4DC4-A0DD-2CFCFB68E5EC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48953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D5844BB-28EF-C087-E71B-7B1CA50A80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0CC0509-F0FD-46C4-A7EC-641D4AB5225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83850D19-7E0E-FE62-19DF-5769ACCAB7D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4DD5A-4DB2-4F3E-8D67-1FCA8EB544AD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442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C7876D3-496C-0A67-5EC3-578DBC0496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0E58B1A-CA4B-4276-B8DB-9BFABB29D5E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34D2A090-73D9-3F32-E948-9C38AF86BDF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DCC6-5EF8-4BF6-AC18-4ECEA4A66FD7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5902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E9B2608C-7C30-97C2-EAC7-36E9F10AC6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DC8C037-782E-4851-AA87-243977234F8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358C7C42-359A-1680-6461-02794A16C9D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8A3C-A4FD-4A06-BD64-63B65D667962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56700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C71ACE4-BE08-B771-E320-E7F8C8635A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10A9B38-B723-4AF4-8473-214630066CB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95898BAE-BBB4-4CCB-7E6C-1EC1AA093220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62D96-3E26-45C4-85D5-8E81F86B0316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54562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D75DD48A-FD47-67FB-4649-12DD0F65B9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57E6D9D-E366-4AD5-BF8F-465A3E9949C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2BD2C368-9614-3E0F-368D-91D46DC58C4B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A38EA-1631-47C5-AB72-3A885F0AFADF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9696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6D3D714-4918-EB6D-39B1-3ED5ED568E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349BB9B-0554-4817-B3DF-DCB7C77D7D1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C8082139-9019-0897-5E38-C79EE4EA8CB1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66FC5-A1E5-4B10-AD59-A089DD0C3E6B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93712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28A7A52-2A1E-3F7C-DB34-7E306C7865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DAF96A3-377D-4082-9DFB-32174AB1063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0A0D74DF-8394-C134-B7DC-7D743677063C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14F43-889E-4E10-9A66-B50833E51D38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7565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9A19908-C997-750E-C767-98C27A85F0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9CC0B4F-38D4-4742-AE23-57856E2A84D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125DD63D-D71C-8F4D-77F0-855D23AEE17B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76B27-28AB-4D2F-ACEE-B8EE0866876A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96263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A5DE183-D4D9-CFAB-F67D-6914C847E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9410632-5454-4884-8CD6-420DC56ABBE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679FBB33-278B-F6B1-A605-CCD92742EAEC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1086-D843-444F-AA05-F65088CFE2D8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29733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95EE5E5-20A5-F202-0B89-F2916B698E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09A3D9C-A610-4C5B-83D9-E3A18167ACC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4617427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4DF7E08-8120-6A91-F0D6-40F2A97F14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34F16BD-4C8A-46B4-B2AB-9AE8A495433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71512325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07FF411-E093-5DCE-2E03-DD006CCC6D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1862A26-A62B-48C7-BD89-C03F46219C3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562465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410787D-67DD-7D9B-CF6B-102D11D016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87BDEF0-1640-4E28-A092-630138CC04D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0237672B-C9D6-FCEA-5D29-A503FD56494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415C0-F625-4E3D-AD27-C1B40A7A1554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26907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F868EF5-E36C-175B-A163-21ABD88ED6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BF97BF3-308F-4013-AC07-A65A8E86E0B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3944802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51EF8F4-46DF-D77C-2D20-3F294D223C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ADE6359-642C-487A-B906-9121F9BBE03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1349478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6E581AE4-310A-C21A-2D94-D52477259F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765D06E-43D8-49CC-BCA1-C5D5D957CD7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9150937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FFC98C3-71C1-BA56-F401-EB4588A211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85679B9-61FA-4D2A-97F1-A1C85311B97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75680256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FB12035-B58D-C892-B853-82DE0E06CB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C1614D9-11FF-455C-933C-C22B7869951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025590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63CE8A1-D977-2CCE-116C-47B31F5052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288DB14-A7EE-456D-8F50-7F11C81720D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98446619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A0F24EB-9ACF-0477-9FCD-F387049A82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095F25B-FED4-4F8A-8262-F5A86412863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3961347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FAF9F9A-77CE-A13C-89A6-F2BD0D1EA3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5E87D60-E11D-492C-B76C-B5B9E578F39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7032305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2057400"/>
            <a:ext cx="53848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2057400"/>
            <a:ext cx="53848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152900"/>
            <a:ext cx="53848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52900"/>
            <a:ext cx="53848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E6894DF-96E4-20EA-7740-46363C2F68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D4517CB-DB85-4F0E-9D7C-19759361A8D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48337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D19839E-5CBC-719C-D2B8-0403EEED36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23715AC-2C30-45AE-996A-791BB210914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DF17D6F7-803D-0167-6E8B-10FEC519BD5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32A7-B5DC-49C1-954F-9951410E506E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1400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1D178AD8-9D47-D822-BC89-B3F44E4A69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74C4F61-096A-4597-99BB-B2DBABBD4A5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5A350CBA-605B-3257-4B64-B686865609D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23484-524E-448E-BD77-DD6CCAB7F8AE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2461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F687219A-3A69-0065-3D80-E84FD167D4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3E42BEB-4091-4D1B-8411-721FED03795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2FB90AC4-7E24-A5D2-1046-8C3EFB78E65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D8CF2-431B-455B-8898-9F9CF01B5D1B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1640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BB241F6-B1C5-5542-CEA5-4271194311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ADF2B9B-B1A6-4AE0-AC3F-D17BB2C6F71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698074C4-62E0-E0FA-A376-B8C35837221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43B11-61FF-4E12-9F14-129391BBBD89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319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787BDE7-6EE1-6036-789B-A7D618B673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9DF50DD-5D79-4A6D-9116-8BC4F8CA0FC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BE6F52DF-A512-CD3E-5355-CAA2B741C8D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E9906-094D-48DF-A046-AC6D797AB5CA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411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D5585A6E-5419-DB3F-832B-8E3D133DF3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06468BD8-D547-123A-ADAF-EF9D40793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5E05247D-97A6-8594-DF30-F725A996797C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6BAE36EB-BE16-4C4A-23D5-8F5B98A00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ADEBA0DC-6869-2F75-122A-6DB4E2541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53A6BD06-4AEF-8F2D-163E-75A26B81C3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8D532028-4F92-436F-9943-EFE5A4EAA0F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9DF00334-ED5C-BC62-7D5A-E6F5471565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8C7A2C8B-DAC1-AE02-D3CA-34541299D7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5F3A0194-CC18-D1FE-1BD4-229AAD69A9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05FBACBF-7B97-5B66-4882-70A1BF79C45D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5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4910D34-4310-41E1-AF8B-06EEED3CAA03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92" r:id="rId11"/>
    <p:sldLayoutId id="2147484155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10">
            <a:extLst>
              <a:ext uri="{FF2B5EF4-FFF2-40B4-BE49-F238E27FC236}">
                <a16:creationId xmlns:a16="http://schemas.microsoft.com/office/drawing/2014/main" id="{6C2819E7-3BD8-66C8-FFDA-D8669AF80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7" descr="sjtulogo">
            <a:extLst>
              <a:ext uri="{FF2B5EF4-FFF2-40B4-BE49-F238E27FC236}">
                <a16:creationId xmlns:a16="http://schemas.microsoft.com/office/drawing/2014/main" id="{41988704-FB36-46C2-3318-2FBB4F2E1E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globogif">
            <a:extLst>
              <a:ext uri="{FF2B5EF4-FFF2-40B4-BE49-F238E27FC236}">
                <a16:creationId xmlns:a16="http://schemas.microsoft.com/office/drawing/2014/main" id="{E3C40A29-6407-3A40-0CD8-7EA0CCA54801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5">
            <a:extLst>
              <a:ext uri="{FF2B5EF4-FFF2-40B4-BE49-F238E27FC236}">
                <a16:creationId xmlns:a16="http://schemas.microsoft.com/office/drawing/2014/main" id="{D03A8CC1-657D-94F1-107B-1C107101D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6">
            <a:extLst>
              <a:ext uri="{FF2B5EF4-FFF2-40B4-BE49-F238E27FC236}">
                <a16:creationId xmlns:a16="http://schemas.microsoft.com/office/drawing/2014/main" id="{979CC069-FD97-293E-DDC2-EBF31D776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86884969-6539-0B28-00D2-2D06D617E9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03D246BB-A15F-4127-82A2-3593F4E3B5F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2056" name="Picture 20" descr="图片1">
            <a:extLst>
              <a:ext uri="{FF2B5EF4-FFF2-40B4-BE49-F238E27FC236}">
                <a16:creationId xmlns:a16="http://schemas.microsoft.com/office/drawing/2014/main" id="{4C95C491-83CE-9DCA-9A86-33059D23E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6D60182E-B376-324F-E641-1C883F319E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26C417CA-BF17-07FE-7CBA-967B138B9B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4" descr="10">
            <a:extLst>
              <a:ext uri="{FF2B5EF4-FFF2-40B4-BE49-F238E27FC236}">
                <a16:creationId xmlns:a16="http://schemas.microsoft.com/office/drawing/2014/main" id="{D7ED71C0-7DA9-719A-645E-E1D6BE7AFE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sjtulogo">
            <a:extLst>
              <a:ext uri="{FF2B5EF4-FFF2-40B4-BE49-F238E27FC236}">
                <a16:creationId xmlns:a16="http://schemas.microsoft.com/office/drawing/2014/main" id="{AE995823-5E99-F82F-5C8C-961944888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8" descr="globogif">
            <a:extLst>
              <a:ext uri="{FF2B5EF4-FFF2-40B4-BE49-F238E27FC236}">
                <a16:creationId xmlns:a16="http://schemas.microsoft.com/office/drawing/2014/main" id="{F3AFCA33-3724-38D1-ECF5-277120CDDAAE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5">
            <a:extLst>
              <a:ext uri="{FF2B5EF4-FFF2-40B4-BE49-F238E27FC236}">
                <a16:creationId xmlns:a16="http://schemas.microsoft.com/office/drawing/2014/main" id="{60FA1D70-55C1-6530-0DE7-5EB91A812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6">
            <a:extLst>
              <a:ext uri="{FF2B5EF4-FFF2-40B4-BE49-F238E27FC236}">
                <a16:creationId xmlns:a16="http://schemas.microsoft.com/office/drawing/2014/main" id="{C1FBC7F2-4104-64A1-0FA5-AC9CF1557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56238A54-DD66-A85B-36E4-94A12ECC03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DEBE315E-D33A-462E-BD49-E33736BC925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3080" name="Picture 20" descr="图片1">
            <a:extLst>
              <a:ext uri="{FF2B5EF4-FFF2-40B4-BE49-F238E27FC236}">
                <a16:creationId xmlns:a16="http://schemas.microsoft.com/office/drawing/2014/main" id="{7211A7E1-6074-59E3-46F1-646A72A2B9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F1006769-9272-CD02-46A5-CDE863FEFA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FC20B84F-A04B-9AE2-6CE9-21659500F3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96B4F5D0-2461-5C95-007B-2B8A15C20D2A}"/>
              </a:ext>
            </a:extLst>
          </p:cNvPr>
          <p:cNvSpPr>
            <a:spLocks noGrp="1"/>
          </p:cNvSpPr>
          <p:nvPr userDrawn="1">
            <p:ph type="dt" sz="quarter" idx="2"/>
          </p:nvPr>
        </p:nvSpPr>
        <p:spPr bwMode="auto">
          <a:xfrm>
            <a:off x="0" y="6492875"/>
            <a:ext cx="1117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A3D6A996-CA9A-4922-BEDA-C17720254E87}" type="datetime10">
              <a:rPr lang="zh-CN" altLang="en-US"/>
              <a:pPr>
                <a:defRPr/>
              </a:pPr>
              <a:t>16:20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4" descr="10">
            <a:extLst>
              <a:ext uri="{FF2B5EF4-FFF2-40B4-BE49-F238E27FC236}">
                <a16:creationId xmlns:a16="http://schemas.microsoft.com/office/drawing/2014/main" id="{3462EE2E-8FFE-AA1D-E452-4DE2FB17A1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sjtulogo">
            <a:extLst>
              <a:ext uri="{FF2B5EF4-FFF2-40B4-BE49-F238E27FC236}">
                <a16:creationId xmlns:a16="http://schemas.microsoft.com/office/drawing/2014/main" id="{FA335C9E-21D5-3358-4E98-DAC851578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8" descr="globogif">
            <a:extLst>
              <a:ext uri="{FF2B5EF4-FFF2-40B4-BE49-F238E27FC236}">
                <a16:creationId xmlns:a16="http://schemas.microsoft.com/office/drawing/2014/main" id="{FFA67CDE-9CDA-57B9-D109-44EFD9C9F0AB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5">
            <a:extLst>
              <a:ext uri="{FF2B5EF4-FFF2-40B4-BE49-F238E27FC236}">
                <a16:creationId xmlns:a16="http://schemas.microsoft.com/office/drawing/2014/main" id="{B976B870-3253-655A-705B-952F607A2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2" name="Rectangle 16">
            <a:extLst>
              <a:ext uri="{FF2B5EF4-FFF2-40B4-BE49-F238E27FC236}">
                <a16:creationId xmlns:a16="http://schemas.microsoft.com/office/drawing/2014/main" id="{C62EB139-BCC3-E9E6-88FF-0542E9922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D875C163-2CEE-88D3-10B1-44C1DA5650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D0FF77CB-965C-4348-8F68-FEBFE8836B1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4104" name="Picture 20" descr="图片1">
            <a:extLst>
              <a:ext uri="{FF2B5EF4-FFF2-40B4-BE49-F238E27FC236}">
                <a16:creationId xmlns:a16="http://schemas.microsoft.com/office/drawing/2014/main" id="{649AF6B6-B5AE-3414-B11B-1DD2506C92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2">
            <a:extLst>
              <a:ext uri="{FF2B5EF4-FFF2-40B4-BE49-F238E27FC236}">
                <a16:creationId xmlns:a16="http://schemas.microsoft.com/office/drawing/2014/main" id="{7C9C3CA9-2703-85B1-4EB7-76F106BBB4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8" name="Rectangle 23">
            <a:extLst>
              <a:ext uri="{FF2B5EF4-FFF2-40B4-BE49-F238E27FC236}">
                <a16:creationId xmlns:a16="http://schemas.microsoft.com/office/drawing/2014/main" id="{CCA181EF-2FCB-2910-BDF6-129B5E6027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image" Target="../media/image5.png"/><Relationship Id="rId16" Type="http://schemas.openxmlformats.org/officeDocument/2006/relationships/image" Target="../media/image42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0.bin"/><Relationship Id="rId2" Type="http://schemas.openxmlformats.org/officeDocument/2006/relationships/image" Target="../media/image5.png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4.bin"/><Relationship Id="rId2" Type="http://schemas.openxmlformats.org/officeDocument/2006/relationships/image" Target="../media/image5.png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3.bin"/><Relationship Id="rId2" Type="http://schemas.openxmlformats.org/officeDocument/2006/relationships/image" Target="../media/image5.png"/><Relationship Id="rId16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0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9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2.wmf"/><Relationship Id="rId2" Type="http://schemas.openxmlformats.org/officeDocument/2006/relationships/image" Target="../media/image5.png"/><Relationship Id="rId16" Type="http://schemas.openxmlformats.org/officeDocument/2006/relationships/image" Target="../media/image94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1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9.bin"/><Relationship Id="rId2" Type="http://schemas.openxmlformats.org/officeDocument/2006/relationships/image" Target="../media/image5.png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2.wmf"/><Relationship Id="rId26" Type="http://schemas.openxmlformats.org/officeDocument/2006/relationships/image" Target="../media/image116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2" Type="http://schemas.openxmlformats.org/officeDocument/2006/relationships/image" Target="../media/image5.png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3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image" Target="../media/image5.png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>
            <a:extLst>
              <a:ext uri="{FF2B5EF4-FFF2-40B4-BE49-F238E27FC236}">
                <a16:creationId xmlns:a16="http://schemas.microsoft.com/office/drawing/2014/main" id="{9B94079B-E568-934C-D22B-D2B0137C1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F6204B3-12BA-48DC-8B55-5EDECC5DFFBC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87B07D1-B9E7-1AFA-D784-77D241386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50" y="787400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/>
              <a:t>相似矩阵与矩阵的相似对角阵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BF78AF3-70BA-7D67-5A10-7161D6EA03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相似矩阵的概念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082B787-364C-D2F1-5A3A-1E3BA83E017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3113088"/>
          <a:ext cx="853440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11500" imgH="698500" progId="Equation.3">
                  <p:embed/>
                </p:oleObj>
              </mc:Choice>
              <mc:Fallback>
                <p:oleObj name="公式" r:id="rId3" imgW="3111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13088"/>
                        <a:ext cx="8534400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日期占位符 5">
            <a:extLst>
              <a:ext uri="{FF2B5EF4-FFF2-40B4-BE49-F238E27FC236}">
                <a16:creationId xmlns:a16="http://schemas.microsoft.com/office/drawing/2014/main" id="{D5B6718A-9EB9-CD3B-D97F-C1A48BF1540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470A691-0A05-4315-B0EB-1A94EE3349AC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DD2DE7E-849D-3A17-56C1-5F6E62753E2A}"/>
              </a:ext>
            </a:extLst>
          </p:cNvPr>
          <p:cNvSpPr/>
          <p:nvPr/>
        </p:nvSpPr>
        <p:spPr>
          <a:xfrm>
            <a:off x="3962400" y="6096000"/>
            <a:ext cx="28194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9D20B8E6-9960-2308-249D-13C56F8E3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280150"/>
            <a:ext cx="1143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028DD33-3AAC-4AE4-8954-D885E57DAF6A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5255117-1E56-C7C0-40C5-F3225899195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914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相似矩阵的性质</a:t>
            </a:r>
          </a:p>
        </p:txBody>
      </p:sp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ADFCFD60-7C67-6DDC-E2AA-957D4D384B9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33600" y="1600200"/>
          <a:ext cx="53340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33700" imgH="723900" progId="Equation.3">
                  <p:embed/>
                </p:oleObj>
              </mc:Choice>
              <mc:Fallback>
                <p:oleObj name="公式" r:id="rId3" imgW="29337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533400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5F474625-E1F9-7EED-6A6D-83515B9DF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971800"/>
          <a:ext cx="32178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37589" imgH="203112" progId="Equation.3">
                  <p:embed/>
                </p:oleObj>
              </mc:Choice>
              <mc:Fallback>
                <p:oleObj name="公式" r:id="rId5" imgW="163758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32178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975E5D7A-714B-B412-D016-12ADA69BB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895600"/>
          <a:ext cx="40671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70100" imgH="228600" progId="Equation.3">
                  <p:embed/>
                </p:oleObj>
              </mc:Choice>
              <mc:Fallback>
                <p:oleObj name="公式" r:id="rId7" imgW="207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40671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C609F2AF-13EA-0C03-C1AC-F68081F43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29000"/>
          <a:ext cx="35941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828800" imgH="228600" progId="Equation.3">
                  <p:embed/>
                </p:oleObj>
              </mc:Choice>
              <mc:Fallback>
                <p:oleObj name="公式" r:id="rId9" imgW="182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35941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ABD8B368-8CD6-DE66-6726-82AB56723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1675" y="3484563"/>
          <a:ext cx="6638925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78200" imgH="863600" progId="Equation.3">
                  <p:embed/>
                </p:oleObj>
              </mc:Choice>
              <mc:Fallback>
                <p:oleObj name="公式" r:id="rId11" imgW="3378200" imgH="86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484563"/>
                        <a:ext cx="6638925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BAF8F216-4CFD-5FC6-534E-74213DFAA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181600"/>
          <a:ext cx="9090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546600" imgH="482600" progId="Equation.3">
                  <p:embed/>
                </p:oleObj>
              </mc:Choice>
              <mc:Fallback>
                <p:oleObj name="公式" r:id="rId13" imgW="45466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90900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3AAD6749-5BAA-401F-EF81-50997D238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4388" y="6172200"/>
          <a:ext cx="4341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171700" imgH="228600" progId="Equation.3">
                  <p:embed/>
                </p:oleObj>
              </mc:Choice>
              <mc:Fallback>
                <p:oleObj name="公式" r:id="rId15" imgW="2171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6172200"/>
                        <a:ext cx="4341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日期占位符 10">
            <a:extLst>
              <a:ext uri="{FF2B5EF4-FFF2-40B4-BE49-F238E27FC236}">
                <a16:creationId xmlns:a16="http://schemas.microsoft.com/office/drawing/2014/main" id="{E2E67665-FED1-BADB-AF7E-0FC9509C6E9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11C9ECA-C90B-4BE9-A108-14744941FCC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ACD1A425-9617-26A0-D2E0-0ADEE22C4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926D7FC-EFEA-4759-A2CD-D0ECA1C3ECD5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48A24C5-0119-9064-D432-34A53B105F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914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相似矩阵的性质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EF087A6D-753E-C06E-960E-B2B1D935574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09800" y="1905000"/>
          <a:ext cx="7162800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949700" imgH="2184400" progId="Equation.3">
                  <p:embed/>
                </p:oleObj>
              </mc:Choice>
              <mc:Fallback>
                <p:oleObj name="公式" r:id="rId3" imgW="3949700" imgH="218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7162800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日期占位符 4">
            <a:extLst>
              <a:ext uri="{FF2B5EF4-FFF2-40B4-BE49-F238E27FC236}">
                <a16:creationId xmlns:a16="http://schemas.microsoft.com/office/drawing/2014/main" id="{8817EB61-F520-E1AB-CD7E-37CE42C72A4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E9094A0-A6DA-4956-918E-6B086DD400AE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>
            <a:extLst>
              <a:ext uri="{FF2B5EF4-FFF2-40B4-BE49-F238E27FC236}">
                <a16:creationId xmlns:a16="http://schemas.microsoft.com/office/drawing/2014/main" id="{107AB7F9-8825-ED1A-C709-4EEC61E3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3EA2768-DCD5-49BE-9C27-CFF8CEF3F7CB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9459" name="日期占位符 5">
            <a:extLst>
              <a:ext uri="{FF2B5EF4-FFF2-40B4-BE49-F238E27FC236}">
                <a16:creationId xmlns:a16="http://schemas.microsoft.com/office/drawing/2014/main" id="{1C29D0F0-BF6A-70F9-27B4-B0E3A0A78DE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DA50E57-43C3-4541-929F-D994ACB9DEF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399F0410-18B4-B762-26BD-08FCC96785D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419600"/>
            <a:ext cx="8077200" cy="628650"/>
            <a:chOff x="533400" y="4419600"/>
            <a:chExt cx="8077200" cy="62865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9A955A-C114-CD34-2872-74EAB427EDCD}"/>
                </a:ext>
              </a:extLst>
            </p:cNvPr>
            <p:cNvSpPr/>
            <p:nvPr/>
          </p:nvSpPr>
          <p:spPr>
            <a:xfrm>
              <a:off x="533400" y="4419600"/>
              <a:ext cx="8077200" cy="609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19465" name="Object 3">
              <a:extLst>
                <a:ext uri="{FF2B5EF4-FFF2-40B4-BE49-F238E27FC236}">
                  <a16:creationId xmlns:a16="http://schemas.microsoft.com/office/drawing/2014/main" id="{7CCC294A-77FE-9A25-A9C3-DE30244753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400" y="4419600"/>
            <a:ext cx="8048625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933700" imgH="228600" progId="Equation.3">
                    <p:embed/>
                  </p:oleObj>
                </mc:Choice>
                <mc:Fallback>
                  <p:oleObj name="公式" r:id="rId3" imgW="29337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4419600"/>
                          <a:ext cx="8048625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3">
            <a:extLst>
              <a:ext uri="{FF2B5EF4-FFF2-40B4-BE49-F238E27FC236}">
                <a16:creationId xmlns:a16="http://schemas.microsoft.com/office/drawing/2014/main" id="{B1148827-DA65-A1C7-5464-3930AB30E8C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133600"/>
            <a:ext cx="4651375" cy="609600"/>
            <a:chOff x="2057400" y="2133600"/>
            <a:chExt cx="4651375" cy="6096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21B70C5-9431-BBDB-1CED-C30714EFD8EF}"/>
                </a:ext>
              </a:extLst>
            </p:cNvPr>
            <p:cNvSpPr/>
            <p:nvPr/>
          </p:nvSpPr>
          <p:spPr>
            <a:xfrm>
              <a:off x="2057400" y="2133600"/>
              <a:ext cx="4648200" cy="609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19463" name="Object 4">
              <a:extLst>
                <a:ext uri="{FF2B5EF4-FFF2-40B4-BE49-F238E27FC236}">
                  <a16:creationId xmlns:a16="http://schemas.microsoft.com/office/drawing/2014/main" id="{ED1A27CC-3D45-5123-AF7E-8FD4D69BE7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4863" y="2133600"/>
            <a:ext cx="4633912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688367" imgH="203112" progId="Equation.3">
                    <p:embed/>
                  </p:oleObj>
                </mc:Choice>
                <mc:Fallback>
                  <p:oleObj name="公式" r:id="rId5" imgW="1688367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863" y="2133600"/>
                          <a:ext cx="4633912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>
            <a:extLst>
              <a:ext uri="{FF2B5EF4-FFF2-40B4-BE49-F238E27FC236}">
                <a16:creationId xmlns:a16="http://schemas.microsoft.com/office/drawing/2014/main" id="{C77D6DF7-2311-8345-D187-790E736BD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DCDEA96-4291-4012-8944-E05EE2F20170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4794070-A59A-0E28-5A6F-21153D6F78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09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2400"/>
              <a:t>矩阵与一个对角矩阵相似的条件</a:t>
            </a:r>
          </a:p>
        </p:txBody>
      </p:sp>
      <p:graphicFrame>
        <p:nvGraphicFramePr>
          <p:cNvPr id="33795" name="Object 4">
            <a:extLst>
              <a:ext uri="{FF2B5EF4-FFF2-40B4-BE49-F238E27FC236}">
                <a16:creationId xmlns:a16="http://schemas.microsoft.com/office/drawing/2014/main" id="{819BEA2B-4DD6-44AF-1A4F-258C67888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95400"/>
          <a:ext cx="5676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75000" imgH="457200" progId="Equation.3">
                  <p:embed/>
                </p:oleObj>
              </mc:Choice>
              <mc:Fallback>
                <p:oleObj name="公式" r:id="rId3" imgW="3175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676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3">
            <a:extLst>
              <a:ext uri="{FF2B5EF4-FFF2-40B4-BE49-F238E27FC236}">
                <a16:creationId xmlns:a16="http://schemas.microsoft.com/office/drawing/2014/main" id="{3CDEA650-E50A-3B43-BA3D-D4DF8F18C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133600"/>
          <a:ext cx="2662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96641" imgH="165028" progId="Equation.3">
                  <p:embed/>
                </p:oleObj>
              </mc:Choice>
              <mc:Fallback>
                <p:oleObj name="公式" r:id="rId5" imgW="596641" imgH="1650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2662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B5E6BDC9-9665-C0A2-A02C-8104A1E11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286000"/>
          <a:ext cx="5291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413000" imgH="228600" progId="Equation.3">
                  <p:embed/>
                </p:oleObj>
              </mc:Choice>
              <mc:Fallback>
                <p:oleObj name="公式" r:id="rId7" imgW="2413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86000"/>
                        <a:ext cx="52911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78D3B985-8E52-6FCE-0B15-D8D3DEB8B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0"/>
          <a:ext cx="6797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098800" imgH="228600" progId="Equation.3">
                  <p:embed/>
                </p:oleObj>
              </mc:Choice>
              <mc:Fallback>
                <p:oleObj name="公式" r:id="rId9" imgW="309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67976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>
            <a:extLst>
              <a:ext uri="{FF2B5EF4-FFF2-40B4-BE49-F238E27FC236}">
                <a16:creationId xmlns:a16="http://schemas.microsoft.com/office/drawing/2014/main" id="{783E1B7F-3E6A-205E-F347-D190F2A19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657600"/>
          <a:ext cx="8329613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797300" imgH="939800" progId="Equation.3">
                  <p:embed/>
                </p:oleObj>
              </mc:Choice>
              <mc:Fallback>
                <p:oleObj name="公式" r:id="rId11" imgW="37973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8329613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7">
            <a:extLst>
              <a:ext uri="{FF2B5EF4-FFF2-40B4-BE49-F238E27FC236}">
                <a16:creationId xmlns:a16="http://schemas.microsoft.com/office/drawing/2014/main" id="{449569EB-E7E3-444D-7BBB-92DA1F626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778500"/>
          <a:ext cx="53768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451100" imgH="228600" progId="Equation.3">
                  <p:embed/>
                </p:oleObj>
              </mc:Choice>
              <mc:Fallback>
                <p:oleObj name="公式" r:id="rId13" imgW="2451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78500"/>
                        <a:ext cx="53768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云形标注 12">
            <a:extLst>
              <a:ext uri="{FF2B5EF4-FFF2-40B4-BE49-F238E27FC236}">
                <a16:creationId xmlns:a16="http://schemas.microsoft.com/office/drawing/2014/main" id="{2CD448E8-AB9F-80E5-3AEF-D2879D03916B}"/>
              </a:ext>
            </a:extLst>
          </p:cNvPr>
          <p:cNvSpPr/>
          <p:nvPr/>
        </p:nvSpPr>
        <p:spPr>
          <a:xfrm>
            <a:off x="7848600" y="1676400"/>
            <a:ext cx="2362200" cy="685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特征向量</a:t>
            </a:r>
          </a:p>
        </p:txBody>
      </p:sp>
      <p:sp>
        <p:nvSpPr>
          <p:cNvPr id="14" name="云形标注 13">
            <a:extLst>
              <a:ext uri="{FF2B5EF4-FFF2-40B4-BE49-F238E27FC236}">
                <a16:creationId xmlns:a16="http://schemas.microsoft.com/office/drawing/2014/main" id="{E4CC66AA-5B30-03E9-93B2-B9C750181DFC}"/>
              </a:ext>
            </a:extLst>
          </p:cNvPr>
          <p:cNvSpPr/>
          <p:nvPr/>
        </p:nvSpPr>
        <p:spPr>
          <a:xfrm>
            <a:off x="4495800" y="3048000"/>
            <a:ext cx="2362200" cy="685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特征值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981B08-746F-CBE1-72AF-9D415FDFA976}"/>
              </a:ext>
            </a:extLst>
          </p:cNvPr>
          <p:cNvCxnSpPr/>
          <p:nvPr/>
        </p:nvCxnSpPr>
        <p:spPr>
          <a:xfrm flipV="1">
            <a:off x="3124200" y="4038600"/>
            <a:ext cx="1828800" cy="53340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A5FA48-81C3-18FF-C87C-FD61AB53646F}"/>
              </a:ext>
            </a:extLst>
          </p:cNvPr>
          <p:cNvCxnSpPr/>
          <p:nvPr/>
        </p:nvCxnSpPr>
        <p:spPr>
          <a:xfrm flipV="1">
            <a:off x="3581400" y="4419600"/>
            <a:ext cx="1905000" cy="22860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69F5438-D4DF-89D5-D2EC-4329F083DBA7}"/>
              </a:ext>
            </a:extLst>
          </p:cNvPr>
          <p:cNvCxnSpPr/>
          <p:nvPr/>
        </p:nvCxnSpPr>
        <p:spPr>
          <a:xfrm>
            <a:off x="4648200" y="4800600"/>
            <a:ext cx="2133600" cy="60960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云形标注 14">
            <a:extLst>
              <a:ext uri="{FF2B5EF4-FFF2-40B4-BE49-F238E27FC236}">
                <a16:creationId xmlns:a16="http://schemas.microsoft.com/office/drawing/2014/main" id="{585E5D44-1B3C-A492-876B-3AD7490FEDDD}"/>
              </a:ext>
            </a:extLst>
          </p:cNvPr>
          <p:cNvSpPr/>
          <p:nvPr/>
        </p:nvSpPr>
        <p:spPr>
          <a:xfrm>
            <a:off x="5562600" y="3429000"/>
            <a:ext cx="5105400" cy="2362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这个计算过程告诉我们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如果一个矩阵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相似于一个对角矩阵</a:t>
            </a:r>
            <a:r>
              <a:rPr lang="en-US" altLang="zh-CN" dirty="0">
                <a:solidFill>
                  <a:srgbClr val="FF0000"/>
                </a:solidFill>
              </a:rPr>
              <a:t>B,</a:t>
            </a:r>
            <a:r>
              <a:rPr lang="zh-CN" altLang="en-US" b="1" dirty="0">
                <a:solidFill>
                  <a:srgbClr val="FF0000"/>
                </a:solidFill>
              </a:rPr>
              <a:t>那么有必要条件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矩阵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有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个线性无关的特征向量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此外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对角矩阵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的对角线上元素都是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的特征值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A0BB96-D606-A33B-DC32-A22A33740363}"/>
              </a:ext>
            </a:extLst>
          </p:cNvPr>
          <p:cNvSpPr/>
          <p:nvPr/>
        </p:nvSpPr>
        <p:spPr>
          <a:xfrm>
            <a:off x="2133600" y="5791200"/>
            <a:ext cx="5334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92D479BD-D115-465F-321B-9221E41938DC}"/>
              </a:ext>
            </a:extLst>
          </p:cNvPr>
          <p:cNvSpPr/>
          <p:nvPr/>
        </p:nvSpPr>
        <p:spPr>
          <a:xfrm>
            <a:off x="6629400" y="533400"/>
            <a:ext cx="3810000" cy="1066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首先研究在条件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zh-CN" altLang="en-US" sz="2000" b="1" dirty="0">
                <a:solidFill>
                  <a:srgbClr val="FF0000"/>
                </a:solidFill>
              </a:rPr>
              <a:t>矩阵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相似与对角矩阵</a:t>
            </a:r>
            <a:r>
              <a:rPr lang="en-US" altLang="zh-CN" sz="2000" b="1" dirty="0">
                <a:solidFill>
                  <a:srgbClr val="FF0000"/>
                </a:solidFill>
              </a:rPr>
              <a:t>B,</a:t>
            </a:r>
            <a:r>
              <a:rPr lang="zh-CN" altLang="en-US" sz="2000" b="1" dirty="0">
                <a:solidFill>
                  <a:srgbClr val="FF0000"/>
                </a:solidFill>
              </a:rPr>
              <a:t>能够推出一些什么必要条件</a:t>
            </a:r>
          </a:p>
        </p:txBody>
      </p:sp>
      <p:sp>
        <p:nvSpPr>
          <p:cNvPr id="20498" name="日期占位符 20">
            <a:extLst>
              <a:ext uri="{FF2B5EF4-FFF2-40B4-BE49-F238E27FC236}">
                <a16:creationId xmlns:a16="http://schemas.microsoft.com/office/drawing/2014/main" id="{63070D66-C0B0-D9B7-7271-3D0EC23332B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05B44D2-D322-4595-A2A9-34DFF4A43098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D0C52F7C-F5F9-6F5C-B26B-8B31440F9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BB79127-4F84-43B2-863E-4A2A89BD5A7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03EA3D6-31D5-75A0-F0B9-33BA229B94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09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2400"/>
              <a:t>矩阵与一个对角矩阵相似的条件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EF44C6BD-AF1B-3492-6DBE-211CEA087A8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57400" y="1219200"/>
          <a:ext cx="51831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81300" imgH="431800" progId="Equation.3">
                  <p:embed/>
                </p:oleObj>
              </mc:Choice>
              <mc:Fallback>
                <p:oleObj name="公式" r:id="rId3" imgW="2781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5183188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>
            <a:extLst>
              <a:ext uri="{FF2B5EF4-FFF2-40B4-BE49-F238E27FC236}">
                <a16:creationId xmlns:a16="http://schemas.microsoft.com/office/drawing/2014/main" id="{499BFC2C-0DE7-0497-08D3-FAE5FF5FC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33600"/>
          <a:ext cx="9461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08000" imgH="190500" progId="Equation.3">
                  <p:embed/>
                </p:oleObj>
              </mc:Choice>
              <mc:Fallback>
                <p:oleObj name="公式" r:id="rId5" imgW="5080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9461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74943F8F-8BEB-37C9-9887-F6F58B95B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514600"/>
          <a:ext cx="47069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27300" imgH="203200" progId="Equation.3">
                  <p:embed/>
                </p:oleObj>
              </mc:Choice>
              <mc:Fallback>
                <p:oleObj name="公式" r:id="rId7" imgW="25273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47069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>
            <a:extLst>
              <a:ext uri="{FF2B5EF4-FFF2-40B4-BE49-F238E27FC236}">
                <a16:creationId xmlns:a16="http://schemas.microsoft.com/office/drawing/2014/main" id="{65845857-1C83-3D11-AC6F-FD4043613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2971800"/>
          <a:ext cx="53467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870200" imgH="482600" progId="Equation.3">
                  <p:embed/>
                </p:oleObj>
              </mc:Choice>
              <mc:Fallback>
                <p:oleObj name="公式" r:id="rId9" imgW="28702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971800"/>
                        <a:ext cx="53467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>
            <a:extLst>
              <a:ext uri="{FF2B5EF4-FFF2-40B4-BE49-F238E27FC236}">
                <a16:creationId xmlns:a16="http://schemas.microsoft.com/office/drawing/2014/main" id="{0827350A-1401-D7B8-BFA8-E260AF4C1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888" y="3886200"/>
          <a:ext cx="5022850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692400" imgH="1397000" progId="Equation.3">
                  <p:embed/>
                </p:oleObj>
              </mc:Choice>
              <mc:Fallback>
                <p:oleObj name="公式" r:id="rId11" imgW="2692400" imgH="139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886200"/>
                        <a:ext cx="5022850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7">
            <a:extLst>
              <a:ext uri="{FF2B5EF4-FFF2-40B4-BE49-F238E27FC236}">
                <a16:creationId xmlns:a16="http://schemas.microsoft.com/office/drawing/2014/main" id="{FB602F3C-A1D3-BA71-78E9-968D15438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590800"/>
          <a:ext cx="2463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320800" imgH="228600" progId="Equation.3">
                  <p:embed/>
                </p:oleObj>
              </mc:Choice>
              <mc:Fallback>
                <p:oleObj name="公式" r:id="rId13" imgW="1320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90800"/>
                        <a:ext cx="2463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8">
            <a:extLst>
              <a:ext uri="{FF2B5EF4-FFF2-40B4-BE49-F238E27FC236}">
                <a16:creationId xmlns:a16="http://schemas.microsoft.com/office/drawing/2014/main" id="{2DF0E46E-F31D-E9CD-9101-B93256A3F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3588" y="2971800"/>
          <a:ext cx="3554412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905000" imgH="939800" progId="Equation.3">
                  <p:embed/>
                </p:oleObj>
              </mc:Choice>
              <mc:Fallback>
                <p:oleObj name="公式" r:id="rId15" imgW="1905000" imgH="93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2971800"/>
                        <a:ext cx="3554412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E8A3210B-044B-3530-05B1-442AF542B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4876800"/>
          <a:ext cx="33162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778000" imgH="457200" progId="Equation.3">
                  <p:embed/>
                </p:oleObj>
              </mc:Choice>
              <mc:Fallback>
                <p:oleObj name="公式" r:id="rId17" imgW="17780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876800"/>
                        <a:ext cx="33162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20F440F3-226E-57E6-8FDC-20A0D67B7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5803900"/>
          <a:ext cx="24399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307532" imgH="215806" progId="Equation.3">
                  <p:embed/>
                </p:oleObj>
              </mc:Choice>
              <mc:Fallback>
                <p:oleObj name="公式" r:id="rId19" imgW="1307532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803900"/>
                        <a:ext cx="24399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>
            <a:extLst>
              <a:ext uri="{FF2B5EF4-FFF2-40B4-BE49-F238E27FC236}">
                <a16:creationId xmlns:a16="http://schemas.microsoft.com/office/drawing/2014/main" id="{D44F0228-3D84-93C7-B21D-8C268A07313F}"/>
              </a:ext>
            </a:extLst>
          </p:cNvPr>
          <p:cNvSpPr/>
          <p:nvPr/>
        </p:nvSpPr>
        <p:spPr>
          <a:xfrm>
            <a:off x="2743200" y="20574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讨论必要条件时已得到</a:t>
            </a:r>
          </a:p>
        </p:txBody>
      </p:sp>
      <p:sp>
        <p:nvSpPr>
          <p:cNvPr id="15" name="云形标注 14">
            <a:extLst>
              <a:ext uri="{FF2B5EF4-FFF2-40B4-BE49-F238E27FC236}">
                <a16:creationId xmlns:a16="http://schemas.microsoft.com/office/drawing/2014/main" id="{A27DCDEB-2F32-1133-9305-BC358D895092}"/>
              </a:ext>
            </a:extLst>
          </p:cNvPr>
          <p:cNvSpPr/>
          <p:nvPr/>
        </p:nvSpPr>
        <p:spPr>
          <a:xfrm>
            <a:off x="6934200" y="1524000"/>
            <a:ext cx="37338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就是将特征向量一列列摆好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成为矩阵</a:t>
            </a:r>
          </a:p>
        </p:txBody>
      </p:sp>
      <p:sp>
        <p:nvSpPr>
          <p:cNvPr id="21519" name="日期占位符 15">
            <a:extLst>
              <a:ext uri="{FF2B5EF4-FFF2-40B4-BE49-F238E27FC236}">
                <a16:creationId xmlns:a16="http://schemas.microsoft.com/office/drawing/2014/main" id="{C1648171-3C2F-B0C7-47B5-242ADF32549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E185363-C114-4EA9-A4E8-8D236F36B2B6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747048FA-2785-0F9B-5533-71C5DCE79C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D66B678-F762-4B38-A410-8E7AC4AC3BAF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4F572CC-A182-4C26-76C6-DF010D9BBB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09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2400"/>
              <a:t>矩阵与一个对角矩阵相似的条件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385D9BD8-A39F-998D-7F11-95C333C49CE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52600" y="1524000"/>
          <a:ext cx="86836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721100" imgH="1143000" progId="Equation.3">
                  <p:embed/>
                </p:oleObj>
              </mc:Choice>
              <mc:Fallback>
                <p:oleObj name="公式" r:id="rId3" imgW="37211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868362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日期占位符 4">
            <a:extLst>
              <a:ext uri="{FF2B5EF4-FFF2-40B4-BE49-F238E27FC236}">
                <a16:creationId xmlns:a16="http://schemas.microsoft.com/office/drawing/2014/main" id="{9398DF6B-FBBE-1D2B-6648-F57BA16F4E0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8B65DE7-2DB4-4B96-B97E-BCC80283747C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231B71-6008-6B63-6517-68B75CEE2F6B}"/>
              </a:ext>
            </a:extLst>
          </p:cNvPr>
          <p:cNvSpPr/>
          <p:nvPr/>
        </p:nvSpPr>
        <p:spPr>
          <a:xfrm>
            <a:off x="6400800" y="4572000"/>
            <a:ext cx="2438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AD9750-6271-8D48-5F16-E3C3531E5A33}"/>
              </a:ext>
            </a:extLst>
          </p:cNvPr>
          <p:cNvSpPr/>
          <p:nvPr/>
        </p:nvSpPr>
        <p:spPr>
          <a:xfrm>
            <a:off x="3352800" y="1828800"/>
            <a:ext cx="30480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556" name="灯片编号占位符 4">
            <a:extLst>
              <a:ext uri="{FF2B5EF4-FFF2-40B4-BE49-F238E27FC236}">
                <a16:creationId xmlns:a16="http://schemas.microsoft.com/office/drawing/2014/main" id="{373A8904-808E-3BE6-F5A5-B36CE1983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1D3E0CD-BE9C-49BE-AB81-F960F87EB6AE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7753B51E-2112-DEC8-E586-0FE01BC857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09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2400"/>
              <a:t>矩阵与一个对角矩阵相似的条件</a:t>
            </a:r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39B52938-EDAF-2EA4-3945-ED2F38D2F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95400"/>
          <a:ext cx="84248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10000" imgH="482600" progId="Equation.3">
                  <p:embed/>
                </p:oleObj>
              </mc:Choice>
              <mc:Fallback>
                <p:oleObj name="公式" r:id="rId3" imgW="3810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84248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>
            <a:extLst>
              <a:ext uri="{FF2B5EF4-FFF2-40B4-BE49-F238E27FC236}">
                <a16:creationId xmlns:a16="http://schemas.microsoft.com/office/drawing/2014/main" id="{C89CF1FA-FBFC-4260-1636-360AF1F42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743200"/>
          <a:ext cx="83962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127500" imgH="711200" progId="Equation.3">
                  <p:embed/>
                </p:oleObj>
              </mc:Choice>
              <mc:Fallback>
                <p:oleObj name="公式" r:id="rId5" imgW="41275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83962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>
            <a:extLst>
              <a:ext uri="{FF2B5EF4-FFF2-40B4-BE49-F238E27FC236}">
                <a16:creationId xmlns:a16="http://schemas.microsoft.com/office/drawing/2014/main" id="{196FF81E-C11E-9B6E-6BEA-17EDFAB13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572000"/>
          <a:ext cx="7086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76600" imgH="228600" progId="Equation.3">
                  <p:embed/>
                </p:oleObj>
              </mc:Choice>
              <mc:Fallback>
                <p:oleObj name="公式" r:id="rId7" imgW="3276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7086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日期占位符 6">
            <a:extLst>
              <a:ext uri="{FF2B5EF4-FFF2-40B4-BE49-F238E27FC236}">
                <a16:creationId xmlns:a16="http://schemas.microsoft.com/office/drawing/2014/main" id="{5AAAFE36-886D-4AE5-D558-0A7D18D8C40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CB5A5E6-A109-4651-A315-7666E59A5EBE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053506E8-CA8B-A742-8345-E6346F807304}"/>
              </a:ext>
            </a:extLst>
          </p:cNvPr>
          <p:cNvSpPr/>
          <p:nvPr/>
        </p:nvSpPr>
        <p:spPr>
          <a:xfrm>
            <a:off x="6324600" y="5105400"/>
            <a:ext cx="3200400" cy="762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每一个特征值的几何重数等于代数重数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06BB78DC-38CF-20B4-FD65-A745F8A6E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5F813A5-C043-4388-B6D9-DF68ADE5455A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3E2285B1-D740-8869-0120-7A99306D47F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09800" y="1371600"/>
          <a:ext cx="76962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03600" imgH="939800" progId="Equation.3">
                  <p:embed/>
                </p:oleObj>
              </mc:Choice>
              <mc:Fallback>
                <p:oleObj name="公式" r:id="rId3" imgW="34036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7696200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日期占位符 3">
            <a:extLst>
              <a:ext uri="{FF2B5EF4-FFF2-40B4-BE49-F238E27FC236}">
                <a16:creationId xmlns:a16="http://schemas.microsoft.com/office/drawing/2014/main" id="{CE9FF0A7-139A-D012-CA58-8F407638575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A174C28-D2EA-4AD1-9F72-D261981BEE0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72666C91-A071-B600-51B4-4612172CF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2969D59-6A7A-48C9-B5AF-6B252FFEBA38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5603" name="Object 2">
            <a:extLst>
              <a:ext uri="{FF2B5EF4-FFF2-40B4-BE49-F238E27FC236}">
                <a16:creationId xmlns:a16="http://schemas.microsoft.com/office/drawing/2014/main" id="{78A32BEF-3B90-148F-55E5-A34E2739599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762000"/>
          <a:ext cx="5410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60700" imgH="711200" progId="Equation.3">
                  <p:embed/>
                </p:oleObj>
              </mc:Choice>
              <mc:Fallback>
                <p:oleObj name="公式" r:id="rId3" imgW="30607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5410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403924DF-5D80-57D9-889D-D1B1B851A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905000"/>
          <a:ext cx="64436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44900" imgH="711200" progId="Equation.3">
                  <p:embed/>
                </p:oleObj>
              </mc:Choice>
              <mc:Fallback>
                <p:oleObj name="公式" r:id="rId5" imgW="36449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644366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AD6DAA13-601A-2E81-B55B-2F0DF4357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8213" y="2286000"/>
          <a:ext cx="21097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93800" imgH="228600" progId="Equation.3">
                  <p:embed/>
                </p:oleObj>
              </mc:Choice>
              <mc:Fallback>
                <p:oleObj name="公式" r:id="rId7" imgW="1193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8213" y="2286000"/>
                        <a:ext cx="21097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84F72284-5386-CFDB-1B89-C11C55C36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67000"/>
          <a:ext cx="74517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216400" imgH="711200" progId="Equation.3">
                  <p:embed/>
                </p:oleObj>
              </mc:Choice>
              <mc:Fallback>
                <p:oleObj name="公式" r:id="rId9" imgW="42164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67000"/>
                        <a:ext cx="7451725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>
            <a:extLst>
              <a:ext uri="{FF2B5EF4-FFF2-40B4-BE49-F238E27FC236}">
                <a16:creationId xmlns:a16="http://schemas.microsoft.com/office/drawing/2014/main" id="{DD8D97ED-5BB6-3C60-6F44-B6DE5A9FB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3" y="3581400"/>
          <a:ext cx="17732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002865" imgH="710891" progId="Equation.3">
                  <p:embed/>
                </p:oleObj>
              </mc:Choice>
              <mc:Fallback>
                <p:oleObj name="公式" r:id="rId11" imgW="1002865" imgH="7108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3581400"/>
                        <a:ext cx="17732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7">
            <a:extLst>
              <a:ext uri="{FF2B5EF4-FFF2-40B4-BE49-F238E27FC236}">
                <a16:creationId xmlns:a16="http://schemas.microsoft.com/office/drawing/2014/main" id="{18F60C00-0C68-9DD1-0A76-50BD36CF7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617913"/>
          <a:ext cx="516255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921000" imgH="711200" progId="Equation.3">
                  <p:embed/>
                </p:oleObj>
              </mc:Choice>
              <mc:Fallback>
                <p:oleObj name="公式" r:id="rId13" imgW="29210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17913"/>
                        <a:ext cx="516255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8">
            <a:extLst>
              <a:ext uri="{FF2B5EF4-FFF2-40B4-BE49-F238E27FC236}">
                <a16:creationId xmlns:a16="http://schemas.microsoft.com/office/drawing/2014/main" id="{74F2FDD2-BEEB-E52B-F366-E18B4D9F3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4953000"/>
          <a:ext cx="4376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476500" imgH="228600" progId="Equation.3">
                  <p:embed/>
                </p:oleObj>
              </mc:Choice>
              <mc:Fallback>
                <p:oleObj name="公式" r:id="rId15" imgW="2476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953000"/>
                        <a:ext cx="43767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9">
            <a:extLst>
              <a:ext uri="{FF2B5EF4-FFF2-40B4-BE49-F238E27FC236}">
                <a16:creationId xmlns:a16="http://schemas.microsoft.com/office/drawing/2014/main" id="{4B6B50F2-106B-EBC9-8E69-86E941E04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532313"/>
          <a:ext cx="25812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459866" imgH="710891" progId="Equation.3">
                  <p:embed/>
                </p:oleObj>
              </mc:Choice>
              <mc:Fallback>
                <p:oleObj name="公式" r:id="rId17" imgW="1459866" imgH="7108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32313"/>
                        <a:ext cx="2581275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0">
            <a:extLst>
              <a:ext uri="{FF2B5EF4-FFF2-40B4-BE49-F238E27FC236}">
                <a16:creationId xmlns:a16="http://schemas.microsoft.com/office/drawing/2014/main" id="{4CACF590-35C1-EC06-C0BC-3E3B9CF8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446713"/>
          <a:ext cx="722788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4089400" imgH="711200" progId="Equation.3">
                  <p:embed/>
                </p:oleObj>
              </mc:Choice>
              <mc:Fallback>
                <p:oleObj name="公式" r:id="rId19" imgW="40894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46713"/>
                        <a:ext cx="722788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云形标注 11">
            <a:extLst>
              <a:ext uri="{FF2B5EF4-FFF2-40B4-BE49-F238E27FC236}">
                <a16:creationId xmlns:a16="http://schemas.microsoft.com/office/drawing/2014/main" id="{67298FB4-426D-E760-0175-914433AC0EDC}"/>
              </a:ext>
            </a:extLst>
          </p:cNvPr>
          <p:cNvSpPr/>
          <p:nvPr/>
        </p:nvSpPr>
        <p:spPr>
          <a:xfrm>
            <a:off x="5638800" y="914400"/>
            <a:ext cx="5029200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请注意观察特征值的重数与线性无关的特征向量的个数的关系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2C9FD8-AEE2-9E05-D05D-E6306C68DBCA}"/>
              </a:ext>
            </a:extLst>
          </p:cNvPr>
          <p:cNvSpPr/>
          <p:nvPr/>
        </p:nvSpPr>
        <p:spPr>
          <a:xfrm>
            <a:off x="1524000" y="35052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重数为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8B4B993-1581-C6D7-AFDB-C36ED9FE7B05}"/>
              </a:ext>
            </a:extLst>
          </p:cNvPr>
          <p:cNvSpPr/>
          <p:nvPr/>
        </p:nvSpPr>
        <p:spPr>
          <a:xfrm>
            <a:off x="1752600" y="525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重数为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78C5684-1E23-22D0-BE44-7F2131AC8D90}"/>
              </a:ext>
            </a:extLst>
          </p:cNvPr>
          <p:cNvSpPr/>
          <p:nvPr/>
        </p:nvSpPr>
        <p:spPr>
          <a:xfrm>
            <a:off x="4191000" y="35814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个数为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8DE785-A471-E666-17C3-C517FBFDDEF5}"/>
              </a:ext>
            </a:extLst>
          </p:cNvPr>
          <p:cNvSpPr/>
          <p:nvPr/>
        </p:nvSpPr>
        <p:spPr>
          <a:xfrm>
            <a:off x="8686800" y="50292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个数为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617" name="日期占位符 16">
            <a:extLst>
              <a:ext uri="{FF2B5EF4-FFF2-40B4-BE49-F238E27FC236}">
                <a16:creationId xmlns:a16="http://schemas.microsoft.com/office/drawing/2014/main" id="{74858A3E-F227-CA41-0347-F24D9A07C70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E8ECD49-5E7B-45B2-8394-515092D72B16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61A8E2C1-09F8-AE0A-02A5-3BE2F191F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635AAFA-1A18-40DA-A0F0-75BD0E31599A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58CE3F70-E599-3A74-42C3-09041080582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714375"/>
          <a:ext cx="57912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38500" imgH="711200" progId="Equation.3">
                  <p:embed/>
                </p:oleObj>
              </mc:Choice>
              <mc:Fallback>
                <p:oleObj name="公式" r:id="rId3" imgW="3238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14375"/>
                        <a:ext cx="57912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3">
            <a:extLst>
              <a:ext uri="{FF2B5EF4-FFF2-40B4-BE49-F238E27FC236}">
                <a16:creationId xmlns:a16="http://schemas.microsoft.com/office/drawing/2014/main" id="{B61D5451-899D-362C-EB5C-CD40C7318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057400"/>
          <a:ext cx="6450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06800" imgH="254000" progId="Equation.3">
                  <p:embed/>
                </p:oleObj>
              </mc:Choice>
              <mc:Fallback>
                <p:oleObj name="公式" r:id="rId5" imgW="3606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6450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D436DB00-C5A2-5DBA-2E98-4D6DD8D54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95600"/>
          <a:ext cx="36782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57400" imgH="215900" progId="Equation.3">
                  <p:embed/>
                </p:oleObj>
              </mc:Choice>
              <mc:Fallback>
                <p:oleObj name="公式" r:id="rId7" imgW="20574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367823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>
            <a:extLst>
              <a:ext uri="{FF2B5EF4-FFF2-40B4-BE49-F238E27FC236}">
                <a16:creationId xmlns:a16="http://schemas.microsoft.com/office/drawing/2014/main" id="{9483591A-1C39-2CEF-5BAD-8638A8840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514600"/>
          <a:ext cx="15430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863225" imgH="710891" progId="Equation.3">
                  <p:embed/>
                </p:oleObj>
              </mc:Choice>
              <mc:Fallback>
                <p:oleObj name="公式" r:id="rId9" imgW="863225" imgH="7108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14600"/>
                        <a:ext cx="154305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">
            <a:extLst>
              <a:ext uri="{FF2B5EF4-FFF2-40B4-BE49-F238E27FC236}">
                <a16:creationId xmlns:a16="http://schemas.microsoft.com/office/drawing/2014/main" id="{52086F33-FCE7-D575-3EEA-68419BB2A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514600"/>
          <a:ext cx="24971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97000" imgH="711200" progId="Equation.3">
                  <p:embed/>
                </p:oleObj>
              </mc:Choice>
              <mc:Fallback>
                <p:oleObj name="公式" r:id="rId11" imgW="13970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514600"/>
                        <a:ext cx="249713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>
            <a:extLst>
              <a:ext uri="{FF2B5EF4-FFF2-40B4-BE49-F238E27FC236}">
                <a16:creationId xmlns:a16="http://schemas.microsoft.com/office/drawing/2014/main" id="{9C57B3B6-D8B9-4F8B-41B7-3094876CC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8938" y="4865688"/>
          <a:ext cx="40179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247900" imgH="228600" progId="Equation.3">
                  <p:embed/>
                </p:oleObj>
              </mc:Choice>
              <mc:Fallback>
                <p:oleObj name="公式" r:id="rId13" imgW="2247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865688"/>
                        <a:ext cx="40179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8">
            <a:extLst>
              <a:ext uri="{FF2B5EF4-FFF2-40B4-BE49-F238E27FC236}">
                <a16:creationId xmlns:a16="http://schemas.microsoft.com/office/drawing/2014/main" id="{CE5E6F25-0040-FA92-4F8D-C6D1A4562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1825" y="4419600"/>
          <a:ext cx="1701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952087" imgH="710891" progId="Equation.3">
                  <p:embed/>
                </p:oleObj>
              </mc:Choice>
              <mc:Fallback>
                <p:oleObj name="公式" r:id="rId15" imgW="952087" imgH="7108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4419600"/>
                        <a:ext cx="1701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9">
            <a:extLst>
              <a:ext uri="{FF2B5EF4-FFF2-40B4-BE49-F238E27FC236}">
                <a16:creationId xmlns:a16="http://schemas.microsoft.com/office/drawing/2014/main" id="{3994D8A7-958D-E411-02F2-09D746618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419600"/>
          <a:ext cx="27019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511300" imgH="711200" progId="Equation.3">
                  <p:embed/>
                </p:oleObj>
              </mc:Choice>
              <mc:Fallback>
                <p:oleObj name="公式" r:id="rId17" imgW="15113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19600"/>
                        <a:ext cx="27019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云形标注 10">
            <a:extLst>
              <a:ext uri="{FF2B5EF4-FFF2-40B4-BE49-F238E27FC236}">
                <a16:creationId xmlns:a16="http://schemas.microsoft.com/office/drawing/2014/main" id="{A492007E-9672-E4E9-5740-19A0481F298E}"/>
              </a:ext>
            </a:extLst>
          </p:cNvPr>
          <p:cNvSpPr/>
          <p:nvPr/>
        </p:nvSpPr>
        <p:spPr>
          <a:xfrm>
            <a:off x="5638800" y="914400"/>
            <a:ext cx="5029200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请注意观察特征值的重数与线性无关的特征向量的个数的关系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487B685-3F0A-9DC9-C8C0-ADF105A8819F}"/>
              </a:ext>
            </a:extLst>
          </p:cNvPr>
          <p:cNvSpPr/>
          <p:nvPr/>
        </p:nvSpPr>
        <p:spPr>
          <a:xfrm>
            <a:off x="1524000" y="32766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重数为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9B357DF-B2BD-8438-6B6B-B46E2CB93585}"/>
              </a:ext>
            </a:extLst>
          </p:cNvPr>
          <p:cNvSpPr/>
          <p:nvPr/>
        </p:nvSpPr>
        <p:spPr>
          <a:xfrm>
            <a:off x="1676400" y="525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重数为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70194B7-A5F2-B296-BA04-4B170F4D6FA7}"/>
              </a:ext>
            </a:extLst>
          </p:cNvPr>
          <p:cNvSpPr/>
          <p:nvPr/>
        </p:nvSpPr>
        <p:spPr>
          <a:xfrm>
            <a:off x="6019800" y="3733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个数为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D9CE82B-5417-2E83-AAD2-7137A4C3B8A6}"/>
              </a:ext>
            </a:extLst>
          </p:cNvPr>
          <p:cNvSpPr/>
          <p:nvPr/>
        </p:nvSpPr>
        <p:spPr>
          <a:xfrm>
            <a:off x="6172200" y="5638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个数为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640" name="日期占位符 15">
            <a:extLst>
              <a:ext uri="{FF2B5EF4-FFF2-40B4-BE49-F238E27FC236}">
                <a16:creationId xmlns:a16="http://schemas.microsoft.com/office/drawing/2014/main" id="{16C60967-E084-2504-62F6-91641A01E0C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49632E8-9B14-49B5-A2F7-11213EDBAA0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>
            <a:extLst>
              <a:ext uri="{FF2B5EF4-FFF2-40B4-BE49-F238E27FC236}">
                <a16:creationId xmlns:a16="http://schemas.microsoft.com/office/drawing/2014/main" id="{30780E2A-D65A-AC0C-FEC4-6AB0EE10E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84DC368-1BEF-4734-9BB0-05750EB9FD56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46F5AD-7FBB-B641-996D-4AACFE7FAE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685800"/>
            <a:ext cx="4038600" cy="4038600"/>
          </a:xfrm>
        </p:spPr>
        <p:txBody>
          <a:bodyPr/>
          <a:lstStyle/>
          <a:p>
            <a:pPr eaLnBrk="1" hangingPunct="1"/>
            <a:r>
              <a:rPr lang="zh-CN" altLang="en-US" sz="2800"/>
              <a:t>相似矩阵的概念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2C379F53-996D-F55E-A9F0-9D53D489A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447800"/>
          <a:ext cx="533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24100" imgH="431800" progId="Equation.3">
                  <p:embed/>
                </p:oleObj>
              </mc:Choice>
              <mc:Fallback>
                <p:oleObj name="公式" r:id="rId3" imgW="2324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533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2F644EC6-D913-0A58-7993-3DA76FB86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590800"/>
          <a:ext cx="37814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13756" imgH="215806" progId="Equation.3">
                  <p:embed/>
                </p:oleObj>
              </mc:Choice>
              <mc:Fallback>
                <p:oleObj name="公式" r:id="rId5" imgW="171375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37814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A0FEE07-7444-B987-BFA0-48FABD9D3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124200"/>
          <a:ext cx="52292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120900" imgH="215900" progId="Equation.3">
                  <p:embed/>
                </p:oleObj>
              </mc:Choice>
              <mc:Fallback>
                <p:oleObj name="公式" r:id="rId7" imgW="21209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52292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22D667D-3C69-A9C6-BF26-76811520A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905000"/>
          <a:ext cx="1752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710891" imgH="190417" progId="Equation.3">
                  <p:embed/>
                </p:oleObj>
              </mc:Choice>
              <mc:Fallback>
                <p:oleObj name="公式" r:id="rId9" imgW="710891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05000"/>
                        <a:ext cx="1752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A9F10A1-F31B-82C5-99EE-53B671C0F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541588"/>
          <a:ext cx="34163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549400" imgH="228600" progId="Equation.3">
                  <p:embed/>
                </p:oleObj>
              </mc:Choice>
              <mc:Fallback>
                <p:oleObj name="公式" r:id="rId11" imgW="1549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41588"/>
                        <a:ext cx="34163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F566158B-587D-1FCF-7276-46B7D0505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886200"/>
          <a:ext cx="63277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870200" imgH="482600" progId="Equation.3">
                  <p:embed/>
                </p:oleObj>
              </mc:Choice>
              <mc:Fallback>
                <p:oleObj name="公式" r:id="rId13" imgW="28702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63277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日期占位符 9">
            <a:extLst>
              <a:ext uri="{FF2B5EF4-FFF2-40B4-BE49-F238E27FC236}">
                <a16:creationId xmlns:a16="http://schemas.microsoft.com/office/drawing/2014/main" id="{985EDDC5-E699-E05F-946B-4AE8D88811E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22DB8C2-7497-4C3A-9156-67BAAFF0D61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B346F93C-BC77-3983-6503-256474BCC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253E35F-43FD-47E3-9FA4-6424B469E8D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A812C49-901D-9857-2BE6-51DE34978C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09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2400"/>
              <a:t>矩阵与一个对角矩阵相似的条件</a:t>
            </a:r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E5F5D486-0979-0DCF-DC7F-15F43FCF6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95400"/>
          <a:ext cx="84248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10000" imgH="482600" progId="Equation.3">
                  <p:embed/>
                </p:oleObj>
              </mc:Choice>
              <mc:Fallback>
                <p:oleObj name="公式" r:id="rId3" imgW="3810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84248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>
            <a:extLst>
              <a:ext uri="{FF2B5EF4-FFF2-40B4-BE49-F238E27FC236}">
                <a16:creationId xmlns:a16="http://schemas.microsoft.com/office/drawing/2014/main" id="{EF06EC75-E639-A9FA-EE67-B3B49D413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743200"/>
          <a:ext cx="83962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127500" imgH="711200" progId="Equation.3">
                  <p:embed/>
                </p:oleObj>
              </mc:Choice>
              <mc:Fallback>
                <p:oleObj name="公式" r:id="rId5" imgW="41275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83962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>
            <a:extLst>
              <a:ext uri="{FF2B5EF4-FFF2-40B4-BE49-F238E27FC236}">
                <a16:creationId xmlns:a16="http://schemas.microsoft.com/office/drawing/2014/main" id="{AB734E8F-E8E3-76A9-33DB-275ACFB76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572000"/>
          <a:ext cx="7086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76600" imgH="228600" progId="Equation.3">
                  <p:embed/>
                </p:oleObj>
              </mc:Choice>
              <mc:Fallback>
                <p:oleObj name="公式" r:id="rId7" imgW="3276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7086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5AD94C3-B7FF-798E-A24B-60E8DF236182}"/>
              </a:ext>
            </a:extLst>
          </p:cNvPr>
          <p:cNvSpPr/>
          <p:nvPr/>
        </p:nvSpPr>
        <p:spPr>
          <a:xfrm>
            <a:off x="1905000" y="4495800"/>
            <a:ext cx="70866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656" name="日期占位符 7">
            <a:extLst>
              <a:ext uri="{FF2B5EF4-FFF2-40B4-BE49-F238E27FC236}">
                <a16:creationId xmlns:a16="http://schemas.microsoft.com/office/drawing/2014/main" id="{CD50E89E-CF27-6537-3A62-466E8EE0360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E6CF1F7-820E-4254-B63F-764562AB2744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>
            <a:extLst>
              <a:ext uri="{FF2B5EF4-FFF2-40B4-BE49-F238E27FC236}">
                <a16:creationId xmlns:a16="http://schemas.microsoft.com/office/drawing/2014/main" id="{977E1E09-B59B-ECF8-C871-C5E53A896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5BBFC3C-C866-4464-8888-BB7C80E4D516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8675" name="Object 8">
            <a:extLst>
              <a:ext uri="{FF2B5EF4-FFF2-40B4-BE49-F238E27FC236}">
                <a16:creationId xmlns:a16="http://schemas.microsoft.com/office/drawing/2014/main" id="{7F88D0AC-E7B4-D642-B83A-B0D5ADB5D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842963"/>
          <a:ext cx="67754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440" imgH="482400" progId="Equation.DSMT4">
                  <p:embed/>
                </p:oleObj>
              </mc:Choice>
              <mc:Fallback>
                <p:oleObj name="Equation" r:id="rId3" imgW="226044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842963"/>
                        <a:ext cx="67754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日期占位符 14">
            <a:extLst>
              <a:ext uri="{FF2B5EF4-FFF2-40B4-BE49-F238E27FC236}">
                <a16:creationId xmlns:a16="http://schemas.microsoft.com/office/drawing/2014/main" id="{5F2862D5-73DA-9CBE-323E-5F33B99C1F9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4FCD9AB-2417-4698-9192-AADB99D72DD0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541C23EA-1E03-62FD-3C61-0B259BB0A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711450"/>
          <a:ext cx="6770688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57500" imgH="990600" progId="Equation.DSMT4">
                  <p:embed/>
                </p:oleObj>
              </mc:Choice>
              <mc:Fallback>
                <p:oleObj name="Equation" r:id="rId5" imgW="2857500" imgH="990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11450"/>
                        <a:ext cx="6770688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24D8999E-0016-479D-8DC6-952CD7123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495800"/>
          <a:ext cx="4152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52600" imgH="241300" progId="Equation.DSMT4">
                  <p:embed/>
                </p:oleObj>
              </mc:Choice>
              <mc:Fallback>
                <p:oleObj name="Equation" r:id="rId7" imgW="17526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495800"/>
                        <a:ext cx="41529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C48DE768-99F1-245B-DE88-E9769B138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5257800"/>
          <a:ext cx="6019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40000" imgH="457200" progId="Equation.DSMT4">
                  <p:embed/>
                </p:oleObj>
              </mc:Choice>
              <mc:Fallback>
                <p:oleObj name="Equation" r:id="rId9" imgW="25400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257800"/>
                        <a:ext cx="6019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>
            <a:extLst>
              <a:ext uri="{FF2B5EF4-FFF2-40B4-BE49-F238E27FC236}">
                <a16:creationId xmlns:a16="http://schemas.microsoft.com/office/drawing/2014/main" id="{2BA0035B-62A5-30C9-1431-8FB355A62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B2165921-E259-4022-8527-1E911E3C24C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1DDDCD0-6BD2-6A62-9292-3B2A6C750D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09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2400"/>
              <a:t>矩阵与一个对角矩阵相似的条件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08B290DE-0283-39E2-115E-65EADEA50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95400"/>
          <a:ext cx="7239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10000" imgH="482600" progId="Equation.3">
                  <p:embed/>
                </p:oleObj>
              </mc:Choice>
              <mc:Fallback>
                <p:oleObj name="公式" r:id="rId3" imgW="3810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72390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D784661C-9394-B688-BCF3-2310E6D92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362200"/>
          <a:ext cx="37099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30400" imgH="241300" progId="Equation.3">
                  <p:embed/>
                </p:oleObj>
              </mc:Choice>
              <mc:Fallback>
                <p:oleObj name="公式" r:id="rId5" imgW="1930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37099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AF9B384B-E703-B1C4-01BF-1AD2322EB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724400"/>
          <a:ext cx="877570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911600" imgH="711200" progId="Equation.3">
                  <p:embed/>
                </p:oleObj>
              </mc:Choice>
              <mc:Fallback>
                <p:oleObj name="公式" r:id="rId7" imgW="39116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8775700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5">
            <a:extLst>
              <a:ext uri="{FF2B5EF4-FFF2-40B4-BE49-F238E27FC236}">
                <a16:creationId xmlns:a16="http://schemas.microsoft.com/office/drawing/2014/main" id="{00082845-C296-6ABD-6EA0-14EA00A33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895600"/>
          <a:ext cx="52466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882900" imgH="508000" progId="Equation.3">
                  <p:embed/>
                </p:oleObj>
              </mc:Choice>
              <mc:Fallback>
                <p:oleObj name="公式" r:id="rId9" imgW="28829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52466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日期占位符 7">
            <a:extLst>
              <a:ext uri="{FF2B5EF4-FFF2-40B4-BE49-F238E27FC236}">
                <a16:creationId xmlns:a16="http://schemas.microsoft.com/office/drawing/2014/main" id="{4B65DEAC-03F7-9A84-BB5D-AFD08BFF198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F017948-DDE4-478E-8D0C-B98398A6E03B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>
            <a:extLst>
              <a:ext uri="{FF2B5EF4-FFF2-40B4-BE49-F238E27FC236}">
                <a16:creationId xmlns:a16="http://schemas.microsoft.com/office/drawing/2014/main" id="{81BB61BB-DDB9-4A7D-EDF8-1C29C5B56F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A302D3E-B2E4-4865-B640-A17F51FA445A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B31BD4A-5BC0-E138-B1E1-B22E01867A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09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2400"/>
              <a:t>矩阵与一个对角矩阵相似的条件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446A0728-2A8F-346F-8BDA-FB8920DFC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95400"/>
          <a:ext cx="7239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10000" imgH="482600" progId="Equation.3">
                  <p:embed/>
                </p:oleObj>
              </mc:Choice>
              <mc:Fallback>
                <p:oleObj name="公式" r:id="rId3" imgW="3810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72390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>
            <a:extLst>
              <a:ext uri="{FF2B5EF4-FFF2-40B4-BE49-F238E27FC236}">
                <a16:creationId xmlns:a16="http://schemas.microsoft.com/office/drawing/2014/main" id="{EC517233-B8FA-DAEA-B2B2-D3B4E2D5F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362200"/>
          <a:ext cx="37099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30400" imgH="241300" progId="Equation.3">
                  <p:embed/>
                </p:oleObj>
              </mc:Choice>
              <mc:Fallback>
                <p:oleObj name="公式" r:id="rId5" imgW="1930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37099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>
            <a:extLst>
              <a:ext uri="{FF2B5EF4-FFF2-40B4-BE49-F238E27FC236}">
                <a16:creationId xmlns:a16="http://schemas.microsoft.com/office/drawing/2014/main" id="{2CB0717B-AC7B-6810-4377-5C20EB689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895600"/>
          <a:ext cx="52466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882900" imgH="508000" progId="Equation.3">
                  <p:embed/>
                </p:oleObj>
              </mc:Choice>
              <mc:Fallback>
                <p:oleObj name="公式" r:id="rId7" imgW="28829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52466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>
            <a:extLst>
              <a:ext uri="{FF2B5EF4-FFF2-40B4-BE49-F238E27FC236}">
                <a16:creationId xmlns:a16="http://schemas.microsoft.com/office/drawing/2014/main" id="{15353F8F-3BB1-4C15-CF61-7CB25DED2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86200"/>
          <a:ext cx="76517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203700" imgH="241300" progId="Equation.3">
                  <p:embed/>
                </p:oleObj>
              </mc:Choice>
              <mc:Fallback>
                <p:oleObj name="公式" r:id="rId9" imgW="4203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76517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6">
            <a:extLst>
              <a:ext uri="{FF2B5EF4-FFF2-40B4-BE49-F238E27FC236}">
                <a16:creationId xmlns:a16="http://schemas.microsoft.com/office/drawing/2014/main" id="{503D0115-F0F6-3DE4-DD8A-0664F3EBF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360863"/>
          <a:ext cx="61960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403600" imgH="241300" progId="Equation.3">
                  <p:embed/>
                </p:oleObj>
              </mc:Choice>
              <mc:Fallback>
                <p:oleObj name="公式" r:id="rId11" imgW="3403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60863"/>
                        <a:ext cx="61960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7">
            <a:extLst>
              <a:ext uri="{FF2B5EF4-FFF2-40B4-BE49-F238E27FC236}">
                <a16:creationId xmlns:a16="http://schemas.microsoft.com/office/drawing/2014/main" id="{7400826E-39D3-F9CE-75C0-930F5672F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4876800"/>
          <a:ext cx="5594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073400" imgH="508000" progId="Equation.3">
                  <p:embed/>
                </p:oleObj>
              </mc:Choice>
              <mc:Fallback>
                <p:oleObj name="公式" r:id="rId13" imgW="30734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876800"/>
                        <a:ext cx="55943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日期占位符 9">
            <a:extLst>
              <a:ext uri="{FF2B5EF4-FFF2-40B4-BE49-F238E27FC236}">
                <a16:creationId xmlns:a16="http://schemas.microsoft.com/office/drawing/2014/main" id="{58E2B6D4-7B43-060B-594E-D281960B1D0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ED7C78D-CEDB-449B-BBB8-CADEFCA3343F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AA833F83-567D-A63D-4048-B9B0C441CD4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676400"/>
            <a:ext cx="3810000" cy="1295400"/>
            <a:chOff x="4495800" y="1676400"/>
            <a:chExt cx="3810000" cy="12954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9FD9EF0-3571-1C53-E670-61251561030E}"/>
                </a:ext>
              </a:extLst>
            </p:cNvPr>
            <p:cNvSpPr/>
            <p:nvPr/>
          </p:nvSpPr>
          <p:spPr>
            <a:xfrm>
              <a:off x="4495800" y="1676400"/>
              <a:ext cx="38100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30733" name="Object 8">
              <a:extLst>
                <a:ext uri="{FF2B5EF4-FFF2-40B4-BE49-F238E27FC236}">
                  <a16:creationId xmlns:a16="http://schemas.microsoft.com/office/drawing/2014/main" id="{82564125-6603-51AC-8D0C-A533AD405E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1752600"/>
            <a:ext cx="3724078" cy="119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171700" imgH="698500" progId="Equation.3">
                    <p:embed/>
                  </p:oleObj>
                </mc:Choice>
                <mc:Fallback>
                  <p:oleObj name="公式" r:id="rId15" imgW="2171700" imgH="698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1752600"/>
                          <a:ext cx="3724078" cy="1196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>
            <a:extLst>
              <a:ext uri="{FF2B5EF4-FFF2-40B4-BE49-F238E27FC236}">
                <a16:creationId xmlns:a16="http://schemas.microsoft.com/office/drawing/2014/main" id="{05A94834-8020-0D7A-998B-EC9F3954D2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F93FBDA-3F75-488F-A7F3-CE16590C1213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9944" name="Object 4">
            <a:extLst>
              <a:ext uri="{FF2B5EF4-FFF2-40B4-BE49-F238E27FC236}">
                <a16:creationId xmlns:a16="http://schemas.microsoft.com/office/drawing/2014/main" id="{31E99AC3-5714-A41E-8D38-DBA725D57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762000"/>
          <a:ext cx="5594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73400" imgH="508000" progId="Equation.3">
                  <p:embed/>
                </p:oleObj>
              </mc:Choice>
              <mc:Fallback>
                <p:oleObj name="公式" r:id="rId3" imgW="30734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55943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3">
            <a:extLst>
              <a:ext uri="{FF2B5EF4-FFF2-40B4-BE49-F238E27FC236}">
                <a16:creationId xmlns:a16="http://schemas.microsoft.com/office/drawing/2014/main" id="{933D6CF2-3FB1-C599-C135-6062FC0CD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75" y="1676400"/>
          <a:ext cx="86455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749800" imgH="241300" progId="Equation.3">
                  <p:embed/>
                </p:oleObj>
              </mc:Choice>
              <mc:Fallback>
                <p:oleObj name="公式" r:id="rId5" imgW="4749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676400"/>
                        <a:ext cx="86455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4">
            <a:extLst>
              <a:ext uri="{FF2B5EF4-FFF2-40B4-BE49-F238E27FC236}">
                <a16:creationId xmlns:a16="http://schemas.microsoft.com/office/drawing/2014/main" id="{8477083A-04A8-CD60-7216-8A6050A0D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4213" y="2133600"/>
          <a:ext cx="64484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543300" imgH="241300" progId="Equation.3">
                  <p:embed/>
                </p:oleObj>
              </mc:Choice>
              <mc:Fallback>
                <p:oleObj name="公式" r:id="rId7" imgW="35433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2133600"/>
                        <a:ext cx="64484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5">
            <a:extLst>
              <a:ext uri="{FF2B5EF4-FFF2-40B4-BE49-F238E27FC236}">
                <a16:creationId xmlns:a16="http://schemas.microsoft.com/office/drawing/2014/main" id="{0DFE437F-76BE-8801-9806-E0C9725F4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590800"/>
          <a:ext cx="63071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467100" imgH="241300" progId="Equation.3">
                  <p:embed/>
                </p:oleObj>
              </mc:Choice>
              <mc:Fallback>
                <p:oleObj name="公式" r:id="rId9" imgW="3467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63071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6">
            <a:extLst>
              <a:ext uri="{FF2B5EF4-FFF2-40B4-BE49-F238E27FC236}">
                <a16:creationId xmlns:a16="http://schemas.microsoft.com/office/drawing/2014/main" id="{BB4F852E-9D9A-3DE2-9A1B-AC0CB819C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3048000"/>
          <a:ext cx="61928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403600" imgH="241300" progId="Equation.3">
                  <p:embed/>
                </p:oleObj>
              </mc:Choice>
              <mc:Fallback>
                <p:oleObj name="公式" r:id="rId11" imgW="3403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048000"/>
                        <a:ext cx="61928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7">
            <a:extLst>
              <a:ext uri="{FF2B5EF4-FFF2-40B4-BE49-F238E27FC236}">
                <a16:creationId xmlns:a16="http://schemas.microsoft.com/office/drawing/2014/main" id="{9C38B846-62AA-D25C-CDDE-BA856D822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088" y="3598863"/>
          <a:ext cx="42529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336800" imgH="241300" progId="Equation.3">
                  <p:embed/>
                </p:oleObj>
              </mc:Choice>
              <mc:Fallback>
                <p:oleObj name="公式" r:id="rId13" imgW="2336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3598863"/>
                        <a:ext cx="42529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8">
            <a:extLst>
              <a:ext uri="{FF2B5EF4-FFF2-40B4-BE49-F238E27FC236}">
                <a16:creationId xmlns:a16="http://schemas.microsoft.com/office/drawing/2014/main" id="{2FD48B7B-364E-AB71-3BFB-324E75E56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3433763"/>
          <a:ext cx="34194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879600" imgH="457200" progId="Equation.3">
                  <p:embed/>
                </p:oleObj>
              </mc:Choice>
              <mc:Fallback>
                <p:oleObj name="公式" r:id="rId15" imgW="18796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433763"/>
                        <a:ext cx="34194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9">
            <a:extLst>
              <a:ext uri="{FF2B5EF4-FFF2-40B4-BE49-F238E27FC236}">
                <a16:creationId xmlns:a16="http://schemas.microsoft.com/office/drawing/2014/main" id="{0D34F575-296D-C137-1D0A-B04A5DE80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4195763"/>
          <a:ext cx="36766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019300" imgH="457200" progId="Equation.3">
                  <p:embed/>
                </p:oleObj>
              </mc:Choice>
              <mc:Fallback>
                <p:oleObj name="公式" r:id="rId17" imgW="2019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195763"/>
                        <a:ext cx="36766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0">
            <a:extLst>
              <a:ext uri="{FF2B5EF4-FFF2-40B4-BE49-F238E27FC236}">
                <a16:creationId xmlns:a16="http://schemas.microsoft.com/office/drawing/2014/main" id="{CCC59367-307F-8DCB-2011-1927F4D72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4195763"/>
          <a:ext cx="35131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930400" imgH="457200" progId="Equation.3">
                  <p:embed/>
                </p:oleObj>
              </mc:Choice>
              <mc:Fallback>
                <p:oleObj name="公式" r:id="rId19" imgW="1930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4195763"/>
                        <a:ext cx="351313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1">
            <a:extLst>
              <a:ext uri="{FF2B5EF4-FFF2-40B4-BE49-F238E27FC236}">
                <a16:creationId xmlns:a16="http://schemas.microsoft.com/office/drawing/2014/main" id="{93EB328F-09A1-6C3B-4033-42F408E43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191125"/>
          <a:ext cx="44846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463800" imgH="203200" progId="Equation.3">
                  <p:embed/>
                </p:oleObj>
              </mc:Choice>
              <mc:Fallback>
                <p:oleObj name="公式" r:id="rId21" imgW="24638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91125"/>
                        <a:ext cx="44846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2">
            <a:extLst>
              <a:ext uri="{FF2B5EF4-FFF2-40B4-BE49-F238E27FC236}">
                <a16:creationId xmlns:a16="http://schemas.microsoft.com/office/drawing/2014/main" id="{43F9DA35-82A7-C775-CE02-3C78EE349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5562600"/>
          <a:ext cx="33083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816100" imgH="482600" progId="Equation.3">
                  <p:embed/>
                </p:oleObj>
              </mc:Choice>
              <mc:Fallback>
                <p:oleObj name="公式" r:id="rId23" imgW="18161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562600"/>
                        <a:ext cx="33083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日期占位符 13">
            <a:extLst>
              <a:ext uri="{FF2B5EF4-FFF2-40B4-BE49-F238E27FC236}">
                <a16:creationId xmlns:a16="http://schemas.microsoft.com/office/drawing/2014/main" id="{9507F469-211C-EC69-D48A-BB770243A8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F7B2237-A525-4075-8327-0AFA06A7A9B7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>
            <a:extLst>
              <a:ext uri="{FF2B5EF4-FFF2-40B4-BE49-F238E27FC236}">
                <a16:creationId xmlns:a16="http://schemas.microsoft.com/office/drawing/2014/main" id="{E0BAC99A-C315-31A1-5DA4-2D8AB1AEE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9A1B347-F9AC-4608-9BC0-17502F39B403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40977" name="Object 4">
            <a:extLst>
              <a:ext uri="{FF2B5EF4-FFF2-40B4-BE49-F238E27FC236}">
                <a16:creationId xmlns:a16="http://schemas.microsoft.com/office/drawing/2014/main" id="{ED794044-E5D7-730D-7CFE-F8DE06A25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838200"/>
          <a:ext cx="33067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16100" imgH="482600" progId="Equation.3">
                  <p:embed/>
                </p:oleObj>
              </mc:Choice>
              <mc:Fallback>
                <p:oleObj name="公式" r:id="rId3" imgW="18161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838200"/>
                        <a:ext cx="33067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3">
            <a:extLst>
              <a:ext uri="{FF2B5EF4-FFF2-40B4-BE49-F238E27FC236}">
                <a16:creationId xmlns:a16="http://schemas.microsoft.com/office/drawing/2014/main" id="{1CB9F30C-7245-B156-053A-E19A1FDAE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827088"/>
          <a:ext cx="36068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81200" imgH="508000" progId="Equation.3">
                  <p:embed/>
                </p:oleObj>
              </mc:Choice>
              <mc:Fallback>
                <p:oleObj name="公式" r:id="rId5" imgW="19812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827088"/>
                        <a:ext cx="36068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4">
            <a:extLst>
              <a:ext uri="{FF2B5EF4-FFF2-40B4-BE49-F238E27FC236}">
                <a16:creationId xmlns:a16="http://schemas.microsoft.com/office/drawing/2014/main" id="{503E3DE6-94F5-8CBA-064C-1FD99E214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063" y="1905000"/>
          <a:ext cx="32845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03400" imgH="508000" progId="Equation.3">
                  <p:embed/>
                </p:oleObj>
              </mc:Choice>
              <mc:Fallback>
                <p:oleObj name="公式" r:id="rId7" imgW="18034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1905000"/>
                        <a:ext cx="32845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5">
            <a:extLst>
              <a:ext uri="{FF2B5EF4-FFF2-40B4-BE49-F238E27FC236}">
                <a16:creationId xmlns:a16="http://schemas.microsoft.com/office/drawing/2014/main" id="{125B2978-4D30-B5FF-3699-DA59A7BDB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9063" y="2057400"/>
          <a:ext cx="28463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562100" imgH="279400" progId="Equation.3">
                  <p:embed/>
                </p:oleObj>
              </mc:Choice>
              <mc:Fallback>
                <p:oleObj name="公式" r:id="rId9" imgW="15621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2057400"/>
                        <a:ext cx="28463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6">
            <a:extLst>
              <a:ext uri="{FF2B5EF4-FFF2-40B4-BE49-F238E27FC236}">
                <a16:creationId xmlns:a16="http://schemas.microsoft.com/office/drawing/2014/main" id="{815DD86F-B94A-91E4-17DD-87CC27E5B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2995613"/>
          <a:ext cx="2590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22400" imgH="279400" progId="Equation.3">
                  <p:embed/>
                </p:oleObj>
              </mc:Choice>
              <mc:Fallback>
                <p:oleObj name="公式" r:id="rId11" imgW="14224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2995613"/>
                        <a:ext cx="25908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7">
            <a:extLst>
              <a:ext uri="{FF2B5EF4-FFF2-40B4-BE49-F238E27FC236}">
                <a16:creationId xmlns:a16="http://schemas.microsoft.com/office/drawing/2014/main" id="{8B03E143-B3B7-8A79-6AA1-7C18F8642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9575" y="3581400"/>
          <a:ext cx="2359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95400" imgH="228600" progId="Equation.3">
                  <p:embed/>
                </p:oleObj>
              </mc:Choice>
              <mc:Fallback>
                <p:oleObj name="公式" r:id="rId13" imgW="1295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581400"/>
                        <a:ext cx="23590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8">
            <a:extLst>
              <a:ext uri="{FF2B5EF4-FFF2-40B4-BE49-F238E27FC236}">
                <a16:creationId xmlns:a16="http://schemas.microsoft.com/office/drawing/2014/main" id="{9C513E30-A834-FD7A-6D98-8C902251F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4038600"/>
          <a:ext cx="68691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771900" imgH="254000" progId="Equation.3">
                  <p:embed/>
                </p:oleObj>
              </mc:Choice>
              <mc:Fallback>
                <p:oleObj name="公式" r:id="rId15" imgW="37719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038600"/>
                        <a:ext cx="68691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9">
            <a:extLst>
              <a:ext uri="{FF2B5EF4-FFF2-40B4-BE49-F238E27FC236}">
                <a16:creationId xmlns:a16="http://schemas.microsoft.com/office/drawing/2014/main" id="{3096323D-0F93-4B1C-CAF7-7EE883C3A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4518025"/>
          <a:ext cx="5527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3035300" imgH="279400" progId="Equation.3">
                  <p:embed/>
                </p:oleObj>
              </mc:Choice>
              <mc:Fallback>
                <p:oleObj name="公式" r:id="rId17" imgW="30353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518025"/>
                        <a:ext cx="55276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10">
            <a:extLst>
              <a:ext uri="{FF2B5EF4-FFF2-40B4-BE49-F238E27FC236}">
                <a16:creationId xmlns:a16="http://schemas.microsoft.com/office/drawing/2014/main" id="{550BABBA-5E51-21A5-A7AD-9E9126385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5045075"/>
          <a:ext cx="3282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803400" imgH="241300" progId="Equation.3">
                  <p:embed/>
                </p:oleObj>
              </mc:Choice>
              <mc:Fallback>
                <p:oleObj name="公式" r:id="rId19" imgW="18034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045075"/>
                        <a:ext cx="32829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11">
            <a:extLst>
              <a:ext uri="{FF2B5EF4-FFF2-40B4-BE49-F238E27FC236}">
                <a16:creationId xmlns:a16="http://schemas.microsoft.com/office/drawing/2014/main" id="{7F02E1DC-F986-1474-2FE5-6E4A4C0E5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5029200"/>
          <a:ext cx="3768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070100" imgH="241300" progId="Equation.3">
                  <p:embed/>
                </p:oleObj>
              </mc:Choice>
              <mc:Fallback>
                <p:oleObj name="公式" r:id="rId21" imgW="20701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5029200"/>
                        <a:ext cx="3768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12">
            <a:extLst>
              <a:ext uri="{FF2B5EF4-FFF2-40B4-BE49-F238E27FC236}">
                <a16:creationId xmlns:a16="http://schemas.microsoft.com/office/drawing/2014/main" id="{F9DD9B1C-04DF-EE38-9892-75615FFA7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562600"/>
          <a:ext cx="13636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749300" imgH="228600" progId="Equation.3">
                  <p:embed/>
                </p:oleObj>
              </mc:Choice>
              <mc:Fallback>
                <p:oleObj name="公式" r:id="rId23" imgW="7493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13636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13">
            <a:extLst>
              <a:ext uri="{FF2B5EF4-FFF2-40B4-BE49-F238E27FC236}">
                <a16:creationId xmlns:a16="http://schemas.microsoft.com/office/drawing/2014/main" id="{7570C112-B162-82E7-828C-63B5C7694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0713" y="3592513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282700" imgH="215900" progId="Equation.3">
                  <p:embed/>
                </p:oleObj>
              </mc:Choice>
              <mc:Fallback>
                <p:oleObj name="公式" r:id="rId25" imgW="12827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3592513"/>
                        <a:ext cx="233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日期占位符 14">
            <a:extLst>
              <a:ext uri="{FF2B5EF4-FFF2-40B4-BE49-F238E27FC236}">
                <a16:creationId xmlns:a16="http://schemas.microsoft.com/office/drawing/2014/main" id="{624A9834-C5A1-CD54-9D11-3367DFDBB1A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CC4E790-2315-4272-A93E-4DE39694C435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D402EC2E-2BFB-5876-F355-D1B5546B7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E33ED77-FFD5-4F1F-81F3-E078D3363591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3795" name="Object 4">
            <a:extLst>
              <a:ext uri="{FF2B5EF4-FFF2-40B4-BE49-F238E27FC236}">
                <a16:creationId xmlns:a16="http://schemas.microsoft.com/office/drawing/2014/main" id="{52EF0AE4-199B-2E47-87EC-748AB9A6221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914400"/>
          <a:ext cx="8382000" cy="544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40200" imgH="2692400" progId="Equation.3">
                  <p:embed/>
                </p:oleObj>
              </mc:Choice>
              <mc:Fallback>
                <p:oleObj name="公式" r:id="rId3" imgW="4140200" imgH="269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8382000" cy="544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F4D265-43F2-9B23-92EC-CA94A3F68035}"/>
              </a:ext>
            </a:extLst>
          </p:cNvPr>
          <p:cNvCxnSpPr/>
          <p:nvPr/>
        </p:nvCxnSpPr>
        <p:spPr>
          <a:xfrm>
            <a:off x="1981200" y="3733800"/>
            <a:ext cx="8305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CCDC48-148E-D4D4-C32E-D183AFF9C792}"/>
              </a:ext>
            </a:extLst>
          </p:cNvPr>
          <p:cNvCxnSpPr/>
          <p:nvPr/>
        </p:nvCxnSpPr>
        <p:spPr>
          <a:xfrm>
            <a:off x="1981200" y="4267200"/>
            <a:ext cx="1447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8" name="日期占位符 6">
            <a:extLst>
              <a:ext uri="{FF2B5EF4-FFF2-40B4-BE49-F238E27FC236}">
                <a16:creationId xmlns:a16="http://schemas.microsoft.com/office/drawing/2014/main" id="{A9E6D612-560B-D3A5-4A6D-38D0B3426FC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CFB36E-C010-4D4E-B8E0-7F11E64276FE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9C31D805-D956-883B-9430-D9CE2D810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E3C114D-B40A-40C9-9583-60C2A47BBDFD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4819" name="Object 4">
            <a:extLst>
              <a:ext uri="{FF2B5EF4-FFF2-40B4-BE49-F238E27FC236}">
                <a16:creationId xmlns:a16="http://schemas.microsoft.com/office/drawing/2014/main" id="{AA9F869B-C068-DEB3-5912-9F4E9E8F0F7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514600" y="990600"/>
          <a:ext cx="67818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14600" imgH="1854200" progId="Equation.3">
                  <p:embed/>
                </p:oleObj>
              </mc:Choice>
              <mc:Fallback>
                <p:oleObj name="公式" r:id="rId3" imgW="25146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6781800" cy="500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Line 7">
            <a:extLst>
              <a:ext uri="{FF2B5EF4-FFF2-40B4-BE49-F238E27FC236}">
                <a16:creationId xmlns:a16="http://schemas.microsoft.com/office/drawing/2014/main" id="{021B9422-9BDC-FD08-7BE4-DBEB471E7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812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Text Box 8">
            <a:extLst>
              <a:ext uri="{FF2B5EF4-FFF2-40B4-BE49-F238E27FC236}">
                <a16:creationId xmlns:a16="http://schemas.microsoft.com/office/drawing/2014/main" id="{18BC12B2-8554-8090-642B-E97CFF6CF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2627313"/>
            <a:ext cx="547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</a:t>
            </a:r>
            <a:r>
              <a:rPr lang="en-US" altLang="zh-CN" sz="1800" baseline="-25000">
                <a:latin typeface="Arial" panose="020B0604020202020204" pitchFamily="34" charset="0"/>
              </a:rPr>
              <a:t>1</a:t>
            </a:r>
            <a:r>
              <a:rPr lang="zh-CN" altLang="en-US" sz="1800" baseline="-25000">
                <a:latin typeface="Arial" panose="020B0604020202020204" pitchFamily="34" charset="0"/>
              </a:rPr>
              <a:t>个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4822" name="Line 9">
            <a:extLst>
              <a:ext uri="{FF2B5EF4-FFF2-40B4-BE49-F238E27FC236}">
                <a16:creationId xmlns:a16="http://schemas.microsoft.com/office/drawing/2014/main" id="{11655A3A-99F8-C0AB-A4B2-697E08119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4196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Text Box 10">
            <a:extLst>
              <a:ext uri="{FF2B5EF4-FFF2-40B4-BE49-F238E27FC236}">
                <a16:creationId xmlns:a16="http://schemas.microsoft.com/office/drawing/2014/main" id="{5FD0D2E7-156B-2E9E-82C9-40E51B37D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1054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</a:t>
            </a:r>
            <a:r>
              <a:rPr lang="en-US" altLang="zh-CN" sz="1800" baseline="-25000">
                <a:latin typeface="Arial" panose="020B0604020202020204" pitchFamily="34" charset="0"/>
              </a:rPr>
              <a:t>s</a:t>
            </a:r>
            <a:r>
              <a:rPr lang="zh-CN" altLang="en-US" sz="1800" baseline="-25000">
                <a:latin typeface="Arial" panose="020B0604020202020204" pitchFamily="34" charset="0"/>
              </a:rPr>
              <a:t>个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4824" name="日期占位符 7">
            <a:extLst>
              <a:ext uri="{FF2B5EF4-FFF2-40B4-BE49-F238E27FC236}">
                <a16:creationId xmlns:a16="http://schemas.microsoft.com/office/drawing/2014/main" id="{E46D7C49-2E20-8174-A335-C8A06CA06DA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6A8686E-17FC-4460-BF1E-F7E752EB21CE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28880A4A-BCE9-CDF1-9ED9-7D69901D9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8EDBABD-0B8D-4C90-BAE4-0FE3D4CBC5F5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5843" name="Object 2">
            <a:extLst>
              <a:ext uri="{FF2B5EF4-FFF2-40B4-BE49-F238E27FC236}">
                <a16:creationId xmlns:a16="http://schemas.microsoft.com/office/drawing/2014/main" id="{0E9C3FA2-AF01-CC4C-A132-950BA8FFC54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838200"/>
          <a:ext cx="53340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43200" imgH="939800" progId="Equation.3">
                  <p:embed/>
                </p:oleObj>
              </mc:Choice>
              <mc:Fallback>
                <p:oleObj name="公式" r:id="rId3" imgW="27432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53340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>
            <a:extLst>
              <a:ext uri="{FF2B5EF4-FFF2-40B4-BE49-F238E27FC236}">
                <a16:creationId xmlns:a16="http://schemas.microsoft.com/office/drawing/2014/main" id="{7504CF90-BD19-E5A8-AE49-1B2F450B2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743200"/>
          <a:ext cx="5729288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46400" imgH="711200" progId="Equation.3">
                  <p:embed/>
                </p:oleObj>
              </mc:Choice>
              <mc:Fallback>
                <p:oleObj name="公式" r:id="rId5" imgW="2946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5729288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BE0D790B-8555-94C7-042C-B72639460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038600"/>
          <a:ext cx="4370388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247900" imgH="711200" progId="Equation.3">
                  <p:embed/>
                </p:oleObj>
              </mc:Choice>
              <mc:Fallback>
                <p:oleObj name="公式" r:id="rId7" imgW="22479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4370388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5BA0E594-4DA7-CA92-20CC-6F2FDC76C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700" y="4481513"/>
          <a:ext cx="40259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070100" imgH="203200" progId="Equation.3">
                  <p:embed/>
                </p:oleObj>
              </mc:Choice>
              <mc:Fallback>
                <p:oleObj name="公式" r:id="rId9" imgW="2070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481513"/>
                        <a:ext cx="40259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>
            <a:extLst>
              <a:ext uri="{FF2B5EF4-FFF2-40B4-BE49-F238E27FC236}">
                <a16:creationId xmlns:a16="http://schemas.microsoft.com/office/drawing/2014/main" id="{AC712F15-F1D9-3833-4A87-EDBD1E167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81600"/>
          <a:ext cx="47656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451100" imgH="711200" progId="Equation.3">
                  <p:embed/>
                </p:oleObj>
              </mc:Choice>
              <mc:Fallback>
                <p:oleObj name="公式" r:id="rId11" imgW="24511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476567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日期占位符 7">
            <a:extLst>
              <a:ext uri="{FF2B5EF4-FFF2-40B4-BE49-F238E27FC236}">
                <a16:creationId xmlns:a16="http://schemas.microsoft.com/office/drawing/2014/main" id="{B9983533-18FA-89F5-0E03-24299258685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5EC72AD-2834-43C8-88B5-5A45AB66E70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26057596-036F-C4BC-4F47-BDEF1B9B5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16CE5C6-27AE-4A50-89EA-6CC309B704AF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6867" name="Object 2">
            <a:extLst>
              <a:ext uri="{FF2B5EF4-FFF2-40B4-BE49-F238E27FC236}">
                <a16:creationId xmlns:a16="http://schemas.microsoft.com/office/drawing/2014/main" id="{A1000FBB-8793-DB04-8CA6-E5F5D3DB44D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752475"/>
          <a:ext cx="64770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43200" imgH="939800" progId="Equation.3">
                  <p:embed/>
                </p:oleObj>
              </mc:Choice>
              <mc:Fallback>
                <p:oleObj name="公式" r:id="rId3" imgW="27432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52475"/>
                        <a:ext cx="647700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FD79B957-A772-D8EE-438B-8B481D254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7316788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098800" imgH="711200" progId="Equation.3">
                  <p:embed/>
                </p:oleObj>
              </mc:Choice>
              <mc:Fallback>
                <p:oleObj name="公式" r:id="rId5" imgW="30988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7316788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0D9A82C0-4F68-4161-EE0E-EBF6CAC1A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4648200"/>
          <a:ext cx="602615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52700" imgH="711200" progId="Equation.3">
                  <p:embed/>
                </p:oleObj>
              </mc:Choice>
              <mc:Fallback>
                <p:oleObj name="公式" r:id="rId7" imgW="25527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648200"/>
                        <a:ext cx="602615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日期占位符 5">
            <a:extLst>
              <a:ext uri="{FF2B5EF4-FFF2-40B4-BE49-F238E27FC236}">
                <a16:creationId xmlns:a16="http://schemas.microsoft.com/office/drawing/2014/main" id="{6A4B9C88-83F5-0E86-BFF3-A575E593E96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7BBB9F2-F5A3-4757-A54F-8D3C76FC8B67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>
            <a:extLst>
              <a:ext uri="{FF2B5EF4-FFF2-40B4-BE49-F238E27FC236}">
                <a16:creationId xmlns:a16="http://schemas.microsoft.com/office/drawing/2014/main" id="{4F477187-093E-B2DF-52EC-3EA0B88AE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48AF496-4E39-4B8E-9660-9EE8AB545257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0B7A13E-8C9B-B968-18B0-31EA2DBB43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71675" y="838200"/>
            <a:ext cx="4038600" cy="4038600"/>
          </a:xfrm>
        </p:spPr>
        <p:txBody>
          <a:bodyPr/>
          <a:lstStyle/>
          <a:p>
            <a:pPr eaLnBrk="1" hangingPunct="1"/>
            <a:r>
              <a:rPr lang="zh-CN" altLang="en-US" sz="2800"/>
              <a:t>方阵的相似变换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31B71EE9-EFC5-A1FA-93B5-BCE0B5F4363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73250" y="1905000"/>
          <a:ext cx="8443913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10000" imgH="1485900" progId="Equation.DSMT4">
                  <p:embed/>
                </p:oleObj>
              </mc:Choice>
              <mc:Fallback>
                <p:oleObj name="Equation" r:id="rId3" imgW="3810000" imgH="148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905000"/>
                        <a:ext cx="8443913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日期占位符 5">
            <a:extLst>
              <a:ext uri="{FF2B5EF4-FFF2-40B4-BE49-F238E27FC236}">
                <a16:creationId xmlns:a16="http://schemas.microsoft.com/office/drawing/2014/main" id="{B741422B-7EE2-EC78-C2F8-05A24C1F6F8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4AEE638-4ED6-4B05-8057-4BBB61CC1C0A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7B7E53E0-939C-A11E-B803-C6F1ADDFB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BDAE7C8E-3579-4558-A479-D62240032D4C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E3E29097-5562-D434-BD88-DD711266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  <p:sp>
        <p:nvSpPr>
          <p:cNvPr id="38916" name="日期占位符 3">
            <a:extLst>
              <a:ext uri="{FF2B5EF4-FFF2-40B4-BE49-F238E27FC236}">
                <a16:creationId xmlns:a16="http://schemas.microsoft.com/office/drawing/2014/main" id="{262DC94D-2AE0-DFFC-DDE4-8563130D698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DC003AA-971C-4FB1-9294-3BF37532B12B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BD9A33E3-E199-402D-10C1-7CA6A27EB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C337F2A-BBDB-476A-B5A6-5F44D6D7979B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E1FAD20-FC3F-F252-1245-42F7EB077B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71675" y="838200"/>
            <a:ext cx="4038600" cy="4038600"/>
          </a:xfrm>
        </p:spPr>
        <p:txBody>
          <a:bodyPr/>
          <a:lstStyle/>
          <a:p>
            <a:pPr eaLnBrk="1" hangingPunct="1"/>
            <a:r>
              <a:rPr lang="zh-CN" altLang="en-US" sz="2800"/>
              <a:t>方阵的相似变换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8CF3D5B-E3BC-9DE2-9A51-BB15A36EB2E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517775" y="1676400"/>
          <a:ext cx="72564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0680" imgH="1625400" progId="Equation.DSMT4">
                  <p:embed/>
                </p:oleObj>
              </mc:Choice>
              <mc:Fallback>
                <p:oleObj name="Equation" r:id="rId3" imgW="2920680" imgH="1625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676400"/>
                        <a:ext cx="72564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日期占位符 5">
            <a:extLst>
              <a:ext uri="{FF2B5EF4-FFF2-40B4-BE49-F238E27FC236}">
                <a16:creationId xmlns:a16="http://schemas.microsoft.com/office/drawing/2014/main" id="{3D787F83-4C26-BD8F-4298-9B2D19E2228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6251198-6CF0-43B1-A48D-7F368154CDFC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>
            <a:extLst>
              <a:ext uri="{FF2B5EF4-FFF2-40B4-BE49-F238E27FC236}">
                <a16:creationId xmlns:a16="http://schemas.microsoft.com/office/drawing/2014/main" id="{6E8EE146-ED5D-2C4E-4D30-55F1B52E3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88DFBAC-04B6-4103-B299-D376E6A86DBD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2651DF0-0229-24D5-9D34-5DC2EA0A8C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914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相似矩阵的性质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F0074A23-85B3-105B-CD2B-43200334FBD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86000" y="1676400"/>
          <a:ext cx="6188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49600" imgH="698500" progId="Equation.3">
                  <p:embed/>
                </p:oleObj>
              </mc:Choice>
              <mc:Fallback>
                <p:oleObj name="公式" r:id="rId3" imgW="31496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61880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A3B3B642-D255-6AFC-1532-30D9E7584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00400"/>
          <a:ext cx="32178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37589" imgH="203112" progId="Equation.3">
                  <p:embed/>
                </p:oleObj>
              </mc:Choice>
              <mc:Fallback>
                <p:oleObj name="公式" r:id="rId5" imgW="163758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32178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89D424E-5F89-8F5B-CE5E-02357F276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200400"/>
          <a:ext cx="40671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70100" imgH="228600" progId="Equation.3">
                  <p:embed/>
                </p:oleObj>
              </mc:Choice>
              <mc:Fallback>
                <p:oleObj name="公式" r:id="rId7" imgW="207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40671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928BC46B-2899-FF84-09CA-2F18F753F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10000"/>
          <a:ext cx="72612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695700" imgH="584200" progId="Equation.3">
                  <p:embed/>
                </p:oleObj>
              </mc:Choice>
              <mc:Fallback>
                <p:oleObj name="公式" r:id="rId9" imgW="36957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72612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日期占位符 7">
            <a:extLst>
              <a:ext uri="{FF2B5EF4-FFF2-40B4-BE49-F238E27FC236}">
                <a16:creationId xmlns:a16="http://schemas.microsoft.com/office/drawing/2014/main" id="{72F57C16-5543-41AC-31D8-8F3AB8E22CF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4B14690-CB7D-4B00-A371-843481DEEAB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892EB5FA-3EC6-3A74-B50A-9C53B07A3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F3617CA-7F3F-4673-9468-7B92D935AD96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5B367F65-A889-6CF6-1678-6102A117EDB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769938"/>
          <a:ext cx="8382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41700" imgH="215900" progId="Equation.3">
                  <p:embed/>
                </p:oleObj>
              </mc:Choice>
              <mc:Fallback>
                <p:oleObj name="公式" r:id="rId3" imgW="3441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69938"/>
                        <a:ext cx="83820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E65E48EC-8EAD-9597-0252-74223070550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D9E0550-7622-4F25-A321-D10388DAFB95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2238" name="Object 3">
            <a:extLst>
              <a:ext uri="{FF2B5EF4-FFF2-40B4-BE49-F238E27FC236}">
                <a16:creationId xmlns:a16="http://schemas.microsoft.com/office/drawing/2014/main" id="{BE5F8B54-B70E-3118-1D6B-0DB77796D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71600"/>
          <a:ext cx="2971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97950" imgH="203112" progId="Equation.3">
                  <p:embed/>
                </p:oleObj>
              </mc:Choice>
              <mc:Fallback>
                <p:oleObj name="公式" r:id="rId5" imgW="149795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2971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4">
            <a:extLst>
              <a:ext uri="{FF2B5EF4-FFF2-40B4-BE49-F238E27FC236}">
                <a16:creationId xmlns:a16="http://schemas.microsoft.com/office/drawing/2014/main" id="{5315D257-5F63-2E13-697F-3F6FB8C0A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828800"/>
          <a:ext cx="36385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52600" imgH="457200" progId="Equation.3">
                  <p:embed/>
                </p:oleObj>
              </mc:Choice>
              <mc:Fallback>
                <p:oleObj name="公式" r:id="rId7" imgW="1752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36385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5">
            <a:extLst>
              <a:ext uri="{FF2B5EF4-FFF2-40B4-BE49-F238E27FC236}">
                <a16:creationId xmlns:a16="http://schemas.microsoft.com/office/drawing/2014/main" id="{47D0C2EA-D829-759E-B523-A18B8A3BF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3810000"/>
          <a:ext cx="14763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711200" imgH="457200" progId="Equation.3">
                  <p:embed/>
                </p:oleObj>
              </mc:Choice>
              <mc:Fallback>
                <p:oleObj name="公式" r:id="rId9" imgW="711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810000"/>
                        <a:ext cx="14763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6">
            <a:extLst>
              <a:ext uri="{FF2B5EF4-FFF2-40B4-BE49-F238E27FC236}">
                <a16:creationId xmlns:a16="http://schemas.microsoft.com/office/drawing/2014/main" id="{6365902E-9CC2-2E68-A881-9756B05D1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2125" y="2819400"/>
          <a:ext cx="31908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536700" imgH="457200" progId="Equation.3">
                  <p:embed/>
                </p:oleObj>
              </mc:Choice>
              <mc:Fallback>
                <p:oleObj name="公式" r:id="rId11" imgW="1536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819400"/>
                        <a:ext cx="31908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7">
            <a:extLst>
              <a:ext uri="{FF2B5EF4-FFF2-40B4-BE49-F238E27FC236}">
                <a16:creationId xmlns:a16="http://schemas.microsoft.com/office/drawing/2014/main" id="{B4705369-7F88-BA4D-6124-378C36167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752600"/>
          <a:ext cx="37465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803400" imgH="457200" progId="Equation.3">
                  <p:embed/>
                </p:oleObj>
              </mc:Choice>
              <mc:Fallback>
                <p:oleObj name="公式" r:id="rId13" imgW="1803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52600"/>
                        <a:ext cx="37465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8">
            <a:extLst>
              <a:ext uri="{FF2B5EF4-FFF2-40B4-BE49-F238E27FC236}">
                <a16:creationId xmlns:a16="http://schemas.microsoft.com/office/drawing/2014/main" id="{2210A697-D197-B037-7DA1-8D08CE4E9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743200"/>
          <a:ext cx="40354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943100" imgH="457200" progId="Equation.3">
                  <p:embed/>
                </p:oleObj>
              </mc:Choice>
              <mc:Fallback>
                <p:oleObj name="公式" r:id="rId15" imgW="1943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743200"/>
                        <a:ext cx="403542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9">
            <a:extLst>
              <a:ext uri="{FF2B5EF4-FFF2-40B4-BE49-F238E27FC236}">
                <a16:creationId xmlns:a16="http://schemas.microsoft.com/office/drawing/2014/main" id="{7B3FA74D-AFE7-9B24-F22E-36CB67FA9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733800"/>
          <a:ext cx="53546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578100" imgH="457200" progId="Equation.3">
                  <p:embed/>
                </p:oleObj>
              </mc:Choice>
              <mc:Fallback>
                <p:oleObj name="公式" r:id="rId17" imgW="25781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535463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10">
            <a:extLst>
              <a:ext uri="{FF2B5EF4-FFF2-40B4-BE49-F238E27FC236}">
                <a16:creationId xmlns:a16="http://schemas.microsoft.com/office/drawing/2014/main" id="{312664E9-4209-2A2D-1DAC-893A7530D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800600"/>
          <a:ext cx="42719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057400" imgH="482600" progId="Equation.3">
                  <p:embed/>
                </p:oleObj>
              </mc:Choice>
              <mc:Fallback>
                <p:oleObj name="公式" r:id="rId19" imgW="20574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42719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11">
            <a:extLst>
              <a:ext uri="{FF2B5EF4-FFF2-40B4-BE49-F238E27FC236}">
                <a16:creationId xmlns:a16="http://schemas.microsoft.com/office/drawing/2014/main" id="{131E6D32-22A5-A951-0F9C-A692CF3D8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2963" y="4800600"/>
          <a:ext cx="33226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600200" imgH="254000" progId="Equation.3">
                  <p:embed/>
                </p:oleObj>
              </mc:Choice>
              <mc:Fallback>
                <p:oleObj name="公式" r:id="rId21" imgW="16002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800600"/>
                        <a:ext cx="33226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12">
            <a:extLst>
              <a:ext uri="{FF2B5EF4-FFF2-40B4-BE49-F238E27FC236}">
                <a16:creationId xmlns:a16="http://schemas.microsoft.com/office/drawing/2014/main" id="{E9809047-3299-4DE0-D008-9F914FB00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4588" y="5334000"/>
          <a:ext cx="27162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307532" imgH="253890" progId="Equation.3">
                  <p:embed/>
                </p:oleObj>
              </mc:Choice>
              <mc:Fallback>
                <p:oleObj name="公式" r:id="rId23" imgW="1307532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5334000"/>
                        <a:ext cx="27162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13">
            <a:extLst>
              <a:ext uri="{FF2B5EF4-FFF2-40B4-BE49-F238E27FC236}">
                <a16:creationId xmlns:a16="http://schemas.microsoft.com/office/drawing/2014/main" id="{0CFB2CD2-09BD-DB52-D917-DB2588BE1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867400"/>
          <a:ext cx="66182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717800" imgH="215900" progId="Equation.3">
                  <p:embed/>
                </p:oleObj>
              </mc:Choice>
              <mc:Fallback>
                <p:oleObj name="公式" r:id="rId25" imgW="27178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67400"/>
                        <a:ext cx="66182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>
            <a:extLst>
              <a:ext uri="{FF2B5EF4-FFF2-40B4-BE49-F238E27FC236}">
                <a16:creationId xmlns:a16="http://schemas.microsoft.com/office/drawing/2014/main" id="{6BD08488-B29E-8103-103F-E9C6405D3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273DB67-D86F-4F8C-B231-5A53CC410FEA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9E7F6B6-8D67-C113-ED9F-B3A350F01C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914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相似矩阵的性质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AFC86B98-BFCF-BF5F-320F-0BED6F17CAD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438400" y="1828800"/>
          <a:ext cx="3429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60500" imgH="228600" progId="Equation.3">
                  <p:embed/>
                </p:oleObj>
              </mc:Choice>
              <mc:Fallback>
                <p:oleObj name="公式" r:id="rId3" imgW="146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0"/>
                        <a:ext cx="3429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B74D7F8E-AC87-D56E-AD62-5F5E40701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438400"/>
          <a:ext cx="32178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37589" imgH="203112" progId="Equation.3">
                  <p:embed/>
                </p:oleObj>
              </mc:Choice>
              <mc:Fallback>
                <p:oleObj name="公式" r:id="rId5" imgW="163758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32178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46EE1C16-7B28-3B4F-06B4-4E9EB4777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438400"/>
          <a:ext cx="40671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70100" imgH="228600" progId="Equation.3">
                  <p:embed/>
                </p:oleObj>
              </mc:Choice>
              <mc:Fallback>
                <p:oleObj name="公式" r:id="rId7" imgW="207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38400"/>
                        <a:ext cx="40671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51EE2DFB-2EF6-26E4-CA53-3932E2789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0"/>
          <a:ext cx="40925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082800" imgH="228600" progId="Equation.3">
                  <p:embed/>
                </p:oleObj>
              </mc:Choice>
              <mc:Fallback>
                <p:oleObj name="公式" r:id="rId9" imgW="2082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40925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517D377D-7977-4364-10BF-06834EE37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657600"/>
          <a:ext cx="28940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73200" imgH="228600" progId="Equation.3">
                  <p:embed/>
                </p:oleObj>
              </mc:Choice>
              <mc:Fallback>
                <p:oleObj name="公式" r:id="rId11" imgW="1473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289401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云形标注 8">
            <a:extLst>
              <a:ext uri="{FF2B5EF4-FFF2-40B4-BE49-F238E27FC236}">
                <a16:creationId xmlns:a16="http://schemas.microsoft.com/office/drawing/2014/main" id="{044841B0-8CD0-F504-9C73-358AB5100910}"/>
              </a:ext>
            </a:extLst>
          </p:cNvPr>
          <p:cNvSpPr/>
          <p:nvPr/>
        </p:nvSpPr>
        <p:spPr>
          <a:xfrm>
            <a:off x="4953000" y="457200"/>
            <a:ext cx="3276600" cy="152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若两个矩阵相似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那么他们的转置矩阵也相似</a:t>
            </a:r>
          </a:p>
        </p:txBody>
      </p:sp>
      <p:sp>
        <p:nvSpPr>
          <p:cNvPr id="14346" name="日期占位符 9">
            <a:extLst>
              <a:ext uri="{FF2B5EF4-FFF2-40B4-BE49-F238E27FC236}">
                <a16:creationId xmlns:a16="http://schemas.microsoft.com/office/drawing/2014/main" id="{0B9D75FA-143B-74CF-DADE-8CE0AF9B7B0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E9CA7B6-E52A-415F-8D67-3E169A1CF148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F28EEBA8-793E-58C9-E526-40F0A68BD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BCA3B45-2782-41E2-9E73-6DFE6576C4E8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2EF6016-642D-04A2-E3C3-C13021EE77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914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相似矩阵的性质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EC282DD8-693F-22E3-B9F5-A57FAC2BAED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57400" y="1828800"/>
          <a:ext cx="7904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949700" imgH="228600" progId="Equation.3">
                  <p:embed/>
                </p:oleObj>
              </mc:Choice>
              <mc:Fallback>
                <p:oleObj name="公式" r:id="rId3" imgW="3949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7904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291A3C51-191E-8BAF-5613-21693BCC9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590800"/>
          <a:ext cx="53117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54300" imgH="723900" progId="Equation.3">
                  <p:embed/>
                </p:oleObj>
              </mc:Choice>
              <mc:Fallback>
                <p:oleObj name="公式" r:id="rId5" imgW="26543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53117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日期占位符 5">
            <a:extLst>
              <a:ext uri="{FF2B5EF4-FFF2-40B4-BE49-F238E27FC236}">
                <a16:creationId xmlns:a16="http://schemas.microsoft.com/office/drawing/2014/main" id="{AE1BD589-4AA9-4BD3-4290-80C70BD1179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02270BE-766D-47B2-992B-AF1BF69B81C3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B4A61371-0253-FD0C-4168-8DD755107355}"/>
              </a:ext>
            </a:extLst>
          </p:cNvPr>
          <p:cNvSpPr/>
          <p:nvPr/>
        </p:nvSpPr>
        <p:spPr>
          <a:xfrm>
            <a:off x="5334000" y="4038600"/>
            <a:ext cx="4724400" cy="12223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en-US" altLang="zh-CN" b="1" dirty="0">
                <a:solidFill>
                  <a:srgbClr val="FF0000"/>
                </a:solidFill>
              </a:rPr>
              <a:t>A1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</a:rPr>
              <a:t>B1</a:t>
            </a:r>
            <a:r>
              <a:rPr lang="zh-CN" altLang="en-US" b="1" dirty="0">
                <a:solidFill>
                  <a:srgbClr val="FF0000"/>
                </a:solidFill>
              </a:rPr>
              <a:t>相似</a:t>
            </a:r>
            <a:r>
              <a:rPr lang="en-US" altLang="zh-CN" b="1" dirty="0">
                <a:solidFill>
                  <a:srgbClr val="FF0000"/>
                </a:solidFill>
              </a:rPr>
              <a:t>, A2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</a:rPr>
              <a:t>B2</a:t>
            </a:r>
            <a:r>
              <a:rPr lang="zh-CN" altLang="en-US" b="1" dirty="0">
                <a:solidFill>
                  <a:srgbClr val="FF0000"/>
                </a:solidFill>
              </a:rPr>
              <a:t>相似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那么</a:t>
            </a:r>
            <a:r>
              <a:rPr lang="en-US" altLang="zh-CN" b="1" dirty="0">
                <a:solidFill>
                  <a:srgbClr val="FF0000"/>
                </a:solidFill>
              </a:rPr>
              <a:t>A1+A2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</a:rPr>
              <a:t>B1+B2</a:t>
            </a:r>
            <a:r>
              <a:rPr lang="zh-CN" altLang="en-US" b="1" dirty="0">
                <a:solidFill>
                  <a:srgbClr val="FF0000"/>
                </a:solidFill>
              </a:rPr>
              <a:t>相似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对不对？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829397-3FC7-F32D-126C-86C78C1F886E}"/>
              </a:ext>
            </a:extLst>
          </p:cNvPr>
          <p:cNvSpPr/>
          <p:nvPr/>
        </p:nvSpPr>
        <p:spPr>
          <a:xfrm>
            <a:off x="8382000" y="5181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NO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B556C404-E648-E8DD-96DC-A2E21C5E2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9133201-091A-41FD-83A3-08D2BD31B72A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35D1B78-11E3-7CB1-2472-08E270E1D5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914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相似矩阵的性质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7EAF0045-3C05-9944-955E-CE192F40B52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09800" y="1828800"/>
          <a:ext cx="7162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43300" imgH="228600" progId="Equation.3">
                  <p:embed/>
                </p:oleObj>
              </mc:Choice>
              <mc:Fallback>
                <p:oleObj name="公式" r:id="rId3" imgW="3543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7162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B4745340-FEDE-9F7B-654F-947D31999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438400"/>
          <a:ext cx="32178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37589" imgH="203112" progId="Equation.3">
                  <p:embed/>
                </p:oleObj>
              </mc:Choice>
              <mc:Fallback>
                <p:oleObj name="公式" r:id="rId5" imgW="163758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32178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2D1923E8-4FD8-E018-5C37-920799AB6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438400"/>
          <a:ext cx="40671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70100" imgH="228600" progId="Equation.3">
                  <p:embed/>
                </p:oleObj>
              </mc:Choice>
              <mc:Fallback>
                <p:oleObj name="公式" r:id="rId7" imgW="207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38400"/>
                        <a:ext cx="40671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24B08781-4C3A-0187-701C-EBFA47A6C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048000"/>
          <a:ext cx="67119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416300" imgH="228600" progId="Equation.3">
                  <p:embed/>
                </p:oleObj>
              </mc:Choice>
              <mc:Fallback>
                <p:oleObj name="公式" r:id="rId9" imgW="3416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67119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日期占位符 7">
            <a:extLst>
              <a:ext uri="{FF2B5EF4-FFF2-40B4-BE49-F238E27FC236}">
                <a16:creationId xmlns:a16="http://schemas.microsoft.com/office/drawing/2014/main" id="{9094109F-F812-E7C9-985B-30CD35E5A34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94DC14D-F2D9-477D-9A56-9667E9A7B5A3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</TotalTime>
  <Words>367</Words>
  <Application>Microsoft Office PowerPoint</Application>
  <PresentationFormat>宽屏</PresentationFormat>
  <Paragraphs>103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Times New Roman</vt:lpstr>
      <vt:lpstr>Wingdings</vt:lpstr>
      <vt:lpstr>华文行楷</vt:lpstr>
      <vt:lpstr>默认设计模板</vt:lpstr>
      <vt:lpstr>1_默认设计模板</vt:lpstr>
      <vt:lpstr>2_默认设计模板</vt:lpstr>
      <vt:lpstr>3_默认设计模板</vt:lpstr>
      <vt:lpstr>Microsoft 公式 3.0</vt:lpstr>
      <vt:lpstr>MathType 7.0 Equation</vt:lpstr>
      <vt:lpstr>相似矩阵与矩阵的相似对角阵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孔令凤</dc:creator>
  <cp:lastModifiedBy>ma jun</cp:lastModifiedBy>
  <cp:revision>278</cp:revision>
  <cp:lastPrinted>1601-01-01T00:00:00Z</cp:lastPrinted>
  <dcterms:created xsi:type="dcterms:W3CDTF">1601-01-01T00:00:00Z</dcterms:created>
  <dcterms:modified xsi:type="dcterms:W3CDTF">2022-11-09T08:23:37Z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