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73" r:id="rId9"/>
    <p:sldId id="372" r:id="rId10"/>
    <p:sldId id="354" r:id="rId11"/>
    <p:sldId id="353" r:id="rId12"/>
    <p:sldId id="330" r:id="rId13"/>
    <p:sldId id="331" r:id="rId14"/>
    <p:sldId id="359" r:id="rId15"/>
    <p:sldId id="332" r:id="rId16"/>
    <p:sldId id="386" r:id="rId17"/>
    <p:sldId id="387" r:id="rId18"/>
    <p:sldId id="385" r:id="rId19"/>
    <p:sldId id="335" r:id="rId20"/>
    <p:sldId id="336" r:id="rId21"/>
    <p:sldId id="337" r:id="rId22"/>
    <p:sldId id="338" r:id="rId23"/>
    <p:sldId id="339" r:id="rId24"/>
    <p:sldId id="375" r:id="rId25"/>
    <p:sldId id="374" r:id="rId26"/>
    <p:sldId id="376" r:id="rId27"/>
    <p:sldId id="340" r:id="rId28"/>
    <p:sldId id="342" r:id="rId29"/>
    <p:sldId id="343" r:id="rId30"/>
    <p:sldId id="377" r:id="rId31"/>
    <p:sldId id="360" r:id="rId32"/>
    <p:sldId id="361" r:id="rId33"/>
    <p:sldId id="341" r:id="rId34"/>
    <p:sldId id="380" r:id="rId35"/>
    <p:sldId id="383" r:id="rId36"/>
    <p:sldId id="384" r:id="rId37"/>
    <p:sldId id="381" r:id="rId38"/>
    <p:sldId id="382" r:id="rId39"/>
    <p:sldId id="345" r:id="rId40"/>
    <p:sldId id="355" r:id="rId41"/>
    <p:sldId id="378" r:id="rId42"/>
    <p:sldId id="358" r:id="rId43"/>
    <p:sldId id="368" r:id="rId44"/>
    <p:sldId id="363" r:id="rId45"/>
    <p:sldId id="364" r:id="rId46"/>
    <p:sldId id="390" r:id="rId47"/>
    <p:sldId id="365" r:id="rId48"/>
    <p:sldId id="369" r:id="rId49"/>
    <p:sldId id="366" r:id="rId50"/>
    <p:sldId id="370" r:id="rId51"/>
    <p:sldId id="371" r:id="rId52"/>
    <p:sldId id="321" r:id="rId53"/>
    <p:sldId id="388" r:id="rId5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56AD727C-A1CC-A60D-D38D-7671E5606D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761B261-E68B-2B5C-FCA5-C76C05251F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2FF50809-9A24-4DDF-68EB-2A7F4F531B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0BA5A5C2-4DD2-1771-D1D9-0E22A64770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EC159E1-FDE6-4A2D-98D0-04EE588F1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5F7BB02-3E5D-D15A-F664-B36B88AF6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D40C689-38A4-2DC6-58A4-A439538CEB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6B6F985-68B0-9020-2BE8-0566395EEEA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E7530D4B-3827-0B75-FD26-41C0FCC41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A0215E2-8E9E-6494-F068-2C189F1C0E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381196E-805D-0B8C-DEB5-7C3C15023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2C5512-4356-4556-96EA-7851345E7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A3C8F97-8A97-1190-8BF4-C9C0AF9260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29AB0D4-D7C9-4143-BE92-BF164DC34B6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A07D501-F2EE-1E4D-9E7E-38D8CE7D765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6E459-819E-4CBD-A5A8-1F1315AFAD90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803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74C565D-37E2-9F0B-2678-B46487DE1B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65A46E9-A582-46F1-82F5-56BBFB4EB8F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74B78DE-62F7-8EFA-F8C5-4287E9A9154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A011-0A86-4435-A9E7-C31CFCE7692D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27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AB86CEE-89B5-A01D-6D69-0B19C53BC9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4318CA0-65E2-44FE-8D28-EA40F7F37D9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65483B79-6502-85C6-B9A2-37624A411D88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44F6-A65A-4A2E-B263-2EF855A76D77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7283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2ECC286-1727-9B08-9660-F2E18F0589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FDCEEC4-3D83-4E74-B2D3-4B582E649E8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230CE99-3738-C487-08C8-1DB5AE8D1FA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D3D69-F62F-4B9E-BC8D-9DE73E71E8B2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7131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D48CCC9-5687-2E4F-3A5B-A3E488C7BA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2D4F660-07B0-46EA-B6BD-AC005CF3599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C188A53-EEEE-ADA0-2196-861CCF41A67E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C6A4B-CA4E-481A-A51B-8DE30A1D6D2B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8635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3C835F6-7AD0-C5B5-964F-FA5DF7CBB9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686D924-4B53-4F77-B82F-988FC94CA95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F19C1EE-2FC4-450A-1EA2-A271C7387D21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C9EA7-FADC-481B-8E49-E25379A2808C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628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C4D954F-7B31-531B-E56B-F2B591266B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B083747-8191-40E1-866E-930FCE6A442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DF17C004-1E15-BD38-5D58-5147BE5A6189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A985-8115-429B-84EC-0F632B0CECD4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972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FFD2DE6-4B70-96CA-66B8-7FF513CE20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3004BE2-528F-4F35-9A70-71B22D1372D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37F0944-3642-97A0-0EF0-E613B3D19BA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847C3-D53B-4A4F-BD2B-EB67A1DC0A09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945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F90D638B-5D35-EABD-865E-962324C391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3A9A876-0E94-464C-8A17-0057C3EFD23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D5D4D4A7-5C75-8567-949A-6932EBE1DF4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BCBA5-DBDB-427C-AEB8-02D16F85C314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7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E618820-7E85-55B9-FA92-2D9DC78078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8923EB8-A240-4CBA-8525-37C19ADCB10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001E8E75-2C83-85E0-88BD-2C1F8F945EA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55C7-6AB6-45FC-8A69-3210D7CE9CC0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0506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EA8418A-65D7-23D4-50E2-A83B842915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40BD17-6E1C-4B14-8C07-5B777AC6E13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02F9E71-92B4-5CDF-54A5-C615FD4E508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0838C-3680-47EC-80A8-8D3AF7BA6BF4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187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B848679-D431-ADC8-6EA3-F8A0D7EACD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7F99817-2EE8-4358-A80C-DF49E161AE4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A0C0756-D018-358D-72AF-BC312955668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7B3DA-E720-41B5-B8D0-68FD2F79D6B6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50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BBE651AF-F9DD-EA46-D946-1201E0D766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D22EEB1C-ABFD-B3DC-EBA4-5E73B5543C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393F6057-E8DA-08B6-AE67-045D4869C842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2C03536B-F33C-98A1-8449-5DFD1ECED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CA135CD9-4206-EB28-3A73-CCD51FAF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0B6142E4-6270-B45B-F59D-22491D42ED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8D27F523-8159-434E-BB78-5A8C5AA2E23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FEC0E88D-BE70-67C1-24F4-09CE73E7F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5575FFC6-5521-A04F-253C-AE5EDAEE74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66310618-5716-5172-22EF-9541078F19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8C05BF68-C1B0-DD58-5687-C232EB85B5D0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6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E9ADAB8-024B-4158-B7F7-3668DE3965A6}" type="datetime10">
              <a:rPr lang="zh-CN" altLang="en-US"/>
              <a:pPr>
                <a:defRPr/>
              </a:pPr>
              <a:t>09:15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2" Type="http://schemas.openxmlformats.org/officeDocument/2006/relationships/image" Target="../media/image5.png"/><Relationship Id="rId16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5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9.bin"/><Relationship Id="rId2" Type="http://schemas.openxmlformats.org/officeDocument/2006/relationships/image" Target="../media/image5.png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8A7336-24CD-494F-BE2F-7754E5BE86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线性空间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98E3D6-978D-CA4A-5439-F5B865260D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线性空间的概念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270ED4FC-6337-D905-A375-DD74532B8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F5D8321-35C5-4991-BA6D-08FE2987937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0D2C6CC0-4E36-13F4-3ABD-2902BE1B593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1000125"/>
          <a:ext cx="8140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41800" imgH="215900" progId="Equation.3">
                  <p:embed/>
                </p:oleObj>
              </mc:Choice>
              <mc:Fallback>
                <p:oleObj name="公式" r:id="rId3" imgW="4241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00125"/>
                        <a:ext cx="8140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399" name="Object 3">
            <a:extLst>
              <a:ext uri="{FF2B5EF4-FFF2-40B4-BE49-F238E27FC236}">
                <a16:creationId xmlns:a16="http://schemas.microsoft.com/office/drawing/2014/main" id="{5D3E5A05-5C0B-0734-15AD-0CAEEE6ED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676400"/>
          <a:ext cx="8080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89400" imgH="215900" progId="Equation.3">
                  <p:embed/>
                </p:oleObj>
              </mc:Choice>
              <mc:Fallback>
                <p:oleObj name="公式" r:id="rId5" imgW="4089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676400"/>
                        <a:ext cx="8080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400" name="Object 4">
            <a:extLst>
              <a:ext uri="{FF2B5EF4-FFF2-40B4-BE49-F238E27FC236}">
                <a16:creationId xmlns:a16="http://schemas.microsoft.com/office/drawing/2014/main" id="{5B9A6C9F-CEC0-6C52-7C37-7088037C1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1" y="2362201"/>
          <a:ext cx="44751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83452" imgH="215806" progId="Equation.3">
                  <p:embed/>
                </p:oleObj>
              </mc:Choice>
              <mc:Fallback>
                <p:oleObj name="公式" r:id="rId7" imgW="218345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1" y="2362201"/>
                        <a:ext cx="44751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1E690D28-23A1-4F23-6F5C-9A2C24F951DB}"/>
              </a:ext>
            </a:extLst>
          </p:cNvPr>
          <p:cNvSpPr/>
          <p:nvPr/>
        </p:nvSpPr>
        <p:spPr>
          <a:xfrm>
            <a:off x="2667000" y="3048000"/>
            <a:ext cx="51054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No.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因此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 不构成线性空间</a:t>
            </a:r>
          </a:p>
        </p:txBody>
      </p:sp>
      <p:sp>
        <p:nvSpPr>
          <p:cNvPr id="13319" name="日期占位符 6">
            <a:extLst>
              <a:ext uri="{FF2B5EF4-FFF2-40B4-BE49-F238E27FC236}">
                <a16:creationId xmlns:a16="http://schemas.microsoft.com/office/drawing/2014/main" id="{9997891E-775A-65BA-0D90-0F7EAD8E07A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9D46803-B1B3-4E1F-9B15-8F250B5CD2F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4720C3BA-DD06-6733-D229-FFF802E7A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F386A07-7F2A-4B43-9582-4791907E708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A3681536-6D0A-75EA-027C-3BE453BFF2F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762001"/>
          <a:ext cx="57150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89200" imgH="939800" progId="Equation.3">
                  <p:embed/>
                </p:oleObj>
              </mc:Choice>
              <mc:Fallback>
                <p:oleObj name="公式" r:id="rId3" imgW="24892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1"/>
                        <a:ext cx="5715000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399" name="Object 3">
            <a:extLst>
              <a:ext uri="{FF2B5EF4-FFF2-40B4-BE49-F238E27FC236}">
                <a16:creationId xmlns:a16="http://schemas.microsoft.com/office/drawing/2014/main" id="{F77718D1-A762-9DDB-6CC0-F177F1A29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95801"/>
          <a:ext cx="51943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11400" imgH="914400" progId="Equation.3">
                  <p:embed/>
                </p:oleObj>
              </mc:Choice>
              <mc:Fallback>
                <p:oleObj name="公式" r:id="rId5" imgW="2311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1"/>
                        <a:ext cx="51943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4" name="Object 4">
            <a:extLst>
              <a:ext uri="{FF2B5EF4-FFF2-40B4-BE49-F238E27FC236}">
                <a16:creationId xmlns:a16="http://schemas.microsoft.com/office/drawing/2014/main" id="{F27E3D3D-AF58-56E8-355B-B0490F88F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24200"/>
          <a:ext cx="39068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01800" imgH="457200" progId="Equation.3">
                  <p:embed/>
                </p:oleObj>
              </mc:Choice>
              <mc:Fallback>
                <p:oleObj name="公式" r:id="rId7" imgW="170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9068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日期占位符 5">
            <a:extLst>
              <a:ext uri="{FF2B5EF4-FFF2-40B4-BE49-F238E27FC236}">
                <a16:creationId xmlns:a16="http://schemas.microsoft.com/office/drawing/2014/main" id="{FF48156A-957C-3D8E-BD5E-82BB268B7B3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CFC9B8E-0F71-479A-BC48-5D745A28D4C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0D7E5B4F-C224-F635-7527-32AF49B1C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622E14B-2785-4389-B21D-D5166C3A575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A4018ADD-D68D-2096-AF66-B463462D7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79A92A4-0FFF-8BA3-A4F4-C18D400422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057400"/>
            <a:ext cx="8153400" cy="22098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线性空间的性质：</a:t>
            </a:r>
            <a:br>
              <a:rPr lang="zh-CN" altLang="en-US" sz="2800"/>
            </a:br>
            <a:r>
              <a:rPr lang="zh-CN" altLang="en-US" sz="2800"/>
              <a:t>零元素是唯一的；</a:t>
            </a:r>
            <a:br>
              <a:rPr lang="zh-CN" altLang="en-US" sz="2800"/>
            </a:br>
            <a:r>
              <a:rPr lang="zh-CN" altLang="en-US" sz="2800"/>
              <a:t>每个元素的负元素是唯一的；</a:t>
            </a: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312BF9E9-E769-65EA-4601-528AE7751F4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4267200"/>
          <a:ext cx="54864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431800" progId="Equation.3">
                  <p:embed/>
                </p:oleObj>
              </mc:Choice>
              <mc:Fallback>
                <p:oleObj name="公式" r:id="rId3" imgW="2070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54864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日期占位符 5">
            <a:extLst>
              <a:ext uri="{FF2B5EF4-FFF2-40B4-BE49-F238E27FC236}">
                <a16:creationId xmlns:a16="http://schemas.microsoft.com/office/drawing/2014/main" id="{07116536-02C3-C301-A452-080C7E3059A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C73F3C2-EB8F-4D70-9BC8-6DD772B328F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C30943C4-A8B8-E0A3-92E9-22814FAC1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734F20D-BA40-49D1-8E37-50A13E098560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8E7725-227F-C468-C1AD-C2556D0034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线性子空间的概念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2EB50E57-F271-6365-B31A-AD8283DA28D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48000" y="2133601"/>
          <a:ext cx="6167438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32100" imgH="1168400" progId="Equation.3">
                  <p:embed/>
                </p:oleObj>
              </mc:Choice>
              <mc:Fallback>
                <p:oleObj name="公式" r:id="rId3" imgW="28321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1"/>
                        <a:ext cx="6167438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日期占位符 4">
            <a:extLst>
              <a:ext uri="{FF2B5EF4-FFF2-40B4-BE49-F238E27FC236}">
                <a16:creationId xmlns:a16="http://schemas.microsoft.com/office/drawing/2014/main" id="{394E26CF-CE6C-5291-E3E1-BBDA3B53307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337DB24-885B-4A01-8A5F-C4A39FFCC2D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08ACBC-462C-7C5D-B84A-F34531E7B71F}"/>
              </a:ext>
            </a:extLst>
          </p:cNvPr>
          <p:cNvSpPr/>
          <p:nvPr/>
        </p:nvSpPr>
        <p:spPr>
          <a:xfrm>
            <a:off x="1981200" y="2362200"/>
            <a:ext cx="57150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CBD0EF16-D0D4-002C-3F3C-E3D738B68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AFCD96D-5BF1-4BE0-9438-9F6DC67E7C11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50B50F3-074B-AF24-182E-86D1F7E85F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线性子空间的概念</a:t>
            </a:r>
          </a:p>
        </p:txBody>
      </p: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8F2AFA8F-2B3F-22DC-829A-24F9304EA92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0" y="1828800"/>
          <a:ext cx="7939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13100" imgH="431800" progId="Equation.3">
                  <p:embed/>
                </p:oleObj>
              </mc:Choice>
              <mc:Fallback>
                <p:oleObj name="公式" r:id="rId3" imgW="3213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7939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日期占位符 5">
            <a:extLst>
              <a:ext uri="{FF2B5EF4-FFF2-40B4-BE49-F238E27FC236}">
                <a16:creationId xmlns:a16="http://schemas.microsoft.com/office/drawing/2014/main" id="{CC756708-78AD-8F14-E39F-9A277E425F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9FD65C9-D62C-4FB4-98BF-6C4DE3B3517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2840B1CC-27E6-6220-03D2-9F3F37A80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0B96BB6-87BA-47CD-8F91-E0D69373347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A78F8E26-BFE9-25F9-6549-F3606BA3F62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838201"/>
          <a:ext cx="807720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25800" imgH="2120900" progId="Equation.3">
                  <p:embed/>
                </p:oleObj>
              </mc:Choice>
              <mc:Fallback>
                <p:oleObj name="公式" r:id="rId3" imgW="3225800" imgH="212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1"/>
                        <a:ext cx="8077200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9A453116-E6F3-0620-456D-E56E31DC7F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43CA665-51DD-4E45-A5DB-FBFCEB8B81AA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8B48E3AE-4CE9-3E7B-05D9-EB36467AD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F09BA9F-CD20-4CCB-AE18-ED5AE83D568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53E2731D-8E96-F71D-8639-4F894FDFDD2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1635125"/>
          <a:ext cx="85344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33800" imgH="939800" progId="Equation.3">
                  <p:embed/>
                </p:oleObj>
              </mc:Choice>
              <mc:Fallback>
                <p:oleObj name="公式" r:id="rId3" imgW="37338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35125"/>
                        <a:ext cx="85344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8373FDC9-825C-41BE-8E66-F7DE66482686}"/>
              </a:ext>
            </a:extLst>
          </p:cNvPr>
          <p:cNvSpPr/>
          <p:nvPr/>
        </p:nvSpPr>
        <p:spPr>
          <a:xfrm>
            <a:off x="5410200" y="3810000"/>
            <a:ext cx="40386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容易验证：加法和数乘封闭</a:t>
            </a:r>
          </a:p>
        </p:txBody>
      </p:sp>
      <p:sp>
        <p:nvSpPr>
          <p:cNvPr id="19461" name="日期占位符 4">
            <a:extLst>
              <a:ext uri="{FF2B5EF4-FFF2-40B4-BE49-F238E27FC236}">
                <a16:creationId xmlns:a16="http://schemas.microsoft.com/office/drawing/2014/main" id="{5647171F-86F6-9ADA-9286-673349144DB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E110E1-F5E2-4D20-9AA6-CAB0F9FD5C7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F371035B-6619-1E97-6ADB-339146335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3743F27-6C5B-4DA3-A0F6-1F47ACF5158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E0C5F4B0-E0FF-CB85-9564-88A5D06D51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438400" y="990601"/>
          <a:ext cx="77724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11500" imgH="1930400" progId="Equation.3">
                  <p:embed/>
                </p:oleObj>
              </mc:Choice>
              <mc:Fallback>
                <p:oleObj name="公式" r:id="rId3" imgW="3111500" imgH="193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1"/>
                        <a:ext cx="777240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70A7D5F6-A4EF-D376-21B8-7552DFAD667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93B4765-7919-4B2C-8FA1-00F98F68E74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A2A6CD5C-507E-FCB9-9FDA-A26C9CE6A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72D7079-5D31-4F19-835D-7E0D1F256B8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0A3E8937-D0FC-CE3E-B163-9424C97BE63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1" y="990600"/>
          <a:ext cx="87423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00400" imgH="1422400" progId="Equation.3">
                  <p:embed/>
                </p:oleObj>
              </mc:Choice>
              <mc:Fallback>
                <p:oleObj name="公式" r:id="rId3" imgW="32004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990600"/>
                        <a:ext cx="87423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B654BC97-6D07-7912-845C-530B5585B1B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C611B64-C781-4CDA-A25F-F33E9717746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4CED7AA3-749A-42C4-3FFE-74824C5F2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5B73264-D487-49D3-A256-8EF9A32A626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F4E864F-AD30-293C-6E94-2EA78B64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线性空间的基、维数与坐标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920F5B-B5D7-D60C-491D-1F3A400C2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2533" name="日期占位符 4">
            <a:extLst>
              <a:ext uri="{FF2B5EF4-FFF2-40B4-BE49-F238E27FC236}">
                <a16:creationId xmlns:a16="http://schemas.microsoft.com/office/drawing/2014/main" id="{2C3572F4-F1FC-4610-DECC-1872281384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520012-68A1-41D9-B902-5B35ABBD4DC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>
            <a:extLst>
              <a:ext uri="{FF2B5EF4-FFF2-40B4-BE49-F238E27FC236}">
                <a16:creationId xmlns:a16="http://schemas.microsoft.com/office/drawing/2014/main" id="{8FD2E7CA-19EC-7371-25CC-40855EA3B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D1CA03D-235D-47DA-B059-48852458953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E383B9-142A-5265-03C4-A0995C9B2E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838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线性空间的概念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D73CC05F-820F-3B0E-375F-1B3AE281796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1905000"/>
          <a:ext cx="8382000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25900" imgH="1651000" progId="Equation.3">
                  <p:embed/>
                </p:oleObj>
              </mc:Choice>
              <mc:Fallback>
                <p:oleObj name="公式" r:id="rId3" imgW="40259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8382000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日期占位符 4">
            <a:extLst>
              <a:ext uri="{FF2B5EF4-FFF2-40B4-BE49-F238E27FC236}">
                <a16:creationId xmlns:a16="http://schemas.microsoft.com/office/drawing/2014/main" id="{EC9F1B79-8167-F32E-B6A5-914EB3F27A7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A12FA45-9AC2-4FEE-8E15-0FEE18735F25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1B71E801-F5F4-C90A-27C5-3C1564EBA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498DA6F-4C23-4A86-B037-7044382D252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866E3B2-0A26-4C30-BC4E-ADA9001C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A55CAA-63C4-1C8D-59AD-C1ABFC1A6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线性空间的元素也称为“向量”</a:t>
            </a:r>
          </a:p>
          <a:p>
            <a:pPr eaLnBrk="1" hangingPunct="1"/>
            <a:r>
              <a:rPr lang="zh-CN" altLang="en-US"/>
              <a:t>可以仿照</a:t>
            </a:r>
            <a:r>
              <a:rPr lang="en-US" altLang="zh-CN"/>
              <a:t>n</a:t>
            </a:r>
            <a:r>
              <a:rPr lang="zh-CN" altLang="en-US"/>
              <a:t>维实向量空间中有限个向量的线性组合、线性相关与线性无关的概念</a:t>
            </a:r>
          </a:p>
        </p:txBody>
      </p:sp>
      <p:sp>
        <p:nvSpPr>
          <p:cNvPr id="23557" name="日期占位符 4">
            <a:extLst>
              <a:ext uri="{FF2B5EF4-FFF2-40B4-BE49-F238E27FC236}">
                <a16:creationId xmlns:a16="http://schemas.microsoft.com/office/drawing/2014/main" id="{4BDCFC12-2B66-BF4F-FA94-B3ED1C2AFBA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2DE7DEE-0B38-4E08-A9BB-0ED8C56311B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815EE0B3-B4FA-16B5-5AC2-715763474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9A6193C-49AC-42C0-95DE-85286D23ACA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CD211C-A85E-D60B-0FA4-8C66E2EFDB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62000"/>
            <a:ext cx="8305800" cy="1447800"/>
          </a:xfrm>
        </p:spPr>
        <p:txBody>
          <a:bodyPr/>
          <a:lstStyle/>
          <a:p>
            <a:pPr eaLnBrk="1" hangingPunct="1"/>
            <a:r>
              <a:rPr lang="zh-CN" altLang="en-US" sz="2800"/>
              <a:t>在线性空间中，可以形式地用分块矩阵的元素表示线性运算。</a:t>
            </a:r>
          </a:p>
        </p:txBody>
      </p:sp>
      <p:graphicFrame>
        <p:nvGraphicFramePr>
          <p:cNvPr id="969732" name="Object 4">
            <a:extLst>
              <a:ext uri="{FF2B5EF4-FFF2-40B4-BE49-F238E27FC236}">
                <a16:creationId xmlns:a16="http://schemas.microsoft.com/office/drawing/2014/main" id="{39D244B6-A8C5-E84C-146C-9477225438C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2209801"/>
          <a:ext cx="7467600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98800" imgH="1168400" progId="Equation.3">
                  <p:embed/>
                </p:oleObj>
              </mc:Choice>
              <mc:Fallback>
                <p:oleObj name="公式" r:id="rId3" imgW="30988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1"/>
                        <a:ext cx="7467600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6C33A0F-7E11-2C18-E6F3-4D655D149A2C}"/>
              </a:ext>
            </a:extLst>
          </p:cNvPr>
          <p:cNvSpPr/>
          <p:nvPr/>
        </p:nvSpPr>
        <p:spPr>
          <a:xfrm>
            <a:off x="3657600" y="36576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03A3B113-F3CD-7DC1-3C97-3DB33C56D726}"/>
              </a:ext>
            </a:extLst>
          </p:cNvPr>
          <p:cNvSpPr/>
          <p:nvPr/>
        </p:nvSpPr>
        <p:spPr>
          <a:xfrm>
            <a:off x="3657600" y="2819400"/>
            <a:ext cx="19050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中向量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12260F-A1F8-8D79-F23D-6A103C81230E}"/>
              </a:ext>
            </a:extLst>
          </p:cNvPr>
          <p:cNvSpPr/>
          <p:nvPr/>
        </p:nvSpPr>
        <p:spPr>
          <a:xfrm>
            <a:off x="5791200" y="28956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形标注 7">
            <a:extLst>
              <a:ext uri="{FF2B5EF4-FFF2-40B4-BE49-F238E27FC236}">
                <a16:creationId xmlns:a16="http://schemas.microsoft.com/office/drawing/2014/main" id="{100108A2-7A64-0763-9048-5C87C08C1F8F}"/>
              </a:ext>
            </a:extLst>
          </p:cNvPr>
          <p:cNvSpPr/>
          <p:nvPr/>
        </p:nvSpPr>
        <p:spPr>
          <a:xfrm>
            <a:off x="5943600" y="2209800"/>
            <a:ext cx="19050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中数字</a:t>
            </a:r>
          </a:p>
        </p:txBody>
      </p:sp>
      <p:sp>
        <p:nvSpPr>
          <p:cNvPr id="24585" name="日期占位符 8">
            <a:extLst>
              <a:ext uri="{FF2B5EF4-FFF2-40B4-BE49-F238E27FC236}">
                <a16:creationId xmlns:a16="http://schemas.microsoft.com/office/drawing/2014/main" id="{865AE0A3-9449-A1DB-CC0E-AA70623084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38F77C4-8826-46CF-9635-804BA5E0A98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85EAEE2F-0D8E-A248-A3F0-1EC7569E5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ECC6667-DD0B-418D-AC37-7821AEAEBC2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454BBE0E-48BC-C14C-8BE8-C12C8D3F200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1219201"/>
          <a:ext cx="86106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98900" imgH="1371600" progId="Equation.3">
                  <p:embed/>
                </p:oleObj>
              </mc:Choice>
              <mc:Fallback>
                <p:oleObj name="公式" r:id="rId3" imgW="38989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610600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857A7543-DAB8-C64A-552F-B0E9BE25180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C3DDEEE-089D-4A32-8DD2-7AC15286A84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CD276FA2-0B52-C562-54C8-076191B96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9789E52-5092-49EF-A89C-D131A1E956C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6079D514-1D9C-DDAD-8DB8-9BA5C86805E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514600" y="914400"/>
          <a:ext cx="7137400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1625600" progId="Equation.3">
                  <p:embed/>
                </p:oleObj>
              </mc:Choice>
              <mc:Fallback>
                <p:oleObj name="公式" r:id="rId3" imgW="32385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14400"/>
                        <a:ext cx="7137400" cy="358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377E5E63-E0EC-96D3-31B5-85A4011E97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B3BFC9D-3282-4E85-9CD8-91F9A3FBEC8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30A5075E-4B65-7819-96B3-B4C1B7761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F550452-D492-42FC-92A9-E92A9BF8E0D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F165C842-8E8E-72A2-C058-D9878C9D08B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95463" y="714375"/>
          <a:ext cx="8610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41800" imgH="698500" progId="Equation.3">
                  <p:embed/>
                </p:oleObj>
              </mc:Choice>
              <mc:Fallback>
                <p:oleObj name="公式" r:id="rId3" imgW="42418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714375"/>
                        <a:ext cx="8610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4">
            <a:extLst>
              <a:ext uri="{FF2B5EF4-FFF2-40B4-BE49-F238E27FC236}">
                <a16:creationId xmlns:a16="http://schemas.microsoft.com/office/drawing/2014/main" id="{71D23FF2-CAED-0C28-889E-ED1B12052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2133601"/>
          <a:ext cx="4010025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76400" imgH="1422400" progId="Equation.3">
                  <p:embed/>
                </p:oleObj>
              </mc:Choice>
              <mc:Fallback>
                <p:oleObj name="公式" r:id="rId5" imgW="16764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2133601"/>
                        <a:ext cx="4010025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D841D704-541B-C3D9-D529-808EF3E78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1"/>
          <a:ext cx="47688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93900" imgH="1143000" progId="Equation.3">
                  <p:embed/>
                </p:oleObj>
              </mc:Choice>
              <mc:Fallback>
                <p:oleObj name="公式" r:id="rId7" imgW="19939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1"/>
                        <a:ext cx="476885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日期占位符 5">
            <a:extLst>
              <a:ext uri="{FF2B5EF4-FFF2-40B4-BE49-F238E27FC236}">
                <a16:creationId xmlns:a16="http://schemas.microsoft.com/office/drawing/2014/main" id="{A7F6871C-E41F-939A-DFD6-3F113C3D372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6F80C44-4DD8-489F-87D6-4DDDD0EBEE0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79305C1F-5366-0765-304C-D99A6B31E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2D8CCF9-09EC-40C2-A229-310BEF7B0BD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9400F747-BA2A-82B7-881E-38325264CED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79600" y="762001"/>
          <a:ext cx="8509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03700" imgH="457200" progId="Equation.3">
                  <p:embed/>
                </p:oleObj>
              </mc:Choice>
              <mc:Fallback>
                <p:oleObj name="公式" r:id="rId3" imgW="4203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762001"/>
                        <a:ext cx="8509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05056685-2CC7-8E94-6AED-E635CB1DE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828801"/>
          <a:ext cx="6811963" cy="472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365500" imgH="2336800" progId="Equation.3">
                  <p:embed/>
                </p:oleObj>
              </mc:Choice>
              <mc:Fallback>
                <p:oleObj name="公式" r:id="rId5" imgW="3365500" imgH="233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828801"/>
                        <a:ext cx="6811963" cy="472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日期占位符 4">
            <a:extLst>
              <a:ext uri="{FF2B5EF4-FFF2-40B4-BE49-F238E27FC236}">
                <a16:creationId xmlns:a16="http://schemas.microsoft.com/office/drawing/2014/main" id="{B502CAF8-B6D0-ACB4-D3B5-AE5F4E6773A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88F923-FD7A-473B-A1CE-2C532236A07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62294F30-873B-B0BE-CA7F-686DB0C3F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550926A-AAFC-4C13-9AF5-8D0D2AAE863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DBC24594-B4DA-7982-3C09-40E9A362D63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79600" y="762001"/>
          <a:ext cx="8509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03700" imgH="457200" progId="Equation.3">
                  <p:embed/>
                </p:oleObj>
              </mc:Choice>
              <mc:Fallback>
                <p:oleObj name="公式" r:id="rId3" imgW="4203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762001"/>
                        <a:ext cx="8509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78795691-B895-1788-86C1-283DB3A19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00200"/>
          <a:ext cx="6015038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71800" imgH="1371600" progId="Equation.3">
                  <p:embed/>
                </p:oleObj>
              </mc:Choice>
              <mc:Fallback>
                <p:oleObj name="公式" r:id="rId5" imgW="2971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6015038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CA585751-9E09-B274-9203-C4934E504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724401"/>
          <a:ext cx="19542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65200" imgH="457200" progId="Equation.3">
                  <p:embed/>
                </p:oleObj>
              </mc:Choice>
              <mc:Fallback>
                <p:oleObj name="公式" r:id="rId7" imgW="965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1"/>
                        <a:ext cx="19542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3CAA891-1E3C-5C95-10A8-F21F1C936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1" y="4724401"/>
          <a:ext cx="19288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52500" imgH="457200" progId="Equation.3">
                  <p:embed/>
                </p:oleObj>
              </mc:Choice>
              <mc:Fallback>
                <p:oleObj name="公式" r:id="rId9" imgW="952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4724401"/>
                        <a:ext cx="19288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日期占位符 6">
            <a:extLst>
              <a:ext uri="{FF2B5EF4-FFF2-40B4-BE49-F238E27FC236}">
                <a16:creationId xmlns:a16="http://schemas.microsoft.com/office/drawing/2014/main" id="{EB210BAC-ED61-C1A0-1E62-114BC1EEAF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BEF022-7915-4EDB-8ECB-78889B44B6FA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374FB0E5-4B73-2A73-0AFE-D22056460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0B35BF9-0025-41A3-B48D-85C6E32E2F0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A99B9CDC-3B0E-5808-D2CB-BA0859DC69A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1219200"/>
          <a:ext cx="83058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75000" imgH="1168400" progId="Equation.3">
                  <p:embed/>
                </p:oleObj>
              </mc:Choice>
              <mc:Fallback>
                <p:oleObj name="公式" r:id="rId3" imgW="31750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8305800" cy="305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4CAA570E-26E6-075C-F16E-2A834EFF81E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828800"/>
            <a:ext cx="8153400" cy="1219200"/>
            <a:chOff x="381000" y="1828800"/>
            <a:chExt cx="8153400" cy="12192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186F93-DBAF-465A-D15A-211743807020}"/>
                </a:ext>
              </a:extLst>
            </p:cNvPr>
            <p:cNvCxnSpPr/>
            <p:nvPr/>
          </p:nvCxnSpPr>
          <p:spPr>
            <a:xfrm>
              <a:off x="4953000" y="1828800"/>
              <a:ext cx="3581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7644AA-A116-3ABB-E72B-7C868FAD8AD4}"/>
                </a:ext>
              </a:extLst>
            </p:cNvPr>
            <p:cNvCxnSpPr/>
            <p:nvPr/>
          </p:nvCxnSpPr>
          <p:spPr>
            <a:xfrm>
              <a:off x="381000" y="2438400"/>
              <a:ext cx="304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27272B2-E231-2292-B108-BF7FC0B09D31}"/>
                </a:ext>
              </a:extLst>
            </p:cNvPr>
            <p:cNvCxnSpPr/>
            <p:nvPr/>
          </p:nvCxnSpPr>
          <p:spPr>
            <a:xfrm>
              <a:off x="4114800" y="2438400"/>
              <a:ext cx="411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94DDE9E-9C0D-E5DD-EB78-D054C6BBF137}"/>
                </a:ext>
              </a:extLst>
            </p:cNvPr>
            <p:cNvCxnSpPr/>
            <p:nvPr/>
          </p:nvCxnSpPr>
          <p:spPr>
            <a:xfrm>
              <a:off x="381000" y="3048000"/>
              <a:ext cx="3581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云形标注 12">
            <a:extLst>
              <a:ext uri="{FF2B5EF4-FFF2-40B4-BE49-F238E27FC236}">
                <a16:creationId xmlns:a16="http://schemas.microsoft.com/office/drawing/2014/main" id="{A044820E-2CB4-9869-1DB0-887660079360}"/>
              </a:ext>
            </a:extLst>
          </p:cNvPr>
          <p:cNvSpPr/>
          <p:nvPr/>
        </p:nvSpPr>
        <p:spPr>
          <a:xfrm>
            <a:off x="3962400" y="3657600"/>
            <a:ext cx="50292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基：实际上就是向量组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的极大线性无关组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2BA299-79D6-3097-320E-FD9CD2AD4990}"/>
              </a:ext>
            </a:extLst>
          </p:cNvPr>
          <p:cNvCxnSpPr/>
          <p:nvPr/>
        </p:nvCxnSpPr>
        <p:spPr>
          <a:xfrm>
            <a:off x="3581400" y="3581400"/>
            <a:ext cx="304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云形标注 15">
            <a:extLst>
              <a:ext uri="{FF2B5EF4-FFF2-40B4-BE49-F238E27FC236}">
                <a16:creationId xmlns:a16="http://schemas.microsoft.com/office/drawing/2014/main" id="{0545AC79-928B-B831-23FA-4A64454F65F4}"/>
              </a:ext>
            </a:extLst>
          </p:cNvPr>
          <p:cNvSpPr/>
          <p:nvPr/>
        </p:nvSpPr>
        <p:spPr>
          <a:xfrm>
            <a:off x="3581400" y="3733800"/>
            <a:ext cx="6019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维数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</a:rPr>
              <a:t>就是向量组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的秩</a:t>
            </a:r>
          </a:p>
        </p:txBody>
      </p:sp>
      <p:sp>
        <p:nvSpPr>
          <p:cNvPr id="30728" name="日期占位符 11">
            <a:extLst>
              <a:ext uri="{FF2B5EF4-FFF2-40B4-BE49-F238E27FC236}">
                <a16:creationId xmlns:a16="http://schemas.microsoft.com/office/drawing/2014/main" id="{A4B37159-50FF-1D5B-D153-5B7595E466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CC8D620-3242-4D76-9A5C-28BFA25D02BA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07D1166F-946F-B1A3-BE4F-46395F804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7B023F0-8669-49FD-A2E0-B0B9101F78C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B23BBB2A-5420-AC7C-32D8-5B80184B10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895601" y="914400"/>
          <a:ext cx="6359525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1409700" progId="Equation.3">
                  <p:embed/>
                </p:oleObj>
              </mc:Choice>
              <mc:Fallback>
                <p:oleObj name="公式" r:id="rId3" imgW="29337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914400"/>
                        <a:ext cx="6359525" cy="305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929486C0-BFA2-0D3C-4E73-4CAED593F956}"/>
              </a:ext>
            </a:extLst>
          </p:cNvPr>
          <p:cNvSpPr/>
          <p:nvPr/>
        </p:nvSpPr>
        <p:spPr>
          <a:xfrm>
            <a:off x="4495800" y="3352800"/>
            <a:ext cx="5943600" cy="152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坐标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</a:rPr>
              <a:t>就是向量在基下的表示系数</a:t>
            </a:r>
            <a:r>
              <a:rPr lang="en-US" altLang="zh-CN" sz="2400" b="1" dirty="0">
                <a:solidFill>
                  <a:srgbClr val="FF0000"/>
                </a:solidFill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</a:rPr>
              <a:t>具有唯一性</a:t>
            </a:r>
          </a:p>
        </p:txBody>
      </p:sp>
      <p:sp>
        <p:nvSpPr>
          <p:cNvPr id="31749" name="日期占位符 4">
            <a:extLst>
              <a:ext uri="{FF2B5EF4-FFF2-40B4-BE49-F238E27FC236}">
                <a16:creationId xmlns:a16="http://schemas.microsoft.com/office/drawing/2014/main" id="{6459B68A-7D90-BCFB-9037-9EE3AF146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68DDD5-7F1F-423E-9E96-98CE23E0EA2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1750" name="Object 2">
            <a:extLst>
              <a:ext uri="{FF2B5EF4-FFF2-40B4-BE49-F238E27FC236}">
                <a16:creationId xmlns:a16="http://schemas.microsoft.com/office/drawing/2014/main" id="{4533E81F-74D2-91A9-C24E-0315C5F1B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105400"/>
          <a:ext cx="361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06500" imgH="228600" progId="Equation.3">
                  <p:embed/>
                </p:oleObj>
              </mc:Choice>
              <mc:Fallback>
                <p:oleObj name="公式" r:id="rId5" imgW="1206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05400"/>
                        <a:ext cx="361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C50CEB3D-592C-2528-188E-4A2E4F103AEB}"/>
              </a:ext>
            </a:extLst>
          </p:cNvPr>
          <p:cNvSpPr/>
          <p:nvPr/>
        </p:nvSpPr>
        <p:spPr>
          <a:xfrm>
            <a:off x="26670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56FEA7-F94C-2C51-8E59-A233F55F96B6}"/>
              </a:ext>
            </a:extLst>
          </p:cNvPr>
          <p:cNvSpPr/>
          <p:nvPr/>
        </p:nvSpPr>
        <p:spPr>
          <a:xfrm>
            <a:off x="5862638" y="564832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24F88F79-A39D-7F1F-E29F-0A6CBAA94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76372A0-EBAF-4930-B82E-CF5C2B20883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7C20A5B6-68BB-E34A-8E9B-3CB97797D30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1" y="768351"/>
          <a:ext cx="8431213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40200" imgH="2387600" progId="Equation.3">
                  <p:embed/>
                </p:oleObj>
              </mc:Choice>
              <mc:Fallback>
                <p:oleObj name="公式" r:id="rId3" imgW="41402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768351"/>
                        <a:ext cx="8431213" cy="486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0702E16-A98B-C1C4-4122-6B7ECBCFF54A}"/>
              </a:ext>
            </a:extLst>
          </p:cNvPr>
          <p:cNvSpPr/>
          <p:nvPr/>
        </p:nvSpPr>
        <p:spPr>
          <a:xfrm>
            <a:off x="3248025" y="757238"/>
            <a:ext cx="457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088680-8FE5-E0DB-4440-A2EDFDBACF88}"/>
              </a:ext>
            </a:extLst>
          </p:cNvPr>
          <p:cNvSpPr/>
          <p:nvPr/>
        </p:nvSpPr>
        <p:spPr>
          <a:xfrm>
            <a:off x="5029200" y="762000"/>
            <a:ext cx="3352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D2E14E-B503-1572-857D-96E0CB7F73F0}"/>
              </a:ext>
            </a:extLst>
          </p:cNvPr>
          <p:cNvSpPr/>
          <p:nvPr/>
        </p:nvSpPr>
        <p:spPr>
          <a:xfrm>
            <a:off x="3429000" y="1676400"/>
            <a:ext cx="762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1FE380-7810-AC04-DE27-A03AF354C7BA}"/>
              </a:ext>
            </a:extLst>
          </p:cNvPr>
          <p:cNvSpPr/>
          <p:nvPr/>
        </p:nvSpPr>
        <p:spPr>
          <a:xfrm>
            <a:off x="5486400" y="1676400"/>
            <a:ext cx="4800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3425D7-BEE6-0FD1-61EA-D6567A282D06}"/>
              </a:ext>
            </a:extLst>
          </p:cNvPr>
          <p:cNvSpPr/>
          <p:nvPr/>
        </p:nvSpPr>
        <p:spPr>
          <a:xfrm>
            <a:off x="3810000" y="2743200"/>
            <a:ext cx="83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23A5C1-BF5C-3FC8-90CF-E49617951EBF}"/>
              </a:ext>
            </a:extLst>
          </p:cNvPr>
          <p:cNvSpPr/>
          <p:nvPr/>
        </p:nvSpPr>
        <p:spPr>
          <a:xfrm>
            <a:off x="5943600" y="2709863"/>
            <a:ext cx="3505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327B10-1A90-C70E-E80E-718FB804225A}"/>
              </a:ext>
            </a:extLst>
          </p:cNvPr>
          <p:cNvSpPr/>
          <p:nvPr/>
        </p:nvSpPr>
        <p:spPr>
          <a:xfrm>
            <a:off x="1981200" y="5105400"/>
            <a:ext cx="1981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129207-3B34-CB65-409D-CD7197433AD0}"/>
              </a:ext>
            </a:extLst>
          </p:cNvPr>
          <p:cNvSpPr/>
          <p:nvPr/>
        </p:nvSpPr>
        <p:spPr>
          <a:xfrm>
            <a:off x="4191000" y="5105400"/>
            <a:ext cx="2590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780" name="日期占位符 11">
            <a:extLst>
              <a:ext uri="{FF2B5EF4-FFF2-40B4-BE49-F238E27FC236}">
                <a16:creationId xmlns:a16="http://schemas.microsoft.com/office/drawing/2014/main" id="{152B387F-30D5-8175-A3A8-CB13644F8C7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17D8785-EE10-4EEC-9BA5-1C5DA4DCDEE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>
            <a:extLst>
              <a:ext uri="{FF2B5EF4-FFF2-40B4-BE49-F238E27FC236}">
                <a16:creationId xmlns:a16="http://schemas.microsoft.com/office/drawing/2014/main" id="{6FEA1E83-4A51-F64A-3B0A-A8B1350F2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48CB232-0069-493E-8945-C88BF076892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410AAE-7CC7-4044-263F-17065E5272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14400"/>
            <a:ext cx="83058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线性空间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A9B998D0-97A0-9742-3C75-8C12F94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4AA2B19E-659B-40DE-36A6-597DCE7E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0BAAA679-ED96-84D0-0BC6-91F7A6E8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3952876"/>
            <a:ext cx="16002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1" name="Rectangle 10">
            <a:extLst>
              <a:ext uri="{FF2B5EF4-FFF2-40B4-BE49-F238E27FC236}">
                <a16:creationId xmlns:a16="http://schemas.microsoft.com/office/drawing/2014/main" id="{46276C5F-3B62-5A06-2403-A4C3CA46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2" name="Rectangle 11">
            <a:extLst>
              <a:ext uri="{FF2B5EF4-FFF2-40B4-BE49-F238E27FC236}">
                <a16:creationId xmlns:a16="http://schemas.microsoft.com/office/drawing/2014/main" id="{1BE91916-1049-9CBD-5904-2FFF8E10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8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153" name="Object 4">
            <a:extLst>
              <a:ext uri="{FF2B5EF4-FFF2-40B4-BE49-F238E27FC236}">
                <a16:creationId xmlns:a16="http://schemas.microsoft.com/office/drawing/2014/main" id="{F39D1A0B-C400-E2BB-7DA4-0BB9DFE1C5C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52600" y="1752601"/>
          <a:ext cx="8763000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762500" imgH="2311400" progId="Equation.3">
                  <p:embed/>
                </p:oleObj>
              </mc:Choice>
              <mc:Fallback>
                <p:oleObj name="公式" r:id="rId3" imgW="4762500" imgH="231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1"/>
                        <a:ext cx="8763000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日期占位符 9">
            <a:extLst>
              <a:ext uri="{FF2B5EF4-FFF2-40B4-BE49-F238E27FC236}">
                <a16:creationId xmlns:a16="http://schemas.microsoft.com/office/drawing/2014/main" id="{6A007F0F-1FF8-E25C-44E0-9143688BE88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CF46E7-68FD-4203-96A1-C9628BC5068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357E3C96-8657-6745-AFA5-B1329FDD2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6D83C57-6F50-4FC3-AFCC-3F57452655C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9B873896-A2F4-8EF4-338F-C27F2928486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1" y="985838"/>
          <a:ext cx="8753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89400" imgH="215900" progId="Equation.3">
                  <p:embed/>
                </p:oleObj>
              </mc:Choice>
              <mc:Fallback>
                <p:oleObj name="公式" r:id="rId3" imgW="4089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85838"/>
                        <a:ext cx="87534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1E5C3578-596F-E4BF-D03A-82204AE59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1612900"/>
          <a:ext cx="8374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11600" imgH="457200" progId="Equation.3">
                  <p:embed/>
                </p:oleObj>
              </mc:Choice>
              <mc:Fallback>
                <p:oleObj name="公式" r:id="rId5" imgW="3911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612900"/>
                        <a:ext cx="83740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4">
            <a:extLst>
              <a:ext uri="{FF2B5EF4-FFF2-40B4-BE49-F238E27FC236}">
                <a16:creationId xmlns:a16="http://schemas.microsoft.com/office/drawing/2014/main" id="{B40F75A2-C800-D73A-D27B-9EE6B1A11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2606676"/>
          <a:ext cx="8524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330700" imgH="457200" progId="Equation.3">
                  <p:embed/>
                </p:oleObj>
              </mc:Choice>
              <mc:Fallback>
                <p:oleObj name="公式" r:id="rId7" imgW="4330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2606676"/>
                        <a:ext cx="8524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4">
            <a:extLst>
              <a:ext uri="{FF2B5EF4-FFF2-40B4-BE49-F238E27FC236}">
                <a16:creationId xmlns:a16="http://schemas.microsoft.com/office/drawing/2014/main" id="{6A056080-F088-45F6-6443-C41F2B5DC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00600"/>
          <a:ext cx="8185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46500" imgH="698500" progId="Equation.3">
                  <p:embed/>
                </p:oleObj>
              </mc:Choice>
              <mc:Fallback>
                <p:oleObj name="公式" r:id="rId9" imgW="3746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8185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4">
            <a:extLst>
              <a:ext uri="{FF2B5EF4-FFF2-40B4-BE49-F238E27FC236}">
                <a16:creationId xmlns:a16="http://schemas.microsoft.com/office/drawing/2014/main" id="{43036B9D-D4BB-76BA-0524-EFC8FE250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81401"/>
          <a:ext cx="81851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746500" imgH="482600" progId="Equation.3">
                  <p:embed/>
                </p:oleObj>
              </mc:Choice>
              <mc:Fallback>
                <p:oleObj name="公式" r:id="rId11" imgW="3746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1"/>
                        <a:ext cx="81851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日期占位符 7">
            <a:extLst>
              <a:ext uri="{FF2B5EF4-FFF2-40B4-BE49-F238E27FC236}">
                <a16:creationId xmlns:a16="http://schemas.microsoft.com/office/drawing/2014/main" id="{2AADCB54-59CA-DB21-5D18-F777B295AA9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CB6F91D-3AC0-450D-99A3-D6782C50C48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036F0993-EF07-EC6D-B268-C27AC6862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5FF5164-E1EF-4067-9377-B630EED7B97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4819" name="Object 2">
            <a:extLst>
              <a:ext uri="{FF2B5EF4-FFF2-40B4-BE49-F238E27FC236}">
                <a16:creationId xmlns:a16="http://schemas.microsoft.com/office/drawing/2014/main" id="{22A33F2E-E5ED-145E-7B4F-ABD913F107B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838201"/>
          <a:ext cx="70866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11500" imgH="1701800" progId="Equation.3">
                  <p:embed/>
                </p:oleObj>
              </mc:Choice>
              <mc:Fallback>
                <p:oleObj name="公式" r:id="rId3" imgW="3111500" imgH="170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1"/>
                        <a:ext cx="70866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47" name="Object 3">
            <a:extLst>
              <a:ext uri="{FF2B5EF4-FFF2-40B4-BE49-F238E27FC236}">
                <a16:creationId xmlns:a16="http://schemas.microsoft.com/office/drawing/2014/main" id="{5FFF9649-6B59-0809-45E0-4228A8D02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953000"/>
          <a:ext cx="68849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022600" imgH="457200" progId="Equation.3">
                  <p:embed/>
                </p:oleObj>
              </mc:Choice>
              <mc:Fallback>
                <p:oleObj name="公式" r:id="rId5" imgW="3022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68849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93CD333-A84F-5073-A5EE-9DC50A1650ED}"/>
              </a:ext>
            </a:extLst>
          </p:cNvPr>
          <p:cNvSpPr/>
          <p:nvPr/>
        </p:nvSpPr>
        <p:spPr>
          <a:xfrm>
            <a:off x="2286000" y="5486400"/>
            <a:ext cx="2438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5926FB-D58C-E0A5-C019-A80BCEC7B122}"/>
              </a:ext>
            </a:extLst>
          </p:cNvPr>
          <p:cNvSpPr/>
          <p:nvPr/>
        </p:nvSpPr>
        <p:spPr>
          <a:xfrm>
            <a:off x="4876800" y="5486400"/>
            <a:ext cx="2743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4823" name="日期占位符 6">
            <a:extLst>
              <a:ext uri="{FF2B5EF4-FFF2-40B4-BE49-F238E27FC236}">
                <a16:creationId xmlns:a16="http://schemas.microsoft.com/office/drawing/2014/main" id="{34927FE7-E153-914E-01DE-613A504570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CEB9C93-008B-4A95-A98D-1A603CBD16C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0377D057-8A71-0C2B-1E79-F85C929CE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3294117-F76A-4FA2-B672-6AF363E2E7F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93EBC024-E460-89B0-99BF-D75B95AF76A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990600"/>
          <a:ext cx="70866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35300" imgH="762000" progId="Equation.3">
                  <p:embed/>
                </p:oleObj>
              </mc:Choice>
              <mc:Fallback>
                <p:oleObj name="公式" r:id="rId3" imgW="30353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70866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47" name="Object 3">
            <a:extLst>
              <a:ext uri="{FF2B5EF4-FFF2-40B4-BE49-F238E27FC236}">
                <a16:creationId xmlns:a16="http://schemas.microsoft.com/office/drawing/2014/main" id="{CAE448D9-78B7-9F83-4D46-F59776CF2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52641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11400" imgH="482600" progId="Equation.3">
                  <p:embed/>
                </p:oleObj>
              </mc:Choice>
              <mc:Fallback>
                <p:oleObj name="公式" r:id="rId5" imgW="2311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52641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9109225-2A90-BDC6-1169-BE494A5BF3F5}"/>
              </a:ext>
            </a:extLst>
          </p:cNvPr>
          <p:cNvSpPr/>
          <p:nvPr/>
        </p:nvSpPr>
        <p:spPr>
          <a:xfrm>
            <a:off x="2209800" y="1643063"/>
            <a:ext cx="7010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D25473-3973-7585-8161-A3490C9B758A}"/>
              </a:ext>
            </a:extLst>
          </p:cNvPr>
          <p:cNvSpPr/>
          <p:nvPr/>
        </p:nvSpPr>
        <p:spPr>
          <a:xfrm>
            <a:off x="2209800" y="2257425"/>
            <a:ext cx="1752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47" name="日期占位符 6">
            <a:extLst>
              <a:ext uri="{FF2B5EF4-FFF2-40B4-BE49-F238E27FC236}">
                <a16:creationId xmlns:a16="http://schemas.microsoft.com/office/drawing/2014/main" id="{6473A384-E361-9A36-859C-B16F9B5844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1CFC1C4-C8E7-4C4D-870E-C2D0DA2CEC99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AEC928C6-3357-9BC8-A4FA-4896434D8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4A1A519-B846-4142-8807-4B64318A3F0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CB014D0-DD84-1A0F-0115-E152560D7A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线性空间的基的性质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05B83FB1-96C3-A39C-E881-1B15C7F6FAC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1" y="1752600"/>
          <a:ext cx="82073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22700" imgH="1854200" progId="Equation.3">
                  <p:embed/>
                </p:oleObj>
              </mc:Choice>
              <mc:Fallback>
                <p:oleObj name="公式" r:id="rId3" imgW="38227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752600"/>
                        <a:ext cx="8207375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>
            <a:extLst>
              <a:ext uri="{FF2B5EF4-FFF2-40B4-BE49-F238E27FC236}">
                <a16:creationId xmlns:a16="http://schemas.microsoft.com/office/drawing/2014/main" id="{3D3B01F1-4DB2-A204-37C3-6E1B8567D406}"/>
              </a:ext>
            </a:extLst>
          </p:cNvPr>
          <p:cNvSpPr/>
          <p:nvPr/>
        </p:nvSpPr>
        <p:spPr>
          <a:xfrm>
            <a:off x="6553200" y="228600"/>
            <a:ext cx="41148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极大线性无关组一般不唯一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但是秩唯一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4C555713-CC0F-E10B-F3A2-C54E633D0040}"/>
              </a:ext>
            </a:extLst>
          </p:cNvPr>
          <p:cNvSpPr/>
          <p:nvPr/>
        </p:nvSpPr>
        <p:spPr>
          <a:xfrm>
            <a:off x="4038600" y="533400"/>
            <a:ext cx="57912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极大线性无关组固定后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每个向量的表示系数唯一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57F23475-ED03-9EE5-1A9B-D052576DB3DD}"/>
              </a:ext>
            </a:extLst>
          </p:cNvPr>
          <p:cNvSpPr/>
          <p:nvPr/>
        </p:nvSpPr>
        <p:spPr>
          <a:xfrm>
            <a:off x="5410200" y="1219200"/>
            <a:ext cx="5257800" cy="152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向量个数等于秩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线性无关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必为极大线性无关组</a:t>
            </a: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0BA3B757-AA28-1C19-99DE-5392620A3FD7}"/>
              </a:ext>
            </a:extLst>
          </p:cNvPr>
          <p:cNvSpPr/>
          <p:nvPr/>
        </p:nvSpPr>
        <p:spPr>
          <a:xfrm>
            <a:off x="6096000" y="2438400"/>
            <a:ext cx="45720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向量个数超过秩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必线性相关</a:t>
            </a: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2360384E-303F-C72B-FD9C-C87CA548D6E9}"/>
              </a:ext>
            </a:extLst>
          </p:cNvPr>
          <p:cNvSpPr/>
          <p:nvPr/>
        </p:nvSpPr>
        <p:spPr>
          <a:xfrm>
            <a:off x="5562600" y="2895600"/>
            <a:ext cx="51054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和原向量组等价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且向量个数等于秩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则必为极大线性无关组</a:t>
            </a:r>
          </a:p>
        </p:txBody>
      </p:sp>
      <p:sp>
        <p:nvSpPr>
          <p:cNvPr id="36874" name="日期占位符 9">
            <a:extLst>
              <a:ext uri="{FF2B5EF4-FFF2-40B4-BE49-F238E27FC236}">
                <a16:creationId xmlns:a16="http://schemas.microsoft.com/office/drawing/2014/main" id="{9DB9D905-93F9-90A1-A40D-8452E4E411F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9317ED-0074-46FB-AFCA-44D12386BDC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11AA604-3561-E11D-22F7-3229552D2915}"/>
              </a:ext>
            </a:extLst>
          </p:cNvPr>
          <p:cNvSpPr/>
          <p:nvPr/>
        </p:nvSpPr>
        <p:spPr>
          <a:xfrm>
            <a:off x="2438400" y="5562600"/>
            <a:ext cx="3657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EBF5633F-6D64-96DF-8E8B-1545FEC8D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E012DB4-79C8-4035-875F-7A7C2F755A19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7892" name="日期占位符 4">
            <a:extLst>
              <a:ext uri="{FF2B5EF4-FFF2-40B4-BE49-F238E27FC236}">
                <a16:creationId xmlns:a16="http://schemas.microsoft.com/office/drawing/2014/main" id="{8E081563-83E7-D5BC-6FBB-B11644CF26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BA958CE-3E5E-437A-95B6-41FC26AD74C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893" name="Object 2">
            <a:extLst>
              <a:ext uri="{FF2B5EF4-FFF2-40B4-BE49-F238E27FC236}">
                <a16:creationId xmlns:a16="http://schemas.microsoft.com/office/drawing/2014/main" id="{EFC891E0-1DEA-976E-3C35-288CB4D1C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838200"/>
          <a:ext cx="361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06500" imgH="228600" progId="Equation.3">
                  <p:embed/>
                </p:oleObj>
              </mc:Choice>
              <mc:Fallback>
                <p:oleObj name="公式" r:id="rId3" imgW="1206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38200"/>
                        <a:ext cx="361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3A47B0C9-69EE-9B54-4892-B43C0E7CF9D3}"/>
              </a:ext>
            </a:extLst>
          </p:cNvPr>
          <p:cNvSpPr/>
          <p:nvPr/>
        </p:nvSpPr>
        <p:spPr>
          <a:xfrm>
            <a:off x="2286000" y="137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E39F02-5850-682E-DC1A-58667325CC6D}"/>
              </a:ext>
            </a:extLst>
          </p:cNvPr>
          <p:cNvSpPr/>
          <p:nvPr/>
        </p:nvSpPr>
        <p:spPr>
          <a:xfrm>
            <a:off x="5557838" y="138112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</a:p>
        </p:txBody>
      </p:sp>
      <p:graphicFrame>
        <p:nvGraphicFramePr>
          <p:cNvPr id="66564" name="Object 2">
            <a:extLst>
              <a:ext uri="{FF2B5EF4-FFF2-40B4-BE49-F238E27FC236}">
                <a16:creationId xmlns:a16="http://schemas.microsoft.com/office/drawing/2014/main" id="{DE5C9F32-8BEC-54E3-D1E7-8B3140B9B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2209800"/>
          <a:ext cx="4800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44700" imgH="457200" progId="Equation.3">
                  <p:embed/>
                </p:oleObj>
              </mc:Choice>
              <mc:Fallback>
                <p:oleObj name="公式" r:id="rId5" imgW="2044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209800"/>
                        <a:ext cx="4800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3">
            <a:extLst>
              <a:ext uri="{FF2B5EF4-FFF2-40B4-BE49-F238E27FC236}">
                <a16:creationId xmlns:a16="http://schemas.microsoft.com/office/drawing/2014/main" id="{7D87A935-543E-7FA6-4664-C0F19CC88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4" y="3505201"/>
          <a:ext cx="7007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84500" imgH="228600" progId="Equation.3">
                  <p:embed/>
                </p:oleObj>
              </mc:Choice>
              <mc:Fallback>
                <p:oleObj name="公式" r:id="rId7" imgW="2984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3505201"/>
                        <a:ext cx="7007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4">
            <a:extLst>
              <a:ext uri="{FF2B5EF4-FFF2-40B4-BE49-F238E27FC236}">
                <a16:creationId xmlns:a16="http://schemas.microsoft.com/office/drawing/2014/main" id="{6BEB5F69-7304-F1CB-41CE-655573FBC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4" y="4267200"/>
          <a:ext cx="73358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124200" imgH="241300" progId="Equation.3">
                  <p:embed/>
                </p:oleObj>
              </mc:Choice>
              <mc:Fallback>
                <p:oleObj name="公式" r:id="rId9" imgW="3124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4267200"/>
                        <a:ext cx="73358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5">
            <a:extLst>
              <a:ext uri="{FF2B5EF4-FFF2-40B4-BE49-F238E27FC236}">
                <a16:creationId xmlns:a16="http://schemas.microsoft.com/office/drawing/2014/main" id="{AEFD6465-53B7-D9BF-13B9-652E23451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5029200"/>
          <a:ext cx="441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17700" imgH="457200" progId="Equation.3">
                  <p:embed/>
                </p:oleObj>
              </mc:Choice>
              <mc:Fallback>
                <p:oleObj name="公式" r:id="rId11" imgW="1917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5029200"/>
                        <a:ext cx="441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D247CBA3-E1BA-CC21-2CA8-26261DF12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7515778-85E1-47B8-AC88-D7DE27E3F30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984068" name="Object 2">
            <a:extLst>
              <a:ext uri="{FF2B5EF4-FFF2-40B4-BE49-F238E27FC236}">
                <a16:creationId xmlns:a16="http://schemas.microsoft.com/office/drawing/2014/main" id="{6EE0678D-199B-D8D2-619B-CDE022CA559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1" y="838200"/>
          <a:ext cx="8437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98900" imgH="457200" progId="Equation.3">
                  <p:embed/>
                </p:oleObj>
              </mc:Choice>
              <mc:Fallback>
                <p:oleObj name="公式" r:id="rId3" imgW="3898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838200"/>
                        <a:ext cx="8437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1" name="Object 3">
            <a:extLst>
              <a:ext uri="{FF2B5EF4-FFF2-40B4-BE49-F238E27FC236}">
                <a16:creationId xmlns:a16="http://schemas.microsoft.com/office/drawing/2014/main" id="{1FB6D401-6648-673A-25CE-397F5626F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1"/>
          <a:ext cx="685958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21000" imgH="508000" progId="Equation.3">
                  <p:embed/>
                </p:oleObj>
              </mc:Choice>
              <mc:Fallback>
                <p:oleObj name="公式" r:id="rId5" imgW="29210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1"/>
                        <a:ext cx="685958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3" name="Object 4">
            <a:extLst>
              <a:ext uri="{FF2B5EF4-FFF2-40B4-BE49-F238E27FC236}">
                <a16:creationId xmlns:a16="http://schemas.microsoft.com/office/drawing/2014/main" id="{7E6EC2D0-7857-3A6A-F0B1-F31791A88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429001"/>
          <a:ext cx="53673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286000" imgH="254000" progId="Equation.3">
                  <p:embed/>
                </p:oleObj>
              </mc:Choice>
              <mc:Fallback>
                <p:oleObj name="公式" r:id="rId7" imgW="22860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9001"/>
                        <a:ext cx="53673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4" name="Object 5">
            <a:extLst>
              <a:ext uri="{FF2B5EF4-FFF2-40B4-BE49-F238E27FC236}">
                <a16:creationId xmlns:a16="http://schemas.microsoft.com/office/drawing/2014/main" id="{2E896A9F-FBD1-2B85-CED9-4CFC56A87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67200"/>
          <a:ext cx="57658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01900" imgH="508000" progId="Equation.3">
                  <p:embed/>
                </p:oleObj>
              </mc:Choice>
              <mc:Fallback>
                <p:oleObj name="公式" r:id="rId9" imgW="2501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57658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>
            <a:extLst>
              <a:ext uri="{FF2B5EF4-FFF2-40B4-BE49-F238E27FC236}">
                <a16:creationId xmlns:a16="http://schemas.microsoft.com/office/drawing/2014/main" id="{1691EC0C-FA40-C181-0CAA-069F75C4A585}"/>
              </a:ext>
            </a:extLst>
          </p:cNvPr>
          <p:cNvSpPr/>
          <p:nvPr/>
        </p:nvSpPr>
        <p:spPr>
          <a:xfrm>
            <a:off x="4876800" y="4419600"/>
            <a:ext cx="57912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简单地说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在固定一组基以后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将任何一个向量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对应到它的坐标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由于坐标是唯一的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这是一个映射</a:t>
            </a:r>
          </a:p>
        </p:txBody>
      </p:sp>
      <p:sp>
        <p:nvSpPr>
          <p:cNvPr id="38920" name="日期占位符 7">
            <a:extLst>
              <a:ext uri="{FF2B5EF4-FFF2-40B4-BE49-F238E27FC236}">
                <a16:creationId xmlns:a16="http://schemas.microsoft.com/office/drawing/2014/main" id="{A159EA80-D288-CDD6-6AA9-F2E9014522F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25D4FD8-4AFC-4C90-ABFF-DA93043E4DE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64C1E845-9E1C-105C-833E-D9D899A56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785DC4C-B8BB-4F61-9334-91CBC90CFE8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984068" name="Object 2">
            <a:extLst>
              <a:ext uri="{FF2B5EF4-FFF2-40B4-BE49-F238E27FC236}">
                <a16:creationId xmlns:a16="http://schemas.microsoft.com/office/drawing/2014/main" id="{6991ACDF-9CBC-8CEB-9135-14C99EF6843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1" y="838200"/>
          <a:ext cx="8437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98900" imgH="457200" progId="Equation.3">
                  <p:embed/>
                </p:oleObj>
              </mc:Choice>
              <mc:Fallback>
                <p:oleObj name="公式" r:id="rId3" imgW="3898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838200"/>
                        <a:ext cx="8437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日期占位符 7">
            <a:extLst>
              <a:ext uri="{FF2B5EF4-FFF2-40B4-BE49-F238E27FC236}">
                <a16:creationId xmlns:a16="http://schemas.microsoft.com/office/drawing/2014/main" id="{0F79BDA4-F3A7-3F02-16F3-002EFBA4D6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01E05FD-724B-441F-B068-3D8E8CA87D3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4DE039BF-27E0-228A-66E6-118BD022D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2057401"/>
          <a:ext cx="23415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16000" imgH="241300" progId="Equation.3">
                  <p:embed/>
                </p:oleObj>
              </mc:Choice>
              <mc:Fallback>
                <p:oleObj name="公式" r:id="rId5" imgW="1016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057401"/>
                        <a:ext cx="23415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CA2AFC8-35D5-4831-339B-D6C7CB1A5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2667001"/>
          <a:ext cx="2400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40948" imgH="241195" progId="Equation.3">
                  <p:embed/>
                </p:oleObj>
              </mc:Choice>
              <mc:Fallback>
                <p:oleObj name="公式" r:id="rId7" imgW="104094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667001"/>
                        <a:ext cx="2400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A86FD6A-2224-DB60-0779-3ECBCB263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352801"/>
          <a:ext cx="2809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18671" imgH="241195" progId="Equation.3">
                  <p:embed/>
                </p:oleObj>
              </mc:Choice>
              <mc:Fallback>
                <p:oleObj name="公式" r:id="rId9" imgW="121867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352801"/>
                        <a:ext cx="28098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59C771D-4669-5EBC-89D6-5DCC86BAB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4" y="3962401"/>
          <a:ext cx="25749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17600" imgH="241300" progId="Equation.3">
                  <p:embed/>
                </p:oleObj>
              </mc:Choice>
              <mc:Fallback>
                <p:oleObj name="公式" r:id="rId11" imgW="1117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3962401"/>
                        <a:ext cx="25749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529DA6-EFFB-AE4E-3F9C-6098B7BD7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572001"/>
          <a:ext cx="2927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69449" imgH="241195" progId="Equation.3">
                  <p:embed/>
                </p:oleObj>
              </mc:Choice>
              <mc:Fallback>
                <p:oleObj name="公式" r:id="rId13" imgW="126944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1"/>
                        <a:ext cx="29273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89152ED-0022-39A4-39EE-E5B6CF70B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5257801"/>
          <a:ext cx="4040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52600" imgH="241300" progId="Equation.3">
                  <p:embed/>
                </p:oleObj>
              </mc:Choice>
              <mc:Fallback>
                <p:oleObj name="公式" r:id="rId15" imgW="1752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257801"/>
                        <a:ext cx="4040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69C53B64-7657-46BB-FC98-314E73500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EC9C257-BCF0-44EF-8E3E-6D3E853B6F7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B8177859-2B89-D9A2-2D6E-D6C8BA17C72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762001"/>
          <a:ext cx="8686800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584700" imgH="1879600" progId="Equation.3">
                  <p:embed/>
                </p:oleObj>
              </mc:Choice>
              <mc:Fallback>
                <p:oleObj name="公式" r:id="rId3" imgW="4584700" imgH="187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1"/>
                        <a:ext cx="8686800" cy="356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75E6CDCE-DF68-DD2B-1E9D-B10F930B65B2}"/>
              </a:ext>
            </a:extLst>
          </p:cNvPr>
          <p:cNvSpPr/>
          <p:nvPr/>
        </p:nvSpPr>
        <p:spPr>
          <a:xfrm>
            <a:off x="7391400" y="1752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0BCB60A-CAA1-A17A-A362-0FFF8F174C47}"/>
              </a:ext>
            </a:extLst>
          </p:cNvPr>
          <p:cNvSpPr/>
          <p:nvPr/>
        </p:nvSpPr>
        <p:spPr>
          <a:xfrm>
            <a:off x="9753600" y="2514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34EFAD-4231-3335-2896-AC2CB8A1AEFB}"/>
              </a:ext>
            </a:extLst>
          </p:cNvPr>
          <p:cNvSpPr/>
          <p:nvPr/>
        </p:nvSpPr>
        <p:spPr>
          <a:xfrm>
            <a:off x="1524000" y="3581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9F4695-615F-6EF5-2E87-1CDB11ADCFE4}"/>
              </a:ext>
            </a:extLst>
          </p:cNvPr>
          <p:cNvSpPr/>
          <p:nvPr/>
        </p:nvSpPr>
        <p:spPr>
          <a:xfrm>
            <a:off x="3814763" y="4343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FB8D9E-D008-1079-24AB-7D91175D855A}"/>
              </a:ext>
            </a:extLst>
          </p:cNvPr>
          <p:cNvSpPr/>
          <p:nvPr/>
        </p:nvSpPr>
        <p:spPr>
          <a:xfrm>
            <a:off x="4876800" y="35814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277BD31-2BF0-3E38-9977-D200EE9748A0}"/>
              </a:ext>
            </a:extLst>
          </p:cNvPr>
          <p:cNvSpPr/>
          <p:nvPr/>
        </p:nvSpPr>
        <p:spPr>
          <a:xfrm>
            <a:off x="7653338" y="4267200"/>
            <a:ext cx="14144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坐标和</a:t>
            </a:r>
          </a:p>
        </p:txBody>
      </p:sp>
      <p:sp>
        <p:nvSpPr>
          <p:cNvPr id="40970" name="日期占位符 11">
            <a:extLst>
              <a:ext uri="{FF2B5EF4-FFF2-40B4-BE49-F238E27FC236}">
                <a16:creationId xmlns:a16="http://schemas.microsoft.com/office/drawing/2014/main" id="{71512902-FA4E-F1FF-163E-1D4CAD86FAA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4F5ABE3-5B6F-4769-8645-081195E4949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0733" name="Object 6">
            <a:extLst>
              <a:ext uri="{FF2B5EF4-FFF2-40B4-BE49-F238E27FC236}">
                <a16:creationId xmlns:a16="http://schemas.microsoft.com/office/drawing/2014/main" id="{059AA23F-F0EB-8109-AD17-B5D9DE6E5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5562601"/>
          <a:ext cx="7053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060700" imgH="215900" progId="Equation.3">
                  <p:embed/>
                </p:oleObj>
              </mc:Choice>
              <mc:Fallback>
                <p:oleObj name="公式" r:id="rId5" imgW="306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562601"/>
                        <a:ext cx="70532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150E3815-7D66-F138-BAE6-48BC984B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4064" y="3276601"/>
          <a:ext cx="790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2751" imgH="203112" progId="Equation.3">
                  <p:embed/>
                </p:oleObj>
              </mc:Choice>
              <mc:Fallback>
                <p:oleObj name="公式" r:id="rId7" imgW="34275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64" y="3276601"/>
                        <a:ext cx="790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73164EBD-D124-B909-5D92-724DAB2F5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5029201"/>
          <a:ext cx="790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2751" imgH="203112" progId="Equation.3">
                  <p:embed/>
                </p:oleObj>
              </mc:Choice>
              <mc:Fallback>
                <p:oleObj name="公式" r:id="rId9" imgW="34275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5029201"/>
                        <a:ext cx="790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A019FF57-07EC-DDE4-5646-2C24FA869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6989" y="4953001"/>
          <a:ext cx="1347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83947" imgH="203112" progId="Equation.3">
                  <p:embed/>
                </p:oleObj>
              </mc:Choice>
              <mc:Fallback>
                <p:oleObj name="公式" r:id="rId11" imgW="5839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9" y="4953001"/>
                        <a:ext cx="13477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9367DA5-9B61-DB56-4414-75CDFD1DAE4B}"/>
              </a:ext>
            </a:extLst>
          </p:cNvPr>
          <p:cNvSpPr/>
          <p:nvPr/>
        </p:nvSpPr>
        <p:spPr>
          <a:xfrm>
            <a:off x="3429000" y="6019800"/>
            <a:ext cx="4114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和的像等于像的和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95AC4CCF-2557-CE59-A7A0-F67F1B004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E17FC5C-B4D3-4B5E-9C65-3153D5E23C1B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4F83013E-271E-094B-1FDA-E8783B0D3B4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762000"/>
          <a:ext cx="8686800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38400" imgH="939800" progId="Equation.3">
                  <p:embed/>
                </p:oleObj>
              </mc:Choice>
              <mc:Fallback>
                <p:oleObj name="公式" r:id="rId3" imgW="2438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8686800" cy="334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2039D3A1-59A0-B135-5557-39E8BAE11861}"/>
              </a:ext>
            </a:extLst>
          </p:cNvPr>
          <p:cNvSpPr/>
          <p:nvPr/>
        </p:nvSpPr>
        <p:spPr>
          <a:xfrm>
            <a:off x="4495800" y="25908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向量数乘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5913CB5-1C4B-B60D-4979-BD8A429FFD63}"/>
              </a:ext>
            </a:extLst>
          </p:cNvPr>
          <p:cNvSpPr/>
          <p:nvPr/>
        </p:nvSpPr>
        <p:spPr>
          <a:xfrm>
            <a:off x="9024938" y="3962400"/>
            <a:ext cx="16430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坐标数乘</a:t>
            </a:r>
          </a:p>
        </p:txBody>
      </p:sp>
      <p:sp>
        <p:nvSpPr>
          <p:cNvPr id="41990" name="日期占位符 11">
            <a:extLst>
              <a:ext uri="{FF2B5EF4-FFF2-40B4-BE49-F238E27FC236}">
                <a16:creationId xmlns:a16="http://schemas.microsoft.com/office/drawing/2014/main" id="{87C12DE9-899E-99B2-BAB8-66F02A0096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600B28-3684-4225-B496-440EB86850C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8612" name="Object 6">
            <a:extLst>
              <a:ext uri="{FF2B5EF4-FFF2-40B4-BE49-F238E27FC236}">
                <a16:creationId xmlns:a16="http://schemas.microsoft.com/office/drawing/2014/main" id="{57A2FA98-18A8-E282-F541-D352C1DA1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4876800"/>
          <a:ext cx="8120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52700" imgH="215900" progId="Equation.3">
                  <p:embed/>
                </p:oleObj>
              </mc:Choice>
              <mc:Fallback>
                <p:oleObj name="公式" r:id="rId5" imgW="2552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876800"/>
                        <a:ext cx="8120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1D4E909C-97AB-AD1D-9F43-1856820F7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B5821B1-8707-4459-995F-8869FB8D196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DF6614B8-9E54-7393-D955-FC56DB6FEA7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922339"/>
          <a:ext cx="8915400" cy="483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67100" imgH="1879600" progId="Equation.3">
                  <p:embed/>
                </p:oleObj>
              </mc:Choice>
              <mc:Fallback>
                <p:oleObj name="公式" r:id="rId3" imgW="3467100" imgH="187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22339"/>
                        <a:ext cx="8915400" cy="483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975C369A-940C-AE90-8019-5E9779785D12}"/>
              </a:ext>
            </a:extLst>
          </p:cNvPr>
          <p:cNvSpPr/>
          <p:nvPr/>
        </p:nvSpPr>
        <p:spPr>
          <a:xfrm>
            <a:off x="2133600" y="2286000"/>
            <a:ext cx="2438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向量线性组合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4B258C-D2FC-9A46-8F15-0C52ADD35172}"/>
              </a:ext>
            </a:extLst>
          </p:cNvPr>
          <p:cNvSpPr/>
          <p:nvPr/>
        </p:nvSpPr>
        <p:spPr>
          <a:xfrm>
            <a:off x="2133600" y="5715000"/>
            <a:ext cx="3048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坐标线性组合</a:t>
            </a:r>
          </a:p>
        </p:txBody>
      </p:sp>
      <p:sp>
        <p:nvSpPr>
          <p:cNvPr id="43014" name="日期占位符 5">
            <a:extLst>
              <a:ext uri="{FF2B5EF4-FFF2-40B4-BE49-F238E27FC236}">
                <a16:creationId xmlns:a16="http://schemas.microsoft.com/office/drawing/2014/main" id="{E63E16F5-C269-3448-BACC-B56C747E6D7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A3842E-901A-4A6F-8CBB-1B5FC8BC3777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FABD546E-F7EF-3632-2D77-399953009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26" y="5715001"/>
          <a:ext cx="5413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01800" imgH="203200" progId="Equation.3">
                  <p:embed/>
                </p:oleObj>
              </mc:Choice>
              <mc:Fallback>
                <p:oleObj name="公式" r:id="rId5" imgW="1701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6" y="5715001"/>
                        <a:ext cx="5413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5D99543-2760-D067-3A5C-D98A5417C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F3F1C27-0DB4-4FD9-8EDC-CC86B3E25FC1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B904937B-1181-3D3B-2F7C-888FE76E4D4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990600"/>
          <a:ext cx="8305800" cy="42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57600" imgH="1854200" progId="Equation.3">
                  <p:embed/>
                </p:oleObj>
              </mc:Choice>
              <mc:Fallback>
                <p:oleObj name="公式" r:id="rId3" imgW="36576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8305800" cy="421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日期占位符 3">
            <a:extLst>
              <a:ext uri="{FF2B5EF4-FFF2-40B4-BE49-F238E27FC236}">
                <a16:creationId xmlns:a16="http://schemas.microsoft.com/office/drawing/2014/main" id="{33AF5345-9284-CE37-9804-3E5F2D979F2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FDD54C-2C2C-492C-840E-E5EB7733209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40EF4E66-0C5F-839B-936C-8C4C9A9F7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4343EC4-B38E-488A-8BAC-905A64D92649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984068" name="Object 2">
            <a:extLst>
              <a:ext uri="{FF2B5EF4-FFF2-40B4-BE49-F238E27FC236}">
                <a16:creationId xmlns:a16="http://schemas.microsoft.com/office/drawing/2014/main" id="{35960254-AD87-6F0B-9AFB-4B8972B2276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914400"/>
          <a:ext cx="4800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700" imgH="457200" progId="Equation.3">
                  <p:embed/>
                </p:oleObj>
              </mc:Choice>
              <mc:Fallback>
                <p:oleObj name="公式" r:id="rId3" imgW="2044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4800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1" name="Object 3">
            <a:extLst>
              <a:ext uri="{FF2B5EF4-FFF2-40B4-BE49-F238E27FC236}">
                <a16:creationId xmlns:a16="http://schemas.microsoft.com/office/drawing/2014/main" id="{88FB511C-2F16-8663-4D1F-1D8A5AB36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209801"/>
          <a:ext cx="7007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84500" imgH="228600" progId="Equation.3">
                  <p:embed/>
                </p:oleObj>
              </mc:Choice>
              <mc:Fallback>
                <p:oleObj name="公式" r:id="rId5" imgW="2984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09801"/>
                        <a:ext cx="7007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3" name="Object 5">
            <a:extLst>
              <a:ext uri="{FF2B5EF4-FFF2-40B4-BE49-F238E27FC236}">
                <a16:creationId xmlns:a16="http://schemas.microsoft.com/office/drawing/2014/main" id="{813331BB-AF7F-37B9-DAE8-CD1885651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7335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24200" imgH="241300" progId="Equation.3">
                  <p:embed/>
                </p:oleObj>
              </mc:Choice>
              <mc:Fallback>
                <p:oleObj name="公式" r:id="rId7" imgW="3124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73358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4" name="Object 6">
            <a:extLst>
              <a:ext uri="{FF2B5EF4-FFF2-40B4-BE49-F238E27FC236}">
                <a16:creationId xmlns:a16="http://schemas.microsoft.com/office/drawing/2014/main" id="{B62778DF-10BD-4AE8-EB2F-416E32AC4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33800"/>
          <a:ext cx="441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17700" imgH="457200" progId="Equation.3">
                  <p:embed/>
                </p:oleObj>
              </mc:Choice>
              <mc:Fallback>
                <p:oleObj name="公式" r:id="rId9" imgW="1917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441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日期占位符 7">
            <a:extLst>
              <a:ext uri="{FF2B5EF4-FFF2-40B4-BE49-F238E27FC236}">
                <a16:creationId xmlns:a16="http://schemas.microsoft.com/office/drawing/2014/main" id="{B45FAE47-E3C2-0950-3407-0E472635BE0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57F376B-800C-4772-90D5-B0BA837F8D25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标注 7">
            <a:extLst>
              <a:ext uri="{FF2B5EF4-FFF2-40B4-BE49-F238E27FC236}">
                <a16:creationId xmlns:a16="http://schemas.microsoft.com/office/drawing/2014/main" id="{D90FF3A3-6B21-25EA-2DE5-FC8820B7643A}"/>
              </a:ext>
            </a:extLst>
          </p:cNvPr>
          <p:cNvSpPr/>
          <p:nvPr/>
        </p:nvSpPr>
        <p:spPr>
          <a:xfrm>
            <a:off x="4953000" y="3733800"/>
            <a:ext cx="57150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保持线性性质的一一对应，被称为同构</a:t>
            </a:r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F53A3143-050C-871B-802D-2C156F2C2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84E2CC6-BAD1-4D7B-BE59-5242CA9AF94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5060" name="Object 2">
            <a:extLst>
              <a:ext uri="{FF2B5EF4-FFF2-40B4-BE49-F238E27FC236}">
                <a16:creationId xmlns:a16="http://schemas.microsoft.com/office/drawing/2014/main" id="{7E101320-54C4-9A70-23C1-6301F11E09F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914400"/>
          <a:ext cx="4800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700" imgH="457200" progId="Equation.3">
                  <p:embed/>
                </p:oleObj>
              </mc:Choice>
              <mc:Fallback>
                <p:oleObj name="公式" r:id="rId3" imgW="2044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4800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>
            <a:extLst>
              <a:ext uri="{FF2B5EF4-FFF2-40B4-BE49-F238E27FC236}">
                <a16:creationId xmlns:a16="http://schemas.microsoft.com/office/drawing/2014/main" id="{2E56C50A-0E9F-4465-57C9-71452B6A7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209801"/>
          <a:ext cx="7007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84500" imgH="228600" progId="Equation.3">
                  <p:embed/>
                </p:oleObj>
              </mc:Choice>
              <mc:Fallback>
                <p:oleObj name="公式" r:id="rId5" imgW="2984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09801"/>
                        <a:ext cx="7007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>
            <a:extLst>
              <a:ext uri="{FF2B5EF4-FFF2-40B4-BE49-F238E27FC236}">
                <a16:creationId xmlns:a16="http://schemas.microsoft.com/office/drawing/2014/main" id="{EEA1BE59-AD95-9539-89AB-B531962E1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7335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24200" imgH="241300" progId="Equation.3">
                  <p:embed/>
                </p:oleObj>
              </mc:Choice>
              <mc:Fallback>
                <p:oleObj name="公式" r:id="rId7" imgW="3124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73358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>
            <a:extLst>
              <a:ext uri="{FF2B5EF4-FFF2-40B4-BE49-F238E27FC236}">
                <a16:creationId xmlns:a16="http://schemas.microsoft.com/office/drawing/2014/main" id="{5AC7DA77-44C4-CAA2-41D4-B96271F50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33800"/>
          <a:ext cx="441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17700" imgH="457200" progId="Equation.3">
                  <p:embed/>
                </p:oleObj>
              </mc:Choice>
              <mc:Fallback>
                <p:oleObj name="公式" r:id="rId9" imgW="1917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441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6">
            <a:extLst>
              <a:ext uri="{FF2B5EF4-FFF2-40B4-BE49-F238E27FC236}">
                <a16:creationId xmlns:a16="http://schemas.microsoft.com/office/drawing/2014/main" id="{DE68749F-8991-068A-DDA5-8A8FB0E4E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24425"/>
          <a:ext cx="56784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463800" imgH="711200" progId="Equation.3">
                  <p:embed/>
                </p:oleObj>
              </mc:Choice>
              <mc:Fallback>
                <p:oleObj name="公式" r:id="rId11" imgW="2463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24425"/>
                        <a:ext cx="5678488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日期占位符 8">
            <a:extLst>
              <a:ext uri="{FF2B5EF4-FFF2-40B4-BE49-F238E27FC236}">
                <a16:creationId xmlns:a16="http://schemas.microsoft.com/office/drawing/2014/main" id="{99C27760-ADDE-87FB-2258-5BD356572E2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1718E32-D538-41EC-B05A-857220366B0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93FA2C44-8CD4-5034-099B-76BD1CD68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4CBB00A-2FE8-4C25-A1CB-EFE50AE34ED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5DCAB4D-4486-BAFE-19FF-F0C93B3C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sz="2800"/>
              <a:t>注意到，在确定了基以后，我们建立了</a:t>
            </a:r>
            <a:r>
              <a:rPr lang="en-US" altLang="zh-CN" sz="2800"/>
              <a:t>V </a:t>
            </a:r>
            <a:r>
              <a:rPr lang="zh-CN" altLang="en-US" sz="2800"/>
              <a:t>中的元素与</a:t>
            </a:r>
            <a:r>
              <a:rPr lang="en-US" altLang="zh-CN" sz="2800"/>
              <a:t>P</a:t>
            </a:r>
            <a:r>
              <a:rPr lang="en-US" altLang="zh-CN" sz="2800" baseline="30000"/>
              <a:t>n</a:t>
            </a:r>
            <a:r>
              <a:rPr lang="zh-CN" altLang="en-US" sz="2800"/>
              <a:t>中向量之间的</a:t>
            </a:r>
            <a:r>
              <a:rPr lang="en-US" altLang="zh-CN" sz="2800"/>
              <a:t>1-1</a:t>
            </a:r>
            <a:r>
              <a:rPr lang="zh-CN" altLang="en-US" sz="2800"/>
              <a:t>对应关系，这种对应还保持了线性组合之间的对应，因而也保持了线性相关与线性无关的对应，称这样的两个线性空间为</a:t>
            </a:r>
            <a:r>
              <a:rPr lang="zh-CN" altLang="en-US" sz="2800">
                <a:solidFill>
                  <a:srgbClr val="0033CC"/>
                </a:solidFill>
              </a:rPr>
              <a:t>同构</a:t>
            </a:r>
            <a:r>
              <a:rPr lang="zh-CN" altLang="en-US" sz="2800"/>
              <a:t>的线性空间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研究抽象的线性空间</a:t>
            </a:r>
            <a:r>
              <a:rPr lang="en-US" altLang="zh-CN" sz="2800">
                <a:solidFill>
                  <a:srgbClr val="FF0000"/>
                </a:solidFill>
              </a:rPr>
              <a:t>V</a:t>
            </a:r>
            <a:r>
              <a:rPr lang="zh-CN" altLang="en-US" sz="2800">
                <a:solidFill>
                  <a:srgbClr val="FF0000"/>
                </a:solidFill>
              </a:rPr>
              <a:t>中“向量”的线性关系可以转化为研究与其同构的</a:t>
            </a:r>
            <a:r>
              <a:rPr lang="en-US" altLang="zh-CN" sz="2800">
                <a:solidFill>
                  <a:srgbClr val="FF0000"/>
                </a:solidFill>
              </a:rPr>
              <a:t>P</a:t>
            </a:r>
            <a:r>
              <a:rPr lang="en-US" altLang="zh-CN" sz="2800" baseline="30000">
                <a:solidFill>
                  <a:srgbClr val="FF0000"/>
                </a:solidFill>
              </a:rPr>
              <a:t>n</a:t>
            </a:r>
            <a:r>
              <a:rPr lang="zh-CN" altLang="en-US" sz="2800">
                <a:solidFill>
                  <a:srgbClr val="FF0000"/>
                </a:solidFill>
              </a:rPr>
              <a:t>中的向量之间的线性关系。</a:t>
            </a:r>
          </a:p>
        </p:txBody>
      </p:sp>
      <p:sp>
        <p:nvSpPr>
          <p:cNvPr id="46084" name="日期占位符 3">
            <a:extLst>
              <a:ext uri="{FF2B5EF4-FFF2-40B4-BE49-F238E27FC236}">
                <a16:creationId xmlns:a16="http://schemas.microsoft.com/office/drawing/2014/main" id="{D3C41426-BF9B-B8E2-C3FD-D678FB27239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436140-4B74-4A60-8660-9220A289CD5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71CFAED5-6EF2-B67C-527F-A1F8F36B3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2259646-65FB-4442-8331-A7F3269A478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60BA357-EB6C-866D-2D6B-19FAC8E2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sz="2800"/>
              <a:t>具体结论</a:t>
            </a:r>
            <a:r>
              <a:rPr lang="en-US" altLang="zh-CN" sz="2800"/>
              <a:t>: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同构把线性相关的向量组变成线性相关的向量组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同构把线性无关的向量组变成线性无关的向量组</a:t>
            </a:r>
            <a:br>
              <a:rPr lang="en-US" altLang="zh-CN" sz="2800">
                <a:solidFill>
                  <a:srgbClr val="FF0000"/>
                </a:solidFill>
              </a:rPr>
            </a:b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同构把零元素变成零元素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zh-CN" altLang="en-US" sz="2800">
                <a:solidFill>
                  <a:srgbClr val="FF0000"/>
                </a:solidFill>
              </a:rPr>
              <a:t>负元素变成负元素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同构把一组基变成一组基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同构保持向量组的秩不变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zh-CN" altLang="en-US" sz="2800">
                <a:solidFill>
                  <a:srgbClr val="FF0000"/>
                </a:solidFill>
              </a:rPr>
              <a:t>同构保持线性空间的维数不变</a:t>
            </a:r>
          </a:p>
        </p:txBody>
      </p:sp>
      <p:sp>
        <p:nvSpPr>
          <p:cNvPr id="47108" name="日期占位符 3">
            <a:extLst>
              <a:ext uri="{FF2B5EF4-FFF2-40B4-BE49-F238E27FC236}">
                <a16:creationId xmlns:a16="http://schemas.microsoft.com/office/drawing/2014/main" id="{9E098430-93A2-1BCB-8F08-4AF63F72AA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E63034-11AC-42EA-8AAA-3AB53BD7403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7A86A34F-D601-5969-0AE4-B9383C51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5ECDA4D-2F0C-43B7-BE7D-7367DC2726D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8131" name="Object 2">
            <a:extLst>
              <a:ext uri="{FF2B5EF4-FFF2-40B4-BE49-F238E27FC236}">
                <a16:creationId xmlns:a16="http://schemas.microsoft.com/office/drawing/2014/main" id="{A46AF5D1-102B-AFE7-2F5A-7238022D591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22500" y="892175"/>
          <a:ext cx="80518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48100" imgH="2616200" progId="Equation.3">
                  <p:embed/>
                </p:oleObj>
              </mc:Choice>
              <mc:Fallback>
                <p:oleObj name="公式" r:id="rId3" imgW="3848100" imgH="261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92175"/>
                        <a:ext cx="805180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B61A64DD-5183-FE8F-C8A1-AFB3C0AD538A}"/>
              </a:ext>
            </a:extLst>
          </p:cNvPr>
          <p:cNvSpPr/>
          <p:nvPr/>
        </p:nvSpPr>
        <p:spPr>
          <a:xfrm>
            <a:off x="6858000" y="4114800"/>
            <a:ext cx="3810000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同构把线性无关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的变成线性无关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6D789-8FD4-76C4-BB71-82ED4227FF31}"/>
              </a:ext>
            </a:extLst>
          </p:cNvPr>
          <p:cNvSpPr/>
          <p:nvPr/>
        </p:nvSpPr>
        <p:spPr>
          <a:xfrm>
            <a:off x="2133600" y="3810000"/>
            <a:ext cx="5334000" cy="2667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8134" name="日期占位符 5">
            <a:extLst>
              <a:ext uri="{FF2B5EF4-FFF2-40B4-BE49-F238E27FC236}">
                <a16:creationId xmlns:a16="http://schemas.microsoft.com/office/drawing/2014/main" id="{73D3147E-B610-D008-6552-C7D8DC21E98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B5379FF-A173-44F6-9F9F-85C4B76F9B2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372CAEDD-E6B0-831F-AF0A-643AE2E14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8220609-9DD2-466B-A2BD-2BA9DB9F38CA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49155" name="Object 2">
            <a:extLst>
              <a:ext uri="{FF2B5EF4-FFF2-40B4-BE49-F238E27FC236}">
                <a16:creationId xmlns:a16="http://schemas.microsoft.com/office/drawing/2014/main" id="{2BDDE3A7-AC88-E56D-3A6C-3CB96AC9227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7400" y="1219200"/>
          <a:ext cx="80772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89200" imgH="1168400" progId="Equation.3">
                  <p:embed/>
                </p:oleObj>
              </mc:Choice>
              <mc:Fallback>
                <p:oleObj name="公式" r:id="rId3" imgW="24892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807720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日期占位符 3">
            <a:extLst>
              <a:ext uri="{FF2B5EF4-FFF2-40B4-BE49-F238E27FC236}">
                <a16:creationId xmlns:a16="http://schemas.microsoft.com/office/drawing/2014/main" id="{DBE73644-9450-A899-85EE-F1509BEDCD1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2D0E4AA-7192-4B33-A9DC-8A6C0FDC7E9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D7E84D2F-719B-3D7A-C65B-ABEA0B76F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06EDE36-4095-48C8-8519-56DC6B9068BD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0179" name="Object 2">
            <a:extLst>
              <a:ext uri="{FF2B5EF4-FFF2-40B4-BE49-F238E27FC236}">
                <a16:creationId xmlns:a16="http://schemas.microsoft.com/office/drawing/2014/main" id="{5AFDFDC6-58D4-7D17-09BF-C4B899A141C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70100" y="914401"/>
          <a:ext cx="8051800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73240" imgH="1422360" progId="Equation.DSMT4">
                  <p:embed/>
                </p:oleObj>
              </mc:Choice>
              <mc:Fallback>
                <p:oleObj name="Equation" r:id="rId3" imgW="387324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14401"/>
                        <a:ext cx="8051800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日期占位符 5">
            <a:extLst>
              <a:ext uri="{FF2B5EF4-FFF2-40B4-BE49-F238E27FC236}">
                <a16:creationId xmlns:a16="http://schemas.microsoft.com/office/drawing/2014/main" id="{FA419C6B-3500-1A05-BAD6-B361664E82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5AE695E-9EB1-40EF-A57D-12689ADD3277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181" name="Object 2">
            <a:extLst>
              <a:ext uri="{FF2B5EF4-FFF2-40B4-BE49-F238E27FC236}">
                <a16:creationId xmlns:a16="http://schemas.microsoft.com/office/drawing/2014/main" id="{C59C5CA8-B3A8-CF24-4E27-6928C333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10000"/>
          <a:ext cx="6592888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939600" progId="Equation.DSMT4">
                  <p:embed/>
                </p:oleObj>
              </mc:Choice>
              <mc:Fallback>
                <p:oleObj name="Equation" r:id="rId5" imgW="24256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6592888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C0CC0191-43E1-84E6-D036-F392EA00D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CC27417-E862-4E77-84D7-E7DB033B3EA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1203" name="Object 2">
            <a:extLst>
              <a:ext uri="{FF2B5EF4-FFF2-40B4-BE49-F238E27FC236}">
                <a16:creationId xmlns:a16="http://schemas.microsoft.com/office/drawing/2014/main" id="{DE80341F-FD0D-E92E-5577-2D9EC72A695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1068389"/>
          <a:ext cx="883920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14700" imgH="1651000" progId="Equation.3">
                  <p:embed/>
                </p:oleObj>
              </mc:Choice>
              <mc:Fallback>
                <p:oleObj name="公式" r:id="rId3" imgW="3314700" imgH="165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8389"/>
                        <a:ext cx="8839200" cy="440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E007574-4797-9394-600C-D3BC65A7949C}"/>
              </a:ext>
            </a:extLst>
          </p:cNvPr>
          <p:cNvSpPr/>
          <p:nvPr/>
        </p:nvSpPr>
        <p:spPr>
          <a:xfrm>
            <a:off x="2438400" y="4876800"/>
            <a:ext cx="6477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205" name="日期占位符 4">
            <a:extLst>
              <a:ext uri="{FF2B5EF4-FFF2-40B4-BE49-F238E27FC236}">
                <a16:creationId xmlns:a16="http://schemas.microsoft.com/office/drawing/2014/main" id="{70905548-8D5E-02CA-C7F8-8BBBD5AA91A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B316348-1C4E-4EF8-9316-61B8388D869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5EA845DB-E1DA-AF40-6165-9779B624A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2233719-0EE2-4A64-9EDA-61CEFF407D51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2227" name="Object 2">
            <a:extLst>
              <a:ext uri="{FF2B5EF4-FFF2-40B4-BE49-F238E27FC236}">
                <a16:creationId xmlns:a16="http://schemas.microsoft.com/office/drawing/2014/main" id="{62891946-E896-0AA1-1F91-C21F4717386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33600" y="762000"/>
          <a:ext cx="76962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76600" imgH="711200" progId="Equation.3">
                  <p:embed/>
                </p:oleObj>
              </mc:Choice>
              <mc:Fallback>
                <p:oleObj name="公式" r:id="rId3" imgW="32766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76962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24D39E3C-E424-2575-1AE4-CAAF1D72B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14601"/>
          <a:ext cx="3638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49400" imgH="228600" progId="Equation.3">
                  <p:embed/>
                </p:oleObj>
              </mc:Choice>
              <mc:Fallback>
                <p:oleObj name="公式" r:id="rId5" imgW="1549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1"/>
                        <a:ext cx="36385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039ED0D9-298B-7182-C93E-47B115690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276600"/>
          <a:ext cx="21129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65200" imgH="939800" progId="Equation.3">
                  <p:embed/>
                </p:oleObj>
              </mc:Choice>
              <mc:Fallback>
                <p:oleObj name="公式" r:id="rId7" imgW="965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276600"/>
                        <a:ext cx="211296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450A560F-5B75-9042-D009-470B2D412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00401"/>
          <a:ext cx="213360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04900" imgH="1625600" progId="Equation.3">
                  <p:embed/>
                </p:oleObj>
              </mc:Choice>
              <mc:Fallback>
                <p:oleObj name="公式" r:id="rId9" imgW="11049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1"/>
                        <a:ext cx="213360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FB379E80-A373-3C97-1DC4-EF73B57C3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1" y="2895600"/>
          <a:ext cx="32877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01800" imgH="457200" progId="Equation.3">
                  <p:embed/>
                </p:oleObj>
              </mc:Choice>
              <mc:Fallback>
                <p:oleObj name="公式" r:id="rId11" imgW="170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2895600"/>
                        <a:ext cx="32877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A4A16498-3DD5-72E3-20FF-0F9841F25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038601"/>
          <a:ext cx="18161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939800" imgH="1143000" progId="Equation.3">
                  <p:embed/>
                </p:oleObj>
              </mc:Choice>
              <mc:Fallback>
                <p:oleObj name="公式" r:id="rId13" imgW="93980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038601"/>
                        <a:ext cx="18161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日期占位符 8">
            <a:extLst>
              <a:ext uri="{FF2B5EF4-FFF2-40B4-BE49-F238E27FC236}">
                <a16:creationId xmlns:a16="http://schemas.microsoft.com/office/drawing/2014/main" id="{EC2678C0-395D-B455-993C-EB12B6AC41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002348C-17F4-4592-9753-B6246DAD1291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67F98368-BD32-DC99-31C1-409EEB55A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23AAD13-A0FF-4914-88FF-0292D1EBA67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3251" name="Object 2">
            <a:extLst>
              <a:ext uri="{FF2B5EF4-FFF2-40B4-BE49-F238E27FC236}">
                <a16:creationId xmlns:a16="http://schemas.microsoft.com/office/drawing/2014/main" id="{8FDE9A7D-92FF-DB13-BF17-05EE5479567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762001"/>
          <a:ext cx="68580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41700" imgH="914400" progId="Equation.3">
                  <p:embed/>
                </p:oleObj>
              </mc:Choice>
              <mc:Fallback>
                <p:oleObj name="公式" r:id="rId3" imgW="3441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1"/>
                        <a:ext cx="685800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1032618D-7C48-E0F7-528E-3D1ABB1FA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3200"/>
          <a:ext cx="25908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84300" imgH="1168400" progId="Equation.3">
                  <p:embed/>
                </p:oleObj>
              </mc:Choice>
              <mc:Fallback>
                <p:oleObj name="公式" r:id="rId5" imgW="13843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25908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85C431CD-152F-11F2-BCCA-BD46CFD28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286000"/>
          <a:ext cx="33147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27200" imgH="1549400" progId="Equation.3">
                  <p:embed/>
                </p:oleObj>
              </mc:Choice>
              <mc:Fallback>
                <p:oleObj name="公式" r:id="rId7" imgW="1727200" imgH="154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86000"/>
                        <a:ext cx="33147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403E4772-F4A8-532F-A99A-1C8EC88B7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5029201"/>
          <a:ext cx="28289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11300" imgH="457200" progId="Equation.3">
                  <p:embed/>
                </p:oleObj>
              </mc:Choice>
              <mc:Fallback>
                <p:oleObj name="公式" r:id="rId9" imgW="1511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029201"/>
                        <a:ext cx="28289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DAB2D74-1569-36DC-A35D-B8AF39F46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510213"/>
          <a:ext cx="6230938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27400" imgH="673100" progId="Equation.3">
                  <p:embed/>
                </p:oleObj>
              </mc:Choice>
              <mc:Fallback>
                <p:oleObj name="公式" r:id="rId11" imgW="33274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10213"/>
                        <a:ext cx="6230938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日期占位符 7">
            <a:extLst>
              <a:ext uri="{FF2B5EF4-FFF2-40B4-BE49-F238E27FC236}">
                <a16:creationId xmlns:a16="http://schemas.microsoft.com/office/drawing/2014/main" id="{A30C71DF-DEF9-618C-2E7B-A00F24A17B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230F77-FD68-4427-8697-E9CB8FE5068A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1EF655-1675-B739-B28D-154BB312C54A}"/>
              </a:ext>
            </a:extLst>
          </p:cNvPr>
          <p:cNvSpPr/>
          <p:nvPr/>
        </p:nvSpPr>
        <p:spPr>
          <a:xfrm>
            <a:off x="1752600" y="2057400"/>
            <a:ext cx="3352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9EBA0-FA9C-782F-33F0-C1834867F291}"/>
              </a:ext>
            </a:extLst>
          </p:cNvPr>
          <p:cNvSpPr/>
          <p:nvPr/>
        </p:nvSpPr>
        <p:spPr>
          <a:xfrm>
            <a:off x="2438400" y="3505200"/>
            <a:ext cx="3657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E25B4B-6762-465A-3C94-215973ADB51D}"/>
              </a:ext>
            </a:extLst>
          </p:cNvPr>
          <p:cNvSpPr/>
          <p:nvPr/>
        </p:nvSpPr>
        <p:spPr>
          <a:xfrm>
            <a:off x="6324600" y="4953000"/>
            <a:ext cx="3886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97" name="灯片编号占位符 3">
            <a:extLst>
              <a:ext uri="{FF2B5EF4-FFF2-40B4-BE49-F238E27FC236}">
                <a16:creationId xmlns:a16="http://schemas.microsoft.com/office/drawing/2014/main" id="{496F54A5-0E6D-7A61-3737-573AEA353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2932A99-167F-465B-A425-CC265D41DC2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8198" name="Object 4">
            <a:extLst>
              <a:ext uri="{FF2B5EF4-FFF2-40B4-BE49-F238E27FC236}">
                <a16:creationId xmlns:a16="http://schemas.microsoft.com/office/drawing/2014/main" id="{773E74C1-A275-ED3E-E3E0-376D102EFDA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1628776"/>
          <a:ext cx="86106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30700" imgH="1905000" progId="Equation.3">
                  <p:embed/>
                </p:oleObj>
              </mc:Choice>
              <mc:Fallback>
                <p:oleObj name="公式" r:id="rId3" imgW="43307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28776"/>
                        <a:ext cx="861060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日期占位符 5">
            <a:extLst>
              <a:ext uri="{FF2B5EF4-FFF2-40B4-BE49-F238E27FC236}">
                <a16:creationId xmlns:a16="http://schemas.microsoft.com/office/drawing/2014/main" id="{693D45A9-94A8-0DB8-C422-BBAAF622CD3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40E6550-D668-4C22-A412-5DEB05F9D6D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DC59BD1B-269B-6407-BC32-1154B57E6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118A0E9-76CD-4D5C-98D0-62E890F3702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4275" name="Object 2">
            <a:extLst>
              <a:ext uri="{FF2B5EF4-FFF2-40B4-BE49-F238E27FC236}">
                <a16:creationId xmlns:a16="http://schemas.microsoft.com/office/drawing/2014/main" id="{8C3D3B66-BE61-82D2-32FB-388A73DA2E9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838200"/>
          <a:ext cx="89916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35400" imgH="939800" progId="Equation.3">
                  <p:embed/>
                </p:oleObj>
              </mc:Choice>
              <mc:Fallback>
                <p:oleObj name="公式" r:id="rId3" imgW="3835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89916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41C9C949-33EE-5BD9-00C8-721CAAE84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743201"/>
          <a:ext cx="36925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74800" imgH="711200" progId="Equation.3">
                  <p:embed/>
                </p:oleObj>
              </mc:Choice>
              <mc:Fallback>
                <p:oleObj name="公式" r:id="rId5" imgW="15748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743201"/>
                        <a:ext cx="36925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BEDF1F9E-A159-9E98-629B-1AA4922BD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886201"/>
          <a:ext cx="69961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84500" imgH="711200" progId="Equation.3">
                  <p:embed/>
                </p:oleObj>
              </mc:Choice>
              <mc:Fallback>
                <p:oleObj name="公式" r:id="rId7" imgW="2984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886201"/>
                        <a:ext cx="6996113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F2257D42-8874-11D0-3901-B422DE5DE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5334001"/>
          <a:ext cx="65198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81300" imgH="482600" progId="Equation.3">
                  <p:embed/>
                </p:oleObj>
              </mc:Choice>
              <mc:Fallback>
                <p:oleObj name="公式" r:id="rId9" imgW="2781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334001"/>
                        <a:ext cx="65198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日期占位符 6">
            <a:extLst>
              <a:ext uri="{FF2B5EF4-FFF2-40B4-BE49-F238E27FC236}">
                <a16:creationId xmlns:a16="http://schemas.microsoft.com/office/drawing/2014/main" id="{D1119A71-272A-9ED7-7B07-BE0D8A97255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24D4FF9-FCD2-4ED3-B552-EF544CFC714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4D3C88C3-F897-77D8-8440-424A05201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3840EFE-FC46-44EA-88C6-59845B9BACF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5299" name="Object 2">
            <a:extLst>
              <a:ext uri="{FF2B5EF4-FFF2-40B4-BE49-F238E27FC236}">
                <a16:creationId xmlns:a16="http://schemas.microsoft.com/office/drawing/2014/main" id="{DA8168D0-DD09-C9FB-C59A-0DCDD96B23C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838200"/>
          <a:ext cx="89916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35400" imgH="939800" progId="Equation.3">
                  <p:embed/>
                </p:oleObj>
              </mc:Choice>
              <mc:Fallback>
                <p:oleObj name="公式" r:id="rId3" imgW="3835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89916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154CECB6-50D2-4E84-1AF0-200D3CEDB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83820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873500" imgH="889000" progId="Equation.3">
                  <p:embed/>
                </p:oleObj>
              </mc:Choice>
              <mc:Fallback>
                <p:oleObj name="公式" r:id="rId5" imgW="38735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83820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745A8328-D3F6-9244-C5D5-2271250D8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95800"/>
          <a:ext cx="5105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62200" imgH="482600" progId="Equation.3">
                  <p:embed/>
                </p:oleObj>
              </mc:Choice>
              <mc:Fallback>
                <p:oleObj name="公式" r:id="rId7" imgW="2362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5105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F6049158-1939-6238-1BDA-ABDBD59B6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105401"/>
          <a:ext cx="38147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65300" imgH="228600" progId="Equation.3">
                  <p:embed/>
                </p:oleObj>
              </mc:Choice>
              <mc:Fallback>
                <p:oleObj name="公式" r:id="rId9" imgW="1765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105401"/>
                        <a:ext cx="38147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C10B6E42-34A4-12B4-6367-0688A19D9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715001"/>
          <a:ext cx="4391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032000" imgH="228600" progId="Equation.3">
                  <p:embed/>
                </p:oleObj>
              </mc:Choice>
              <mc:Fallback>
                <p:oleObj name="公式" r:id="rId11" imgW="2032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15001"/>
                        <a:ext cx="43910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F42A6707-ECDB-9605-66F1-10C30194D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5791201"/>
          <a:ext cx="1920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89000" imgH="228600" progId="Equation.3">
                  <p:embed/>
                </p:oleObj>
              </mc:Choice>
              <mc:Fallback>
                <p:oleObj name="公式" r:id="rId13" imgW="889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791201"/>
                        <a:ext cx="19208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日期占位符 8">
            <a:extLst>
              <a:ext uri="{FF2B5EF4-FFF2-40B4-BE49-F238E27FC236}">
                <a16:creationId xmlns:a16="http://schemas.microsoft.com/office/drawing/2014/main" id="{4A0DF4CC-8AB6-AD4B-7A0F-77BA4654BEC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D9923EA-2C58-40F1-809E-2BFDF568FDD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E0D6FA08-507C-412B-70F2-6E10EFCF5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2D143D3-6157-4647-B417-6E69F2FC755E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F19CBE30-23B2-AC04-96C8-CFDD1D28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57348" name="日期占位符 3">
            <a:extLst>
              <a:ext uri="{FF2B5EF4-FFF2-40B4-BE49-F238E27FC236}">
                <a16:creationId xmlns:a16="http://schemas.microsoft.com/office/drawing/2014/main" id="{542FB3D8-CB74-C5B8-FCDE-12F4073DC25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7CC39A6-627D-4BA2-BBE8-266A87ECF16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4BB7B14F-BA29-708F-CCDE-D4B5080DF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A4DAB53-B12D-42D7-8FFE-FA9E7F4E74C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3D268BF0-8DE3-4269-221F-6723CEADC2C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762000"/>
          <a:ext cx="49022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36800" imgH="1168400" progId="Equation.3">
                  <p:embed/>
                </p:oleObj>
              </mc:Choice>
              <mc:Fallback>
                <p:oleObj name="公式" r:id="rId3" imgW="23368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49022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2">
            <a:extLst>
              <a:ext uri="{FF2B5EF4-FFF2-40B4-BE49-F238E27FC236}">
                <a16:creationId xmlns:a16="http://schemas.microsoft.com/office/drawing/2014/main" id="{379732ED-BCF3-CC53-6047-D7346F9AD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3975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57400" imgH="457200" progId="Equation.3">
                  <p:embed/>
                </p:oleObj>
              </mc:Choice>
              <mc:Fallback>
                <p:oleObj name="公式" r:id="rId5" imgW="2057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3975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2">
            <a:extLst>
              <a:ext uri="{FF2B5EF4-FFF2-40B4-BE49-F238E27FC236}">
                <a16:creationId xmlns:a16="http://schemas.microsoft.com/office/drawing/2014/main" id="{A66DE2C3-9F2D-C5C6-6E42-2BC9C3B0B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905001"/>
          <a:ext cx="21590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17600" imgH="939800" progId="Equation.3">
                  <p:embed/>
                </p:oleObj>
              </mc:Choice>
              <mc:Fallback>
                <p:oleObj name="公式" r:id="rId7" imgW="1117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1"/>
                        <a:ext cx="215900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2">
            <a:extLst>
              <a:ext uri="{FF2B5EF4-FFF2-40B4-BE49-F238E27FC236}">
                <a16:creationId xmlns:a16="http://schemas.microsoft.com/office/drawing/2014/main" id="{1E7C8B55-B3D8-E927-DC74-E5AFFDC81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3276601"/>
          <a:ext cx="33115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14500" imgH="939800" progId="Equation.3">
                  <p:embed/>
                </p:oleObj>
              </mc:Choice>
              <mc:Fallback>
                <p:oleObj name="公式" r:id="rId9" imgW="17145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276601"/>
                        <a:ext cx="331152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2">
            <a:extLst>
              <a:ext uri="{FF2B5EF4-FFF2-40B4-BE49-F238E27FC236}">
                <a16:creationId xmlns:a16="http://schemas.microsoft.com/office/drawing/2014/main" id="{FB6D00B3-31FD-BAA9-C3B3-57AFD6AC3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810001"/>
          <a:ext cx="3606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866900" imgH="457200" progId="Equation.3">
                  <p:embed/>
                </p:oleObj>
              </mc:Choice>
              <mc:Fallback>
                <p:oleObj name="公式" r:id="rId11" imgW="1866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1"/>
                        <a:ext cx="3606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2">
            <a:extLst>
              <a:ext uri="{FF2B5EF4-FFF2-40B4-BE49-F238E27FC236}">
                <a16:creationId xmlns:a16="http://schemas.microsoft.com/office/drawing/2014/main" id="{879D5B38-736E-C1F6-8E05-E4067D73B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1" y="3810000"/>
          <a:ext cx="18891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977900" imgH="685800" progId="Equation.3">
                  <p:embed/>
                </p:oleObj>
              </mc:Choice>
              <mc:Fallback>
                <p:oleObj name="公式" r:id="rId13" imgW="9779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3810000"/>
                        <a:ext cx="18891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2">
            <a:extLst>
              <a:ext uri="{FF2B5EF4-FFF2-40B4-BE49-F238E27FC236}">
                <a16:creationId xmlns:a16="http://schemas.microsoft.com/office/drawing/2014/main" id="{E34FCC76-5F64-34E6-744B-48B83EFD9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181601"/>
          <a:ext cx="37052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17700" imgH="457200" progId="Equation.3">
                  <p:embed/>
                </p:oleObj>
              </mc:Choice>
              <mc:Fallback>
                <p:oleObj name="公式" r:id="rId15" imgW="1917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181601"/>
                        <a:ext cx="37052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2">
            <a:extLst>
              <a:ext uri="{FF2B5EF4-FFF2-40B4-BE49-F238E27FC236}">
                <a16:creationId xmlns:a16="http://schemas.microsoft.com/office/drawing/2014/main" id="{784BF6CD-652F-3A15-079F-E3166F35A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5976938"/>
          <a:ext cx="33623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39900" imgH="457200" progId="Equation.3">
                  <p:embed/>
                </p:oleObj>
              </mc:Choice>
              <mc:Fallback>
                <p:oleObj name="公式" r:id="rId17" imgW="1739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5976938"/>
                        <a:ext cx="33623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">
            <a:extLst>
              <a:ext uri="{FF2B5EF4-FFF2-40B4-BE49-F238E27FC236}">
                <a16:creationId xmlns:a16="http://schemas.microsoft.com/office/drawing/2014/main" id="{3F30103F-5E29-E2B8-8F4F-A9DF0569A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257800"/>
          <a:ext cx="35829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854200" imgH="698500" progId="Equation.3">
                  <p:embed/>
                </p:oleObj>
              </mc:Choice>
              <mc:Fallback>
                <p:oleObj name="公式" r:id="rId19" imgW="18542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35829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日期占位符 11">
            <a:extLst>
              <a:ext uri="{FF2B5EF4-FFF2-40B4-BE49-F238E27FC236}">
                <a16:creationId xmlns:a16="http://schemas.microsoft.com/office/drawing/2014/main" id="{E0053E28-44AE-F391-6F4B-27747A4C88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CAFF785-23AA-424F-84B8-534E7C0EF8D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A604C2-C71F-3CCC-12BC-7B634C616F58}"/>
              </a:ext>
            </a:extLst>
          </p:cNvPr>
          <p:cNvSpPr/>
          <p:nvPr/>
        </p:nvSpPr>
        <p:spPr>
          <a:xfrm>
            <a:off x="1676400" y="2971800"/>
            <a:ext cx="8763000" cy="1295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31C8A6DE-5B0F-BDD3-00CF-88C0FB8D0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124F226-7C2B-418A-9F1D-06E2F5C174B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21457E9-E97C-DA6F-B084-C26C16799B4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1274764"/>
          <a:ext cx="8458200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02100" imgH="2070100" progId="Equation.3">
                  <p:embed/>
                </p:oleObj>
              </mc:Choice>
              <mc:Fallback>
                <p:oleObj name="公式" r:id="rId3" imgW="41021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74764"/>
                        <a:ext cx="8458200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日期占位符 4">
            <a:extLst>
              <a:ext uri="{FF2B5EF4-FFF2-40B4-BE49-F238E27FC236}">
                <a16:creationId xmlns:a16="http://schemas.microsoft.com/office/drawing/2014/main" id="{6973909D-7EF5-8E41-B807-EDDF5058C7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2C7EA07-6CA6-4486-91FE-446D70B8645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6EA388E1-4C97-4D26-1794-4E9381676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D00ED9C-6CC1-48F0-91B9-2202376A860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F37BFF83-8F4C-6C75-5180-B6831B60B9A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438400" y="838200"/>
          <a:ext cx="7010400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92500" imgH="2717800" progId="Equation.3">
                  <p:embed/>
                </p:oleObj>
              </mc:Choice>
              <mc:Fallback>
                <p:oleObj name="公式" r:id="rId3" imgW="34925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7010400" cy="545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日期占位符 3">
            <a:extLst>
              <a:ext uri="{FF2B5EF4-FFF2-40B4-BE49-F238E27FC236}">
                <a16:creationId xmlns:a16="http://schemas.microsoft.com/office/drawing/2014/main" id="{9F62E1E5-4249-AF96-BB9A-D0450B4CA9F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E74AA5-A7AC-4875-90CF-C5F35F28C6E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F69B0729-9D62-896C-8DA3-D2243615F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57957B8-437A-4855-A7AD-929F7DAE1AAB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119F5141-5326-A688-595C-4A05F883E22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954088"/>
          <a:ext cx="65357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75000" imgH="203200" progId="Equation.3">
                  <p:embed/>
                </p:oleObj>
              </mc:Choice>
              <mc:Fallback>
                <p:oleObj name="公式" r:id="rId3" imgW="3175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54088"/>
                        <a:ext cx="65357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399" name="Object 7">
            <a:extLst>
              <a:ext uri="{FF2B5EF4-FFF2-40B4-BE49-F238E27FC236}">
                <a16:creationId xmlns:a16="http://schemas.microsoft.com/office/drawing/2014/main" id="{138FD973-7932-BC75-C3D1-EBD584DE5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676400"/>
          <a:ext cx="8080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89400" imgH="215900" progId="Equation.3">
                  <p:embed/>
                </p:oleObj>
              </mc:Choice>
              <mc:Fallback>
                <p:oleObj name="公式" r:id="rId5" imgW="40894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676400"/>
                        <a:ext cx="8080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400" name="Object 8">
            <a:extLst>
              <a:ext uri="{FF2B5EF4-FFF2-40B4-BE49-F238E27FC236}">
                <a16:creationId xmlns:a16="http://schemas.microsoft.com/office/drawing/2014/main" id="{8DCDB5C4-B962-67B5-F673-2A3AAC7A7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362201"/>
          <a:ext cx="66595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51200" imgH="215900" progId="Equation.3">
                  <p:embed/>
                </p:oleObj>
              </mc:Choice>
              <mc:Fallback>
                <p:oleObj name="公式" r:id="rId7" imgW="32512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362201"/>
                        <a:ext cx="66595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ECC9A06D-9332-FAD1-5339-44C4C81335DE}"/>
              </a:ext>
            </a:extLst>
          </p:cNvPr>
          <p:cNvSpPr/>
          <p:nvPr/>
        </p:nvSpPr>
        <p:spPr>
          <a:xfrm>
            <a:off x="2667000" y="3048000"/>
            <a:ext cx="51054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No.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因此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全体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次多项式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不构成线性空间</a:t>
            </a:r>
          </a:p>
        </p:txBody>
      </p:sp>
      <p:sp>
        <p:nvSpPr>
          <p:cNvPr id="11271" name="日期占位符 6">
            <a:extLst>
              <a:ext uri="{FF2B5EF4-FFF2-40B4-BE49-F238E27FC236}">
                <a16:creationId xmlns:a16="http://schemas.microsoft.com/office/drawing/2014/main" id="{1A07FB5E-D064-F432-B0FA-B1B31EF7AA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954788C-027F-446C-BEA6-463D5987F9E8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B23BF356-1B7C-2338-BB58-C6B4B0FE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14BCBD1-FAAA-4ED1-AF3E-83A1A3253410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C1FB3B34-06E3-7E56-E495-AA25611AEA4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1" y="985838"/>
          <a:ext cx="8753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89400" imgH="215900" progId="Equation.3">
                  <p:embed/>
                </p:oleObj>
              </mc:Choice>
              <mc:Fallback>
                <p:oleObj name="公式" r:id="rId3" imgW="4089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85838"/>
                        <a:ext cx="87534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399" name="Object 7">
            <a:extLst>
              <a:ext uri="{FF2B5EF4-FFF2-40B4-BE49-F238E27FC236}">
                <a16:creationId xmlns:a16="http://schemas.microsoft.com/office/drawing/2014/main" id="{529C4090-37F5-852C-3366-E9A022662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1676400"/>
          <a:ext cx="80565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76700" imgH="215900" progId="Equation.3">
                  <p:embed/>
                </p:oleObj>
              </mc:Choice>
              <mc:Fallback>
                <p:oleObj name="公式" r:id="rId5" imgW="4076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676400"/>
                        <a:ext cx="80565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400" name="Object 8">
            <a:extLst>
              <a:ext uri="{FF2B5EF4-FFF2-40B4-BE49-F238E27FC236}">
                <a16:creationId xmlns:a16="http://schemas.microsoft.com/office/drawing/2014/main" id="{9438D0F5-EE8E-FD3F-B0FB-A4AB22932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362201"/>
          <a:ext cx="7153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92500" imgH="215900" progId="Equation.3">
                  <p:embed/>
                </p:oleObj>
              </mc:Choice>
              <mc:Fallback>
                <p:oleObj name="公式" r:id="rId7" imgW="3492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362201"/>
                        <a:ext cx="7153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75976A14-A176-446E-8FC6-7D96D26DA848}"/>
              </a:ext>
            </a:extLst>
          </p:cNvPr>
          <p:cNvSpPr/>
          <p:nvPr/>
        </p:nvSpPr>
        <p:spPr>
          <a:xfrm>
            <a:off x="2667000" y="3048000"/>
            <a:ext cx="51054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No.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因此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不构成线性空间</a:t>
            </a:r>
          </a:p>
        </p:txBody>
      </p:sp>
      <p:sp>
        <p:nvSpPr>
          <p:cNvPr id="12295" name="日期占位符 6">
            <a:extLst>
              <a:ext uri="{FF2B5EF4-FFF2-40B4-BE49-F238E27FC236}">
                <a16:creationId xmlns:a16="http://schemas.microsoft.com/office/drawing/2014/main" id="{6F43CDD8-9AC0-B8A7-1A2D-8F1E528A1D8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0AC0627-18E3-4C29-B99D-33E3D5C55D5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</TotalTime>
  <Words>608</Words>
  <Application>Microsoft Office PowerPoint</Application>
  <PresentationFormat>宽屏</PresentationFormat>
  <Paragraphs>157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Arial</vt:lpstr>
      <vt:lpstr>宋体</vt:lpstr>
      <vt:lpstr>Times New Roman</vt:lpstr>
      <vt:lpstr>Wingdings</vt:lpstr>
      <vt:lpstr>华文行楷</vt:lpstr>
      <vt:lpstr>默认设计模板</vt:lpstr>
      <vt:lpstr>Microsoft 公式 3.0</vt:lpstr>
      <vt:lpstr>MathType 7.0 Equation</vt:lpstr>
      <vt:lpstr>第四章 线性空间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线性空间的基、维数与坐标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191</cp:revision>
  <cp:lastPrinted>1601-01-01T00:00:00Z</cp:lastPrinted>
  <dcterms:created xsi:type="dcterms:W3CDTF">1601-01-01T00:00:00Z</dcterms:created>
  <dcterms:modified xsi:type="dcterms:W3CDTF">2022-11-13T01:16:29Z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