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49"/>
  </p:notesMasterIdLst>
  <p:handoutMasterIdLst>
    <p:handoutMasterId r:id="rId50"/>
  </p:handoutMasterIdLst>
  <p:sldIdLst>
    <p:sldId id="439" r:id="rId3"/>
    <p:sldId id="431" r:id="rId4"/>
    <p:sldId id="432" r:id="rId5"/>
    <p:sldId id="433" r:id="rId6"/>
    <p:sldId id="434" r:id="rId7"/>
    <p:sldId id="403" r:id="rId8"/>
    <p:sldId id="402" r:id="rId9"/>
    <p:sldId id="435" r:id="rId10"/>
    <p:sldId id="436" r:id="rId11"/>
    <p:sldId id="413" r:id="rId12"/>
    <p:sldId id="414" r:id="rId13"/>
    <p:sldId id="415" r:id="rId14"/>
    <p:sldId id="437" r:id="rId15"/>
    <p:sldId id="417" r:id="rId16"/>
    <p:sldId id="418" r:id="rId17"/>
    <p:sldId id="419" r:id="rId18"/>
    <p:sldId id="420" r:id="rId19"/>
    <p:sldId id="393" r:id="rId20"/>
    <p:sldId id="406" r:id="rId21"/>
    <p:sldId id="405" r:id="rId22"/>
    <p:sldId id="404" r:id="rId23"/>
    <p:sldId id="408" r:id="rId24"/>
    <p:sldId id="407" r:id="rId25"/>
    <p:sldId id="429" r:id="rId26"/>
    <p:sldId id="395" r:id="rId27"/>
    <p:sldId id="430" r:id="rId28"/>
    <p:sldId id="396" r:id="rId29"/>
    <p:sldId id="410" r:id="rId30"/>
    <p:sldId id="409" r:id="rId31"/>
    <p:sldId id="412" r:id="rId32"/>
    <p:sldId id="411" r:id="rId33"/>
    <p:sldId id="398" r:id="rId34"/>
    <p:sldId id="421" r:id="rId35"/>
    <p:sldId id="422" r:id="rId36"/>
    <p:sldId id="424" r:id="rId37"/>
    <p:sldId id="425" r:id="rId38"/>
    <p:sldId id="438" r:id="rId39"/>
    <p:sldId id="427" r:id="rId40"/>
    <p:sldId id="416" r:id="rId41"/>
    <p:sldId id="428" r:id="rId42"/>
    <p:sldId id="440" r:id="rId43"/>
    <p:sldId id="441" r:id="rId44"/>
    <p:sldId id="442" r:id="rId45"/>
    <p:sldId id="443" r:id="rId46"/>
    <p:sldId id="444" r:id="rId47"/>
    <p:sldId id="321" r:id="rId4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0" y="5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DA9FE343-5AA3-8ADE-082D-C4E591BF1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72EE14BB-2B08-7FD7-2230-DBFCDACC07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FB960E17-425C-3BA2-76BC-49EA7583DB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BD70D6BF-21E2-96CE-D782-73A7F6F8D5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EC2251-7A3E-4F8A-9662-E1BBF14A6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FF0C1D0-A6E9-8307-997A-7C8A077C13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7BC7F4D-4EFF-66CE-7D74-69E44B64DA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2D2C232-C72D-BAE6-17F0-1530B5B3755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B5D76421-8CA0-5BD8-0036-DE78F45F52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44F1A7EF-8E42-6C0A-4C23-868F05359D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CCF0E6BB-6D06-FCD7-B133-5B63BFDEA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433736-510E-44DC-AA0C-2DDCFDF00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4A52E2E-A4C0-5F98-6A65-CEB3DFFD8F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C40CEDC-23AA-4BDE-BCB8-86A8CA8141A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B167D565-0F49-34A6-5881-3B547E6C1DAE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CD25A-7173-4B74-89C2-738C688EE358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748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4EE1384-68F5-3C0E-E1F2-266C24CA40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54FF8B5-0D69-49C7-9FC0-A9103FB4D02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9D9F819C-6AC0-E21B-E1EB-7663F6D5793C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323D6-2926-478B-A3A5-2C74583BFBBE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1972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A3DC03B-F08A-7EA7-526A-71E83311B5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AAAB79F-4937-4539-9BDA-C06D1E4DA1F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34343017-399D-0620-4568-E5EAE0A860EC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CAE16-1B7D-476F-988F-C8C6E24F2AE2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96806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B760AEE-262D-EB97-7665-D11DD88C7C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3979840-23C2-4523-BA09-1863752ECA3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B2F49B35-AB85-910C-7034-51105FA89D96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ABAD-A57B-48DB-ADCB-D653A6F98269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0039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0700424-949B-C723-7159-F9BF9700DF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789D941-746C-4DB2-A216-23EF25E4FFC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FC5AA3E3-E863-E02A-D700-5BD09131B86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AFC1-5498-4398-92CF-FBBD4E161FDC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7380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C97156F-B9E8-BF56-19C4-6105900162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55E3DBC-1B07-47AB-99F6-3E0C0645EF7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D4EBBD57-C998-BC8D-7333-12DB8D3D7DEE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5055-4678-48EB-84FC-2661BDD4FCF0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2402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3F19022-B4CA-194D-66AA-5D07783204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D2B4C01-8A50-4114-B3EB-AF16E484D3A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3460A84A-C06E-3BA2-D4E8-0AC361E831E2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73341-F0D5-4CFC-9695-7BC0F9013A09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04987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8A55E14-A02F-A06A-03E0-5D075BBA3C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1ABD080-6788-4662-8B1C-15A58259A89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17A1BD52-E902-CB9A-564A-0FDCB4290B4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7FECB-A847-4C81-9C47-381F90AB89B1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8653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3F6AFD2-9686-EE6F-20B4-5586AAFC7E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E325010-52DF-47AE-8E6E-3B3ADA187F3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8D060D99-B0CA-B29D-ED4A-04ED794CECB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51A97-5E71-4CE7-806D-550D8EA518E7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42135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10916A4-8ABA-DAF1-ED03-D3F8385B9A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A9BDB48-50ED-41A7-97C9-440D627AFCC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2DFEBCEC-A5A2-6763-0BC1-03507B1A89D9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A02F-C014-47FB-89E4-E128D9FEA1E7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161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4EB451E9-5FA9-7DF7-684A-14B41B1E9D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49FCF8D-6465-4E6F-BCBB-F714A218EC8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C9C0AED0-F5BE-5AD6-1FA2-257E5E73D86A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1F537-F5EC-4671-9915-7F3FC39D4025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7712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F86DDA4-05FD-0445-0A11-FE9F17B2BE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91547CB-98D5-4F3F-B255-C20F2FB36F7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72E75A63-0753-BFA6-EB34-D0FBDDFB196A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212BF-A5DE-476D-92C8-3A9FF3E9EDCD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83528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DD27E25-F473-DD69-18F7-4F6042859D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721BC87-5C4B-45BB-870A-BAFA0248FC6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F275B3EF-0CDE-85C8-2F45-04D82766CF0D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43B25-76AA-4FEF-9338-86BD4D045DAC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26541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FCA46FE-1225-78A5-81C3-673D2A8BBD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B5EFBA0-CE96-4248-9AC6-049A5B7562C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30C6545D-A38A-829C-C640-48044C3DEEF3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095E-F1EC-4884-8249-B0D0B0653717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1387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6A3B3C1-C975-DCA3-D45C-91496F0D9F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96FD8E0-4033-4D60-9416-5CE6971443B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BE4170BF-7BB3-8315-468A-EA20086B1662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E6FFD-4C67-4D0C-91D4-C1D377E70D2F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6727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062E8F1-D765-000B-CF2B-D55F006EFC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1456571-2B04-477E-90EF-314AD2C6F2D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96A1D28D-748E-D8FE-8C9C-11B3D97E2186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DEB7E-BB7C-4C1E-855F-C03B50BEB22E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30374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DE5FB4C-A859-2392-FF81-F2D265763F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8B58B02-C664-4A46-AB8B-43F6DA3C37E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564F6F90-A006-150D-A8B9-76DAE8129B1C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6B748-E6E6-465A-A2DE-F1337DAA1257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875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681BAB3-9DCE-599A-4C71-62B86EC45E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BC77610-CD17-4171-B123-9480417995F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B38541EA-388D-6010-3E13-1EB8BFA511E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A6A60-BF6A-48FE-A512-610E0C19372A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0185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56B9BBE-74F4-0FEB-3E48-0D691A924F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81A1010-E530-42ED-B75D-3C06B8A9F1A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6E7D8CEC-FC80-DB05-F4E0-DCBFA463EA14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F212F-3926-4AD3-816E-03A179AD32F1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3956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EF114BA0-484E-A4AD-6CA3-C10DFE409D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A72F482-B232-48F3-A4DF-998CBDC3ADD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87B1EF8C-4A2E-9C45-F3F3-5163FE0B0A1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E58D9-CAB1-4D9F-9914-9C8547240DD2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8185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FCB26C47-2DB4-14C3-0384-5D7C17956E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49D2978-59C4-49BF-8A9D-48E2FC9A0C6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4B6B7843-2CEE-4184-8683-64EB09611209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7DA37-2A42-4611-B6A2-78DD562ED6B6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6870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891A3F4-27D8-2B46-EB52-5F8CC3E1C6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37E332F-B1AB-4376-97B9-F4D2E8F3C2B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4A486936-C53F-371A-7C53-9AC3B6CF1C3C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E45E8-5CC9-4007-B527-E1A4D4A0CBDA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88527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69A867F0-8458-F00B-82F5-50FB7907AB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B2BC3D1-F678-4D40-B3CB-666AF0234DA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ED745642-1099-9BAE-8754-8E4A351949B6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00D2-DEBA-460F-8768-C100D4BB9DD3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3527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AED8C8E-CD06-D9A1-D997-5EB266AE5A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4476CE7-3650-443B-AC73-AEC68C17289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F187B356-36EA-D419-E2E9-FC5B65C59FEB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CF2E-D6F6-45F1-816D-C8783E0F3B63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7965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2B041497-3F3D-808A-9EDB-00BA55221E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21E20D69-F3BF-2A4D-D487-99656069E6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02F30B60-ADC5-7D93-38D6-9A6A2B31B16B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7629D5F5-2F15-119A-A6E6-DF5247118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8894B99D-B9CD-AC5D-51A3-222790268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F086660B-F646-7DC5-C2B4-1BBB6DBC79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4AFC8901-DA7A-4387-B803-DD0FC141108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1C687270-B8A0-3B1D-35BC-74E137B5D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15F26661-09F4-C0C2-656F-2FE289959B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4B67C5CF-3818-590F-F9D5-50483854C8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F13B036C-44A8-522F-E270-1E18BA3E07D4}"/>
              </a:ext>
            </a:extLst>
          </p:cNvPr>
          <p:cNvSpPr>
            <a:spLocks noGrp="1"/>
          </p:cNvSpPr>
          <p:nvPr userDrawn="1">
            <p:ph type="dt" sz="quarter" idx="2"/>
          </p:nvPr>
        </p:nvSpPr>
        <p:spPr bwMode="auto">
          <a:xfrm>
            <a:off x="0" y="6492875"/>
            <a:ext cx="1117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D43F8AF-5457-471D-9F44-7326A926D4B1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10">
            <a:extLst>
              <a:ext uri="{FF2B5EF4-FFF2-40B4-BE49-F238E27FC236}">
                <a16:creationId xmlns:a16="http://schemas.microsoft.com/office/drawing/2014/main" id="{EB352F34-1248-F3B3-E3D2-A3A6F70EE7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7" descr="sjtulogo">
            <a:extLst>
              <a:ext uri="{FF2B5EF4-FFF2-40B4-BE49-F238E27FC236}">
                <a16:creationId xmlns:a16="http://schemas.microsoft.com/office/drawing/2014/main" id="{F7B3878F-C94A-3BD7-A6CF-23DFE30368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globogif">
            <a:extLst>
              <a:ext uri="{FF2B5EF4-FFF2-40B4-BE49-F238E27FC236}">
                <a16:creationId xmlns:a16="http://schemas.microsoft.com/office/drawing/2014/main" id="{9EDE2486-2692-1617-BBBB-5285B07D49A1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5">
            <a:extLst>
              <a:ext uri="{FF2B5EF4-FFF2-40B4-BE49-F238E27FC236}">
                <a16:creationId xmlns:a16="http://schemas.microsoft.com/office/drawing/2014/main" id="{6F6345A7-E319-1618-25A7-E743B0868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6">
            <a:extLst>
              <a:ext uri="{FF2B5EF4-FFF2-40B4-BE49-F238E27FC236}">
                <a16:creationId xmlns:a16="http://schemas.microsoft.com/office/drawing/2014/main" id="{5EF1B586-E18B-B0FB-3B09-59058C0CD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E5ED5D97-C6A0-8C6F-2A18-B1AE549A52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1F79B68E-9574-4257-9D37-DA7FD854849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2056" name="Picture 20" descr="图片1">
            <a:extLst>
              <a:ext uri="{FF2B5EF4-FFF2-40B4-BE49-F238E27FC236}">
                <a16:creationId xmlns:a16="http://schemas.microsoft.com/office/drawing/2014/main" id="{A48805A9-B845-CE08-E9F5-A52070406E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2">
            <a:extLst>
              <a:ext uri="{FF2B5EF4-FFF2-40B4-BE49-F238E27FC236}">
                <a16:creationId xmlns:a16="http://schemas.microsoft.com/office/drawing/2014/main" id="{52B7BD19-F4A4-4244-67E6-76E207A7CF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058" name="Rectangle 23">
            <a:extLst>
              <a:ext uri="{FF2B5EF4-FFF2-40B4-BE49-F238E27FC236}">
                <a16:creationId xmlns:a16="http://schemas.microsoft.com/office/drawing/2014/main" id="{48DFD1A9-710B-AF3D-1FA8-34C4438A1B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65311F76-A0CC-0D0C-7FE7-0E6CE7BA25AB}"/>
              </a:ext>
            </a:extLst>
          </p:cNvPr>
          <p:cNvSpPr>
            <a:spLocks noGrp="1"/>
          </p:cNvSpPr>
          <p:nvPr userDrawn="1">
            <p:ph type="dt" sz="quarter" idx="2"/>
          </p:nvPr>
        </p:nvSpPr>
        <p:spPr bwMode="auto">
          <a:xfrm>
            <a:off x="0" y="6492875"/>
            <a:ext cx="1117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66BF370-F1A1-4A0D-A880-67457809386C}" type="datetime10">
              <a:rPr lang="zh-CN" altLang="en-US"/>
              <a:pPr>
                <a:defRPr/>
              </a:pPr>
              <a:t>09:18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4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9.png"/><Relationship Id="rId7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9.png"/><Relationship Id="rId7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0.png"/><Relationship Id="rId3" Type="http://schemas.openxmlformats.org/officeDocument/2006/relationships/image" Target="../media/image28.png"/><Relationship Id="rId7" Type="http://schemas.openxmlformats.org/officeDocument/2006/relationships/image" Target="../media/image66.png"/><Relationship Id="rId12" Type="http://schemas.openxmlformats.org/officeDocument/2006/relationships/image" Target="../media/image6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2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4.w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7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7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7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78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FFB35A-DA27-C1AD-FB3A-EF60E86D6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线性变换的概念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90C3753-EB77-285D-D2BA-F11FB5EAE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线性变换与矩阵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5893745E-BB10-7C67-8D54-12F66D6998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439988"/>
            <a:ext cx="11506200" cy="2457450"/>
          </a:xfrm>
        </p:spPr>
        <p:txBody>
          <a:bodyPr/>
          <a:lstStyle/>
          <a:p>
            <a:r>
              <a:rPr lang="zh-CN" altLang="en-US" sz="5400" b="1">
                <a:solidFill>
                  <a:srgbClr val="0000CC"/>
                </a:solidFill>
                <a:latin typeface="黑体" panose="02010609060101010101" pitchFamily="49" charset="-122"/>
              </a:rPr>
              <a:t>只要确定了线性变换</a:t>
            </a:r>
            <a:r>
              <a:rPr lang="en-US" altLang="zh-CN" sz="5400" b="1">
                <a:solidFill>
                  <a:srgbClr val="0000CC"/>
                </a:solidFill>
                <a:latin typeface="黑体" panose="02010609060101010101" pitchFamily="49" charset="-122"/>
              </a:rPr>
              <a:t>σ </a:t>
            </a:r>
            <a:r>
              <a:rPr lang="zh-CN" altLang="en-US" sz="5400" b="1">
                <a:solidFill>
                  <a:srgbClr val="0000CC"/>
                </a:solidFill>
                <a:latin typeface="黑体" panose="02010609060101010101" pitchFamily="49" charset="-122"/>
              </a:rPr>
              <a:t>在一组基下的像</a:t>
            </a:r>
            <a:r>
              <a:rPr lang="en-US" altLang="zh-CN" sz="5400" b="1">
                <a:solidFill>
                  <a:srgbClr val="0000CC"/>
                </a:solidFill>
                <a:latin typeface="黑体" panose="02010609060101010101" pitchFamily="49" charset="-122"/>
              </a:rPr>
              <a:t>, </a:t>
            </a:r>
            <a:r>
              <a:rPr lang="zh-CN" altLang="en-US" sz="5400" b="1">
                <a:solidFill>
                  <a:srgbClr val="0000CC"/>
                </a:solidFill>
                <a:latin typeface="黑体" panose="02010609060101010101" pitchFamily="49" charset="-122"/>
              </a:rPr>
              <a:t>就完全确定了</a:t>
            </a:r>
            <a:r>
              <a:rPr lang="en-US" altLang="zh-CN" sz="5400" b="1">
                <a:solidFill>
                  <a:srgbClr val="0000CC"/>
                </a:solidFill>
                <a:latin typeface="黑体" panose="02010609060101010101" pitchFamily="49" charset="-122"/>
              </a:rPr>
              <a:t>σ </a:t>
            </a:r>
            <a:br>
              <a:rPr lang="en-US" altLang="zh-CN"/>
            </a:b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F87CE10-995C-35A0-3AEB-1CE9CDA1B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E640CE02-378D-E9BC-3A2A-201FC22B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64E7BA3E-A548-2C3E-0634-E04214A6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E6BE2C8F-784A-F79B-53D0-E5ADA36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BE57AD67-A92A-9EA9-7155-CF3372FA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3" name="Rectangle 11">
            <a:extLst>
              <a:ext uri="{FF2B5EF4-FFF2-40B4-BE49-F238E27FC236}">
                <a16:creationId xmlns:a16="http://schemas.microsoft.com/office/drawing/2014/main" id="{09FCE971-4BB5-9BF9-D7D5-EADBBEA7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4" name="Rectangle 12">
            <a:extLst>
              <a:ext uri="{FF2B5EF4-FFF2-40B4-BE49-F238E27FC236}">
                <a16:creationId xmlns:a16="http://schemas.microsoft.com/office/drawing/2014/main" id="{BDA7F32F-03EC-6102-F6E8-0FC96CA3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5" name="Rectangle 14">
            <a:extLst>
              <a:ext uri="{FF2B5EF4-FFF2-40B4-BE49-F238E27FC236}">
                <a16:creationId xmlns:a16="http://schemas.microsoft.com/office/drawing/2014/main" id="{8C81B0D6-486D-6579-4439-EB972252C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6" name="Rectangle 15">
            <a:extLst>
              <a:ext uri="{FF2B5EF4-FFF2-40B4-BE49-F238E27FC236}">
                <a16:creationId xmlns:a16="http://schemas.microsoft.com/office/drawing/2014/main" id="{9D4AA4C0-6826-A577-F797-566DDC28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7" name="Rectangle 17">
            <a:extLst>
              <a:ext uri="{FF2B5EF4-FFF2-40B4-BE49-F238E27FC236}">
                <a16:creationId xmlns:a16="http://schemas.microsoft.com/office/drawing/2014/main" id="{33544507-C3F4-469F-F0B7-7C6C90005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8" name="Rectangle 18">
            <a:extLst>
              <a:ext uri="{FF2B5EF4-FFF2-40B4-BE49-F238E27FC236}">
                <a16:creationId xmlns:a16="http://schemas.microsoft.com/office/drawing/2014/main" id="{533E1672-FAC9-4E31-F573-B6A4C10D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9" name="Rectangle 20">
            <a:extLst>
              <a:ext uri="{FF2B5EF4-FFF2-40B4-BE49-F238E27FC236}">
                <a16:creationId xmlns:a16="http://schemas.microsoft.com/office/drawing/2014/main" id="{FDC93FB7-D547-E503-438F-D3A72F62F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0" name="Rectangle 21">
            <a:extLst>
              <a:ext uri="{FF2B5EF4-FFF2-40B4-BE49-F238E27FC236}">
                <a16:creationId xmlns:a16="http://schemas.microsoft.com/office/drawing/2014/main" id="{B5C7C49B-0BBC-F8C2-6F8A-EAA7313A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1" name="Rectangle 2">
            <a:extLst>
              <a:ext uri="{FF2B5EF4-FFF2-40B4-BE49-F238E27FC236}">
                <a16:creationId xmlns:a16="http://schemas.microsoft.com/office/drawing/2014/main" id="{547C2E27-9666-C0DA-5363-D7524C6D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2" name="Rectangle 3">
            <a:extLst>
              <a:ext uri="{FF2B5EF4-FFF2-40B4-BE49-F238E27FC236}">
                <a16:creationId xmlns:a16="http://schemas.microsoft.com/office/drawing/2014/main" id="{9D457766-1C2A-8DAF-A184-5B8F465C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3" name="Rectangle 5">
            <a:extLst>
              <a:ext uri="{FF2B5EF4-FFF2-40B4-BE49-F238E27FC236}">
                <a16:creationId xmlns:a16="http://schemas.microsoft.com/office/drawing/2014/main" id="{B1FA7491-E57F-FA13-1AA4-DA5EACCD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4" name="Rectangle 6">
            <a:extLst>
              <a:ext uri="{FF2B5EF4-FFF2-40B4-BE49-F238E27FC236}">
                <a16:creationId xmlns:a16="http://schemas.microsoft.com/office/drawing/2014/main" id="{F2E7306D-7758-7CF7-23B8-D55944FD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5" name="Rectangle 2">
            <a:extLst>
              <a:ext uri="{FF2B5EF4-FFF2-40B4-BE49-F238E27FC236}">
                <a16:creationId xmlns:a16="http://schemas.microsoft.com/office/drawing/2014/main" id="{DEB8C568-3295-B00D-908D-1EDA0809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6" name="Rectangle 3">
            <a:extLst>
              <a:ext uri="{FF2B5EF4-FFF2-40B4-BE49-F238E27FC236}">
                <a16:creationId xmlns:a16="http://schemas.microsoft.com/office/drawing/2014/main" id="{6FA30D71-EE3E-2A67-10C6-B3860250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7" name="Rectangle 2">
            <a:extLst>
              <a:ext uri="{FF2B5EF4-FFF2-40B4-BE49-F238E27FC236}">
                <a16:creationId xmlns:a16="http://schemas.microsoft.com/office/drawing/2014/main" id="{316B0ED9-A509-F138-8C8D-CA2CCB7F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8" name="Rectangle 3">
            <a:extLst>
              <a:ext uri="{FF2B5EF4-FFF2-40B4-BE49-F238E27FC236}">
                <a16:creationId xmlns:a16="http://schemas.microsoft.com/office/drawing/2014/main" id="{D4A1107B-F399-33A0-7176-1A4347A4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9" name="Rectangle 5">
            <a:extLst>
              <a:ext uri="{FF2B5EF4-FFF2-40B4-BE49-F238E27FC236}">
                <a16:creationId xmlns:a16="http://schemas.microsoft.com/office/drawing/2014/main" id="{6E08AB95-5072-B84C-B138-3B53C2DB6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90" name="Rectangle 6">
            <a:extLst>
              <a:ext uri="{FF2B5EF4-FFF2-40B4-BE49-F238E27FC236}">
                <a16:creationId xmlns:a16="http://schemas.microsoft.com/office/drawing/2014/main" id="{18069E1D-7AEC-A601-E9BA-17BA7DC4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91" name="Rectangle 8">
            <a:extLst>
              <a:ext uri="{FF2B5EF4-FFF2-40B4-BE49-F238E27FC236}">
                <a16:creationId xmlns:a16="http://schemas.microsoft.com/office/drawing/2014/main" id="{C46A37F4-2EF4-17DF-C4CC-7C723B43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92" name="Rectangle 9">
            <a:extLst>
              <a:ext uri="{FF2B5EF4-FFF2-40B4-BE49-F238E27FC236}">
                <a16:creationId xmlns:a16="http://schemas.microsoft.com/office/drawing/2014/main" id="{9DAB0393-7C03-DF4E-25C5-11E53A3F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9BBA4908-F27E-1C5C-A14D-B34E863BA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/>
              <a:t>线性变换与矩阵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76F0D733-B036-B79B-6849-59F49D429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58975"/>
            <a:ext cx="11658600" cy="2457450"/>
          </a:xfrm>
        </p:spPr>
        <p:txBody>
          <a:bodyPr/>
          <a:lstStyle/>
          <a:p>
            <a:pPr>
              <a:defRPr/>
            </a:pPr>
            <a:r>
              <a:rPr lang="zh-CN" altLang="en-US" sz="4400" dirty="0">
                <a:latin typeface="宋体" panose="02010600030101010101" pitchFamily="2" charset="-122"/>
              </a:rPr>
              <a:t>设</a:t>
            </a:r>
            <a:r>
              <a:rPr lang="en-US" altLang="zh-CN" sz="4400" dirty="0">
                <a:latin typeface="宋体" panose="02010600030101010101" pitchFamily="2" charset="-122"/>
              </a:rPr>
              <a:t>n</a:t>
            </a:r>
            <a:r>
              <a:rPr lang="zh-CN" altLang="en-US" sz="4400" dirty="0">
                <a:latin typeface="宋体" panose="02010600030101010101" pitchFamily="2" charset="-122"/>
              </a:rPr>
              <a:t>维线性空间</a:t>
            </a:r>
            <a:r>
              <a:rPr lang="en-US" altLang="zh-CN" sz="4400" dirty="0">
                <a:latin typeface="宋体" panose="02010600030101010101" pitchFamily="2" charset="-122"/>
              </a:rPr>
              <a:t>V</a:t>
            </a:r>
            <a:r>
              <a:rPr lang="zh-CN" altLang="en-US" sz="4400" dirty="0">
                <a:latin typeface="宋体" panose="02010600030101010101" pitchFamily="2" charset="-122"/>
              </a:rPr>
              <a:t>的一组基</a:t>
            </a:r>
            <a:endParaRPr lang="en-US" altLang="zh-CN" sz="4400" dirty="0">
              <a:latin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4400" dirty="0">
                <a:latin typeface="宋体" panose="02010600030101010101" pitchFamily="2" charset="-122"/>
              </a:rPr>
              <a:t>在线性变换</a:t>
            </a:r>
            <a:r>
              <a:rPr lang="en-US" altLang="zh-CN" sz="4400" dirty="0"/>
              <a:t>σ</a:t>
            </a:r>
            <a:r>
              <a:rPr lang="zh-CN" altLang="en-US" sz="4400" dirty="0"/>
              <a:t>下的像为</a:t>
            </a:r>
            <a:endParaRPr lang="en-US" altLang="zh-CN" sz="4400" dirty="0"/>
          </a:p>
          <a:p>
            <a:pPr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44C2F4A-71FC-5FE6-F729-CB34A7A1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2FEB367C-3EBA-5636-2229-DA943A44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8D1E7353-8012-27BF-DC9E-959D12A1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16F88C10-7F10-519B-A712-2C639D79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A4AA0C72-974B-7BF7-E6E1-30B413D5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7" name="Rectangle 11">
            <a:extLst>
              <a:ext uri="{FF2B5EF4-FFF2-40B4-BE49-F238E27FC236}">
                <a16:creationId xmlns:a16="http://schemas.microsoft.com/office/drawing/2014/main" id="{4AB169A0-3C88-827B-71F0-C3DE8217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8" name="Rectangle 12">
            <a:extLst>
              <a:ext uri="{FF2B5EF4-FFF2-40B4-BE49-F238E27FC236}">
                <a16:creationId xmlns:a16="http://schemas.microsoft.com/office/drawing/2014/main" id="{2CD02532-4B08-2FF0-ED94-D85AB0A6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9" name="Rectangle 14">
            <a:extLst>
              <a:ext uri="{FF2B5EF4-FFF2-40B4-BE49-F238E27FC236}">
                <a16:creationId xmlns:a16="http://schemas.microsoft.com/office/drawing/2014/main" id="{11E92214-CCD8-0944-2915-6F576B14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0" name="Rectangle 15">
            <a:extLst>
              <a:ext uri="{FF2B5EF4-FFF2-40B4-BE49-F238E27FC236}">
                <a16:creationId xmlns:a16="http://schemas.microsoft.com/office/drawing/2014/main" id="{091C2397-D15B-7D52-5EEA-22E058D6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1" name="Rectangle 17">
            <a:extLst>
              <a:ext uri="{FF2B5EF4-FFF2-40B4-BE49-F238E27FC236}">
                <a16:creationId xmlns:a16="http://schemas.microsoft.com/office/drawing/2014/main" id="{10968452-67B7-53AC-5BB7-E6DFEAA3D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2" name="Rectangle 18">
            <a:extLst>
              <a:ext uri="{FF2B5EF4-FFF2-40B4-BE49-F238E27FC236}">
                <a16:creationId xmlns:a16="http://schemas.microsoft.com/office/drawing/2014/main" id="{301E5743-690B-DED6-AFC7-AEDF9009E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3" name="Rectangle 20">
            <a:extLst>
              <a:ext uri="{FF2B5EF4-FFF2-40B4-BE49-F238E27FC236}">
                <a16:creationId xmlns:a16="http://schemas.microsoft.com/office/drawing/2014/main" id="{89B48694-4998-2FD5-E00F-9761D04F6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4" name="Rectangle 21">
            <a:extLst>
              <a:ext uri="{FF2B5EF4-FFF2-40B4-BE49-F238E27FC236}">
                <a16:creationId xmlns:a16="http://schemas.microsoft.com/office/drawing/2014/main" id="{9450145D-0DA7-30CB-5D30-AD884EF20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5" name="Rectangle 2">
            <a:extLst>
              <a:ext uri="{FF2B5EF4-FFF2-40B4-BE49-F238E27FC236}">
                <a16:creationId xmlns:a16="http://schemas.microsoft.com/office/drawing/2014/main" id="{C854ED09-B07C-AF59-992D-006941C0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A3A94967-1BEA-344A-8F38-F1B1E8A9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7" name="Rectangle 5">
            <a:extLst>
              <a:ext uri="{FF2B5EF4-FFF2-40B4-BE49-F238E27FC236}">
                <a16:creationId xmlns:a16="http://schemas.microsoft.com/office/drawing/2014/main" id="{4A4C14AD-3108-4326-2FD9-75A5F9D2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8" name="Rectangle 6">
            <a:extLst>
              <a:ext uri="{FF2B5EF4-FFF2-40B4-BE49-F238E27FC236}">
                <a16:creationId xmlns:a16="http://schemas.microsoft.com/office/drawing/2014/main" id="{7AEB034F-74BB-C84B-4572-4F84B443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9" name="Rectangle 2">
            <a:extLst>
              <a:ext uri="{FF2B5EF4-FFF2-40B4-BE49-F238E27FC236}">
                <a16:creationId xmlns:a16="http://schemas.microsoft.com/office/drawing/2014/main" id="{E5900579-1C80-203A-D787-495AF2754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10" name="Rectangle 3">
            <a:extLst>
              <a:ext uri="{FF2B5EF4-FFF2-40B4-BE49-F238E27FC236}">
                <a16:creationId xmlns:a16="http://schemas.microsoft.com/office/drawing/2014/main" id="{F81DA57D-64E7-604B-B0AE-09B02EF1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11" name="Rectangle 2">
            <a:extLst>
              <a:ext uri="{FF2B5EF4-FFF2-40B4-BE49-F238E27FC236}">
                <a16:creationId xmlns:a16="http://schemas.microsoft.com/office/drawing/2014/main" id="{8A943442-695B-D5F5-9359-E13E66B8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12" name="Rectangle 3">
            <a:extLst>
              <a:ext uri="{FF2B5EF4-FFF2-40B4-BE49-F238E27FC236}">
                <a16:creationId xmlns:a16="http://schemas.microsoft.com/office/drawing/2014/main" id="{7678651E-CAAF-F86D-ABB7-16CFCF734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13" name="Rectangle 5">
            <a:extLst>
              <a:ext uri="{FF2B5EF4-FFF2-40B4-BE49-F238E27FC236}">
                <a16:creationId xmlns:a16="http://schemas.microsoft.com/office/drawing/2014/main" id="{9361EF56-F79C-A6A3-2E87-677A2363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14" name="Rectangle 6">
            <a:extLst>
              <a:ext uri="{FF2B5EF4-FFF2-40B4-BE49-F238E27FC236}">
                <a16:creationId xmlns:a16="http://schemas.microsoft.com/office/drawing/2014/main" id="{7E914641-C3B8-2050-A248-7366529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15" name="Rectangle 8">
            <a:extLst>
              <a:ext uri="{FF2B5EF4-FFF2-40B4-BE49-F238E27FC236}">
                <a16:creationId xmlns:a16="http://schemas.microsoft.com/office/drawing/2014/main" id="{55400B86-D825-52AD-A54C-F77E89DC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16" name="Rectangle 9">
            <a:extLst>
              <a:ext uri="{FF2B5EF4-FFF2-40B4-BE49-F238E27FC236}">
                <a16:creationId xmlns:a16="http://schemas.microsoft.com/office/drawing/2014/main" id="{2280B20A-DB57-F4FE-27FD-E1A23DA4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17" name="Rectangle 2">
            <a:extLst>
              <a:ext uri="{FF2B5EF4-FFF2-40B4-BE49-F238E27FC236}">
                <a16:creationId xmlns:a16="http://schemas.microsoft.com/office/drawing/2014/main" id="{352B8D24-1C88-A59F-5FB2-DEF4077F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5390" name="Picture 1">
            <a:extLst>
              <a:ext uri="{FF2B5EF4-FFF2-40B4-BE49-F238E27FC236}">
                <a16:creationId xmlns:a16="http://schemas.microsoft.com/office/drawing/2014/main" id="{A35F51F4-87A7-B5FF-3874-151374DF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97100"/>
            <a:ext cx="33591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9" name="Rectangle 3">
            <a:extLst>
              <a:ext uri="{FF2B5EF4-FFF2-40B4-BE49-F238E27FC236}">
                <a16:creationId xmlns:a16="http://schemas.microsoft.com/office/drawing/2014/main" id="{49804DEE-80DE-9374-DE9C-8E85A959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0" name="Rectangle 7">
            <a:extLst>
              <a:ext uri="{FF2B5EF4-FFF2-40B4-BE49-F238E27FC236}">
                <a16:creationId xmlns:a16="http://schemas.microsoft.com/office/drawing/2014/main" id="{3285C4CE-D5D2-CE80-23A4-0261AA5F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1" name="Rectangle 8">
            <a:extLst>
              <a:ext uri="{FF2B5EF4-FFF2-40B4-BE49-F238E27FC236}">
                <a16:creationId xmlns:a16="http://schemas.microsoft.com/office/drawing/2014/main" id="{4CF431EF-FE2E-E117-DCCD-8CFFBEF0A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430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2" name="Rectangle 9">
            <a:extLst>
              <a:ext uri="{FF2B5EF4-FFF2-40B4-BE49-F238E27FC236}">
                <a16:creationId xmlns:a16="http://schemas.microsoft.com/office/drawing/2014/main" id="{8D6C1A8D-8FF2-1D7A-1442-6A8E7043C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351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3" name="Rectangle 10">
            <a:extLst>
              <a:ext uri="{FF2B5EF4-FFF2-40B4-BE49-F238E27FC236}">
                <a16:creationId xmlns:a16="http://schemas.microsoft.com/office/drawing/2014/main" id="{93DC8511-8755-A83C-8FC8-94D5FEFE8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28888"/>
            <a:ext cx="184150" cy="300037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4" name="Rectangle 12">
            <a:extLst>
              <a:ext uri="{FF2B5EF4-FFF2-40B4-BE49-F238E27FC236}">
                <a16:creationId xmlns:a16="http://schemas.microsoft.com/office/drawing/2014/main" id="{DA47C8A7-00BE-7512-F37E-68EE5E94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5" name="Rectangle 13">
            <a:extLst>
              <a:ext uri="{FF2B5EF4-FFF2-40B4-BE49-F238E27FC236}">
                <a16:creationId xmlns:a16="http://schemas.microsoft.com/office/drawing/2014/main" id="{E95DC86A-DEF3-AAD6-ED88-D8EE559E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430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6" name="Rectangle 17">
            <a:extLst>
              <a:ext uri="{FF2B5EF4-FFF2-40B4-BE49-F238E27FC236}">
                <a16:creationId xmlns:a16="http://schemas.microsoft.com/office/drawing/2014/main" id="{9037E86D-5D73-A6E0-7527-2E9043A8F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7" name="Rectangle 18">
            <a:extLst>
              <a:ext uri="{FF2B5EF4-FFF2-40B4-BE49-F238E27FC236}">
                <a16:creationId xmlns:a16="http://schemas.microsoft.com/office/drawing/2014/main" id="{339DB536-6901-4764-7BD5-5149F740F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49363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8" name="Rectangle 19">
            <a:extLst>
              <a:ext uri="{FF2B5EF4-FFF2-40B4-BE49-F238E27FC236}">
                <a16:creationId xmlns:a16="http://schemas.microsoft.com/office/drawing/2014/main" id="{774944CE-D9C1-29FE-F96C-21FAFA60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93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29" name="Rectangle 20">
            <a:extLst>
              <a:ext uri="{FF2B5EF4-FFF2-40B4-BE49-F238E27FC236}">
                <a16:creationId xmlns:a16="http://schemas.microsoft.com/office/drawing/2014/main" id="{E16763C8-46E5-2BE7-0286-A6356B369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49413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0" name="Rectangle 31">
            <a:extLst>
              <a:ext uri="{FF2B5EF4-FFF2-40B4-BE49-F238E27FC236}">
                <a16:creationId xmlns:a16="http://schemas.microsoft.com/office/drawing/2014/main" id="{A9EA09FF-FF5A-B1F8-5F7D-EB87D625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1" name="Rectangle 32">
            <a:extLst>
              <a:ext uri="{FF2B5EF4-FFF2-40B4-BE49-F238E27FC236}">
                <a16:creationId xmlns:a16="http://schemas.microsoft.com/office/drawing/2014/main" id="{54E98F00-6D67-A493-9D01-E839F1FD6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49363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2" name="Rectangle 33">
            <a:extLst>
              <a:ext uri="{FF2B5EF4-FFF2-40B4-BE49-F238E27FC236}">
                <a16:creationId xmlns:a16="http://schemas.microsoft.com/office/drawing/2014/main" id="{499E8B44-959D-F027-BC5B-1600BBCA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93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3" name="Rectangle 34">
            <a:extLst>
              <a:ext uri="{FF2B5EF4-FFF2-40B4-BE49-F238E27FC236}">
                <a16:creationId xmlns:a16="http://schemas.microsoft.com/office/drawing/2014/main" id="{73287C72-B666-C183-5600-4B1AC582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49413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4" name="Rectangle 36">
            <a:extLst>
              <a:ext uri="{FF2B5EF4-FFF2-40B4-BE49-F238E27FC236}">
                <a16:creationId xmlns:a16="http://schemas.microsoft.com/office/drawing/2014/main" id="{02DFC529-6EE9-9B31-F01A-800ABBDAF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5" name="Rectangle 37">
            <a:extLst>
              <a:ext uri="{FF2B5EF4-FFF2-40B4-BE49-F238E27FC236}">
                <a16:creationId xmlns:a16="http://schemas.microsoft.com/office/drawing/2014/main" id="{623CA923-2EC7-2686-CB07-83D28B28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6" name="Rectangle 39">
            <a:extLst>
              <a:ext uri="{FF2B5EF4-FFF2-40B4-BE49-F238E27FC236}">
                <a16:creationId xmlns:a16="http://schemas.microsoft.com/office/drawing/2014/main" id="{1C8F4744-E729-3196-2760-2AA2EADD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37" name="Rectangle 40">
            <a:extLst>
              <a:ext uri="{FF2B5EF4-FFF2-40B4-BE49-F238E27FC236}">
                <a16:creationId xmlns:a16="http://schemas.microsoft.com/office/drawing/2014/main" id="{0EA1D64D-5B2E-F945-A562-9DF46B91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5410" name="组合 3">
            <a:extLst>
              <a:ext uri="{FF2B5EF4-FFF2-40B4-BE49-F238E27FC236}">
                <a16:creationId xmlns:a16="http://schemas.microsoft.com/office/drawing/2014/main" id="{3471866A-9E1E-E3D4-EEAE-404B1B305E8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076700"/>
            <a:ext cx="6781800" cy="2457450"/>
            <a:chOff x="3786188" y="3142090"/>
            <a:chExt cx="3913187" cy="1325259"/>
          </a:xfrm>
        </p:grpSpPr>
        <p:pic>
          <p:nvPicPr>
            <p:cNvPr id="15411" name="Picture 38">
              <a:extLst>
                <a:ext uri="{FF2B5EF4-FFF2-40B4-BE49-F238E27FC236}">
                  <a16:creationId xmlns:a16="http://schemas.microsoft.com/office/drawing/2014/main" id="{ED90DBEB-20F8-62E7-07EB-E19F0E4B4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8" y="3729038"/>
              <a:ext cx="31146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1AD7DFC-7487-A47B-6A62-E92C6546B7D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56776" y="3142090"/>
              <a:ext cx="3743974" cy="276999"/>
            </a:xfrm>
            <a:prstGeom prst="rect">
              <a:avLst/>
            </a:prstGeom>
            <a:blipFill rotWithShape="0">
              <a:blip r:embed="rId4"/>
              <a:stretch>
                <a:fillRect l="-1629" t="-28261" b="-5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8AE9A43-13B1-F6A2-A358-A0A60DBBB9F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57618" y="3506614"/>
              <a:ext cx="3841757" cy="276999"/>
            </a:xfrm>
            <a:prstGeom prst="rect">
              <a:avLst/>
            </a:prstGeom>
            <a:blipFill rotWithShape="0">
              <a:blip r:embed="rId5"/>
              <a:stretch>
                <a:fillRect l="-1587" t="-28261" b="-5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C74E9AA-D67C-9D86-2647-2DB09D8A1D34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12862" y="4190350"/>
              <a:ext cx="3886513" cy="276999"/>
            </a:xfrm>
            <a:prstGeom prst="rect">
              <a:avLst/>
            </a:prstGeom>
            <a:blipFill rotWithShape="0">
              <a:blip r:embed="rId6"/>
              <a:stretch>
                <a:fillRect l="-1567" t="-28261" b="-5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7D26EF01-B198-CB8E-6872-0E8EF355B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线性变换与矩阵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4E99B488-45B4-C7A0-C73E-2B5B8A380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4152900"/>
            <a:ext cx="6172200" cy="571500"/>
          </a:xfrm>
        </p:spPr>
        <p:txBody>
          <a:bodyPr/>
          <a:lstStyle/>
          <a:p>
            <a:r>
              <a:rPr lang="zh-CN" altLang="en-US" sz="2100">
                <a:latin typeface="宋体" panose="02010600030101010101" pitchFamily="2" charset="-122"/>
              </a:rPr>
              <a:t>该式写为如下</a:t>
            </a:r>
            <a:r>
              <a:rPr lang="zh-CN" altLang="en-US" sz="2100" b="1">
                <a:solidFill>
                  <a:srgbClr val="0000CC"/>
                </a:solidFill>
                <a:latin typeface="宋体" panose="02010600030101010101" pitchFamily="2" charset="-122"/>
              </a:rPr>
              <a:t>矩阵形式</a:t>
            </a:r>
            <a:r>
              <a:rPr lang="en-US" altLang="zh-CN" sz="2100" b="1">
                <a:solidFill>
                  <a:srgbClr val="0000CC"/>
                </a:solidFill>
                <a:latin typeface="宋体" panose="02010600030101010101" pitchFamily="2" charset="-122"/>
              </a:rPr>
              <a:t>:</a:t>
            </a:r>
            <a:endParaRPr lang="en-US" altLang="zh-CN"/>
          </a:p>
          <a:p>
            <a:endParaRPr lang="zh-CN" altLang="en-US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E568B729-EAEA-DBE3-1FB2-9718F2E7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BAD1936D-D7E8-2B6C-A9FA-7A3C40440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8C6DDB25-8FC5-7D7B-0DC7-04BCA1D2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448B838F-0F57-0C73-C7CA-743C3A76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6392" name="组合 22">
            <a:extLst>
              <a:ext uri="{FF2B5EF4-FFF2-40B4-BE49-F238E27FC236}">
                <a16:creationId xmlns:a16="http://schemas.microsoft.com/office/drawing/2014/main" id="{170F3C62-0A5E-2471-A5E8-AFE2CCE7FF73}"/>
              </a:ext>
            </a:extLst>
          </p:cNvPr>
          <p:cNvGrpSpPr>
            <a:grpSpLocks/>
          </p:cNvGrpSpPr>
          <p:nvPr/>
        </p:nvGrpSpPr>
        <p:grpSpPr bwMode="auto">
          <a:xfrm>
            <a:off x="2309813" y="4724400"/>
            <a:ext cx="8229600" cy="750888"/>
            <a:chOff x="457200" y="4267200"/>
            <a:chExt cx="6467475" cy="400050"/>
          </a:xfrm>
        </p:grpSpPr>
        <p:pic>
          <p:nvPicPr>
            <p:cNvPr id="16401" name="Picture 1">
              <a:extLst>
                <a:ext uri="{FF2B5EF4-FFF2-40B4-BE49-F238E27FC236}">
                  <a16:creationId xmlns:a16="http://schemas.microsoft.com/office/drawing/2014/main" id="{35853B21-5323-0FF2-3117-6D6A10C17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267200"/>
              <a:ext cx="3419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2" name="Picture 7">
              <a:extLst>
                <a:ext uri="{FF2B5EF4-FFF2-40B4-BE49-F238E27FC236}">
                  <a16:creationId xmlns:a16="http://schemas.microsoft.com/office/drawing/2014/main" id="{7B4DE2FA-ECC3-E736-84CC-C5A6AE823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4267200"/>
              <a:ext cx="296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1" name="Rectangle 9">
            <a:extLst>
              <a:ext uri="{FF2B5EF4-FFF2-40B4-BE49-F238E27FC236}">
                <a16:creationId xmlns:a16="http://schemas.microsoft.com/office/drawing/2014/main" id="{7FC9EFA7-91B5-AE8D-2CB3-1AB55AE8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25146AE1-121F-FF4B-5E2F-673FF786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63F2F202-8524-F746-B67D-6A059DD48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6396" name="组合 20">
            <a:extLst>
              <a:ext uri="{FF2B5EF4-FFF2-40B4-BE49-F238E27FC236}">
                <a16:creationId xmlns:a16="http://schemas.microsoft.com/office/drawing/2014/main" id="{A920B283-C713-D72B-AD8B-8F19CCAEB1E5}"/>
              </a:ext>
            </a:extLst>
          </p:cNvPr>
          <p:cNvGrpSpPr>
            <a:grpSpLocks/>
          </p:cNvGrpSpPr>
          <p:nvPr/>
        </p:nvGrpSpPr>
        <p:grpSpPr bwMode="auto">
          <a:xfrm>
            <a:off x="355600" y="2178050"/>
            <a:ext cx="4992688" cy="1566863"/>
            <a:chOff x="3786188" y="3142090"/>
            <a:chExt cx="3913187" cy="1325259"/>
          </a:xfrm>
        </p:grpSpPr>
        <p:pic>
          <p:nvPicPr>
            <p:cNvPr id="16397" name="Picture 38">
              <a:extLst>
                <a:ext uri="{FF2B5EF4-FFF2-40B4-BE49-F238E27FC236}">
                  <a16:creationId xmlns:a16="http://schemas.microsoft.com/office/drawing/2014/main" id="{606FCE6F-D02C-E871-3AE3-DCD5A50DD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8" y="3729038"/>
              <a:ext cx="31146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178143-EC03-9B36-490A-3F4FF0F3AE8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56776" y="3142090"/>
              <a:ext cx="3743974" cy="276999"/>
            </a:xfrm>
            <a:prstGeom prst="rect">
              <a:avLst/>
            </a:prstGeom>
            <a:blipFill rotWithShape="0">
              <a:blip r:embed="rId5"/>
              <a:stretch>
                <a:fillRect l="-1629" t="-28261" r="-163" b="-5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DD29EA5-CA1B-A774-D071-F939FAD1293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57618" y="3506614"/>
              <a:ext cx="3841757" cy="276999"/>
            </a:xfrm>
            <a:prstGeom prst="rect">
              <a:avLst/>
            </a:prstGeom>
            <a:blipFill rotWithShape="0">
              <a:blip r:embed="rId6"/>
              <a:stretch>
                <a:fillRect l="-1587" t="-28889" b="-5111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4DC9053-0539-A08A-173C-BABC50A7731D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12862" y="4190350"/>
              <a:ext cx="3886513" cy="276999"/>
            </a:xfrm>
            <a:prstGeom prst="rect">
              <a:avLst/>
            </a:prstGeom>
            <a:blipFill rotWithShape="0">
              <a:blip r:embed="rId7"/>
              <a:stretch>
                <a:fillRect l="-1570" t="-28261" b="-5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C7D54654-7918-2444-7CA9-F0D8CE0AA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线性变换与矩阵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689CA86-DF1C-5040-866C-B57A20B9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D191D7E-7557-A255-BE95-C8A70E20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91AC5C30-79B4-6DCC-1D5D-B5CF2819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3B7338FA-491D-C5D9-DB70-5E0331BC6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7415" name="组合 22">
            <a:extLst>
              <a:ext uri="{FF2B5EF4-FFF2-40B4-BE49-F238E27FC236}">
                <a16:creationId xmlns:a16="http://schemas.microsoft.com/office/drawing/2014/main" id="{53B9A7EF-80E0-0113-6AAB-4B3FDF05B9D9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2292350"/>
            <a:ext cx="7953375" cy="617538"/>
            <a:chOff x="516228" y="4267200"/>
            <a:chExt cx="6408447" cy="409656"/>
          </a:xfrm>
        </p:grpSpPr>
        <p:pic>
          <p:nvPicPr>
            <p:cNvPr id="17423" name="Picture 1">
              <a:extLst>
                <a:ext uri="{FF2B5EF4-FFF2-40B4-BE49-F238E27FC236}">
                  <a16:creationId xmlns:a16="http://schemas.microsoft.com/office/drawing/2014/main" id="{5A32316C-CC54-CC23-FC8E-202EEC7FA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28" y="4276806"/>
              <a:ext cx="3419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4" name="Picture 7">
              <a:extLst>
                <a:ext uri="{FF2B5EF4-FFF2-40B4-BE49-F238E27FC236}">
                  <a16:creationId xmlns:a16="http://schemas.microsoft.com/office/drawing/2014/main" id="{8C15B39E-496B-7D3E-34E4-3D6393BE9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4267200"/>
              <a:ext cx="296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4" name="Rectangle 9">
            <a:extLst>
              <a:ext uri="{FF2B5EF4-FFF2-40B4-BE49-F238E27FC236}">
                <a16:creationId xmlns:a16="http://schemas.microsoft.com/office/drawing/2014/main" id="{C3F62450-6CBC-AC43-96C2-DD9DD194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5" name="Rectangle 11">
            <a:extLst>
              <a:ext uri="{FF2B5EF4-FFF2-40B4-BE49-F238E27FC236}">
                <a16:creationId xmlns:a16="http://schemas.microsoft.com/office/drawing/2014/main" id="{B8718699-F408-ED2B-9DCB-A446F604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32DFAD16-821E-34E7-4856-61750AF6A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7419" name="组合 15">
            <a:extLst>
              <a:ext uri="{FF2B5EF4-FFF2-40B4-BE49-F238E27FC236}">
                <a16:creationId xmlns:a16="http://schemas.microsoft.com/office/drawing/2014/main" id="{60473835-5DF2-1265-511E-77F97772BB9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54538"/>
            <a:ext cx="8667750" cy="723900"/>
            <a:chOff x="-1422400" y="3988447"/>
            <a:chExt cx="11557000" cy="964553"/>
          </a:xfrm>
        </p:grpSpPr>
        <p:sp>
          <p:nvSpPr>
            <p:cNvPr id="14349" name="内容占位符 2">
              <a:extLst>
                <a:ext uri="{FF2B5EF4-FFF2-40B4-BE49-F238E27FC236}">
                  <a16:creationId xmlns:a16="http://schemas.microsoft.com/office/drawing/2014/main" id="{22B32B14-1AEC-3414-9436-6B529C052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22400" y="4191511"/>
              <a:ext cx="11557000" cy="76148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3F3F3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3F3F3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3F3F3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3F3F3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3F3F3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3F3F3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3F3F3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3F3F3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3F3F3F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FontTx/>
                <a:buBlip>
                  <a:blip r:embed="rId4"/>
                </a:buBlip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称矩阵</a:t>
              </a:r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A</a:t>
              </a: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为线性变换</a:t>
              </a:r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σ</a:t>
              </a: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在基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  <a:p>
              <a:pPr marL="0" indent="0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下的矩阵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422" name="Picture 1">
              <a:extLst>
                <a:ext uri="{FF2B5EF4-FFF2-40B4-BE49-F238E27FC236}">
                  <a16:creationId xmlns:a16="http://schemas.microsoft.com/office/drawing/2014/main" id="{B4B07A6B-84B5-142C-3685-06011D19F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135" y="3988447"/>
              <a:ext cx="5078731" cy="896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1135F1D-7083-A6DD-43A6-7DC0F1F9AB7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33851" y="2979513"/>
            <a:ext cx="2103076" cy="799642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A0939F1D-7416-7C41-21F8-1888CF82F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516188"/>
            <a:ext cx="11125200" cy="571500"/>
          </a:xfrm>
        </p:spPr>
        <p:txBody>
          <a:bodyPr/>
          <a:lstStyle/>
          <a:p>
            <a:r>
              <a:rPr lang="zh-CN" altLang="en-US" sz="2100">
                <a:latin typeface="宋体" panose="02010600030101010101" pitchFamily="2" charset="-122"/>
              </a:rPr>
              <a:t>我们也写</a:t>
            </a:r>
            <a:r>
              <a:rPr lang="en-US" altLang="zh-CN" sz="2100">
                <a:latin typeface="宋体" panose="02010600030101010101" pitchFamily="2" charset="-122"/>
              </a:rPr>
              <a:t>:</a:t>
            </a:r>
            <a:br>
              <a:rPr lang="en-US" altLang="zh-CN" sz="2100">
                <a:latin typeface="宋体" panose="02010600030101010101" pitchFamily="2" charset="-122"/>
              </a:rPr>
            </a:br>
            <a:br>
              <a:rPr lang="en-US" altLang="zh-CN" sz="2100">
                <a:latin typeface="宋体" panose="02010600030101010101" pitchFamily="2" charset="-122"/>
              </a:rPr>
            </a:br>
            <a:r>
              <a:rPr lang="zh-CN" altLang="en-US" sz="2100">
                <a:latin typeface="宋体" panose="02010600030101010101" pitchFamily="2" charset="-122"/>
              </a:rPr>
              <a:t>则下面式子</a:t>
            </a:r>
            <a:br>
              <a:rPr lang="en-US" altLang="zh-CN" sz="2100">
                <a:latin typeface="宋体" panose="02010600030101010101" pitchFamily="2" charset="-122"/>
              </a:rPr>
            </a:br>
            <a:br>
              <a:rPr lang="en-US" altLang="zh-CN" sz="2100">
                <a:latin typeface="宋体" panose="02010600030101010101" pitchFamily="2" charset="-122"/>
              </a:rPr>
            </a:br>
            <a:r>
              <a:rPr lang="zh-CN" altLang="en-US" sz="2100">
                <a:latin typeface="宋体" panose="02010600030101010101" pitchFamily="2" charset="-122"/>
              </a:rPr>
              <a:t>还可写为</a:t>
            </a:r>
            <a:endParaRPr lang="en-US" altLang="zh-CN"/>
          </a:p>
          <a:p>
            <a:endParaRPr lang="zh-CN" altLang="en-US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8435" name="标题 1">
            <a:extLst>
              <a:ext uri="{FF2B5EF4-FFF2-40B4-BE49-F238E27FC236}">
                <a16:creationId xmlns:a16="http://schemas.microsoft.com/office/drawing/2014/main" id="{C11176AB-0F35-C95B-8693-26575234B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/>
              <a:t>线性变换与矩阵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54808CF-3222-2F16-730A-EE443FFF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3E18B2E3-AD5D-7073-5D2B-8124D9D3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88AF04EA-E660-67A2-97CF-FD7EFC95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7" name="Rectangle 8">
            <a:extLst>
              <a:ext uri="{FF2B5EF4-FFF2-40B4-BE49-F238E27FC236}">
                <a16:creationId xmlns:a16="http://schemas.microsoft.com/office/drawing/2014/main" id="{8826CE55-0EA5-8FDF-25BF-D59523C30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8440" name="组合 22">
            <a:extLst>
              <a:ext uri="{FF2B5EF4-FFF2-40B4-BE49-F238E27FC236}">
                <a16:creationId xmlns:a16="http://schemas.microsoft.com/office/drawing/2014/main" id="{3CBCC4FA-F7FF-F024-7877-6D37E68D73AA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3552825"/>
            <a:ext cx="7421562" cy="490538"/>
            <a:chOff x="457200" y="4267200"/>
            <a:chExt cx="6467475" cy="400050"/>
          </a:xfrm>
        </p:grpSpPr>
        <p:pic>
          <p:nvPicPr>
            <p:cNvPr id="18460" name="Picture 1">
              <a:extLst>
                <a:ext uri="{FF2B5EF4-FFF2-40B4-BE49-F238E27FC236}">
                  <a16:creationId xmlns:a16="http://schemas.microsoft.com/office/drawing/2014/main" id="{29CCAC13-F293-BE17-3086-6F219082B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267200"/>
              <a:ext cx="3419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61" name="Picture 7">
              <a:extLst>
                <a:ext uri="{FF2B5EF4-FFF2-40B4-BE49-F238E27FC236}">
                  <a16:creationId xmlns:a16="http://schemas.microsoft.com/office/drawing/2014/main" id="{9E2B9041-2D84-125D-91AD-8406D4A7C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4267200"/>
              <a:ext cx="296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9" name="Rectangle 9">
            <a:extLst>
              <a:ext uri="{FF2B5EF4-FFF2-40B4-BE49-F238E27FC236}">
                <a16:creationId xmlns:a16="http://schemas.microsoft.com/office/drawing/2014/main" id="{F3648DDD-5DC3-60DF-8C74-1C868B0E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0" name="Rectangle 11">
            <a:extLst>
              <a:ext uri="{FF2B5EF4-FFF2-40B4-BE49-F238E27FC236}">
                <a16:creationId xmlns:a16="http://schemas.microsoft.com/office/drawing/2014/main" id="{870C7D37-C340-FA90-31D2-64DE72B6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1" name="Rectangle 12">
            <a:extLst>
              <a:ext uri="{FF2B5EF4-FFF2-40B4-BE49-F238E27FC236}">
                <a16:creationId xmlns:a16="http://schemas.microsoft.com/office/drawing/2014/main" id="{1124F4DD-C8FC-4600-8966-47ADC7F8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2" name="Rectangle 2">
            <a:extLst>
              <a:ext uri="{FF2B5EF4-FFF2-40B4-BE49-F238E27FC236}">
                <a16:creationId xmlns:a16="http://schemas.microsoft.com/office/drawing/2014/main" id="{7A4656C1-57D9-BDB2-E6C0-859D8F8CB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3" name="Rectangle 3">
            <a:extLst>
              <a:ext uri="{FF2B5EF4-FFF2-40B4-BE49-F238E27FC236}">
                <a16:creationId xmlns:a16="http://schemas.microsoft.com/office/drawing/2014/main" id="{ECAA2DC8-0EC7-D5AB-7C18-DF6A95AC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4" name="Rectangle 5">
            <a:extLst>
              <a:ext uri="{FF2B5EF4-FFF2-40B4-BE49-F238E27FC236}">
                <a16:creationId xmlns:a16="http://schemas.microsoft.com/office/drawing/2014/main" id="{A8FB4137-84E4-BF04-CAE7-0F353AED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5" name="Rectangle 6">
            <a:extLst>
              <a:ext uri="{FF2B5EF4-FFF2-40B4-BE49-F238E27FC236}">
                <a16:creationId xmlns:a16="http://schemas.microsoft.com/office/drawing/2014/main" id="{127198BA-DCE0-72EA-C0B4-42792FAA4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6" name="Rectangle 8">
            <a:extLst>
              <a:ext uri="{FF2B5EF4-FFF2-40B4-BE49-F238E27FC236}">
                <a16:creationId xmlns:a16="http://schemas.microsoft.com/office/drawing/2014/main" id="{9E753B7D-5C88-0565-A5C9-9163CFBC7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8449" name="组合 27">
            <a:extLst>
              <a:ext uri="{FF2B5EF4-FFF2-40B4-BE49-F238E27FC236}">
                <a16:creationId xmlns:a16="http://schemas.microsoft.com/office/drawing/2014/main" id="{5660AA9C-7DBC-0A35-508D-7F7681F3B01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439988"/>
            <a:ext cx="7543800" cy="725487"/>
            <a:chOff x="1143000" y="3276600"/>
            <a:chExt cx="6219825" cy="400050"/>
          </a:xfrm>
        </p:grpSpPr>
        <p:pic>
          <p:nvPicPr>
            <p:cNvPr id="18458" name="Picture 4">
              <a:extLst>
                <a:ext uri="{FF2B5EF4-FFF2-40B4-BE49-F238E27FC236}">
                  <a16:creationId xmlns:a16="http://schemas.microsoft.com/office/drawing/2014/main" id="{9C54EEB0-2AA1-0107-05BD-1C93C07C9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276600"/>
              <a:ext cx="2409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9" name="Picture 7">
              <a:extLst>
                <a:ext uri="{FF2B5EF4-FFF2-40B4-BE49-F238E27FC236}">
                  <a16:creationId xmlns:a16="http://schemas.microsoft.com/office/drawing/2014/main" id="{1002C8B3-65C2-8F1A-6938-FF315A05F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276600"/>
              <a:ext cx="3705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78" name="Rectangle 9">
            <a:extLst>
              <a:ext uri="{FF2B5EF4-FFF2-40B4-BE49-F238E27FC236}">
                <a16:creationId xmlns:a16="http://schemas.microsoft.com/office/drawing/2014/main" id="{9D6635EE-E958-E98F-CE8E-6B6FD2A9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9" name="Rectangle 11">
            <a:extLst>
              <a:ext uri="{FF2B5EF4-FFF2-40B4-BE49-F238E27FC236}">
                <a16:creationId xmlns:a16="http://schemas.microsoft.com/office/drawing/2014/main" id="{6E2F14DF-2FF9-0861-1F93-A92649575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80" name="Rectangle 12">
            <a:extLst>
              <a:ext uri="{FF2B5EF4-FFF2-40B4-BE49-F238E27FC236}">
                <a16:creationId xmlns:a16="http://schemas.microsoft.com/office/drawing/2014/main" id="{1354820A-A32B-94F2-D412-94DF2148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81" name="Rectangle 14">
            <a:extLst>
              <a:ext uri="{FF2B5EF4-FFF2-40B4-BE49-F238E27FC236}">
                <a16:creationId xmlns:a16="http://schemas.microsoft.com/office/drawing/2014/main" id="{05069180-F80B-750B-0313-6F9CF1A6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8454" name="组合 34">
            <a:extLst>
              <a:ext uri="{FF2B5EF4-FFF2-40B4-BE49-F238E27FC236}">
                <a16:creationId xmlns:a16="http://schemas.microsoft.com/office/drawing/2014/main" id="{FAB98B6B-361F-43DF-1FE6-6B386AE14649}"/>
              </a:ext>
            </a:extLst>
          </p:cNvPr>
          <p:cNvGrpSpPr>
            <a:grpSpLocks/>
          </p:cNvGrpSpPr>
          <p:nvPr/>
        </p:nvGrpSpPr>
        <p:grpSpPr bwMode="auto">
          <a:xfrm>
            <a:off x="2565400" y="4500563"/>
            <a:ext cx="6470650" cy="490537"/>
            <a:chOff x="1447800" y="5029200"/>
            <a:chExt cx="5476875" cy="400050"/>
          </a:xfrm>
        </p:grpSpPr>
        <p:pic>
          <p:nvPicPr>
            <p:cNvPr id="18456" name="Picture 10">
              <a:extLst>
                <a:ext uri="{FF2B5EF4-FFF2-40B4-BE49-F238E27FC236}">
                  <a16:creationId xmlns:a16="http://schemas.microsoft.com/office/drawing/2014/main" id="{D72EB84A-CC47-A745-39A7-4E09FA273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5029200"/>
              <a:ext cx="2409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7" name="Picture 13">
              <a:extLst>
                <a:ext uri="{FF2B5EF4-FFF2-40B4-BE49-F238E27FC236}">
                  <a16:creationId xmlns:a16="http://schemas.microsoft.com/office/drawing/2014/main" id="{8BF354D8-592C-82FD-E956-275EF3B94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5029200"/>
              <a:ext cx="296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83" name="Rectangle 15">
            <a:extLst>
              <a:ext uri="{FF2B5EF4-FFF2-40B4-BE49-F238E27FC236}">
                <a16:creationId xmlns:a16="http://schemas.microsoft.com/office/drawing/2014/main" id="{C6471BFB-734C-35A2-CFA2-F3A1B331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6C824329-47B6-D603-769E-661868A66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线性变换与矩阵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E595C6B-8CD3-C507-EAEC-3D7EFA0F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D5D6A39-F6A9-23F5-21F9-61712BB4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CDDA34-E16C-8959-8975-D6A0DFB54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0" name="Rectangle 8">
            <a:extLst>
              <a:ext uri="{FF2B5EF4-FFF2-40B4-BE49-F238E27FC236}">
                <a16:creationId xmlns:a16="http://schemas.microsoft.com/office/drawing/2014/main" id="{2D24C1E4-CAC0-9578-8A0D-804BB764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1" name="Rectangle 9">
            <a:extLst>
              <a:ext uri="{FF2B5EF4-FFF2-40B4-BE49-F238E27FC236}">
                <a16:creationId xmlns:a16="http://schemas.microsoft.com/office/drawing/2014/main" id="{4F7A49C3-B975-66D0-0C41-91322BBF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2" name="Rectangle 11">
            <a:extLst>
              <a:ext uri="{FF2B5EF4-FFF2-40B4-BE49-F238E27FC236}">
                <a16:creationId xmlns:a16="http://schemas.microsoft.com/office/drawing/2014/main" id="{CBE8A9DC-DB3B-231E-C1B4-EBDF3368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3" name="Rectangle 12">
            <a:extLst>
              <a:ext uri="{FF2B5EF4-FFF2-40B4-BE49-F238E27FC236}">
                <a16:creationId xmlns:a16="http://schemas.microsoft.com/office/drawing/2014/main" id="{DF36D240-B2B4-121D-96DF-316942C1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4" name="Rectangle 2">
            <a:extLst>
              <a:ext uri="{FF2B5EF4-FFF2-40B4-BE49-F238E27FC236}">
                <a16:creationId xmlns:a16="http://schemas.microsoft.com/office/drawing/2014/main" id="{7F968BDB-16DB-A26A-9E05-3FCB1FB6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5" name="Rectangle 3">
            <a:extLst>
              <a:ext uri="{FF2B5EF4-FFF2-40B4-BE49-F238E27FC236}">
                <a16:creationId xmlns:a16="http://schemas.microsoft.com/office/drawing/2014/main" id="{B2EA9A90-6230-8B3B-A4ED-27651402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6" name="Rectangle 5">
            <a:extLst>
              <a:ext uri="{FF2B5EF4-FFF2-40B4-BE49-F238E27FC236}">
                <a16:creationId xmlns:a16="http://schemas.microsoft.com/office/drawing/2014/main" id="{D3B082C7-8F19-0655-292F-EDADA599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7" name="Rectangle 6">
            <a:extLst>
              <a:ext uri="{FF2B5EF4-FFF2-40B4-BE49-F238E27FC236}">
                <a16:creationId xmlns:a16="http://schemas.microsoft.com/office/drawing/2014/main" id="{0834959D-885C-DC9E-4969-E845D73C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8" name="Rectangle 8">
            <a:extLst>
              <a:ext uri="{FF2B5EF4-FFF2-40B4-BE49-F238E27FC236}">
                <a16:creationId xmlns:a16="http://schemas.microsoft.com/office/drawing/2014/main" id="{FB05E21F-03ED-798B-17B8-5262B48D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9" name="Rectangle 9">
            <a:extLst>
              <a:ext uri="{FF2B5EF4-FFF2-40B4-BE49-F238E27FC236}">
                <a16:creationId xmlns:a16="http://schemas.microsoft.com/office/drawing/2014/main" id="{30BA169C-2077-AB5E-C8C8-C60061407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00" name="Rectangle 11">
            <a:extLst>
              <a:ext uri="{FF2B5EF4-FFF2-40B4-BE49-F238E27FC236}">
                <a16:creationId xmlns:a16="http://schemas.microsoft.com/office/drawing/2014/main" id="{905A83D1-8427-F395-4AC6-88C5899C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01" name="Rectangle 12">
            <a:extLst>
              <a:ext uri="{FF2B5EF4-FFF2-40B4-BE49-F238E27FC236}">
                <a16:creationId xmlns:a16="http://schemas.microsoft.com/office/drawing/2014/main" id="{C44E5BBB-C919-6ADD-FC9A-98DFBEA01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02" name="Rectangle 14">
            <a:extLst>
              <a:ext uri="{FF2B5EF4-FFF2-40B4-BE49-F238E27FC236}">
                <a16:creationId xmlns:a16="http://schemas.microsoft.com/office/drawing/2014/main" id="{533424E1-D8FB-2579-CC3C-E42BC6666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03" name="Rectangle 15">
            <a:extLst>
              <a:ext uri="{FF2B5EF4-FFF2-40B4-BE49-F238E27FC236}">
                <a16:creationId xmlns:a16="http://schemas.microsoft.com/office/drawing/2014/main" id="{69109B2B-D4BE-1A8B-3B1C-72410D507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76" name="内容占位符 2">
            <a:extLst>
              <a:ext uri="{FF2B5EF4-FFF2-40B4-BE49-F238E27FC236}">
                <a16:creationId xmlns:a16="http://schemas.microsoft.com/office/drawing/2014/main" id="{5F1EEA8A-0238-482A-DC16-371F6D137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28850"/>
            <a:ext cx="10744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由于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在基                         下的坐标是唯一的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所以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线性变换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σ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在基            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       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下的矩阵也是唯一的</a:t>
            </a:r>
          </a:p>
        </p:txBody>
      </p:sp>
      <p:sp>
        <p:nvSpPr>
          <p:cNvPr id="16405" name="Rectangle 2">
            <a:extLst>
              <a:ext uri="{FF2B5EF4-FFF2-40B4-BE49-F238E27FC236}">
                <a16:creationId xmlns:a16="http://schemas.microsoft.com/office/drawing/2014/main" id="{04A5DF33-9998-3878-6B84-E445FA0A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06" name="Rectangle 3">
            <a:extLst>
              <a:ext uri="{FF2B5EF4-FFF2-40B4-BE49-F238E27FC236}">
                <a16:creationId xmlns:a16="http://schemas.microsoft.com/office/drawing/2014/main" id="{E161A534-D2C3-5182-9AEF-591DAADAE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07" name="Rectangle 5">
            <a:extLst>
              <a:ext uri="{FF2B5EF4-FFF2-40B4-BE49-F238E27FC236}">
                <a16:creationId xmlns:a16="http://schemas.microsoft.com/office/drawing/2014/main" id="{349E0357-97F2-B351-B2ED-0E6D3B98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9480" name="Picture 4">
            <a:extLst>
              <a:ext uri="{FF2B5EF4-FFF2-40B4-BE49-F238E27FC236}">
                <a16:creationId xmlns:a16="http://schemas.microsoft.com/office/drawing/2014/main" id="{6DEE76BF-8D79-2096-E314-0D51CC76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035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9" name="Rectangle 6">
            <a:extLst>
              <a:ext uri="{FF2B5EF4-FFF2-40B4-BE49-F238E27FC236}">
                <a16:creationId xmlns:a16="http://schemas.microsoft.com/office/drawing/2014/main" id="{3038ABFF-0EC5-4D1C-BCBA-7BDE7E3E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9482" name="Picture 1">
            <a:extLst>
              <a:ext uri="{FF2B5EF4-FFF2-40B4-BE49-F238E27FC236}">
                <a16:creationId xmlns:a16="http://schemas.microsoft.com/office/drawing/2014/main" id="{557FC511-117A-C712-37EF-DA9EBA7E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20975"/>
            <a:ext cx="362108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3" name="Picture 1">
            <a:extLst>
              <a:ext uri="{FF2B5EF4-FFF2-40B4-BE49-F238E27FC236}">
                <a16:creationId xmlns:a16="http://schemas.microsoft.com/office/drawing/2014/main" id="{34A80A01-96A7-6466-322A-D7960AE9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4613"/>
            <a:ext cx="323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D23001C3-FD4C-CA18-A8D5-7313657CF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线性变换与矩阵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662E3C2-444C-A0A5-FB70-0D96CF7E5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8ACA539-4FA3-3EB1-2A48-5DC3B401C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F08403C-3472-321B-B387-B245D65C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4" name="Rectangle 8">
            <a:extLst>
              <a:ext uri="{FF2B5EF4-FFF2-40B4-BE49-F238E27FC236}">
                <a16:creationId xmlns:a16="http://schemas.microsoft.com/office/drawing/2014/main" id="{3A98F036-3411-4B2E-83C4-A72DAA083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5" name="Rectangle 9">
            <a:extLst>
              <a:ext uri="{FF2B5EF4-FFF2-40B4-BE49-F238E27FC236}">
                <a16:creationId xmlns:a16="http://schemas.microsoft.com/office/drawing/2014/main" id="{1C6E9BA5-4986-FDDF-C458-9490E0C9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6" name="Rectangle 11">
            <a:extLst>
              <a:ext uri="{FF2B5EF4-FFF2-40B4-BE49-F238E27FC236}">
                <a16:creationId xmlns:a16="http://schemas.microsoft.com/office/drawing/2014/main" id="{212ADC1A-3D10-B0F9-69BE-51ED386C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7" name="Rectangle 12">
            <a:extLst>
              <a:ext uri="{FF2B5EF4-FFF2-40B4-BE49-F238E27FC236}">
                <a16:creationId xmlns:a16="http://schemas.microsoft.com/office/drawing/2014/main" id="{78A821D0-33C1-7708-6431-1A1F91B8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8" name="Rectangle 2">
            <a:extLst>
              <a:ext uri="{FF2B5EF4-FFF2-40B4-BE49-F238E27FC236}">
                <a16:creationId xmlns:a16="http://schemas.microsoft.com/office/drawing/2014/main" id="{7CFFFDF1-7E5C-7198-772A-B542C8C7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9" name="Rectangle 3">
            <a:extLst>
              <a:ext uri="{FF2B5EF4-FFF2-40B4-BE49-F238E27FC236}">
                <a16:creationId xmlns:a16="http://schemas.microsoft.com/office/drawing/2014/main" id="{1E89BA55-5238-6D68-DEAA-A995E4C0D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0" name="Rectangle 5">
            <a:extLst>
              <a:ext uri="{FF2B5EF4-FFF2-40B4-BE49-F238E27FC236}">
                <a16:creationId xmlns:a16="http://schemas.microsoft.com/office/drawing/2014/main" id="{F0DA8580-E2C4-A934-1310-D8C73A0D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1" name="Rectangle 6">
            <a:extLst>
              <a:ext uri="{FF2B5EF4-FFF2-40B4-BE49-F238E27FC236}">
                <a16:creationId xmlns:a16="http://schemas.microsoft.com/office/drawing/2014/main" id="{B13C966E-86EA-C479-EB51-6CC38CA8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2" name="Rectangle 8">
            <a:extLst>
              <a:ext uri="{FF2B5EF4-FFF2-40B4-BE49-F238E27FC236}">
                <a16:creationId xmlns:a16="http://schemas.microsoft.com/office/drawing/2014/main" id="{F2677D7A-6281-ADC7-D6FD-36734A4E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3" name="Rectangle 9">
            <a:extLst>
              <a:ext uri="{FF2B5EF4-FFF2-40B4-BE49-F238E27FC236}">
                <a16:creationId xmlns:a16="http://schemas.microsoft.com/office/drawing/2014/main" id="{88040838-47FD-B857-F1B9-A27B6248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4" name="Rectangle 11">
            <a:extLst>
              <a:ext uri="{FF2B5EF4-FFF2-40B4-BE49-F238E27FC236}">
                <a16:creationId xmlns:a16="http://schemas.microsoft.com/office/drawing/2014/main" id="{0993872A-50FC-0CC2-C799-7D9B71BE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5" name="Rectangle 12">
            <a:extLst>
              <a:ext uri="{FF2B5EF4-FFF2-40B4-BE49-F238E27FC236}">
                <a16:creationId xmlns:a16="http://schemas.microsoft.com/office/drawing/2014/main" id="{36B98126-5601-0F3A-3844-F51E9A46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6" name="Rectangle 14">
            <a:extLst>
              <a:ext uri="{FF2B5EF4-FFF2-40B4-BE49-F238E27FC236}">
                <a16:creationId xmlns:a16="http://schemas.microsoft.com/office/drawing/2014/main" id="{179F631A-2DEA-0BDF-57FB-EF9CE0168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7" name="Rectangle 15">
            <a:extLst>
              <a:ext uri="{FF2B5EF4-FFF2-40B4-BE49-F238E27FC236}">
                <a16:creationId xmlns:a16="http://schemas.microsoft.com/office/drawing/2014/main" id="{34C8C690-90FF-E408-6749-D1F9DF94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8" name="内容占位符 2">
            <a:extLst>
              <a:ext uri="{FF2B5EF4-FFF2-40B4-BE49-F238E27FC236}">
                <a16:creationId xmlns:a16="http://schemas.microsoft.com/office/drawing/2014/main" id="{538D4AE3-DA12-E2A9-8BE8-AD8B63F2B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11201400" cy="3314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  <a:defRPr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定理：</a:t>
            </a:r>
            <a:b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</a:b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设                       是数域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上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维线性空间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V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的一组基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.</a:t>
            </a:r>
            <a:b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</a:b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/>
            </a:pPr>
            <a:b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</a:br>
            <a:b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</a:br>
            <a:b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</a:b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那么存在唯一的线性变换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σ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，它在基</a:t>
            </a:r>
            <a:b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</a:b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下的矩阵为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A.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29" name="Rectangle 2">
            <a:extLst>
              <a:ext uri="{FF2B5EF4-FFF2-40B4-BE49-F238E27FC236}">
                <a16:creationId xmlns:a16="http://schemas.microsoft.com/office/drawing/2014/main" id="{8F7463A8-E288-07D8-8507-079123FF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30" name="Rectangle 3">
            <a:extLst>
              <a:ext uri="{FF2B5EF4-FFF2-40B4-BE49-F238E27FC236}">
                <a16:creationId xmlns:a16="http://schemas.microsoft.com/office/drawing/2014/main" id="{55AD2646-FA98-54C3-33B9-36B09C03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31" name="Rectangle 5">
            <a:extLst>
              <a:ext uri="{FF2B5EF4-FFF2-40B4-BE49-F238E27FC236}">
                <a16:creationId xmlns:a16="http://schemas.microsoft.com/office/drawing/2014/main" id="{E7B70E02-CDF4-665D-4B8D-C6669FF3C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32" name="Rectangle 6">
            <a:extLst>
              <a:ext uri="{FF2B5EF4-FFF2-40B4-BE49-F238E27FC236}">
                <a16:creationId xmlns:a16="http://schemas.microsoft.com/office/drawing/2014/main" id="{3C613248-DFFA-3ACD-068B-8D7E82D16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505" name="Picture 1">
            <a:extLst>
              <a:ext uri="{FF2B5EF4-FFF2-40B4-BE49-F238E27FC236}">
                <a16:creationId xmlns:a16="http://schemas.microsoft.com/office/drawing/2014/main" id="{16D75EA6-C451-2C84-5200-697F7290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608263"/>
            <a:ext cx="29003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4" name="Rectangle 2">
            <a:extLst>
              <a:ext uri="{FF2B5EF4-FFF2-40B4-BE49-F238E27FC236}">
                <a16:creationId xmlns:a16="http://schemas.microsoft.com/office/drawing/2014/main" id="{D8507F4F-DE18-3CFF-137A-61C80232F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507" name="Picture 1">
            <a:extLst>
              <a:ext uri="{FF2B5EF4-FFF2-40B4-BE49-F238E27FC236}">
                <a16:creationId xmlns:a16="http://schemas.microsoft.com/office/drawing/2014/main" id="{491DA0B6-6721-EC20-1BA2-C4FFCA92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33750"/>
            <a:ext cx="3678238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6" name="Rectangle 3">
            <a:extLst>
              <a:ext uri="{FF2B5EF4-FFF2-40B4-BE49-F238E27FC236}">
                <a16:creationId xmlns:a16="http://schemas.microsoft.com/office/drawing/2014/main" id="{F62763B9-B52C-FCC4-040A-92B073F1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509" name="Picture 1">
            <a:extLst>
              <a:ext uri="{FF2B5EF4-FFF2-40B4-BE49-F238E27FC236}">
                <a16:creationId xmlns:a16="http://schemas.microsoft.com/office/drawing/2014/main" id="{EABD137D-1511-0D00-8819-84BE5A5B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360988"/>
            <a:ext cx="38512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500EBB8-ABB6-4D89-C28D-9E5AF7ADA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线性变换与矩阵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2F43EE8-F6A8-AD14-FD9E-99133504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C447122-C514-8083-66CE-867297D5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EA21D593-3F5C-5C9A-94B6-761EBB2E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8" name="Rectangle 8">
            <a:extLst>
              <a:ext uri="{FF2B5EF4-FFF2-40B4-BE49-F238E27FC236}">
                <a16:creationId xmlns:a16="http://schemas.microsoft.com/office/drawing/2014/main" id="{B95FFBBE-708D-C0C8-5522-79F6C180C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14757E22-F8AA-A697-0BC6-E8D7B556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0" name="Rectangle 11">
            <a:extLst>
              <a:ext uri="{FF2B5EF4-FFF2-40B4-BE49-F238E27FC236}">
                <a16:creationId xmlns:a16="http://schemas.microsoft.com/office/drawing/2014/main" id="{498481B3-A0D1-4AE3-E323-892D9238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1" name="Rectangle 12">
            <a:extLst>
              <a:ext uri="{FF2B5EF4-FFF2-40B4-BE49-F238E27FC236}">
                <a16:creationId xmlns:a16="http://schemas.microsoft.com/office/drawing/2014/main" id="{D174EA4D-F8B1-4487-0367-15BFF08D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2" name="Rectangle 2">
            <a:extLst>
              <a:ext uri="{FF2B5EF4-FFF2-40B4-BE49-F238E27FC236}">
                <a16:creationId xmlns:a16="http://schemas.microsoft.com/office/drawing/2014/main" id="{42EEEC94-374B-9066-6545-ABA6E489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3" name="Rectangle 3">
            <a:extLst>
              <a:ext uri="{FF2B5EF4-FFF2-40B4-BE49-F238E27FC236}">
                <a16:creationId xmlns:a16="http://schemas.microsoft.com/office/drawing/2014/main" id="{491BDF5E-90BE-1EF0-60DF-C9AEFEA8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4" name="Rectangle 5">
            <a:extLst>
              <a:ext uri="{FF2B5EF4-FFF2-40B4-BE49-F238E27FC236}">
                <a16:creationId xmlns:a16="http://schemas.microsoft.com/office/drawing/2014/main" id="{520391E2-89EE-5E07-09B4-61643F33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5" name="Rectangle 6">
            <a:extLst>
              <a:ext uri="{FF2B5EF4-FFF2-40B4-BE49-F238E27FC236}">
                <a16:creationId xmlns:a16="http://schemas.microsoft.com/office/drawing/2014/main" id="{98FC3EE3-7180-AF4D-75B5-5117F1C8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6" name="Rectangle 8">
            <a:extLst>
              <a:ext uri="{FF2B5EF4-FFF2-40B4-BE49-F238E27FC236}">
                <a16:creationId xmlns:a16="http://schemas.microsoft.com/office/drawing/2014/main" id="{E507C111-87F1-13D7-DF65-8FD75AAF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7" name="Rectangle 9">
            <a:extLst>
              <a:ext uri="{FF2B5EF4-FFF2-40B4-BE49-F238E27FC236}">
                <a16:creationId xmlns:a16="http://schemas.microsoft.com/office/drawing/2014/main" id="{C3A84C11-5500-5D68-BE6C-F6AD02A4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8" name="Rectangle 11">
            <a:extLst>
              <a:ext uri="{FF2B5EF4-FFF2-40B4-BE49-F238E27FC236}">
                <a16:creationId xmlns:a16="http://schemas.microsoft.com/office/drawing/2014/main" id="{4ABB05BB-2C6A-A2CD-1344-9D689B66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9" name="Rectangle 12">
            <a:extLst>
              <a:ext uri="{FF2B5EF4-FFF2-40B4-BE49-F238E27FC236}">
                <a16:creationId xmlns:a16="http://schemas.microsoft.com/office/drawing/2014/main" id="{38C7A2C4-86F8-79C2-28B2-59F99A297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50" name="Rectangle 14">
            <a:extLst>
              <a:ext uri="{FF2B5EF4-FFF2-40B4-BE49-F238E27FC236}">
                <a16:creationId xmlns:a16="http://schemas.microsoft.com/office/drawing/2014/main" id="{66CAFF5F-816D-9984-AC7A-18E53948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51" name="Rectangle 15">
            <a:extLst>
              <a:ext uri="{FF2B5EF4-FFF2-40B4-BE49-F238E27FC236}">
                <a16:creationId xmlns:a16="http://schemas.microsoft.com/office/drawing/2014/main" id="{B9F28D4B-BD12-9751-FF76-91DB17B9A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24" name="内容占位符 2">
            <a:extLst>
              <a:ext uri="{FF2B5EF4-FFF2-40B4-BE49-F238E27FC236}">
                <a16:creationId xmlns:a16="http://schemas.microsoft.com/office/drawing/2014/main" id="{15324EEC-6CD1-8577-DFB8-F7DB54CA3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11811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结合前面得到的两个唯一性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设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是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n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维线性空间的一组基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则</a:t>
            </a:r>
            <a:r>
              <a:rPr lang="en-US" altLang="zh-CN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V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中所有线性变换与所有</a:t>
            </a:r>
            <a:r>
              <a:rPr lang="en-US" altLang="zh-CN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n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阶方阵之间存在一一对应关系</a:t>
            </a:r>
            <a:r>
              <a:rPr lang="en-US" altLang="zh-CN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这种关系由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确定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.</a:t>
            </a:r>
            <a:endParaRPr lang="zh-CN" altLang="en-US" sz="240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53" name="Rectangle 2">
            <a:extLst>
              <a:ext uri="{FF2B5EF4-FFF2-40B4-BE49-F238E27FC236}">
                <a16:creationId xmlns:a16="http://schemas.microsoft.com/office/drawing/2014/main" id="{313312E9-990D-F1E7-54C9-32B44C8C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54" name="Rectangle 3">
            <a:extLst>
              <a:ext uri="{FF2B5EF4-FFF2-40B4-BE49-F238E27FC236}">
                <a16:creationId xmlns:a16="http://schemas.microsoft.com/office/drawing/2014/main" id="{792C100E-7979-FB62-06CF-ABA38124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55" name="Rectangle 5">
            <a:extLst>
              <a:ext uri="{FF2B5EF4-FFF2-40B4-BE49-F238E27FC236}">
                <a16:creationId xmlns:a16="http://schemas.microsoft.com/office/drawing/2014/main" id="{5C617548-D36F-BFE6-5F93-B57D8D48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56" name="Rectangle 6">
            <a:extLst>
              <a:ext uri="{FF2B5EF4-FFF2-40B4-BE49-F238E27FC236}">
                <a16:creationId xmlns:a16="http://schemas.microsoft.com/office/drawing/2014/main" id="{E9DBE83A-AE2A-623B-3B35-AEA1E29E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1529" name="Picture 1">
            <a:extLst>
              <a:ext uri="{FF2B5EF4-FFF2-40B4-BE49-F238E27FC236}">
                <a16:creationId xmlns:a16="http://schemas.microsoft.com/office/drawing/2014/main" id="{AFB7A7FE-1800-1A74-0E4F-33005311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62200"/>
            <a:ext cx="4857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8" name="Rectangle 2">
            <a:extLst>
              <a:ext uri="{FF2B5EF4-FFF2-40B4-BE49-F238E27FC236}">
                <a16:creationId xmlns:a16="http://schemas.microsoft.com/office/drawing/2014/main" id="{932F438B-E47F-472E-C1BA-391857ED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59" name="Rectangle 3">
            <a:extLst>
              <a:ext uri="{FF2B5EF4-FFF2-40B4-BE49-F238E27FC236}">
                <a16:creationId xmlns:a16="http://schemas.microsoft.com/office/drawing/2014/main" id="{1A39C110-F256-E56E-CE20-9C696034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1532" name="组合 31">
            <a:extLst>
              <a:ext uri="{FF2B5EF4-FFF2-40B4-BE49-F238E27FC236}">
                <a16:creationId xmlns:a16="http://schemas.microsoft.com/office/drawing/2014/main" id="{C6147F94-0E9F-F667-A0CE-A7192D9FFEA5}"/>
              </a:ext>
            </a:extLst>
          </p:cNvPr>
          <p:cNvGrpSpPr>
            <a:grpSpLocks/>
          </p:cNvGrpSpPr>
          <p:nvPr/>
        </p:nvGrpSpPr>
        <p:grpSpPr bwMode="auto">
          <a:xfrm>
            <a:off x="2851150" y="3686175"/>
            <a:ext cx="7816850" cy="733425"/>
            <a:chOff x="1447800" y="5029200"/>
            <a:chExt cx="5476875" cy="400050"/>
          </a:xfrm>
        </p:grpSpPr>
        <p:pic>
          <p:nvPicPr>
            <p:cNvPr id="21533" name="Picture 10">
              <a:extLst>
                <a:ext uri="{FF2B5EF4-FFF2-40B4-BE49-F238E27FC236}">
                  <a16:creationId xmlns:a16="http://schemas.microsoft.com/office/drawing/2014/main" id="{36A2F8F5-B99C-51AB-3C2B-6B9E6EBA4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5029200"/>
              <a:ext cx="2409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4" name="Picture 13">
              <a:extLst>
                <a:ext uri="{FF2B5EF4-FFF2-40B4-BE49-F238E27FC236}">
                  <a16:creationId xmlns:a16="http://schemas.microsoft.com/office/drawing/2014/main" id="{812A3D82-B6CA-E770-7DF4-EB77B26AC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5029200"/>
              <a:ext cx="296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D1055EA-5963-C9E7-FD60-D42281017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1163638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22531" name="对象 1">
            <a:extLst>
              <a:ext uri="{FF2B5EF4-FFF2-40B4-BE49-F238E27FC236}">
                <a16:creationId xmlns:a16="http://schemas.microsoft.com/office/drawing/2014/main" id="{71124834-DF3C-C111-FC38-A625CC8FD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981200"/>
          <a:ext cx="5773738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711200" progId="Equation.DSMT4">
                  <p:embed/>
                </p:oleObj>
              </mc:Choice>
              <mc:Fallback>
                <p:oleObj name="Equation" r:id="rId3" imgW="2755900" imgH="71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5773738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4">
            <a:extLst>
              <a:ext uri="{FF2B5EF4-FFF2-40B4-BE49-F238E27FC236}">
                <a16:creationId xmlns:a16="http://schemas.microsoft.com/office/drawing/2014/main" id="{ADD3F7CD-341A-C0D1-325F-F11977577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038600"/>
          <a:ext cx="75358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700" imgH="711200" progId="Equation.DSMT4">
                  <p:embed/>
                </p:oleObj>
              </mc:Choice>
              <mc:Fallback>
                <p:oleObj name="Equation" r:id="rId5" imgW="3060700" imgH="71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753586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37EB003-DD85-19A7-D6B0-39250C27D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23555" name="对象 1">
            <a:extLst>
              <a:ext uri="{FF2B5EF4-FFF2-40B4-BE49-F238E27FC236}">
                <a16:creationId xmlns:a16="http://schemas.microsoft.com/office/drawing/2014/main" id="{B11AE542-AD8F-06B8-D7F1-2DA557641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524000"/>
          <a:ext cx="5478463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711200" progId="Equation.DSMT4">
                  <p:embed/>
                </p:oleObj>
              </mc:Choice>
              <mc:Fallback>
                <p:oleObj name="Equation" r:id="rId3" imgW="2755900" imgH="71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5478463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4">
            <a:extLst>
              <a:ext uri="{FF2B5EF4-FFF2-40B4-BE49-F238E27FC236}">
                <a16:creationId xmlns:a16="http://schemas.microsoft.com/office/drawing/2014/main" id="{9241D685-3FC1-9901-9435-6073B4F8D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600200"/>
          <a:ext cx="60706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700" imgH="711200" progId="Equation.DSMT4">
                  <p:embed/>
                </p:oleObj>
              </mc:Choice>
              <mc:Fallback>
                <p:oleObj name="Equation" r:id="rId5" imgW="3060700" imgH="71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00200"/>
                        <a:ext cx="60706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7">
            <a:extLst>
              <a:ext uri="{FF2B5EF4-FFF2-40B4-BE49-F238E27FC236}">
                <a16:creationId xmlns:a16="http://schemas.microsoft.com/office/drawing/2014/main" id="{EBE0FEE9-D418-B534-6C5F-15C8F1A2D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19400"/>
          <a:ext cx="49530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55900" imgH="2133600" progId="Equation.DSMT4">
                  <p:embed/>
                </p:oleObj>
              </mc:Choice>
              <mc:Fallback>
                <p:oleObj name="Equation" r:id="rId7" imgW="2755900" imgH="2133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4953000" cy="383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00B782C-E37B-4908-B2B8-FB481FFEF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线性变换的概念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B3C6D0D2-D1C6-0F39-ADCA-2FAD444361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2590800"/>
            <a:ext cx="9448800" cy="2528888"/>
          </a:xfrm>
        </p:spPr>
        <p:txBody>
          <a:bodyPr/>
          <a:lstStyle/>
          <a:p>
            <a:r>
              <a:rPr lang="zh-CN" altLang="en-US" sz="2100" b="1">
                <a:latin typeface="黑体" panose="02010609060101010101" pitchFamily="49" charset="-122"/>
              </a:rPr>
              <a:t>变换</a:t>
            </a:r>
            <a:br>
              <a:rPr lang="en-US" altLang="zh-CN" sz="2100"/>
            </a:br>
            <a:r>
              <a:rPr lang="en-US" altLang="zh-CN" sz="2100"/>
              <a:t>        </a:t>
            </a:r>
            <a:r>
              <a:rPr lang="zh-CN" altLang="en-US" sz="2100"/>
              <a:t>设</a:t>
            </a:r>
            <a:r>
              <a:rPr lang="en-US" altLang="zh-CN" sz="2100"/>
              <a:t>V</a:t>
            </a:r>
            <a:r>
              <a:rPr lang="zh-CN" altLang="en-US" sz="2100"/>
              <a:t>是数域</a:t>
            </a:r>
            <a:r>
              <a:rPr lang="en-US" altLang="zh-CN" sz="2100"/>
              <a:t>P</a:t>
            </a:r>
            <a:r>
              <a:rPr lang="zh-CN" altLang="en-US" sz="2100"/>
              <a:t>上的线性空间</a:t>
            </a:r>
            <a:r>
              <a:rPr lang="en-US" altLang="zh-CN" sz="2100"/>
              <a:t>, </a:t>
            </a:r>
            <a:r>
              <a:rPr lang="zh-CN" altLang="en-US" sz="2100"/>
              <a:t>若存在一个</a:t>
            </a:r>
            <a:r>
              <a:rPr lang="en-US" altLang="zh-CN" sz="2100"/>
              <a:t>V</a:t>
            </a:r>
            <a:r>
              <a:rPr lang="zh-CN" altLang="en-US" sz="2100"/>
              <a:t>到自身的映射</a:t>
            </a:r>
            <a:r>
              <a:rPr lang="en-US" altLang="zh-CN" sz="2100"/>
              <a:t>σ</a:t>
            </a:r>
            <a:r>
              <a:rPr lang="zh-CN" altLang="en-US" sz="2100"/>
              <a:t>，即</a:t>
            </a:r>
            <a:br>
              <a:rPr lang="en-US" altLang="zh-CN" sz="2100"/>
            </a:br>
            <a:r>
              <a:rPr lang="en-US" altLang="zh-CN" sz="2100"/>
              <a:t>        </a:t>
            </a:r>
            <a:r>
              <a:rPr lang="zh-CN" altLang="en-US" sz="2100" b="1">
                <a:solidFill>
                  <a:srgbClr val="0000CC"/>
                </a:solidFill>
              </a:rPr>
              <a:t>对任意的</a:t>
            </a:r>
            <a:r>
              <a:rPr lang="en-US" altLang="zh-CN" sz="2100" b="1">
                <a:solidFill>
                  <a:srgbClr val="0000CC"/>
                </a:solidFill>
              </a:rPr>
              <a:t>α</a:t>
            </a:r>
            <a:r>
              <a:rPr lang="zh-CN" altLang="en-US" sz="2100" b="1">
                <a:solidFill>
                  <a:srgbClr val="0000CC"/>
                </a:solidFill>
              </a:rPr>
              <a:t>∈</a:t>
            </a:r>
            <a:r>
              <a:rPr lang="en-US" altLang="zh-CN" sz="2100" b="1">
                <a:solidFill>
                  <a:srgbClr val="0000CC"/>
                </a:solidFill>
              </a:rPr>
              <a:t>V,</a:t>
            </a:r>
            <a:r>
              <a:rPr lang="zh-CN" altLang="en-US" sz="2100" b="1">
                <a:solidFill>
                  <a:srgbClr val="0000CC"/>
                </a:solidFill>
              </a:rPr>
              <a:t>都有唯一的</a:t>
            </a:r>
            <a:r>
              <a:rPr lang="en-US" altLang="zh-CN" sz="2100" b="1">
                <a:solidFill>
                  <a:srgbClr val="0000CC"/>
                </a:solidFill>
              </a:rPr>
              <a:t>σ (α)</a:t>
            </a:r>
            <a:r>
              <a:rPr lang="zh-CN" altLang="en-US" sz="2100" b="1">
                <a:solidFill>
                  <a:srgbClr val="0000CC"/>
                </a:solidFill>
              </a:rPr>
              <a:t>∈</a:t>
            </a:r>
            <a:r>
              <a:rPr lang="en-US" altLang="zh-CN" sz="2100" b="1">
                <a:solidFill>
                  <a:srgbClr val="0000CC"/>
                </a:solidFill>
              </a:rPr>
              <a:t>V</a:t>
            </a:r>
            <a:r>
              <a:rPr lang="zh-CN" altLang="en-US" sz="2100" b="1">
                <a:solidFill>
                  <a:srgbClr val="0000CC"/>
                </a:solidFill>
              </a:rPr>
              <a:t>与</a:t>
            </a:r>
            <a:r>
              <a:rPr lang="en-US" altLang="zh-CN" sz="2100" b="1">
                <a:solidFill>
                  <a:srgbClr val="0000CC"/>
                </a:solidFill>
              </a:rPr>
              <a:t>α</a:t>
            </a:r>
            <a:r>
              <a:rPr lang="zh-CN" altLang="en-US" sz="2100" b="1">
                <a:solidFill>
                  <a:srgbClr val="0000CC"/>
                </a:solidFill>
              </a:rPr>
              <a:t>对应</a:t>
            </a:r>
            <a:r>
              <a:rPr lang="en-US" altLang="zh-CN" sz="2100" b="1">
                <a:solidFill>
                  <a:srgbClr val="0000CC"/>
                </a:solidFill>
              </a:rPr>
              <a:t>, </a:t>
            </a:r>
            <a:br>
              <a:rPr lang="en-US" altLang="zh-CN" sz="2100"/>
            </a:br>
            <a:r>
              <a:rPr lang="zh-CN" altLang="en-US" sz="2100"/>
              <a:t>则称</a:t>
            </a:r>
            <a:r>
              <a:rPr lang="en-US" altLang="zh-CN" sz="2100"/>
              <a:t>σ</a:t>
            </a:r>
            <a:r>
              <a:rPr lang="zh-CN" altLang="en-US" sz="2100"/>
              <a:t>为</a:t>
            </a:r>
            <a:r>
              <a:rPr lang="en-US" altLang="zh-CN" sz="2100"/>
              <a:t>V</a:t>
            </a:r>
            <a:r>
              <a:rPr lang="zh-CN" altLang="en-US" sz="2100"/>
              <a:t>的一个变换</a:t>
            </a:r>
            <a:r>
              <a:rPr lang="en-US" altLang="zh-CN" sz="2100"/>
              <a:t>.σ (α)</a:t>
            </a:r>
            <a:r>
              <a:rPr lang="zh-CN" altLang="en-US" sz="2100"/>
              <a:t>称为</a:t>
            </a:r>
            <a:r>
              <a:rPr lang="en-US" altLang="zh-CN" sz="2100"/>
              <a:t>α</a:t>
            </a:r>
            <a:r>
              <a:rPr lang="zh-CN" altLang="en-US" sz="2100"/>
              <a:t>在变换</a:t>
            </a:r>
            <a:r>
              <a:rPr lang="en-US" altLang="zh-CN" sz="2100"/>
              <a:t>σ</a:t>
            </a:r>
            <a:r>
              <a:rPr lang="zh-CN" altLang="en-US" sz="2100"/>
              <a:t>下的像，</a:t>
            </a:r>
            <a:r>
              <a:rPr lang="en-US" altLang="zh-CN" sz="2100"/>
              <a:t> α </a:t>
            </a:r>
            <a:r>
              <a:rPr lang="zh-CN" altLang="en-US" sz="2100"/>
              <a:t>称为</a:t>
            </a:r>
            <a:r>
              <a:rPr lang="en-US" altLang="zh-CN" sz="2100"/>
              <a:t>σ (α)</a:t>
            </a:r>
            <a:r>
              <a:rPr lang="zh-CN" altLang="en-US" sz="2100"/>
              <a:t>的原像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481E974-71B8-BBE0-65B3-123F547EE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841375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24579" name="对象 1">
            <a:extLst>
              <a:ext uri="{FF2B5EF4-FFF2-40B4-BE49-F238E27FC236}">
                <a16:creationId xmlns:a16="http://schemas.microsoft.com/office/drawing/2014/main" id="{D4C5975C-C3BD-6CF7-AF3C-DABB81715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303338"/>
          <a:ext cx="4992688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711200" progId="Equation.DSMT4">
                  <p:embed/>
                </p:oleObj>
              </mc:Choice>
              <mc:Fallback>
                <p:oleObj name="Equation" r:id="rId3" imgW="2755900" imgH="71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03338"/>
                        <a:ext cx="4992688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4">
            <a:extLst>
              <a:ext uri="{FF2B5EF4-FFF2-40B4-BE49-F238E27FC236}">
                <a16:creationId xmlns:a16="http://schemas.microsoft.com/office/drawing/2014/main" id="{FD0B651C-3F05-2B99-D853-060E895DB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266825"/>
          <a:ext cx="5748338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700" imgH="711200" progId="Equation.DSMT4">
                  <p:embed/>
                </p:oleObj>
              </mc:Choice>
              <mc:Fallback>
                <p:oleObj name="Equation" r:id="rId5" imgW="3060700" imgH="71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66825"/>
                        <a:ext cx="5748338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7">
            <a:extLst>
              <a:ext uri="{FF2B5EF4-FFF2-40B4-BE49-F238E27FC236}">
                <a16:creationId xmlns:a16="http://schemas.microsoft.com/office/drawing/2014/main" id="{932CCE19-2045-8291-D159-FD7C15A0C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452688"/>
          <a:ext cx="4705350" cy="364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55900" imgH="2133600" progId="Equation.DSMT4">
                  <p:embed/>
                </p:oleObj>
              </mc:Choice>
              <mc:Fallback>
                <p:oleObj name="Equation" r:id="rId7" imgW="2755900" imgH="2133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52688"/>
                        <a:ext cx="4705350" cy="364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8">
            <a:extLst>
              <a:ext uri="{FF2B5EF4-FFF2-40B4-BE49-F238E27FC236}">
                <a16:creationId xmlns:a16="http://schemas.microsoft.com/office/drawing/2014/main" id="{FB4B92D0-CB4C-A7A8-2F07-7A5F06C9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755900"/>
          <a:ext cx="454977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27300" imgH="990600" progId="Equation.DSMT4">
                  <p:embed/>
                </p:oleObj>
              </mc:Choice>
              <mc:Fallback>
                <p:oleObj name="Equation" r:id="rId9" imgW="2527300" imgH="990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55900"/>
                        <a:ext cx="4549775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5">
            <a:extLst>
              <a:ext uri="{FF2B5EF4-FFF2-40B4-BE49-F238E27FC236}">
                <a16:creationId xmlns:a16="http://schemas.microsoft.com/office/drawing/2014/main" id="{F6F5B1FC-943C-9D5C-4571-8F3ED586E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692650"/>
          <a:ext cx="54165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27300" imgH="711200" progId="Equation.DSMT4">
                  <p:embed/>
                </p:oleObj>
              </mc:Choice>
              <mc:Fallback>
                <p:oleObj name="Equation" r:id="rId11" imgW="2527300" imgH="71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92650"/>
                        <a:ext cx="54165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44C5CE5-A2EF-2ECB-2A7C-33BF3A238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900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25603" name="对象 1">
            <a:extLst>
              <a:ext uri="{FF2B5EF4-FFF2-40B4-BE49-F238E27FC236}">
                <a16:creationId xmlns:a16="http://schemas.microsoft.com/office/drawing/2014/main" id="{99DF23D7-5834-4DCF-4FFB-61C4AE620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3" y="1431925"/>
          <a:ext cx="547687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711200" progId="Equation.DSMT4">
                  <p:embed/>
                </p:oleObj>
              </mc:Choice>
              <mc:Fallback>
                <p:oleObj name="Equation" r:id="rId3" imgW="2755900" imgH="71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1431925"/>
                        <a:ext cx="547687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4">
            <a:extLst>
              <a:ext uri="{FF2B5EF4-FFF2-40B4-BE49-F238E27FC236}">
                <a16:creationId xmlns:a16="http://schemas.microsoft.com/office/drawing/2014/main" id="{475FD898-9793-22C4-8B13-532CAE952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0" y="1492250"/>
          <a:ext cx="60293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3900" imgH="711200" progId="Equation.DSMT4">
                  <p:embed/>
                </p:oleObj>
              </mc:Choice>
              <mc:Fallback>
                <p:oleObj name="Equation" r:id="rId5" imgW="3263900" imgH="71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492250"/>
                        <a:ext cx="602932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C24D7A2-A91D-3FBB-2DA2-905FC4859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26627" name="对象 1">
            <a:extLst>
              <a:ext uri="{FF2B5EF4-FFF2-40B4-BE49-F238E27FC236}">
                <a16:creationId xmlns:a16="http://schemas.microsoft.com/office/drawing/2014/main" id="{5E40C185-1B31-9B6B-AFCF-FDEAAE9AD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371600"/>
          <a:ext cx="5024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711200" progId="Equation.DSMT4">
                  <p:embed/>
                </p:oleObj>
              </mc:Choice>
              <mc:Fallback>
                <p:oleObj name="Equation" r:id="rId3" imgW="2755900" imgH="71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5024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4">
            <a:extLst>
              <a:ext uri="{FF2B5EF4-FFF2-40B4-BE49-F238E27FC236}">
                <a16:creationId xmlns:a16="http://schemas.microsoft.com/office/drawing/2014/main" id="{05C6AAE7-059A-B2A9-22E9-9BFAAEFE4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447800"/>
          <a:ext cx="6205538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3900" imgH="711200" progId="Equation.DSMT4">
                  <p:embed/>
                </p:oleObj>
              </mc:Choice>
              <mc:Fallback>
                <p:oleObj name="Equation" r:id="rId5" imgW="3263900" imgH="71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6205538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7">
            <a:extLst>
              <a:ext uri="{FF2B5EF4-FFF2-40B4-BE49-F238E27FC236}">
                <a16:creationId xmlns:a16="http://schemas.microsoft.com/office/drawing/2014/main" id="{C0F8F4E1-33B7-C4CE-2A0A-348BB426D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670175"/>
          <a:ext cx="54102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09900" imgH="2133600" progId="Equation.DSMT4">
                  <p:embed/>
                </p:oleObj>
              </mc:Choice>
              <mc:Fallback>
                <p:oleObj name="Equation" r:id="rId7" imgW="3009900" imgH="2133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70175"/>
                        <a:ext cx="541020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9024FC4-6A62-4E1C-F99D-C0F87E1D5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900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27651" name="对象 1">
            <a:extLst>
              <a:ext uri="{FF2B5EF4-FFF2-40B4-BE49-F238E27FC236}">
                <a16:creationId xmlns:a16="http://schemas.microsoft.com/office/drawing/2014/main" id="{72350383-589D-FC4C-5D23-5068C91A7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1447800"/>
          <a:ext cx="50323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711200" progId="Equation.DSMT4">
                  <p:embed/>
                </p:oleObj>
              </mc:Choice>
              <mc:Fallback>
                <p:oleObj name="Equation" r:id="rId3" imgW="2755900" imgH="71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447800"/>
                        <a:ext cx="50323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4">
            <a:extLst>
              <a:ext uri="{FF2B5EF4-FFF2-40B4-BE49-F238E27FC236}">
                <a16:creationId xmlns:a16="http://schemas.microsoft.com/office/drawing/2014/main" id="{66EC8C47-1FB4-92BB-8F09-D8DFFFA95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398588"/>
          <a:ext cx="674687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3900" imgH="711200" progId="Equation.DSMT4">
                  <p:embed/>
                </p:oleObj>
              </mc:Choice>
              <mc:Fallback>
                <p:oleObj name="Equation" r:id="rId5" imgW="3263900" imgH="71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98588"/>
                        <a:ext cx="6746875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7">
            <a:extLst>
              <a:ext uri="{FF2B5EF4-FFF2-40B4-BE49-F238E27FC236}">
                <a16:creationId xmlns:a16="http://schemas.microsoft.com/office/drawing/2014/main" id="{86BA2FF9-2DB4-F087-C487-6DA0C8A31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609850"/>
          <a:ext cx="5562600" cy="394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09900" imgH="2133600" progId="Equation.DSMT4">
                  <p:embed/>
                </p:oleObj>
              </mc:Choice>
              <mc:Fallback>
                <p:oleObj name="Equation" r:id="rId7" imgW="3009900" imgH="2133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609850"/>
                        <a:ext cx="5562600" cy="394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8">
            <a:extLst>
              <a:ext uri="{FF2B5EF4-FFF2-40B4-BE49-F238E27FC236}">
                <a16:creationId xmlns:a16="http://schemas.microsoft.com/office/drawing/2014/main" id="{173DD672-5E46-7685-7A88-9134CDD4B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890838"/>
          <a:ext cx="57150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92400" imgH="990600" progId="Equation.DSMT4">
                  <p:embed/>
                </p:oleObj>
              </mc:Choice>
              <mc:Fallback>
                <p:oleObj name="Equation" r:id="rId9" imgW="2692400" imgH="990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90838"/>
                        <a:ext cx="5715000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5">
            <a:extLst>
              <a:ext uri="{FF2B5EF4-FFF2-40B4-BE49-F238E27FC236}">
                <a16:creationId xmlns:a16="http://schemas.microsoft.com/office/drawing/2014/main" id="{EDA41895-A594-6F72-E195-C815864AF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3438" y="4994275"/>
          <a:ext cx="56388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79700" imgH="711200" progId="Equation.DSMT4">
                  <p:embed/>
                </p:oleObj>
              </mc:Choice>
              <mc:Fallback>
                <p:oleObj name="Equation" r:id="rId11" imgW="2679700" imgH="71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8" y="4994275"/>
                        <a:ext cx="56388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179A0A7-3A0E-69DE-F1C1-D008FF9CB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1325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28675" name="对象 1">
            <a:extLst>
              <a:ext uri="{FF2B5EF4-FFF2-40B4-BE49-F238E27FC236}">
                <a16:creationId xmlns:a16="http://schemas.microsoft.com/office/drawing/2014/main" id="{0640ECC4-1952-AC61-5077-8EAEA3C96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447800"/>
          <a:ext cx="81422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36900" imgH="469900" progId="Equation.DSMT4">
                  <p:embed/>
                </p:oleObj>
              </mc:Choice>
              <mc:Fallback>
                <p:oleObj name="Equation" r:id="rId3" imgW="3136900" imgH="469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7800"/>
                        <a:ext cx="814228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43BC828-827A-1FB8-5656-C282D1237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29699" name="对象 1">
            <a:extLst>
              <a:ext uri="{FF2B5EF4-FFF2-40B4-BE49-F238E27FC236}">
                <a16:creationId xmlns:a16="http://schemas.microsoft.com/office/drawing/2014/main" id="{5DCB064A-FA20-3953-F191-167BCEBBA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333500"/>
          <a:ext cx="6870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36900" imgH="469900" progId="Equation.DSMT4">
                  <p:embed/>
                </p:oleObj>
              </mc:Choice>
              <mc:Fallback>
                <p:oleObj name="Equation" r:id="rId3" imgW="3136900" imgH="469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33500"/>
                        <a:ext cx="6870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">
            <a:extLst>
              <a:ext uri="{FF2B5EF4-FFF2-40B4-BE49-F238E27FC236}">
                <a16:creationId xmlns:a16="http://schemas.microsoft.com/office/drawing/2014/main" id="{D813F5EB-5D76-161D-AC26-0277F3A42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438400"/>
          <a:ext cx="9906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60900" imgH="1219200" progId="Equation.DSMT4">
                  <p:embed/>
                </p:oleObj>
              </mc:Choice>
              <mc:Fallback>
                <p:oleObj name="Equation" r:id="rId5" imgW="4660900" imgH="1219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38400"/>
                        <a:ext cx="9906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EC3A23B-3854-C198-7EE3-5A17596CD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1325" y="8128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30723" name="对象 1">
            <a:extLst>
              <a:ext uri="{FF2B5EF4-FFF2-40B4-BE49-F238E27FC236}">
                <a16:creationId xmlns:a16="http://schemas.microsoft.com/office/drawing/2014/main" id="{F1F5C2C3-F817-E96D-C735-4C49E23D0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447800"/>
          <a:ext cx="61753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36900" imgH="469900" progId="Equation.DSMT4">
                  <p:embed/>
                </p:oleObj>
              </mc:Choice>
              <mc:Fallback>
                <p:oleObj name="Equation" r:id="rId3" imgW="3136900" imgH="469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7800"/>
                        <a:ext cx="61753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2">
            <a:extLst>
              <a:ext uri="{FF2B5EF4-FFF2-40B4-BE49-F238E27FC236}">
                <a16:creationId xmlns:a16="http://schemas.microsoft.com/office/drawing/2014/main" id="{05A93823-3824-DE97-DAFA-5D5219630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11425"/>
          <a:ext cx="65532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60900" imgH="1219200" progId="Equation.DSMT4">
                  <p:embed/>
                </p:oleObj>
              </mc:Choice>
              <mc:Fallback>
                <p:oleObj name="Equation" r:id="rId5" imgW="4660900" imgH="1219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1425"/>
                        <a:ext cx="65532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3">
            <a:extLst>
              <a:ext uri="{FF2B5EF4-FFF2-40B4-BE49-F238E27FC236}">
                <a16:creationId xmlns:a16="http://schemas.microsoft.com/office/drawing/2014/main" id="{1FAAB811-E407-F5D9-23C1-B7DCA9FE5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149725"/>
          <a:ext cx="701040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35500" imgH="1790700" progId="Equation.DSMT4">
                  <p:embed/>
                </p:oleObj>
              </mc:Choice>
              <mc:Fallback>
                <p:oleObj name="Equation" r:id="rId7" imgW="4635500" imgH="17907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49725"/>
                        <a:ext cx="7010400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D953CE5-04DD-83FB-7386-BD0A38FD9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900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31747" name="对象 3">
            <a:extLst>
              <a:ext uri="{FF2B5EF4-FFF2-40B4-BE49-F238E27FC236}">
                <a16:creationId xmlns:a16="http://schemas.microsoft.com/office/drawing/2014/main" id="{3B5B9770-D6B1-7E3F-5F7E-F871FC272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286000"/>
          <a:ext cx="10839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22900" imgH="457200" progId="Equation.DSMT4">
                  <p:embed/>
                </p:oleObj>
              </mc:Choice>
              <mc:Fallback>
                <p:oleObj name="Equation" r:id="rId3" imgW="54229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10839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对象 2">
            <a:extLst>
              <a:ext uri="{FF2B5EF4-FFF2-40B4-BE49-F238E27FC236}">
                <a16:creationId xmlns:a16="http://schemas.microsoft.com/office/drawing/2014/main" id="{BF50C935-76FA-42E7-A834-DCC6B82F1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333500"/>
          <a:ext cx="11442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81700" imgH="457200" progId="Equation.DSMT4">
                  <p:embed/>
                </p:oleObj>
              </mc:Choice>
              <mc:Fallback>
                <p:oleObj name="Equation" r:id="rId5" imgW="59817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33500"/>
                        <a:ext cx="11442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0379736-F2D4-C85E-7253-88AAE1A5E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32771" name="对象 3">
            <a:extLst>
              <a:ext uri="{FF2B5EF4-FFF2-40B4-BE49-F238E27FC236}">
                <a16:creationId xmlns:a16="http://schemas.microsoft.com/office/drawing/2014/main" id="{CEB47B55-747D-72B5-1211-1D8842F8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286000"/>
          <a:ext cx="10839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22900" imgH="457200" progId="Equation.DSMT4">
                  <p:embed/>
                </p:oleObj>
              </mc:Choice>
              <mc:Fallback>
                <p:oleObj name="Equation" r:id="rId3" imgW="54229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10839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2">
            <a:extLst>
              <a:ext uri="{FF2B5EF4-FFF2-40B4-BE49-F238E27FC236}">
                <a16:creationId xmlns:a16="http://schemas.microsoft.com/office/drawing/2014/main" id="{D4226C0E-4776-FF1B-8C7D-0B4A6850B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428750"/>
          <a:ext cx="111934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81700" imgH="457200" progId="Equation.DSMT4">
                  <p:embed/>
                </p:oleObj>
              </mc:Choice>
              <mc:Fallback>
                <p:oleObj name="Equation" r:id="rId5" imgW="59817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28750"/>
                        <a:ext cx="111934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5">
            <a:extLst>
              <a:ext uri="{FF2B5EF4-FFF2-40B4-BE49-F238E27FC236}">
                <a16:creationId xmlns:a16="http://schemas.microsoft.com/office/drawing/2014/main" id="{38C6A1A1-9BC1-98D9-B9CB-2E600620D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3352800"/>
          <a:ext cx="1172051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57900" imgH="1181100" progId="Equation.DSMT4">
                  <p:embed/>
                </p:oleObj>
              </mc:Choice>
              <mc:Fallback>
                <p:oleObj name="Equation" r:id="rId7" imgW="6057900" imgH="1181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352800"/>
                        <a:ext cx="1172051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D0C0B63-39E7-8C4F-AE08-E62201D60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6088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33795" name="对象 5">
            <a:extLst>
              <a:ext uri="{FF2B5EF4-FFF2-40B4-BE49-F238E27FC236}">
                <a16:creationId xmlns:a16="http://schemas.microsoft.com/office/drawing/2014/main" id="{8CBA8CD8-A289-77CC-A4B0-B7F53EFD7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97000"/>
          <a:ext cx="1158557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57900" imgH="1181100" progId="Equation.DSMT4">
                  <p:embed/>
                </p:oleObj>
              </mc:Choice>
              <mc:Fallback>
                <p:oleObj name="Equation" r:id="rId3" imgW="6057900" imgH="1181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97000"/>
                        <a:ext cx="11585575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对象 4">
            <a:extLst>
              <a:ext uri="{FF2B5EF4-FFF2-40B4-BE49-F238E27FC236}">
                <a16:creationId xmlns:a16="http://schemas.microsoft.com/office/drawing/2014/main" id="{D6E4F3A2-26EB-00E1-913F-F14822702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86200"/>
          <a:ext cx="92075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64100" imgH="1193800" progId="Equation.DSMT4">
                  <p:embed/>
                </p:oleObj>
              </mc:Choice>
              <mc:Fallback>
                <p:oleObj name="Equation" r:id="rId5" imgW="4864100" imgH="119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9207500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D96ECD64-A59A-27CD-31C4-10D647A73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线性变换的概念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959B2AFA-65DA-F4DA-E608-964D168AF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590800"/>
            <a:ext cx="10591800" cy="2468563"/>
          </a:xfrm>
        </p:spPr>
        <p:txBody>
          <a:bodyPr/>
          <a:lstStyle/>
          <a:p>
            <a:r>
              <a:rPr lang="zh-CN" altLang="en-US" sz="2100" b="1">
                <a:latin typeface="黑体" panose="02010609060101010101" pitchFamily="49" charset="-122"/>
              </a:rPr>
              <a:t>线性变换</a:t>
            </a:r>
            <a:br>
              <a:rPr lang="en-US" altLang="zh-CN" sz="2100"/>
            </a:br>
            <a:r>
              <a:rPr lang="en-US" altLang="zh-CN" sz="2100"/>
              <a:t>         </a:t>
            </a:r>
            <a:r>
              <a:rPr lang="zh-CN" altLang="en-US" sz="2100"/>
              <a:t>设</a:t>
            </a:r>
            <a:r>
              <a:rPr lang="en-US" altLang="zh-CN" sz="2100"/>
              <a:t>V</a:t>
            </a:r>
            <a:r>
              <a:rPr lang="zh-CN" altLang="en-US" sz="2100"/>
              <a:t>是数域</a:t>
            </a:r>
            <a:r>
              <a:rPr lang="en-US" altLang="zh-CN" sz="2100"/>
              <a:t>P</a:t>
            </a:r>
            <a:r>
              <a:rPr lang="zh-CN" altLang="en-US" sz="2100"/>
              <a:t>上线性空间</a:t>
            </a:r>
            <a:r>
              <a:rPr lang="en-US" altLang="zh-CN" sz="2100"/>
              <a:t>,  σ</a:t>
            </a:r>
            <a:r>
              <a:rPr lang="zh-CN" altLang="en-US" sz="2100"/>
              <a:t>为</a:t>
            </a:r>
            <a:r>
              <a:rPr lang="en-US" altLang="zh-CN" sz="2100"/>
              <a:t>V</a:t>
            </a:r>
            <a:r>
              <a:rPr lang="zh-CN" altLang="en-US" sz="2100"/>
              <a:t>的一个变换</a:t>
            </a:r>
            <a:r>
              <a:rPr lang="en-US" altLang="zh-CN" sz="2100"/>
              <a:t>. </a:t>
            </a:r>
            <a:r>
              <a:rPr lang="zh-CN" altLang="en-US" sz="2100" b="1">
                <a:solidFill>
                  <a:srgbClr val="0000CC"/>
                </a:solidFill>
              </a:rPr>
              <a:t>若对任意的</a:t>
            </a:r>
            <a:r>
              <a:rPr lang="en-US" altLang="zh-CN" sz="2100" b="1">
                <a:solidFill>
                  <a:srgbClr val="0000CC"/>
                </a:solidFill>
              </a:rPr>
              <a:t>α </a:t>
            </a:r>
            <a:r>
              <a:rPr lang="zh-CN" altLang="en-US" sz="2100" b="1">
                <a:solidFill>
                  <a:srgbClr val="0000CC"/>
                </a:solidFill>
              </a:rPr>
              <a:t>、</a:t>
            </a:r>
            <a:r>
              <a:rPr lang="en-US" altLang="zh-CN" sz="2100" b="1">
                <a:solidFill>
                  <a:srgbClr val="0000CC"/>
                </a:solidFill>
              </a:rPr>
              <a:t>β</a:t>
            </a:r>
            <a:r>
              <a:rPr lang="zh-CN" altLang="en-US" sz="2100" b="1">
                <a:solidFill>
                  <a:srgbClr val="0000CC"/>
                </a:solidFill>
              </a:rPr>
              <a:t>∈</a:t>
            </a:r>
            <a:r>
              <a:rPr lang="en-US" altLang="zh-CN" sz="2100" b="1">
                <a:solidFill>
                  <a:srgbClr val="0000CC"/>
                </a:solidFill>
              </a:rPr>
              <a:t>V</a:t>
            </a:r>
            <a:r>
              <a:rPr lang="zh-CN" altLang="en-US" sz="2100" b="1">
                <a:solidFill>
                  <a:srgbClr val="0000CC"/>
                </a:solidFill>
              </a:rPr>
              <a:t>和</a:t>
            </a:r>
            <a:r>
              <a:rPr lang="en-US" altLang="zh-CN" sz="2100" b="1">
                <a:solidFill>
                  <a:srgbClr val="0000CC"/>
                </a:solidFill>
              </a:rPr>
              <a:t>k</a:t>
            </a:r>
            <a:r>
              <a:rPr lang="zh-CN" altLang="en-US" sz="2100" b="1">
                <a:solidFill>
                  <a:srgbClr val="0000CC"/>
                </a:solidFill>
              </a:rPr>
              <a:t> ∈ </a:t>
            </a:r>
            <a:r>
              <a:rPr lang="en-US" altLang="zh-CN" sz="2100" b="1">
                <a:solidFill>
                  <a:srgbClr val="0000CC"/>
                </a:solidFill>
              </a:rPr>
              <a:t>P</a:t>
            </a:r>
            <a:r>
              <a:rPr lang="zh-CN" altLang="en-US" sz="2100" b="1">
                <a:solidFill>
                  <a:srgbClr val="0000CC"/>
                </a:solidFill>
              </a:rPr>
              <a:t>都有</a:t>
            </a:r>
            <a:br>
              <a:rPr lang="en-US" altLang="zh-CN" sz="2100" b="1">
                <a:solidFill>
                  <a:srgbClr val="0000CC"/>
                </a:solidFill>
              </a:rPr>
            </a:br>
            <a:r>
              <a:rPr lang="en-US" altLang="zh-CN" sz="2100" b="1">
                <a:solidFill>
                  <a:srgbClr val="0000CC"/>
                </a:solidFill>
              </a:rPr>
              <a:t>             σ (α+β) = σ (α) + σ (β)(</a:t>
            </a:r>
            <a:r>
              <a:rPr lang="zh-CN" altLang="en-US" sz="2100" b="1">
                <a:solidFill>
                  <a:srgbClr val="0000CC"/>
                </a:solidFill>
              </a:rPr>
              <a:t>可加性</a:t>
            </a:r>
            <a:r>
              <a:rPr lang="en-US" altLang="zh-CN" sz="2100" b="1">
                <a:solidFill>
                  <a:srgbClr val="0000CC"/>
                </a:solidFill>
              </a:rPr>
              <a:t>) </a:t>
            </a:r>
            <a:br>
              <a:rPr lang="en-US" altLang="zh-CN" sz="2100" b="1">
                <a:solidFill>
                  <a:srgbClr val="0000CC"/>
                </a:solidFill>
              </a:rPr>
            </a:br>
            <a:r>
              <a:rPr lang="en-US" altLang="zh-CN" sz="2100" b="1">
                <a:solidFill>
                  <a:srgbClr val="0000CC"/>
                </a:solidFill>
              </a:rPr>
              <a:t>             σ (kα) =k σ (β) (</a:t>
            </a:r>
            <a:r>
              <a:rPr lang="zh-CN" altLang="en-US" sz="2100" b="1">
                <a:solidFill>
                  <a:srgbClr val="0000CC"/>
                </a:solidFill>
              </a:rPr>
              <a:t>齐次性</a:t>
            </a:r>
            <a:r>
              <a:rPr lang="en-US" altLang="zh-CN" sz="2100" b="1">
                <a:solidFill>
                  <a:srgbClr val="0000CC"/>
                </a:solidFill>
              </a:rPr>
              <a:t>)</a:t>
            </a:r>
            <a:br>
              <a:rPr lang="en-US" altLang="zh-CN" sz="2100"/>
            </a:br>
            <a:r>
              <a:rPr lang="zh-CN" altLang="en-US" sz="2100"/>
              <a:t>则称</a:t>
            </a:r>
            <a:r>
              <a:rPr lang="en-US" altLang="zh-CN" sz="2100"/>
              <a:t>σ </a:t>
            </a:r>
            <a:r>
              <a:rPr lang="zh-CN" altLang="en-US" sz="2100"/>
              <a:t>为</a:t>
            </a:r>
            <a:r>
              <a:rPr lang="en-US" altLang="zh-CN" sz="2100"/>
              <a:t>V</a:t>
            </a:r>
            <a:r>
              <a:rPr lang="zh-CN" altLang="en-US" sz="2100"/>
              <a:t>的一个线性变换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3A645B2-45E8-CBB8-1C12-58AE58F23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900" y="7620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34819" name="对象 2">
            <a:extLst>
              <a:ext uri="{FF2B5EF4-FFF2-40B4-BE49-F238E27FC236}">
                <a16:creationId xmlns:a16="http://schemas.microsoft.com/office/drawing/2014/main" id="{7F3E75EB-EE8A-EE7E-BFE9-CBC8673F4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447800"/>
          <a:ext cx="10966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81700" imgH="457200" progId="Equation.DSMT4">
                  <p:embed/>
                </p:oleObj>
              </mc:Choice>
              <mc:Fallback>
                <p:oleObj name="Equation" r:id="rId3" imgW="59817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109664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1">
            <a:extLst>
              <a:ext uri="{FF2B5EF4-FFF2-40B4-BE49-F238E27FC236}">
                <a16:creationId xmlns:a16="http://schemas.microsoft.com/office/drawing/2014/main" id="{B240F6E5-9915-F2EA-6A4A-937AC8A47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286000"/>
          <a:ext cx="1109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49900" imgH="457200" progId="Equation.DSMT4">
                  <p:embed/>
                </p:oleObj>
              </mc:Choice>
              <mc:Fallback>
                <p:oleObj name="Equation" r:id="rId5" imgW="55499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1109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573EB76-0A13-189C-BDD6-22C33E0B6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900" y="9144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35843" name="对象 2">
            <a:extLst>
              <a:ext uri="{FF2B5EF4-FFF2-40B4-BE49-F238E27FC236}">
                <a16:creationId xmlns:a16="http://schemas.microsoft.com/office/drawing/2014/main" id="{0110B2AF-C9D5-2C55-DE63-EF5AB32FF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3" y="1409700"/>
          <a:ext cx="114649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81700" imgH="457200" progId="Equation.DSMT4">
                  <p:embed/>
                </p:oleObj>
              </mc:Choice>
              <mc:Fallback>
                <p:oleObj name="Equation" r:id="rId3" imgW="59817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409700"/>
                        <a:ext cx="114649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1">
            <a:extLst>
              <a:ext uri="{FF2B5EF4-FFF2-40B4-BE49-F238E27FC236}">
                <a16:creationId xmlns:a16="http://schemas.microsoft.com/office/drawing/2014/main" id="{CE9BA7B2-CF81-2FC2-C5AA-EE1A67516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24100"/>
          <a:ext cx="115617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49900" imgH="457200" progId="Equation.DSMT4">
                  <p:embed/>
                </p:oleObj>
              </mc:Choice>
              <mc:Fallback>
                <p:oleObj name="Equation" r:id="rId5" imgW="55499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24100"/>
                        <a:ext cx="115617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5">
            <a:extLst>
              <a:ext uri="{FF2B5EF4-FFF2-40B4-BE49-F238E27FC236}">
                <a16:creationId xmlns:a16="http://schemas.microsoft.com/office/drawing/2014/main" id="{63F18A8E-D810-DA66-4B8A-9B8C3D58E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8" y="3429000"/>
          <a:ext cx="1170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569200" imgH="1181100" progId="Equation.DSMT4">
                  <p:embed/>
                </p:oleObj>
              </mc:Choice>
              <mc:Fallback>
                <p:oleObj name="Equation" r:id="rId7" imgW="7569200" imgH="1181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3429000"/>
                        <a:ext cx="117030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2D82664-828A-6F42-BD0D-5661F4A60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900" y="881063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线性变换的矩阵</a:t>
            </a:r>
          </a:p>
        </p:txBody>
      </p:sp>
      <p:graphicFrame>
        <p:nvGraphicFramePr>
          <p:cNvPr id="36867" name="对象 5">
            <a:extLst>
              <a:ext uri="{FF2B5EF4-FFF2-40B4-BE49-F238E27FC236}">
                <a16:creationId xmlns:a16="http://schemas.microsoft.com/office/drawing/2014/main" id="{F00BA120-F93D-C8E6-CB12-21FF30A47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447800"/>
          <a:ext cx="117046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569200" imgH="1181100" progId="Equation.DSMT4">
                  <p:embed/>
                </p:oleObj>
              </mc:Choice>
              <mc:Fallback>
                <p:oleObj name="Equation" r:id="rId3" imgW="7569200" imgH="1181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117046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6">
            <a:extLst>
              <a:ext uri="{FF2B5EF4-FFF2-40B4-BE49-F238E27FC236}">
                <a16:creationId xmlns:a16="http://schemas.microsoft.com/office/drawing/2014/main" id="{44632975-04D4-050D-C59A-66082298B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888" y="3505200"/>
          <a:ext cx="9525000" cy="29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48400" imgH="1930400" progId="Equation.DSMT4">
                  <p:embed/>
                </p:oleObj>
              </mc:Choice>
              <mc:Fallback>
                <p:oleObj name="Equation" r:id="rId5" imgW="6248400" imgH="1930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505200"/>
                        <a:ext cx="9525000" cy="294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2AC1F1C-93BC-FEB9-E50D-C9013A2E0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103D288-2D6C-81A2-E148-32CA0FB8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542E81D8-883A-3E9E-FF2A-2EE9D5B3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1" name="Rectangle 8">
            <a:extLst>
              <a:ext uri="{FF2B5EF4-FFF2-40B4-BE49-F238E27FC236}">
                <a16:creationId xmlns:a16="http://schemas.microsoft.com/office/drawing/2014/main" id="{916473A8-4832-8C67-6E34-E0064A57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2" name="Rectangle 9">
            <a:extLst>
              <a:ext uri="{FF2B5EF4-FFF2-40B4-BE49-F238E27FC236}">
                <a16:creationId xmlns:a16="http://schemas.microsoft.com/office/drawing/2014/main" id="{671E7870-80A2-0265-292C-9FEC9C714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3" name="Rectangle 11">
            <a:extLst>
              <a:ext uri="{FF2B5EF4-FFF2-40B4-BE49-F238E27FC236}">
                <a16:creationId xmlns:a16="http://schemas.microsoft.com/office/drawing/2014/main" id="{92A75D0B-3E80-84CE-2D26-9BFF1DC5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4" name="Rectangle 12">
            <a:extLst>
              <a:ext uri="{FF2B5EF4-FFF2-40B4-BE49-F238E27FC236}">
                <a16:creationId xmlns:a16="http://schemas.microsoft.com/office/drawing/2014/main" id="{86731A01-976F-D695-0EA4-EEDC6C34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5" name="Rectangle 2">
            <a:extLst>
              <a:ext uri="{FF2B5EF4-FFF2-40B4-BE49-F238E27FC236}">
                <a16:creationId xmlns:a16="http://schemas.microsoft.com/office/drawing/2014/main" id="{FF03EC56-0CDE-5D0A-4970-FC77A009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6" name="Rectangle 3">
            <a:extLst>
              <a:ext uri="{FF2B5EF4-FFF2-40B4-BE49-F238E27FC236}">
                <a16:creationId xmlns:a16="http://schemas.microsoft.com/office/drawing/2014/main" id="{D81F490A-34DC-B3F8-531C-6190D45E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7" name="Rectangle 5">
            <a:extLst>
              <a:ext uri="{FF2B5EF4-FFF2-40B4-BE49-F238E27FC236}">
                <a16:creationId xmlns:a16="http://schemas.microsoft.com/office/drawing/2014/main" id="{35666A0C-7AD1-BA00-35DA-E98194FF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8" name="Rectangle 6">
            <a:extLst>
              <a:ext uri="{FF2B5EF4-FFF2-40B4-BE49-F238E27FC236}">
                <a16:creationId xmlns:a16="http://schemas.microsoft.com/office/drawing/2014/main" id="{C1B2AB10-A1E0-8A77-31F2-1609202FF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9" name="Rectangle 8">
            <a:extLst>
              <a:ext uri="{FF2B5EF4-FFF2-40B4-BE49-F238E27FC236}">
                <a16:creationId xmlns:a16="http://schemas.microsoft.com/office/drawing/2014/main" id="{C2DA0E3D-BA0B-452C-395A-509EAC45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70" name="Rectangle 9">
            <a:extLst>
              <a:ext uri="{FF2B5EF4-FFF2-40B4-BE49-F238E27FC236}">
                <a16:creationId xmlns:a16="http://schemas.microsoft.com/office/drawing/2014/main" id="{20ACB209-5A93-B426-770F-65981CD1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71" name="Rectangle 11">
            <a:extLst>
              <a:ext uri="{FF2B5EF4-FFF2-40B4-BE49-F238E27FC236}">
                <a16:creationId xmlns:a16="http://schemas.microsoft.com/office/drawing/2014/main" id="{060878E3-6714-8071-4CFF-832C57C53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72" name="Rectangle 12">
            <a:extLst>
              <a:ext uri="{FF2B5EF4-FFF2-40B4-BE49-F238E27FC236}">
                <a16:creationId xmlns:a16="http://schemas.microsoft.com/office/drawing/2014/main" id="{60D79C20-5009-15C3-956D-A0E64982F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73" name="Rectangle 14">
            <a:extLst>
              <a:ext uri="{FF2B5EF4-FFF2-40B4-BE49-F238E27FC236}">
                <a16:creationId xmlns:a16="http://schemas.microsoft.com/office/drawing/2014/main" id="{40A944B9-3E1A-BA19-051B-06B20DE4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74" name="Rectangle 15">
            <a:extLst>
              <a:ext uri="{FF2B5EF4-FFF2-40B4-BE49-F238E27FC236}">
                <a16:creationId xmlns:a16="http://schemas.microsoft.com/office/drawing/2014/main" id="{D6523581-98C7-E18C-001F-E70FFBD2E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7" name="内容占位符 2">
            <a:extLst>
              <a:ext uri="{FF2B5EF4-FFF2-40B4-BE49-F238E27FC236}">
                <a16:creationId xmlns:a16="http://schemas.microsoft.com/office/drawing/2014/main" id="{CA52EFEE-8858-F7A4-D850-EB45E5EF9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11430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设                       是数域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P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上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n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维线性空间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V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的一组基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若向量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α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在这组基下的坐标为</a:t>
            </a:r>
            <a:r>
              <a:rPr lang="en-US" altLang="zh-CN" sz="2400" i="1"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400" b="1" i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即</a:t>
            </a:r>
            <a:br>
              <a:rPr lang="en-US" altLang="zh-CN" sz="2400" b="1" i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V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中线性变换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σ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在这组基下的矩阵为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，即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那么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endParaRPr lang="zh-CN" altLang="en-US" sz="2400" i="1"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sym typeface="Arial" panose="020B0604020202020204" pitchFamily="34" charset="0"/>
            </a:endParaRPr>
          </a:p>
        </p:txBody>
      </p:sp>
      <p:sp>
        <p:nvSpPr>
          <p:cNvPr id="19476" name="Rectangle 2">
            <a:extLst>
              <a:ext uri="{FF2B5EF4-FFF2-40B4-BE49-F238E27FC236}">
                <a16:creationId xmlns:a16="http://schemas.microsoft.com/office/drawing/2014/main" id="{534257E0-1DC7-C542-3CEB-99B3DFC95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77" name="Rectangle 3">
            <a:extLst>
              <a:ext uri="{FF2B5EF4-FFF2-40B4-BE49-F238E27FC236}">
                <a16:creationId xmlns:a16="http://schemas.microsoft.com/office/drawing/2014/main" id="{B16EFC46-7866-F656-1FBA-55EB7D40F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78" name="Rectangle 5">
            <a:extLst>
              <a:ext uri="{FF2B5EF4-FFF2-40B4-BE49-F238E27FC236}">
                <a16:creationId xmlns:a16="http://schemas.microsoft.com/office/drawing/2014/main" id="{BEA157EB-73B6-0E59-F761-83B413B4E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79" name="Rectangle 6">
            <a:extLst>
              <a:ext uri="{FF2B5EF4-FFF2-40B4-BE49-F238E27FC236}">
                <a16:creationId xmlns:a16="http://schemas.microsoft.com/office/drawing/2014/main" id="{6F975A57-6A83-8755-6B6E-0C768A02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7912" name="Picture 1">
            <a:extLst>
              <a:ext uri="{FF2B5EF4-FFF2-40B4-BE49-F238E27FC236}">
                <a16:creationId xmlns:a16="http://schemas.microsoft.com/office/drawing/2014/main" id="{C4331499-E757-D59E-4235-7952993B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1317625"/>
            <a:ext cx="33893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1" name="Rectangle 2">
            <a:extLst>
              <a:ext uri="{FF2B5EF4-FFF2-40B4-BE49-F238E27FC236}">
                <a16:creationId xmlns:a16="http://schemas.microsoft.com/office/drawing/2014/main" id="{5633A45B-57A3-F778-C012-7BEA7FBE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82" name="Rectangle 3">
            <a:extLst>
              <a:ext uri="{FF2B5EF4-FFF2-40B4-BE49-F238E27FC236}">
                <a16:creationId xmlns:a16="http://schemas.microsoft.com/office/drawing/2014/main" id="{F365ADDE-B65B-88E6-F67A-51DFDDD64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83" name="Rectangle 2">
            <a:extLst>
              <a:ext uri="{FF2B5EF4-FFF2-40B4-BE49-F238E27FC236}">
                <a16:creationId xmlns:a16="http://schemas.microsoft.com/office/drawing/2014/main" id="{EBCD7B27-DB21-EFE5-80A5-37EA07DA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70643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84" name="Rectangle 2">
            <a:extLst>
              <a:ext uri="{FF2B5EF4-FFF2-40B4-BE49-F238E27FC236}">
                <a16:creationId xmlns:a16="http://schemas.microsoft.com/office/drawing/2014/main" id="{89752346-4FCD-6A29-5FD6-E81809504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7917" name="Picture 1">
            <a:extLst>
              <a:ext uri="{FF2B5EF4-FFF2-40B4-BE49-F238E27FC236}">
                <a16:creationId xmlns:a16="http://schemas.microsoft.com/office/drawing/2014/main" id="{BB64DDF4-8C33-DB17-B636-B3F23AD8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1741488"/>
            <a:ext cx="4448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6" name="Rectangle 3">
            <a:extLst>
              <a:ext uri="{FF2B5EF4-FFF2-40B4-BE49-F238E27FC236}">
                <a16:creationId xmlns:a16="http://schemas.microsoft.com/office/drawing/2014/main" id="{6265FC0B-F88D-8C16-065E-0173FCABD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92250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7919" name="组合 33">
            <a:extLst>
              <a:ext uri="{FF2B5EF4-FFF2-40B4-BE49-F238E27FC236}">
                <a16:creationId xmlns:a16="http://schemas.microsoft.com/office/drawing/2014/main" id="{F000A887-DEC2-8DE0-3152-DE4E0634C06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25775"/>
            <a:ext cx="6858000" cy="520700"/>
            <a:chOff x="1447800" y="5029200"/>
            <a:chExt cx="5476875" cy="400050"/>
          </a:xfrm>
        </p:grpSpPr>
        <p:pic>
          <p:nvPicPr>
            <p:cNvPr id="37933" name="Picture 10">
              <a:extLst>
                <a:ext uri="{FF2B5EF4-FFF2-40B4-BE49-F238E27FC236}">
                  <a16:creationId xmlns:a16="http://schemas.microsoft.com/office/drawing/2014/main" id="{3F9430E4-FFC6-E1C0-B0AA-C9B12A5A4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5029200"/>
              <a:ext cx="2409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4" name="Picture 13">
              <a:extLst>
                <a:ext uri="{FF2B5EF4-FFF2-40B4-BE49-F238E27FC236}">
                  <a16:creationId xmlns:a16="http://schemas.microsoft.com/office/drawing/2014/main" id="{AFE86B8E-5FB4-08E7-2168-6A5F6AA8A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5029200"/>
              <a:ext cx="296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88" name="Rectangle 5">
            <a:extLst>
              <a:ext uri="{FF2B5EF4-FFF2-40B4-BE49-F238E27FC236}">
                <a16:creationId xmlns:a16="http://schemas.microsoft.com/office/drawing/2014/main" id="{2959426B-A7EC-D73A-8EDC-C012DB18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7921" name="Picture 4">
            <a:extLst>
              <a:ext uri="{FF2B5EF4-FFF2-40B4-BE49-F238E27FC236}">
                <a16:creationId xmlns:a16="http://schemas.microsoft.com/office/drawing/2014/main" id="{B2F66A5F-4025-8298-CC05-4B6E7922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3606800"/>
            <a:ext cx="7937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90" name="Rectangle 6">
            <a:extLst>
              <a:ext uri="{FF2B5EF4-FFF2-40B4-BE49-F238E27FC236}">
                <a16:creationId xmlns:a16="http://schemas.microsoft.com/office/drawing/2014/main" id="{0CB1080B-D480-119F-25B5-C8A8EC55A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91" name="Rectangle 8">
            <a:extLst>
              <a:ext uri="{FF2B5EF4-FFF2-40B4-BE49-F238E27FC236}">
                <a16:creationId xmlns:a16="http://schemas.microsoft.com/office/drawing/2014/main" id="{60D5F4A3-034B-9F8B-A3E8-39DE6933E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70643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92" name="Rectangle 10">
            <a:extLst>
              <a:ext uri="{FF2B5EF4-FFF2-40B4-BE49-F238E27FC236}">
                <a16:creationId xmlns:a16="http://schemas.microsoft.com/office/drawing/2014/main" id="{2E8C4883-20C4-A523-FF1B-4EC16D02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7925" name="Picture 9">
            <a:extLst>
              <a:ext uri="{FF2B5EF4-FFF2-40B4-BE49-F238E27FC236}">
                <a16:creationId xmlns:a16="http://schemas.microsoft.com/office/drawing/2014/main" id="{F90E5D85-1B56-865A-212E-F734185C1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3470275"/>
            <a:ext cx="46370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94" name="Rectangle 11">
            <a:extLst>
              <a:ext uri="{FF2B5EF4-FFF2-40B4-BE49-F238E27FC236}">
                <a16:creationId xmlns:a16="http://schemas.microsoft.com/office/drawing/2014/main" id="{58BFB812-C084-9F7F-393B-7783D405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92250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95" name="Rectangle 13">
            <a:extLst>
              <a:ext uri="{FF2B5EF4-FFF2-40B4-BE49-F238E27FC236}">
                <a16:creationId xmlns:a16="http://schemas.microsoft.com/office/drawing/2014/main" id="{123FE0EA-F372-BF22-8012-3DBDC345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7928" name="Picture 12">
            <a:extLst>
              <a:ext uri="{FF2B5EF4-FFF2-40B4-BE49-F238E27FC236}">
                <a16:creationId xmlns:a16="http://schemas.microsoft.com/office/drawing/2014/main" id="{DF311A83-2A12-6DCD-232E-5EB8C932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232275"/>
            <a:ext cx="6124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97" name="Rectangle 14">
            <a:extLst>
              <a:ext uri="{FF2B5EF4-FFF2-40B4-BE49-F238E27FC236}">
                <a16:creationId xmlns:a16="http://schemas.microsoft.com/office/drawing/2014/main" id="{60800FBB-704F-CBDC-9E02-3FBC2E3D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98" name="Rectangle 16">
            <a:extLst>
              <a:ext uri="{FF2B5EF4-FFF2-40B4-BE49-F238E27FC236}">
                <a16:creationId xmlns:a16="http://schemas.microsoft.com/office/drawing/2014/main" id="{49434C72-1A1D-FC30-D4A6-CB14DAA8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7931" name="Picture 15">
            <a:extLst>
              <a:ext uri="{FF2B5EF4-FFF2-40B4-BE49-F238E27FC236}">
                <a16:creationId xmlns:a16="http://schemas.microsoft.com/office/drawing/2014/main" id="{C4A2720E-1006-8BDF-7690-27E13392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4927600"/>
            <a:ext cx="5457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00" name="Rectangle 17">
            <a:extLst>
              <a:ext uri="{FF2B5EF4-FFF2-40B4-BE49-F238E27FC236}">
                <a16:creationId xmlns:a16="http://schemas.microsoft.com/office/drawing/2014/main" id="{9B2B505B-F8C1-5052-494B-A1DD7E95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53676D7A-DE6B-FE42-390D-CF9810C67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线性变换与矩阵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A3C4EF6-B033-8308-7F31-600EC83CE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2B39393-1C76-B53B-ED51-6152FCBF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DA09968-FBCC-9633-2AD2-373A173E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6" name="Rectangle 8">
            <a:extLst>
              <a:ext uri="{FF2B5EF4-FFF2-40B4-BE49-F238E27FC236}">
                <a16:creationId xmlns:a16="http://schemas.microsoft.com/office/drawing/2014/main" id="{999CB74A-5D86-D361-48D8-1A3D2B07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D112F967-624B-AB37-3699-E3CCC827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8" name="Rectangle 11">
            <a:extLst>
              <a:ext uri="{FF2B5EF4-FFF2-40B4-BE49-F238E27FC236}">
                <a16:creationId xmlns:a16="http://schemas.microsoft.com/office/drawing/2014/main" id="{FFF6B580-7CB1-B752-720F-D7B220C8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9" name="Rectangle 12">
            <a:extLst>
              <a:ext uri="{FF2B5EF4-FFF2-40B4-BE49-F238E27FC236}">
                <a16:creationId xmlns:a16="http://schemas.microsoft.com/office/drawing/2014/main" id="{5DF0D460-8047-D00A-EE7C-827C1698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0" name="Rectangle 2">
            <a:extLst>
              <a:ext uri="{FF2B5EF4-FFF2-40B4-BE49-F238E27FC236}">
                <a16:creationId xmlns:a16="http://schemas.microsoft.com/office/drawing/2014/main" id="{DE45B9F1-3914-0078-C3F0-A6D3F85A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1" name="Rectangle 3">
            <a:extLst>
              <a:ext uri="{FF2B5EF4-FFF2-40B4-BE49-F238E27FC236}">
                <a16:creationId xmlns:a16="http://schemas.microsoft.com/office/drawing/2014/main" id="{AE85EE84-DF47-E276-B75C-C89873A2D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2" name="Rectangle 5">
            <a:extLst>
              <a:ext uri="{FF2B5EF4-FFF2-40B4-BE49-F238E27FC236}">
                <a16:creationId xmlns:a16="http://schemas.microsoft.com/office/drawing/2014/main" id="{C75E0C27-C4BE-08C5-0761-6C20844DC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3" name="Rectangle 6">
            <a:extLst>
              <a:ext uri="{FF2B5EF4-FFF2-40B4-BE49-F238E27FC236}">
                <a16:creationId xmlns:a16="http://schemas.microsoft.com/office/drawing/2014/main" id="{F37FC89A-1DCE-F89B-24B5-A4962182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4" name="Rectangle 8">
            <a:extLst>
              <a:ext uri="{FF2B5EF4-FFF2-40B4-BE49-F238E27FC236}">
                <a16:creationId xmlns:a16="http://schemas.microsoft.com/office/drawing/2014/main" id="{52797F00-3E12-6CB0-A03D-7FEB24E3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5" name="Rectangle 9">
            <a:extLst>
              <a:ext uri="{FF2B5EF4-FFF2-40B4-BE49-F238E27FC236}">
                <a16:creationId xmlns:a16="http://schemas.microsoft.com/office/drawing/2014/main" id="{F83AE90C-4CAC-043C-20FB-03DACDAB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6" name="Rectangle 11">
            <a:extLst>
              <a:ext uri="{FF2B5EF4-FFF2-40B4-BE49-F238E27FC236}">
                <a16:creationId xmlns:a16="http://schemas.microsoft.com/office/drawing/2014/main" id="{A6D9FC5F-1E76-6793-2DBA-5743300B0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7" name="Rectangle 12">
            <a:extLst>
              <a:ext uri="{FF2B5EF4-FFF2-40B4-BE49-F238E27FC236}">
                <a16:creationId xmlns:a16="http://schemas.microsoft.com/office/drawing/2014/main" id="{7FB59E45-A5BD-6D6B-19A7-96A30E000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8" name="Rectangle 14">
            <a:extLst>
              <a:ext uri="{FF2B5EF4-FFF2-40B4-BE49-F238E27FC236}">
                <a16:creationId xmlns:a16="http://schemas.microsoft.com/office/drawing/2014/main" id="{60DC524D-BE3C-30F5-11BD-5B3586EE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9" name="Rectangle 15">
            <a:extLst>
              <a:ext uri="{FF2B5EF4-FFF2-40B4-BE49-F238E27FC236}">
                <a16:creationId xmlns:a16="http://schemas.microsoft.com/office/drawing/2014/main" id="{6346E8DA-EA4B-779F-E36F-44EA94759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500" name="Rectangle 2">
            <a:extLst>
              <a:ext uri="{FF2B5EF4-FFF2-40B4-BE49-F238E27FC236}">
                <a16:creationId xmlns:a16="http://schemas.microsoft.com/office/drawing/2014/main" id="{028189E9-1A3C-DACB-26D1-E213B3DE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501" name="Rectangle 3">
            <a:extLst>
              <a:ext uri="{FF2B5EF4-FFF2-40B4-BE49-F238E27FC236}">
                <a16:creationId xmlns:a16="http://schemas.microsoft.com/office/drawing/2014/main" id="{07B58DAE-2F61-1C15-6A88-F265EDCC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502" name="Rectangle 5">
            <a:extLst>
              <a:ext uri="{FF2B5EF4-FFF2-40B4-BE49-F238E27FC236}">
                <a16:creationId xmlns:a16="http://schemas.microsoft.com/office/drawing/2014/main" id="{2DE45473-78B0-0E1F-E46B-57C86E8E2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503" name="Rectangle 6">
            <a:extLst>
              <a:ext uri="{FF2B5EF4-FFF2-40B4-BE49-F238E27FC236}">
                <a16:creationId xmlns:a16="http://schemas.microsoft.com/office/drawing/2014/main" id="{A1B0D326-92B5-C998-763D-86F5A4B38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8936" name="组合 29">
            <a:extLst>
              <a:ext uri="{FF2B5EF4-FFF2-40B4-BE49-F238E27FC236}">
                <a16:creationId xmlns:a16="http://schemas.microsoft.com/office/drawing/2014/main" id="{A2E33717-B02E-5F83-601B-A76C9BC78AF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27250"/>
            <a:ext cx="11658600" cy="3314700"/>
            <a:chOff x="-1524000" y="1693863"/>
            <a:chExt cx="15544800" cy="4419600"/>
          </a:xfrm>
        </p:grpSpPr>
        <p:sp>
          <p:nvSpPr>
            <p:cNvPr id="38940" name="内容占位符 2">
              <a:extLst>
                <a:ext uri="{FF2B5EF4-FFF2-40B4-BE49-F238E27FC236}">
                  <a16:creationId xmlns:a16="http://schemas.microsoft.com/office/drawing/2014/main" id="{13285388-D11D-3DB7-24B5-76DF9E75E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00" y="1693863"/>
              <a:ext cx="15544800" cy="441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Blip>
                  <a:blip r:embed="rId2"/>
                </a:buBlip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定理：</a:t>
              </a:r>
              <a:b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</a:b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    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设                      是数域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P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上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n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维线性空间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V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的一组基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. V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中线性变换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σ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在这组基下的矩阵为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A.</a:t>
              </a:r>
              <a:r>
                <a:rPr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若向量</a:t>
              </a:r>
              <a:r>
                <a:rPr lang="en-US" altLang="zh-CN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α</a:t>
              </a:r>
              <a:r>
                <a:rPr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在这组基下的坐标为</a:t>
              </a:r>
              <a:r>
                <a:rPr lang="en-US" altLang="zh-CN" sz="2400" i="1">
                  <a:solidFill>
                    <a:srgbClr val="0000CC"/>
                  </a:solidFill>
                  <a:ea typeface="黑体" panose="02010609060101010101" pitchFamily="49" charset="-122"/>
                  <a:sym typeface="Arial" panose="020B0604020202020204" pitchFamily="34" charset="0"/>
                </a:rPr>
                <a:t>x</a:t>
              </a:r>
              <a:r>
                <a:rPr lang="en-US" altLang="zh-CN" sz="2400" b="1" i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,</a:t>
              </a:r>
              <a:r>
                <a:rPr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那么</a:t>
              </a:r>
              <a:r>
                <a:rPr lang="en-US" altLang="zh-CN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α</a:t>
              </a:r>
              <a:r>
                <a:rPr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的像</a:t>
              </a:r>
              <a:r>
                <a:rPr lang="en-US" altLang="zh-CN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σ(α)</a:t>
              </a:r>
              <a:r>
                <a:rPr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在这组基下的坐标为</a:t>
              </a:r>
              <a:r>
                <a:rPr lang="en-US" altLang="zh-CN" sz="2400" i="1">
                  <a:solidFill>
                    <a:srgbClr val="0000CC"/>
                  </a:solidFill>
                  <a:ea typeface="黑体" panose="02010609060101010101" pitchFamily="49" charset="-122"/>
                  <a:sym typeface="Arial" panose="020B0604020202020204" pitchFamily="34" charset="0"/>
                </a:rPr>
                <a:t>Ax.</a:t>
              </a:r>
              <a:endParaRPr lang="zh-CN" altLang="en-US" sz="2400" i="1">
                <a:solidFill>
                  <a:srgbClr val="0000CC"/>
                </a:solidFill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pic>
          <p:nvPicPr>
            <p:cNvPr id="38941" name="Picture 1">
              <a:extLst>
                <a:ext uri="{FF2B5EF4-FFF2-40B4-BE49-F238E27FC236}">
                  <a16:creationId xmlns:a16="http://schemas.microsoft.com/office/drawing/2014/main" id="{8831A11A-94CE-AD16-8975-4BF9B3835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00" y="2389158"/>
              <a:ext cx="4344983" cy="76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05" name="Rectangle 2">
            <a:extLst>
              <a:ext uri="{FF2B5EF4-FFF2-40B4-BE49-F238E27FC236}">
                <a16:creationId xmlns:a16="http://schemas.microsoft.com/office/drawing/2014/main" id="{51754373-37F7-BF50-4F7B-9159F1164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506" name="Rectangle 3">
            <a:extLst>
              <a:ext uri="{FF2B5EF4-FFF2-40B4-BE49-F238E27FC236}">
                <a16:creationId xmlns:a16="http://schemas.microsoft.com/office/drawing/2014/main" id="{87A38124-C4B8-7C12-7417-185AC10E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7350"/>
            <a:ext cx="184150" cy="3000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507" name="Rectangle 2">
            <a:extLst>
              <a:ext uri="{FF2B5EF4-FFF2-40B4-BE49-F238E27FC236}">
                <a16:creationId xmlns:a16="http://schemas.microsoft.com/office/drawing/2014/main" id="{8BF83E24-F7E5-C48E-BF2B-FC0723B15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70643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>
            <a:extLst>
              <a:ext uri="{FF2B5EF4-FFF2-40B4-BE49-F238E27FC236}">
                <a16:creationId xmlns:a16="http://schemas.microsoft.com/office/drawing/2014/main" id="{A76BD57D-8081-1B4B-E7D2-B876E532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10">
            <a:extLst>
              <a:ext uri="{FF2B5EF4-FFF2-40B4-BE49-F238E27FC236}">
                <a16:creationId xmlns:a16="http://schemas.microsoft.com/office/drawing/2014/main" id="{77FF88BE-DE30-EB9A-1954-6750654E8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Rectangle 12">
            <a:extLst>
              <a:ext uri="{FF2B5EF4-FFF2-40B4-BE49-F238E27FC236}">
                <a16:creationId xmlns:a16="http://schemas.microsoft.com/office/drawing/2014/main" id="{7848136E-A729-A90B-0A7C-8170A90A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9" name="Rectangle 13">
            <a:extLst>
              <a:ext uri="{FF2B5EF4-FFF2-40B4-BE49-F238E27FC236}">
                <a16:creationId xmlns:a16="http://schemas.microsoft.com/office/drawing/2014/main" id="{EF2434D9-E9E7-5FC0-8DD1-BED4CB471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0" name="Rectangle 15">
            <a:extLst>
              <a:ext uri="{FF2B5EF4-FFF2-40B4-BE49-F238E27FC236}">
                <a16:creationId xmlns:a16="http://schemas.microsoft.com/office/drawing/2014/main" id="{93D965CE-5A58-59E6-5025-CE5DD248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35">
            <a:extLst>
              <a:ext uri="{FF2B5EF4-FFF2-40B4-BE49-F238E27FC236}">
                <a16:creationId xmlns:a16="http://schemas.microsoft.com/office/drawing/2014/main" id="{EBF50CEC-DABA-7514-CDCD-2CD1EF5058B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30400"/>
            <a:ext cx="11658600" cy="1887538"/>
            <a:chOff x="-1625886" y="1675168"/>
            <a:chExt cx="12063699" cy="2516656"/>
          </a:xfrm>
        </p:grpSpPr>
        <p:sp>
          <p:nvSpPr>
            <p:cNvPr id="39963" name="内容占位符 2">
              <a:extLst>
                <a:ext uri="{FF2B5EF4-FFF2-40B4-BE49-F238E27FC236}">
                  <a16:creationId xmlns:a16="http://schemas.microsoft.com/office/drawing/2014/main" id="{A7681450-8223-FE68-31AE-EF2B10791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25886" y="1819023"/>
              <a:ext cx="12063699" cy="2372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Blip>
                  <a:blip r:embed="rId2"/>
                </a:buBlip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设                            和</a:t>
              </a:r>
              <a:b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</a:b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是数域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P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上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n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维线性空间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V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的两组基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. V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中线性变换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σ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在这组两组基下的矩阵为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A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和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B.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那么，我们有</a:t>
              </a:r>
              <a:endParaRPr lang="zh-CN" altLang="en-US" sz="2400" i="1"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pic>
          <p:nvPicPr>
            <p:cNvPr id="39964" name="Picture 1">
              <a:extLst>
                <a:ext uri="{FF2B5EF4-FFF2-40B4-BE49-F238E27FC236}">
                  <a16:creationId xmlns:a16="http://schemas.microsoft.com/office/drawing/2014/main" id="{2E2844B0-2F6F-CFDA-F57E-8006BD476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4321" y="1697606"/>
              <a:ext cx="3795607" cy="604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65" name="Picture 8">
              <a:extLst>
                <a:ext uri="{FF2B5EF4-FFF2-40B4-BE49-F238E27FC236}">
                  <a16:creationId xmlns:a16="http://schemas.microsoft.com/office/drawing/2014/main" id="{DB034288-6C3F-8437-CCFD-DF9EAFEA2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103" y="1675168"/>
              <a:ext cx="4191339" cy="670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8">
            <a:extLst>
              <a:ext uri="{FF2B5EF4-FFF2-40B4-BE49-F238E27FC236}">
                <a16:creationId xmlns:a16="http://schemas.microsoft.com/office/drawing/2014/main" id="{887B6755-9A3C-0385-99CE-165BBF351DC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824163"/>
            <a:ext cx="7162800" cy="1317625"/>
            <a:chOff x="3484907" y="2779370"/>
            <a:chExt cx="5476875" cy="919934"/>
          </a:xfrm>
        </p:grpSpPr>
        <p:grpSp>
          <p:nvGrpSpPr>
            <p:cNvPr id="39958" name="组合 33">
              <a:extLst>
                <a:ext uri="{FF2B5EF4-FFF2-40B4-BE49-F238E27FC236}">
                  <a16:creationId xmlns:a16="http://schemas.microsoft.com/office/drawing/2014/main" id="{2F290EA0-61FC-C6B8-07E1-34F563B34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07" y="2779370"/>
              <a:ext cx="5476875" cy="400050"/>
              <a:chOff x="1447800" y="5029200"/>
              <a:chExt cx="5476875" cy="400050"/>
            </a:xfrm>
          </p:grpSpPr>
          <p:pic>
            <p:nvPicPr>
              <p:cNvPr id="39961" name="Picture 10">
                <a:extLst>
                  <a:ext uri="{FF2B5EF4-FFF2-40B4-BE49-F238E27FC236}">
                    <a16:creationId xmlns:a16="http://schemas.microsoft.com/office/drawing/2014/main" id="{A5F7392D-B600-BDAF-2A4F-3F0F13C13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5029200"/>
                <a:ext cx="24098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962" name="Picture 13">
                <a:extLst>
                  <a:ext uri="{FF2B5EF4-FFF2-40B4-BE49-F238E27FC236}">
                    <a16:creationId xmlns:a16="http://schemas.microsoft.com/office/drawing/2014/main" id="{DCB3E1B7-05BD-71B1-0727-49965ED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029200"/>
                <a:ext cx="296227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9959" name="Picture 11">
              <a:extLst>
                <a:ext uri="{FF2B5EF4-FFF2-40B4-BE49-F238E27FC236}">
                  <a16:creationId xmlns:a16="http://schemas.microsoft.com/office/drawing/2014/main" id="{79C95E2C-B7FB-C893-3532-AB1B4156F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9319" y="3299254"/>
              <a:ext cx="23907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60" name="Picture 14">
              <a:extLst>
                <a:ext uri="{FF2B5EF4-FFF2-40B4-BE49-F238E27FC236}">
                  <a16:creationId xmlns:a16="http://schemas.microsoft.com/office/drawing/2014/main" id="{D31668BF-1BDF-58C5-6AB6-5F484C5A6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027" y="3299254"/>
              <a:ext cx="2943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3" name="Rectangle 16">
            <a:extLst>
              <a:ext uri="{FF2B5EF4-FFF2-40B4-BE49-F238E27FC236}">
                <a16:creationId xmlns:a16="http://schemas.microsoft.com/office/drawing/2014/main" id="{9E3C3DEF-3FE7-2BAA-042C-76B69CFC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4" name="Rectangle 21">
            <a:extLst>
              <a:ext uri="{FF2B5EF4-FFF2-40B4-BE49-F238E27FC236}">
                <a16:creationId xmlns:a16="http://schemas.microsoft.com/office/drawing/2014/main" id="{25B7E356-C834-658D-A8CD-3AEBEBE1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5" name="Rectangle 22">
            <a:extLst>
              <a:ext uri="{FF2B5EF4-FFF2-40B4-BE49-F238E27FC236}">
                <a16:creationId xmlns:a16="http://schemas.microsoft.com/office/drawing/2014/main" id="{E7FC7DD0-23F6-44F6-5F02-9DF0F6D33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57313"/>
            <a:ext cx="184150" cy="300037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6" name="Rectangle 24">
            <a:extLst>
              <a:ext uri="{FF2B5EF4-FFF2-40B4-BE49-F238E27FC236}">
                <a16:creationId xmlns:a16="http://schemas.microsoft.com/office/drawing/2014/main" id="{691ACECC-FA2E-02AF-C733-73EF43516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33">
            <a:extLst>
              <a:ext uri="{FF2B5EF4-FFF2-40B4-BE49-F238E27FC236}">
                <a16:creationId xmlns:a16="http://schemas.microsoft.com/office/drawing/2014/main" id="{478EA0AF-11F6-E3AA-6AB0-D2D046A74DF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08450"/>
            <a:ext cx="9764713" cy="1196975"/>
            <a:chOff x="-1625318" y="3192759"/>
            <a:chExt cx="13020626" cy="1595476"/>
          </a:xfrm>
        </p:grpSpPr>
        <p:sp>
          <p:nvSpPr>
            <p:cNvPr id="39955" name="内容占位符 2">
              <a:extLst>
                <a:ext uri="{FF2B5EF4-FFF2-40B4-BE49-F238E27FC236}">
                  <a16:creationId xmlns:a16="http://schemas.microsoft.com/office/drawing/2014/main" id="{FB3DB858-5B6C-6F44-27C1-C3133EBEF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25318" y="3388060"/>
              <a:ext cx="8999580" cy="140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Blip>
                  <a:blip r:embed="rId2"/>
                </a:buBlip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设从                             到</a:t>
              </a:r>
              <a:b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</a:b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的过渡矩阵为 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C,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那么我们有</a:t>
              </a:r>
              <a:endParaRPr lang="zh-CN" altLang="en-US" sz="2400" i="1"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pic>
          <p:nvPicPr>
            <p:cNvPr id="39956" name="Picture 1">
              <a:extLst>
                <a:ext uri="{FF2B5EF4-FFF2-40B4-BE49-F238E27FC236}">
                  <a16:creationId xmlns:a16="http://schemas.microsoft.com/office/drawing/2014/main" id="{BAFAAE1E-D8AE-2B4A-6B89-14B20B2EA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08" y="3192759"/>
              <a:ext cx="4368818" cy="770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7" name="Picture 8">
              <a:extLst>
                <a:ext uri="{FF2B5EF4-FFF2-40B4-BE49-F238E27FC236}">
                  <a16:creationId xmlns:a16="http://schemas.microsoft.com/office/drawing/2014/main" id="{3AEDED38-2EF5-4453-93E7-4C9A6325D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2720" y="3207202"/>
              <a:ext cx="4892588" cy="76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9">
            <a:extLst>
              <a:ext uri="{FF2B5EF4-FFF2-40B4-BE49-F238E27FC236}">
                <a16:creationId xmlns:a16="http://schemas.microsoft.com/office/drawing/2014/main" id="{BB097CFE-05C4-D77F-D4F3-8C6F5562AF4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083175"/>
            <a:ext cx="7848600" cy="860425"/>
            <a:chOff x="3410465" y="5115697"/>
            <a:chExt cx="5501073" cy="590550"/>
          </a:xfrm>
        </p:grpSpPr>
        <p:pic>
          <p:nvPicPr>
            <p:cNvPr id="39953" name="Picture 20">
              <a:extLst>
                <a:ext uri="{FF2B5EF4-FFF2-40B4-BE49-F238E27FC236}">
                  <a16:creationId xmlns:a16="http://schemas.microsoft.com/office/drawing/2014/main" id="{ACD64C3C-8AF9-B6BB-E6CB-466A10783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465" y="5239265"/>
              <a:ext cx="250507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4" name="Picture 23">
              <a:extLst>
                <a:ext uri="{FF2B5EF4-FFF2-40B4-BE49-F238E27FC236}">
                  <a16:creationId xmlns:a16="http://schemas.microsoft.com/office/drawing/2014/main" id="{F98A670B-A601-C878-D760-008FDAD17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313" y="5115697"/>
              <a:ext cx="29432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9" name="Rectangle 25">
            <a:extLst>
              <a:ext uri="{FF2B5EF4-FFF2-40B4-BE49-F238E27FC236}">
                <a16:creationId xmlns:a16="http://schemas.microsoft.com/office/drawing/2014/main" id="{9BABE28C-1698-BEBC-7C94-F844103E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92250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52" name="标题 1">
            <a:extLst>
              <a:ext uri="{FF2B5EF4-FFF2-40B4-BE49-F238E27FC236}">
                <a16:creationId xmlns:a16="http://schemas.microsoft.com/office/drawing/2014/main" id="{CFEDBD49-60EE-592A-FE38-B786BD483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6688" y="819150"/>
            <a:ext cx="88519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线性变换在不同基下的矩阵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14">
            <a:extLst>
              <a:ext uri="{FF2B5EF4-FFF2-40B4-BE49-F238E27FC236}">
                <a16:creationId xmlns:a16="http://schemas.microsoft.com/office/drawing/2014/main" id="{F1C32C1F-84E2-B288-565D-CCF02D1A5EC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555750"/>
            <a:ext cx="7204075" cy="1646238"/>
            <a:chOff x="3089189" y="715793"/>
            <a:chExt cx="5501073" cy="1518206"/>
          </a:xfrm>
        </p:grpSpPr>
        <p:grpSp>
          <p:nvGrpSpPr>
            <p:cNvPr id="40992" name="组合 5">
              <a:extLst>
                <a:ext uri="{FF2B5EF4-FFF2-40B4-BE49-F238E27FC236}">
                  <a16:creationId xmlns:a16="http://schemas.microsoft.com/office/drawing/2014/main" id="{C4A8A722-CB38-AD59-41A5-8234A2F05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847" y="715793"/>
              <a:ext cx="5476875" cy="919934"/>
              <a:chOff x="3484907" y="2779370"/>
              <a:chExt cx="5476875" cy="919934"/>
            </a:xfrm>
          </p:grpSpPr>
          <p:grpSp>
            <p:nvGrpSpPr>
              <p:cNvPr id="40996" name="组合 33">
                <a:extLst>
                  <a:ext uri="{FF2B5EF4-FFF2-40B4-BE49-F238E27FC236}">
                    <a16:creationId xmlns:a16="http://schemas.microsoft.com/office/drawing/2014/main" id="{91C0EE2C-C3EC-1EF7-520E-D2C3B610A6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907" y="2779370"/>
                <a:ext cx="5476875" cy="400050"/>
                <a:chOff x="1447800" y="5029200"/>
                <a:chExt cx="5476875" cy="400050"/>
              </a:xfrm>
            </p:grpSpPr>
            <p:pic>
              <p:nvPicPr>
                <p:cNvPr id="40999" name="Picture 10">
                  <a:extLst>
                    <a:ext uri="{FF2B5EF4-FFF2-40B4-BE49-F238E27FC236}">
                      <a16:creationId xmlns:a16="http://schemas.microsoft.com/office/drawing/2014/main" id="{3CEF888E-10C6-498C-ADE9-2921DE978F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7800" y="5029200"/>
                  <a:ext cx="2409825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000" name="Picture 13">
                  <a:extLst>
                    <a:ext uri="{FF2B5EF4-FFF2-40B4-BE49-F238E27FC236}">
                      <a16:creationId xmlns:a16="http://schemas.microsoft.com/office/drawing/2014/main" id="{17CDAC17-C38A-CFB0-CEF0-4032D9F3EF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029200"/>
                  <a:ext cx="2962275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0997" name="Picture 11">
                <a:extLst>
                  <a:ext uri="{FF2B5EF4-FFF2-40B4-BE49-F238E27FC236}">
                    <a16:creationId xmlns:a16="http://schemas.microsoft.com/office/drawing/2014/main" id="{1D30B1DD-6BBB-A6D5-7ADC-A373AF2033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319" y="3299254"/>
                <a:ext cx="239077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98" name="Picture 14">
                <a:extLst>
                  <a:ext uri="{FF2B5EF4-FFF2-40B4-BE49-F238E27FC236}">
                    <a16:creationId xmlns:a16="http://schemas.microsoft.com/office/drawing/2014/main" id="{52FE11C2-C3F9-E162-AD04-B1571A7BD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3027" y="3299254"/>
                <a:ext cx="29432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93" name="组合 11">
              <a:extLst>
                <a:ext uri="{FF2B5EF4-FFF2-40B4-BE49-F238E27FC236}">
                  <a16:creationId xmlns:a16="http://schemas.microsoft.com/office/drawing/2014/main" id="{177094BA-D31C-CEC1-85E3-D609FD4C1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9189" y="1643449"/>
              <a:ext cx="5501073" cy="590550"/>
              <a:chOff x="3410465" y="5115697"/>
              <a:chExt cx="5501073" cy="590550"/>
            </a:xfrm>
          </p:grpSpPr>
          <p:pic>
            <p:nvPicPr>
              <p:cNvPr id="40994" name="Picture 20">
                <a:extLst>
                  <a:ext uri="{FF2B5EF4-FFF2-40B4-BE49-F238E27FC236}">
                    <a16:creationId xmlns:a16="http://schemas.microsoft.com/office/drawing/2014/main" id="{818C7AE4-00C3-8DBA-9580-C032D8FF0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0465" y="5239265"/>
                <a:ext cx="2505075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95" name="Picture 23">
                <a:extLst>
                  <a:ext uri="{FF2B5EF4-FFF2-40B4-BE49-F238E27FC236}">
                    <a16:creationId xmlns:a16="http://schemas.microsoft.com/office/drawing/2014/main" id="{2EC52851-8F7E-EF2F-3BDA-26395449B9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8313" y="5115697"/>
                <a:ext cx="2943225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531" name="Rectangle 7">
            <a:extLst>
              <a:ext uri="{FF2B5EF4-FFF2-40B4-BE49-F238E27FC236}">
                <a16:creationId xmlns:a16="http://schemas.microsoft.com/office/drawing/2014/main" id="{504A4FD1-E398-D4AB-14BE-D7915F43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0643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7112013A-3DBF-1828-D914-F97A77BC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3" name="Rectangle 10">
            <a:extLst>
              <a:ext uri="{FF2B5EF4-FFF2-40B4-BE49-F238E27FC236}">
                <a16:creationId xmlns:a16="http://schemas.microsoft.com/office/drawing/2014/main" id="{10E580C4-DFB1-22FF-FE33-80CCE1EB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4" name="Rectangle 12">
            <a:extLst>
              <a:ext uri="{FF2B5EF4-FFF2-40B4-BE49-F238E27FC236}">
                <a16:creationId xmlns:a16="http://schemas.microsoft.com/office/drawing/2014/main" id="{9CA732D1-03F3-81A6-AB02-DEF8F8CA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5" name="Rectangle 13">
            <a:extLst>
              <a:ext uri="{FF2B5EF4-FFF2-40B4-BE49-F238E27FC236}">
                <a16:creationId xmlns:a16="http://schemas.microsoft.com/office/drawing/2014/main" id="{0564EC4B-180A-B550-8031-2B1C5FA9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6" name="Rectangle 15">
            <a:extLst>
              <a:ext uri="{FF2B5EF4-FFF2-40B4-BE49-F238E27FC236}">
                <a16:creationId xmlns:a16="http://schemas.microsoft.com/office/drawing/2014/main" id="{EE1D816D-7278-513D-4F50-A2B46DE0D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7" name="Rectangle 16">
            <a:extLst>
              <a:ext uri="{FF2B5EF4-FFF2-40B4-BE49-F238E27FC236}">
                <a16:creationId xmlns:a16="http://schemas.microsoft.com/office/drawing/2014/main" id="{BD472FAE-B626-165E-7189-51D02625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8" name="Rectangle 18">
            <a:extLst>
              <a:ext uri="{FF2B5EF4-FFF2-40B4-BE49-F238E27FC236}">
                <a16:creationId xmlns:a16="http://schemas.microsoft.com/office/drawing/2014/main" id="{2160E96D-4664-FDA3-356F-E08C8C04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9" name="Rectangle 19">
            <a:extLst>
              <a:ext uri="{FF2B5EF4-FFF2-40B4-BE49-F238E27FC236}">
                <a16:creationId xmlns:a16="http://schemas.microsoft.com/office/drawing/2014/main" id="{A65775D2-71F1-86A6-2282-961389A8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40" name="Rectangle 21">
            <a:extLst>
              <a:ext uri="{FF2B5EF4-FFF2-40B4-BE49-F238E27FC236}">
                <a16:creationId xmlns:a16="http://schemas.microsoft.com/office/drawing/2014/main" id="{B2F57E74-3583-3684-736B-2511B399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41" name="Rectangle 22">
            <a:extLst>
              <a:ext uri="{FF2B5EF4-FFF2-40B4-BE49-F238E27FC236}">
                <a16:creationId xmlns:a16="http://schemas.microsoft.com/office/drawing/2014/main" id="{D46C6D6E-B468-48BD-29FE-5C6226EE7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92250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42" name="Rectangle 24">
            <a:extLst>
              <a:ext uri="{FF2B5EF4-FFF2-40B4-BE49-F238E27FC236}">
                <a16:creationId xmlns:a16="http://schemas.microsoft.com/office/drawing/2014/main" id="{FA64462A-33FA-3E8E-1FFB-0601F1AD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43" name="Rectangle 25">
            <a:extLst>
              <a:ext uri="{FF2B5EF4-FFF2-40B4-BE49-F238E27FC236}">
                <a16:creationId xmlns:a16="http://schemas.microsoft.com/office/drawing/2014/main" id="{E62AACB9-BDF0-6903-EF77-71D36D2E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92250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44" name="Rectangle 27">
            <a:extLst>
              <a:ext uri="{FF2B5EF4-FFF2-40B4-BE49-F238E27FC236}">
                <a16:creationId xmlns:a16="http://schemas.microsoft.com/office/drawing/2014/main" id="{04A9E9C4-39C0-3351-0EB9-EBD11C225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" name="组合 47">
            <a:extLst>
              <a:ext uri="{FF2B5EF4-FFF2-40B4-BE49-F238E27FC236}">
                <a16:creationId xmlns:a16="http://schemas.microsoft.com/office/drawing/2014/main" id="{3770E34F-57B3-DFB0-45E1-CDA375CB387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313113"/>
            <a:ext cx="6172200" cy="1574800"/>
            <a:chOff x="1968844" y="2185301"/>
            <a:chExt cx="8229600" cy="2099919"/>
          </a:xfrm>
        </p:grpSpPr>
        <p:sp>
          <p:nvSpPr>
            <p:cNvPr id="40986" name="内容占位符 2">
              <a:extLst>
                <a:ext uri="{FF2B5EF4-FFF2-40B4-BE49-F238E27FC236}">
                  <a16:creationId xmlns:a16="http://schemas.microsoft.com/office/drawing/2014/main" id="{D7E8D580-529B-12F7-B215-2DB2871A6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844" y="2185301"/>
              <a:ext cx="8229600" cy="90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8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Blip>
                  <a:blip r:embed="rId8"/>
                </a:buBlip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由线性变换的性质，我们得到</a:t>
              </a:r>
              <a:endParaRPr lang="zh-CN" altLang="en-US" sz="2400" i="1"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40987" name="组合 41">
              <a:extLst>
                <a:ext uri="{FF2B5EF4-FFF2-40B4-BE49-F238E27FC236}">
                  <a16:creationId xmlns:a16="http://schemas.microsoft.com/office/drawing/2014/main" id="{61F6F8DD-499D-63D2-2676-49D93C710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16" y="2891480"/>
              <a:ext cx="5965226" cy="1393740"/>
              <a:chOff x="2545492" y="3262183"/>
              <a:chExt cx="5965226" cy="1393740"/>
            </a:xfrm>
          </p:grpSpPr>
          <p:pic>
            <p:nvPicPr>
              <p:cNvPr id="40988" name="Picture 14">
                <a:extLst>
                  <a:ext uri="{FF2B5EF4-FFF2-40B4-BE49-F238E27FC236}">
                    <a16:creationId xmlns:a16="http://schemas.microsoft.com/office/drawing/2014/main" id="{7267D82C-F9DF-6851-0D78-9CE60ABD4B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7416" y="3262183"/>
                <a:ext cx="284797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89" name="Picture 17">
                <a:extLst>
                  <a:ext uri="{FF2B5EF4-FFF2-40B4-BE49-F238E27FC236}">
                    <a16:creationId xmlns:a16="http://schemas.microsoft.com/office/drawing/2014/main" id="{BA34671B-2AF4-748E-6574-7B741EF55C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7416" y="3707027"/>
                <a:ext cx="311467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90" name="Picture 23">
                <a:extLst>
                  <a:ext uri="{FF2B5EF4-FFF2-40B4-BE49-F238E27FC236}">
                    <a16:creationId xmlns:a16="http://schemas.microsoft.com/office/drawing/2014/main" id="{D8685707-0647-975C-EA3E-441299E505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7418" y="4065373"/>
                <a:ext cx="354330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91" name="Picture 26">
                <a:extLst>
                  <a:ext uri="{FF2B5EF4-FFF2-40B4-BE49-F238E27FC236}">
                    <a16:creationId xmlns:a16="http://schemas.microsoft.com/office/drawing/2014/main" id="{19C71FC2-29DB-EEAC-B71C-F737C4990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5492" y="3262184"/>
                <a:ext cx="239077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546" name="Rectangle 28">
            <a:extLst>
              <a:ext uri="{FF2B5EF4-FFF2-40B4-BE49-F238E27FC236}">
                <a16:creationId xmlns:a16="http://schemas.microsoft.com/office/drawing/2014/main" id="{B0CC8E9D-4976-A335-E628-98887FF8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47" name="Rectangle 30">
            <a:extLst>
              <a:ext uri="{FF2B5EF4-FFF2-40B4-BE49-F238E27FC236}">
                <a16:creationId xmlns:a16="http://schemas.microsoft.com/office/drawing/2014/main" id="{2B3BDD21-E469-874F-82B1-C55E1A407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组合 48">
            <a:extLst>
              <a:ext uri="{FF2B5EF4-FFF2-40B4-BE49-F238E27FC236}">
                <a16:creationId xmlns:a16="http://schemas.microsoft.com/office/drawing/2014/main" id="{B1E1DFE3-6BED-C23A-9D90-13236D2A8AD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019675"/>
            <a:ext cx="6172200" cy="714375"/>
            <a:chOff x="7333051" y="4322392"/>
            <a:chExt cx="8229600" cy="953685"/>
          </a:xfrm>
        </p:grpSpPr>
        <p:sp>
          <p:nvSpPr>
            <p:cNvPr id="40983" name="内容占位符 2">
              <a:extLst>
                <a:ext uri="{FF2B5EF4-FFF2-40B4-BE49-F238E27FC236}">
                  <a16:creationId xmlns:a16="http://schemas.microsoft.com/office/drawing/2014/main" id="{70397490-22C8-09A9-1F76-80662122B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3051" y="4322392"/>
              <a:ext cx="8229600" cy="90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8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Blip>
                  <a:blip r:embed="rId8"/>
                </a:buBlip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由线性变换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σ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在基              下的矩阵是唯一的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, 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故有       ，即</a:t>
              </a:r>
              <a:b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</a:b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矩阵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B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和矩阵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A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是相似矩阵</a:t>
              </a:r>
              <a:endParaRPr lang="zh-CN" altLang="en-US" sz="2400" i="1"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pic>
          <p:nvPicPr>
            <p:cNvPr id="40984" name="Picture 8">
              <a:extLst>
                <a:ext uri="{FF2B5EF4-FFF2-40B4-BE49-F238E27FC236}">
                  <a16:creationId xmlns:a16="http://schemas.microsoft.com/office/drawing/2014/main" id="{C1715C84-9534-BC85-CBD7-A51583EE7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7850" y="4374286"/>
              <a:ext cx="250047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5" name="Picture 29">
              <a:extLst>
                <a:ext uri="{FF2B5EF4-FFF2-40B4-BE49-F238E27FC236}">
                  <a16:creationId xmlns:a16="http://schemas.microsoft.com/office/drawing/2014/main" id="{4EDDEB11-F63A-0306-DBAE-2665F4383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7263" y="4942702"/>
              <a:ext cx="13049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49" name="Rectangle 31">
            <a:extLst>
              <a:ext uri="{FF2B5EF4-FFF2-40B4-BE49-F238E27FC236}">
                <a16:creationId xmlns:a16="http://schemas.microsoft.com/office/drawing/2014/main" id="{CB9076D6-4EFC-7715-C762-772A82AE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00163"/>
            <a:ext cx="184150" cy="300037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82" name="标题 1">
            <a:extLst>
              <a:ext uri="{FF2B5EF4-FFF2-40B4-BE49-F238E27FC236}">
                <a16:creationId xmlns:a16="http://schemas.microsoft.com/office/drawing/2014/main" id="{36E5AA50-DEFC-2260-25B5-C9E95F15E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42938"/>
            <a:ext cx="79375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线性变换在不同基下的矩阵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内容占位符 2">
            <a:extLst>
              <a:ext uri="{FF2B5EF4-FFF2-40B4-BE49-F238E27FC236}">
                <a16:creationId xmlns:a16="http://schemas.microsoft.com/office/drawing/2014/main" id="{6D94ED94-2689-B99D-5501-948537C1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4738688"/>
            <a:ext cx="6172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这个定理告诉我们：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线性变换在不同基下的矩阵是相似的</a:t>
            </a:r>
            <a:endParaRPr lang="zh-CN" altLang="en-US" sz="2400">
              <a:solidFill>
                <a:srgbClr val="0000CC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41987" name="组合 9">
            <a:extLst>
              <a:ext uri="{FF2B5EF4-FFF2-40B4-BE49-F238E27FC236}">
                <a16:creationId xmlns:a16="http://schemas.microsoft.com/office/drawing/2014/main" id="{436C303B-1CC7-B8A4-DB0E-D3352FDECF9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536700"/>
            <a:ext cx="9275763" cy="2800350"/>
            <a:chOff x="2208213" y="906463"/>
            <a:chExt cx="8229600" cy="3732212"/>
          </a:xfrm>
        </p:grpSpPr>
        <p:sp>
          <p:nvSpPr>
            <p:cNvPr id="41989" name="内容占位符 2">
              <a:extLst>
                <a:ext uri="{FF2B5EF4-FFF2-40B4-BE49-F238E27FC236}">
                  <a16:creationId xmlns:a16="http://schemas.microsoft.com/office/drawing/2014/main" id="{D924675F-3D5E-4081-A958-19F4562F2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3" y="906463"/>
              <a:ext cx="8229600" cy="373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Blip>
                  <a:blip r:embed="rId2"/>
                </a:buBlip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定理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:</a:t>
              </a:r>
              <a:b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</a:b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设                    和</a:t>
              </a:r>
              <a:b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</a:b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是数域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P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上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n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维线性空间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V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的两组基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. V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中线性变换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σ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在这组两组基下的矩阵为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A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和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B.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从</a:t>
              </a:r>
              <a:b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</a:b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       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            到</a:t>
              </a:r>
              <a:b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</a:b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的过渡矩阵为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C.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 那么，</a:t>
              </a:r>
              <a:endParaRPr lang="zh-CN" altLang="en-US" sz="2400" i="1"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pic>
          <p:nvPicPr>
            <p:cNvPr id="41990" name="Picture 1">
              <a:extLst>
                <a:ext uri="{FF2B5EF4-FFF2-40B4-BE49-F238E27FC236}">
                  <a16:creationId xmlns:a16="http://schemas.microsoft.com/office/drawing/2014/main" id="{C35995E0-1492-04E5-557D-D8DCB2B84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648" y="4046580"/>
              <a:ext cx="2266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1">
              <a:extLst>
                <a:ext uri="{FF2B5EF4-FFF2-40B4-BE49-F238E27FC236}">
                  <a16:creationId xmlns:a16="http://schemas.microsoft.com/office/drawing/2014/main" id="{D7CC6376-863B-1CC3-EFD9-CBAB7685A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080" y="1842230"/>
              <a:ext cx="2266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2" name="Picture 8">
              <a:extLst>
                <a:ext uri="{FF2B5EF4-FFF2-40B4-BE49-F238E27FC236}">
                  <a16:creationId xmlns:a16="http://schemas.microsoft.com/office/drawing/2014/main" id="{08302580-74B1-EAB8-52C2-C3038108B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614" y="1845873"/>
              <a:ext cx="250047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3" name="Picture 8">
              <a:extLst>
                <a:ext uri="{FF2B5EF4-FFF2-40B4-BE49-F238E27FC236}">
                  <a16:creationId xmlns:a16="http://schemas.microsoft.com/office/drawing/2014/main" id="{6800EC39-7AF5-7B29-25D5-D86B52C02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134" y="4070913"/>
              <a:ext cx="250047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标题 1">
            <a:extLst>
              <a:ext uri="{FF2B5EF4-FFF2-40B4-BE49-F238E27FC236}">
                <a16:creationId xmlns:a16="http://schemas.microsoft.com/office/drawing/2014/main" id="{93EDB93F-903E-1F33-56B7-185B7226D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857250"/>
            <a:ext cx="73279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线性变换在不同基下的矩阵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对象 1">
            <a:extLst>
              <a:ext uri="{FF2B5EF4-FFF2-40B4-BE49-F238E27FC236}">
                <a16:creationId xmlns:a16="http://schemas.microsoft.com/office/drawing/2014/main" id="{E2E467F9-C112-ADD2-80C7-D51AC45F1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33500"/>
          <a:ext cx="635476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711200" progId="Equation.DSMT4">
                  <p:embed/>
                </p:oleObj>
              </mc:Choice>
              <mc:Fallback>
                <p:oleObj name="Equation" r:id="rId3" imgW="2755900" imgH="71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33500"/>
                        <a:ext cx="6354763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4">
            <a:extLst>
              <a:ext uri="{FF2B5EF4-FFF2-40B4-BE49-F238E27FC236}">
                <a16:creationId xmlns:a16="http://schemas.microsoft.com/office/drawing/2014/main" id="{6485857B-B450-2404-22F3-9C6D0668B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162300"/>
          <a:ext cx="66357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3900" imgH="711200" progId="Equation.DSMT4">
                  <p:embed/>
                </p:oleObj>
              </mc:Choice>
              <mc:Fallback>
                <p:oleObj name="Equation" r:id="rId5" imgW="3263900" imgH="71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62300"/>
                        <a:ext cx="66357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2">
            <a:extLst>
              <a:ext uri="{FF2B5EF4-FFF2-40B4-BE49-F238E27FC236}">
                <a16:creationId xmlns:a16="http://schemas.microsoft.com/office/drawing/2014/main" id="{1A635E30-0329-33CF-F039-5AD9F933E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1300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线性变换与矩阵相似</a:t>
            </a:r>
          </a:p>
        </p:txBody>
      </p:sp>
    </p:spTree>
    <p:custDataLst>
      <p:tags r:id="rId1"/>
    </p:custDataLst>
  </p:cSld>
  <p:clrMapOvr>
    <a:masterClrMapping/>
  </p:clrMapOvr>
  <p:transition advTm="1831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对象 1">
            <a:extLst>
              <a:ext uri="{FF2B5EF4-FFF2-40B4-BE49-F238E27FC236}">
                <a16:creationId xmlns:a16="http://schemas.microsoft.com/office/drawing/2014/main" id="{952AC1EB-573E-B1A4-B7DB-3E57811D5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" y="1438275"/>
          <a:ext cx="56165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711200" progId="Equation.DSMT4">
                  <p:embed/>
                </p:oleObj>
              </mc:Choice>
              <mc:Fallback>
                <p:oleObj name="Equation" r:id="rId3" imgW="2755900" imgH="71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1438275"/>
                        <a:ext cx="56165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对象 4">
            <a:extLst>
              <a:ext uri="{FF2B5EF4-FFF2-40B4-BE49-F238E27FC236}">
                <a16:creationId xmlns:a16="http://schemas.microsoft.com/office/drawing/2014/main" id="{881CEE6F-A97F-E7E1-4758-D4B812363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524000"/>
          <a:ext cx="62404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3900" imgH="711200" progId="Equation.DSMT4">
                  <p:embed/>
                </p:oleObj>
              </mc:Choice>
              <mc:Fallback>
                <p:oleObj name="Equation" r:id="rId5" imgW="3263900" imgH="71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0"/>
                        <a:ext cx="6240463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2">
            <a:extLst>
              <a:ext uri="{FF2B5EF4-FFF2-40B4-BE49-F238E27FC236}">
                <a16:creationId xmlns:a16="http://schemas.microsoft.com/office/drawing/2014/main" id="{E966EB7E-3C64-0806-5F48-AE23311AF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900" y="8382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线性变换与矩阵相似</a:t>
            </a:r>
          </a:p>
        </p:txBody>
      </p:sp>
      <p:graphicFrame>
        <p:nvGraphicFramePr>
          <p:cNvPr id="44037" name="对象 3">
            <a:extLst>
              <a:ext uri="{FF2B5EF4-FFF2-40B4-BE49-F238E27FC236}">
                <a16:creationId xmlns:a16="http://schemas.microsoft.com/office/drawing/2014/main" id="{8A88F565-CED3-F755-E181-B417680C4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819400"/>
          <a:ext cx="5588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43688" imgH="1076325" progId="Equation.DSMT4">
                  <p:embed/>
                </p:oleObj>
              </mc:Choice>
              <mc:Fallback>
                <p:oleObj name="Equation" r:id="rId7" imgW="4643688" imgH="107632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19400"/>
                        <a:ext cx="5588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对象 6">
            <a:extLst>
              <a:ext uri="{FF2B5EF4-FFF2-40B4-BE49-F238E27FC236}">
                <a16:creationId xmlns:a16="http://schemas.microsoft.com/office/drawing/2014/main" id="{3722692A-55F1-F2A3-A7A7-12E46084C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8675" y="2886075"/>
          <a:ext cx="243205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711200" progId="Equation.DSMT4">
                  <p:embed/>
                </p:oleObj>
              </mc:Choice>
              <mc:Fallback>
                <p:oleObj name="Equation" r:id="rId9" imgW="914400" imgH="71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886075"/>
                        <a:ext cx="2432050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ECF8957-DD08-F9B0-32B5-7BF2042C2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线性变换的概念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F8E14B82-E007-894F-EBBC-1EBE45702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1488" y="2146300"/>
            <a:ext cx="11125200" cy="2057400"/>
          </a:xfrm>
        </p:spPr>
        <p:txBody>
          <a:bodyPr/>
          <a:lstStyle/>
          <a:p>
            <a:r>
              <a:rPr lang="zh-CN" altLang="en-US" sz="2100" b="1">
                <a:latin typeface="黑体" panose="02010609060101010101" pitchFamily="49" charset="-122"/>
              </a:rPr>
              <a:t>线性变换的性质</a:t>
            </a:r>
            <a:br>
              <a:rPr lang="en-US" altLang="zh-CN" sz="2100"/>
            </a:br>
            <a:r>
              <a:rPr lang="en-US" altLang="zh-CN" sz="2100"/>
              <a:t> </a:t>
            </a:r>
            <a:r>
              <a:rPr lang="zh-CN" altLang="en-US" sz="2100"/>
              <a:t>若</a:t>
            </a:r>
            <a:r>
              <a:rPr lang="en-US" altLang="zh-CN" sz="2100"/>
              <a:t>σ </a:t>
            </a:r>
            <a:r>
              <a:rPr lang="zh-CN" altLang="en-US" sz="2100"/>
              <a:t>为数域</a:t>
            </a:r>
            <a:r>
              <a:rPr lang="en-US" altLang="zh-CN" sz="2100"/>
              <a:t>P</a:t>
            </a:r>
            <a:r>
              <a:rPr lang="zh-CN" altLang="en-US" sz="2100"/>
              <a:t>上线性空间</a:t>
            </a:r>
            <a:r>
              <a:rPr lang="en-US" altLang="zh-CN" sz="2100"/>
              <a:t>V</a:t>
            </a:r>
            <a:r>
              <a:rPr lang="zh-CN" altLang="en-US" sz="2100"/>
              <a:t>的线性变换</a:t>
            </a:r>
            <a:r>
              <a:rPr lang="en-US" altLang="zh-CN" sz="2100"/>
              <a:t>,  </a:t>
            </a:r>
            <a:r>
              <a:rPr lang="zh-CN" altLang="en-US" sz="2100"/>
              <a:t>则</a:t>
            </a:r>
            <a:br>
              <a:rPr lang="en-US" altLang="zh-CN" sz="2100"/>
            </a:br>
            <a:r>
              <a:rPr lang="en-US" altLang="zh-CN" sz="2100"/>
              <a:t>(1) σ(0)=0, </a:t>
            </a:r>
            <a:r>
              <a:rPr lang="zh-CN" altLang="en-US" sz="2100"/>
              <a:t>对任意</a:t>
            </a:r>
            <a:r>
              <a:rPr lang="en-US" altLang="zh-CN" sz="2100"/>
              <a:t>α </a:t>
            </a:r>
            <a:r>
              <a:rPr lang="zh-CN" altLang="en-US" sz="2100"/>
              <a:t>∈</a:t>
            </a:r>
            <a:r>
              <a:rPr lang="en-US" altLang="zh-CN" sz="2100"/>
              <a:t>V, σ(-α)=- σ (α);</a:t>
            </a:r>
            <a:br>
              <a:rPr lang="en-US" altLang="zh-CN" sz="2100"/>
            </a:br>
            <a:r>
              <a:rPr lang="en-US" altLang="zh-CN" sz="2100"/>
              <a:t>(2) </a:t>
            </a:r>
            <a:r>
              <a:rPr lang="zh-CN" altLang="en-US" sz="2100"/>
              <a:t>线性变换保持线性关系不变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548F190-2D3E-22F2-2A34-50E9C172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67F6038F-765A-2E64-C7D8-4DE2F306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B1B2CF7D-0533-53AA-3B2F-D95DFA803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232A087-CC92-E01A-FB72-54676C29B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4F4CA625-BD2C-398E-1903-54441462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7" name="Rectangle 11">
            <a:extLst>
              <a:ext uri="{FF2B5EF4-FFF2-40B4-BE49-F238E27FC236}">
                <a16:creationId xmlns:a16="http://schemas.microsoft.com/office/drawing/2014/main" id="{9F1F2DC2-519D-A7A9-2426-2EE91D5BF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8" name="Rectangle 12">
            <a:extLst>
              <a:ext uri="{FF2B5EF4-FFF2-40B4-BE49-F238E27FC236}">
                <a16:creationId xmlns:a16="http://schemas.microsoft.com/office/drawing/2014/main" id="{DF5C37A4-9941-BE8C-9071-756740A99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9" name="Rectangle 14">
            <a:extLst>
              <a:ext uri="{FF2B5EF4-FFF2-40B4-BE49-F238E27FC236}">
                <a16:creationId xmlns:a16="http://schemas.microsoft.com/office/drawing/2014/main" id="{1D26A136-41E0-3E7A-4C62-E131B4A2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80" name="Rectangle 15">
            <a:extLst>
              <a:ext uri="{FF2B5EF4-FFF2-40B4-BE49-F238E27FC236}">
                <a16:creationId xmlns:a16="http://schemas.microsoft.com/office/drawing/2014/main" id="{F658128E-3423-38F1-1BD8-B2BC5BF8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81" name="Rectangle 17">
            <a:extLst>
              <a:ext uri="{FF2B5EF4-FFF2-40B4-BE49-F238E27FC236}">
                <a16:creationId xmlns:a16="http://schemas.microsoft.com/office/drawing/2014/main" id="{98D3CE80-9B16-13D9-3706-A4718953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82" name="Rectangle 18">
            <a:extLst>
              <a:ext uri="{FF2B5EF4-FFF2-40B4-BE49-F238E27FC236}">
                <a16:creationId xmlns:a16="http://schemas.microsoft.com/office/drawing/2014/main" id="{B0B0DCDF-E0DD-91FB-7F63-09E08F51F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83" name="Rectangle 20">
            <a:extLst>
              <a:ext uri="{FF2B5EF4-FFF2-40B4-BE49-F238E27FC236}">
                <a16:creationId xmlns:a16="http://schemas.microsoft.com/office/drawing/2014/main" id="{FC0F72FA-80B5-0F3C-D689-D8B1CEF5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84" name="Rectangle 21">
            <a:extLst>
              <a:ext uri="{FF2B5EF4-FFF2-40B4-BE49-F238E27FC236}">
                <a16:creationId xmlns:a16="http://schemas.microsoft.com/office/drawing/2014/main" id="{D9410762-C9AC-494C-F90E-02B2E59C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8209" name="组合 27">
            <a:extLst>
              <a:ext uri="{FF2B5EF4-FFF2-40B4-BE49-F238E27FC236}">
                <a16:creationId xmlns:a16="http://schemas.microsoft.com/office/drawing/2014/main" id="{B7C078ED-02B5-D969-C7D9-845241EF0DC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314825"/>
            <a:ext cx="7142163" cy="1704975"/>
            <a:chOff x="914400" y="4476750"/>
            <a:chExt cx="6438900" cy="1333500"/>
          </a:xfrm>
        </p:grpSpPr>
        <p:pic>
          <p:nvPicPr>
            <p:cNvPr id="8210" name="Picture 10">
              <a:extLst>
                <a:ext uri="{FF2B5EF4-FFF2-40B4-BE49-F238E27FC236}">
                  <a16:creationId xmlns:a16="http://schemas.microsoft.com/office/drawing/2014/main" id="{EBFAA9BB-D411-68DE-C390-160B492AE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476750"/>
              <a:ext cx="32861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1" name="Picture 9">
              <a:extLst>
                <a:ext uri="{FF2B5EF4-FFF2-40B4-BE49-F238E27FC236}">
                  <a16:creationId xmlns:a16="http://schemas.microsoft.com/office/drawing/2014/main" id="{5626F469-5313-D1BD-3690-5D8249D8F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4476750"/>
              <a:ext cx="3086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2" name="Picture 13">
              <a:extLst>
                <a:ext uri="{FF2B5EF4-FFF2-40B4-BE49-F238E27FC236}">
                  <a16:creationId xmlns:a16="http://schemas.microsoft.com/office/drawing/2014/main" id="{3A35D32D-19CD-CE50-F6CE-A6151240D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029200"/>
              <a:ext cx="3724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3" name="Picture 16">
              <a:extLst>
                <a:ext uri="{FF2B5EF4-FFF2-40B4-BE49-F238E27FC236}">
                  <a16:creationId xmlns:a16="http://schemas.microsoft.com/office/drawing/2014/main" id="{5D467F93-27B7-E829-9155-86B764CB8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158" y="5486400"/>
              <a:ext cx="31146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4" name="Picture 19">
              <a:extLst>
                <a:ext uri="{FF2B5EF4-FFF2-40B4-BE49-F238E27FC236}">
                  <a16:creationId xmlns:a16="http://schemas.microsoft.com/office/drawing/2014/main" id="{9AC5DFC3-2015-12FB-24E9-E5AFB92EF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5486400"/>
              <a:ext cx="13144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13C50BD-E396-A723-00A1-2FEC423E8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2600" y="89535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线性变换与矩阵相似</a:t>
            </a:r>
          </a:p>
        </p:txBody>
      </p:sp>
      <p:graphicFrame>
        <p:nvGraphicFramePr>
          <p:cNvPr id="45059" name="对象 3">
            <a:extLst>
              <a:ext uri="{FF2B5EF4-FFF2-40B4-BE49-F238E27FC236}">
                <a16:creationId xmlns:a16="http://schemas.microsoft.com/office/drawing/2014/main" id="{060F8A95-DCF6-D503-E290-9A66DDB4F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484313"/>
          <a:ext cx="6364288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43688" imgH="1076325" progId="Equation.DSMT4">
                  <p:embed/>
                </p:oleObj>
              </mc:Choice>
              <mc:Fallback>
                <p:oleObj name="Equation" r:id="rId3" imgW="4643688" imgH="107632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84313"/>
                        <a:ext cx="6364288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6">
            <a:extLst>
              <a:ext uri="{FF2B5EF4-FFF2-40B4-BE49-F238E27FC236}">
                <a16:creationId xmlns:a16="http://schemas.microsoft.com/office/drawing/2014/main" id="{E59195D5-29E1-FB7C-F267-F3E748D5F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274763"/>
          <a:ext cx="24384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711200" progId="Equation.DSMT4">
                  <p:embed/>
                </p:oleObj>
              </mc:Choice>
              <mc:Fallback>
                <p:oleObj name="Equation" r:id="rId5" imgW="914400" imgH="71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74763"/>
                        <a:ext cx="2438400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8">
            <a:extLst>
              <a:ext uri="{FF2B5EF4-FFF2-40B4-BE49-F238E27FC236}">
                <a16:creationId xmlns:a16="http://schemas.microsoft.com/office/drawing/2014/main" id="{448F4E66-EACB-827B-141D-95564D0AA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" y="3170238"/>
          <a:ext cx="9355138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98900" imgH="711200" progId="Equation.DSMT4">
                  <p:embed/>
                </p:oleObj>
              </mc:Choice>
              <mc:Fallback>
                <p:oleObj name="Equation" r:id="rId7" imgW="3898900" imgH="71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170238"/>
                        <a:ext cx="9355138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7">
            <a:extLst>
              <a:ext uri="{FF2B5EF4-FFF2-40B4-BE49-F238E27FC236}">
                <a16:creationId xmlns:a16="http://schemas.microsoft.com/office/drawing/2014/main" id="{69C76105-0532-41A4-9D67-521ECB5DB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988" y="4856163"/>
          <a:ext cx="792797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75000" imgH="711200" progId="Equation.DSMT4">
                  <p:embed/>
                </p:oleObj>
              </mc:Choice>
              <mc:Fallback>
                <p:oleObj name="Equation" r:id="rId9" imgW="3175000" imgH="71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856163"/>
                        <a:ext cx="7927975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41E2823-7F9B-FF08-48A7-409137F9F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2600" y="89535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线性变换的值域、核</a:t>
            </a:r>
          </a:p>
        </p:txBody>
      </p:sp>
      <p:graphicFrame>
        <p:nvGraphicFramePr>
          <p:cNvPr id="46083" name="对象 7">
            <a:extLst>
              <a:ext uri="{FF2B5EF4-FFF2-40B4-BE49-F238E27FC236}">
                <a16:creationId xmlns:a16="http://schemas.microsoft.com/office/drawing/2014/main" id="{7C25869B-34B6-DD80-3EE0-D4474683C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1981200"/>
          <a:ext cx="10920412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51160" imgH="939600" progId="Equation.DSMT4">
                  <p:embed/>
                </p:oleObj>
              </mc:Choice>
              <mc:Fallback>
                <p:oleObj name="Equation" r:id="rId3" imgW="3251160" imgH="939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981200"/>
                        <a:ext cx="10920412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88662DB-8A18-64A6-929B-231BEDCCF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2600" y="89535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线性变换的值域、核</a:t>
            </a:r>
          </a:p>
        </p:txBody>
      </p:sp>
      <p:graphicFrame>
        <p:nvGraphicFramePr>
          <p:cNvPr id="47107" name="对象 7">
            <a:extLst>
              <a:ext uri="{FF2B5EF4-FFF2-40B4-BE49-F238E27FC236}">
                <a16:creationId xmlns:a16="http://schemas.microsoft.com/office/drawing/2014/main" id="{6033ED74-EE41-1A9C-0ACA-9FCD636AF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057400"/>
          <a:ext cx="8189913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280" imgH="672840" progId="Equation.DSMT4">
                  <p:embed/>
                </p:oleObj>
              </mc:Choice>
              <mc:Fallback>
                <p:oleObj name="Equation" r:id="rId3" imgW="2438280" imgH="6728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8189913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46684A6-053F-3A68-F157-BFF66074E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2600" y="89535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线性变换的值域、核</a:t>
            </a:r>
          </a:p>
        </p:txBody>
      </p:sp>
      <p:graphicFrame>
        <p:nvGraphicFramePr>
          <p:cNvPr id="48131" name="对象 7">
            <a:extLst>
              <a:ext uri="{FF2B5EF4-FFF2-40B4-BE49-F238E27FC236}">
                <a16:creationId xmlns:a16="http://schemas.microsoft.com/office/drawing/2014/main" id="{3C814FB9-CE8B-59E8-A326-62AA7C028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28800"/>
          <a:ext cx="8213725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7640" imgH="1422360" progId="Equation.DSMT4">
                  <p:embed/>
                </p:oleObj>
              </mc:Choice>
              <mc:Fallback>
                <p:oleObj name="Equation" r:id="rId3" imgW="2717640" imgH="14223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8213725" cy="430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AB6B852-ECF6-EEB6-4F77-535FCE54B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2600" y="89535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线性变换的值域、核</a:t>
            </a:r>
          </a:p>
        </p:txBody>
      </p:sp>
      <p:graphicFrame>
        <p:nvGraphicFramePr>
          <p:cNvPr id="49155" name="对象 7">
            <a:extLst>
              <a:ext uri="{FF2B5EF4-FFF2-40B4-BE49-F238E27FC236}">
                <a16:creationId xmlns:a16="http://schemas.microsoft.com/office/drawing/2014/main" id="{EFB41274-2186-36B8-4F3A-B265DB1F3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1981200"/>
          <a:ext cx="10669588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0520" imgH="914400" progId="Equation.DSMT4">
                  <p:embed/>
                </p:oleObj>
              </mc:Choice>
              <mc:Fallback>
                <p:oleObj name="Equation" r:id="rId3" imgW="3530520" imgH="914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981200"/>
                        <a:ext cx="10669588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394846B-337B-8B73-5703-161CEB1C5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2600" y="89535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线性变换的加法、数乘和积</a:t>
            </a:r>
          </a:p>
        </p:txBody>
      </p:sp>
      <p:graphicFrame>
        <p:nvGraphicFramePr>
          <p:cNvPr id="50179" name="对象 7">
            <a:extLst>
              <a:ext uri="{FF2B5EF4-FFF2-40B4-BE49-F238E27FC236}">
                <a16:creationId xmlns:a16="http://schemas.microsoft.com/office/drawing/2014/main" id="{87766303-D8C1-281E-3814-F2C15456E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1981200"/>
          <a:ext cx="10669588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0520" imgH="914400" progId="Equation.DSMT4">
                  <p:embed/>
                </p:oleObj>
              </mc:Choice>
              <mc:Fallback>
                <p:oleObj name="Equation" r:id="rId3" imgW="3530520" imgH="914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981200"/>
                        <a:ext cx="10669588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advTm="1831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795AC118-6798-96B5-BD72-F59E521CA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A2CD9CB-2886-4039-8179-B6972530BFED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70C11BAE-7555-528F-ABA9-A6EBEB0F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  <p:sp>
        <p:nvSpPr>
          <p:cNvPr id="51204" name="日期占位符 3">
            <a:extLst>
              <a:ext uri="{FF2B5EF4-FFF2-40B4-BE49-F238E27FC236}">
                <a16:creationId xmlns:a16="http://schemas.microsoft.com/office/drawing/2014/main" id="{9FBDB19A-6493-0423-35A4-D3EB146164E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3A37780-0166-4712-AF06-43302D4B35BB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73A4A583-5FE4-E0B9-FF20-6303F9773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586038"/>
            <a:ext cx="11506200" cy="2457450"/>
          </a:xfrm>
        </p:spPr>
        <p:txBody>
          <a:bodyPr/>
          <a:lstStyle/>
          <a:p>
            <a:r>
              <a:rPr lang="zh-CN" altLang="en-US" sz="2100" b="1">
                <a:latin typeface="黑体" panose="02010609060101010101" pitchFamily="49" charset="-122"/>
              </a:rPr>
              <a:t>线性变换的性质</a:t>
            </a:r>
            <a:br>
              <a:rPr lang="en-US" altLang="zh-CN" sz="2100"/>
            </a:br>
            <a:r>
              <a:rPr lang="zh-CN" altLang="en-US" sz="2100"/>
              <a:t>推论：</a:t>
            </a:r>
            <a:br>
              <a:rPr lang="en-US" altLang="zh-CN" sz="2100"/>
            </a:br>
            <a:r>
              <a:rPr lang="en-US" altLang="zh-CN" sz="2100"/>
              <a:t>        </a:t>
            </a:r>
            <a:r>
              <a:rPr lang="zh-CN" altLang="en-US" sz="2100"/>
              <a:t>线性变换</a:t>
            </a:r>
            <a:r>
              <a:rPr lang="en-US" altLang="zh-CN" sz="2100"/>
              <a:t>σ </a:t>
            </a:r>
            <a:r>
              <a:rPr lang="zh-CN" altLang="en-US" sz="2100"/>
              <a:t>将</a:t>
            </a:r>
            <a:r>
              <a:rPr lang="en-US" altLang="zh-CN" sz="2100"/>
              <a:t>V</a:t>
            </a:r>
            <a:r>
              <a:rPr lang="zh-CN" altLang="en-US" sz="2100"/>
              <a:t>中线性相关的向量组</a:t>
            </a:r>
            <a:br>
              <a:rPr lang="en-US" altLang="zh-CN" sz="2100"/>
            </a:br>
            <a:br>
              <a:rPr lang="en-US" altLang="zh-CN" sz="2100"/>
            </a:br>
            <a:r>
              <a:rPr lang="zh-CN" altLang="en-US" sz="2100"/>
              <a:t>变换到线性相关的向量组</a:t>
            </a:r>
            <a:br>
              <a:rPr lang="en-US" altLang="zh-CN"/>
            </a:br>
            <a:br>
              <a:rPr lang="en-US" altLang="zh-CN"/>
            </a:b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219" name="标题 1">
            <a:extLst>
              <a:ext uri="{FF2B5EF4-FFF2-40B4-BE49-F238E27FC236}">
                <a16:creationId xmlns:a16="http://schemas.microsoft.com/office/drawing/2014/main" id="{6D24AE82-483E-560F-FC0B-F7C590894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线性变换的概念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24245BA7-2B4A-AA3A-99DA-5D8257D1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F05CF670-7AF0-F698-2CDA-94661ED3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CE6A82B6-A095-2A0F-240A-AAF219F1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D90426C-DD90-4909-227E-8746A402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15337686-4CC2-D388-5B05-21A0433A9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1" name="Rectangle 11">
            <a:extLst>
              <a:ext uri="{FF2B5EF4-FFF2-40B4-BE49-F238E27FC236}">
                <a16:creationId xmlns:a16="http://schemas.microsoft.com/office/drawing/2014/main" id="{1056E4EF-5DAA-425D-E1AE-1D3FAEFEA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2" name="Rectangle 12">
            <a:extLst>
              <a:ext uri="{FF2B5EF4-FFF2-40B4-BE49-F238E27FC236}">
                <a16:creationId xmlns:a16="http://schemas.microsoft.com/office/drawing/2014/main" id="{2ABBDCF9-D3F5-5995-A7B3-470D5BA0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3" name="Rectangle 14">
            <a:extLst>
              <a:ext uri="{FF2B5EF4-FFF2-40B4-BE49-F238E27FC236}">
                <a16:creationId xmlns:a16="http://schemas.microsoft.com/office/drawing/2014/main" id="{75400828-7C0A-1FC6-1888-8CA4866E1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4" name="Rectangle 15">
            <a:extLst>
              <a:ext uri="{FF2B5EF4-FFF2-40B4-BE49-F238E27FC236}">
                <a16:creationId xmlns:a16="http://schemas.microsoft.com/office/drawing/2014/main" id="{01C6B5A2-F1A2-75E2-9D13-350C9243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5" name="Rectangle 17">
            <a:extLst>
              <a:ext uri="{FF2B5EF4-FFF2-40B4-BE49-F238E27FC236}">
                <a16:creationId xmlns:a16="http://schemas.microsoft.com/office/drawing/2014/main" id="{CFCCE639-1681-AB72-39D2-BD1B42914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6" name="Rectangle 18">
            <a:extLst>
              <a:ext uri="{FF2B5EF4-FFF2-40B4-BE49-F238E27FC236}">
                <a16:creationId xmlns:a16="http://schemas.microsoft.com/office/drawing/2014/main" id="{C6D3CDEB-E02B-7F80-F13F-063B310AD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7" name="Rectangle 20">
            <a:extLst>
              <a:ext uri="{FF2B5EF4-FFF2-40B4-BE49-F238E27FC236}">
                <a16:creationId xmlns:a16="http://schemas.microsoft.com/office/drawing/2014/main" id="{A95058AF-B4D1-C4F0-D0C2-11AA0C0D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8" name="Rectangle 21">
            <a:extLst>
              <a:ext uri="{FF2B5EF4-FFF2-40B4-BE49-F238E27FC236}">
                <a16:creationId xmlns:a16="http://schemas.microsoft.com/office/drawing/2014/main" id="{F36AB093-DD2B-399F-5581-41185368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9" name="Rectangle 2">
            <a:extLst>
              <a:ext uri="{FF2B5EF4-FFF2-40B4-BE49-F238E27FC236}">
                <a16:creationId xmlns:a16="http://schemas.microsoft.com/office/drawing/2014/main" id="{065838A5-C22E-AE9B-7728-C78203D08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234" name="Picture 1">
            <a:extLst>
              <a:ext uri="{FF2B5EF4-FFF2-40B4-BE49-F238E27FC236}">
                <a16:creationId xmlns:a16="http://schemas.microsoft.com/office/drawing/2014/main" id="{F77BB625-B5CD-A11D-A196-899C94E9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05200"/>
            <a:ext cx="312578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3">
            <a:extLst>
              <a:ext uri="{FF2B5EF4-FFF2-40B4-BE49-F238E27FC236}">
                <a16:creationId xmlns:a16="http://schemas.microsoft.com/office/drawing/2014/main" id="{645A7D51-831F-9E1C-F0D6-5BF55177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12" name="Rectangle 5">
            <a:extLst>
              <a:ext uri="{FF2B5EF4-FFF2-40B4-BE49-F238E27FC236}">
                <a16:creationId xmlns:a16="http://schemas.microsoft.com/office/drawing/2014/main" id="{446AE8B1-3AD9-CBB5-9A4A-0B19500B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237" name="Picture 4">
            <a:extLst>
              <a:ext uri="{FF2B5EF4-FFF2-40B4-BE49-F238E27FC236}">
                <a16:creationId xmlns:a16="http://schemas.microsoft.com/office/drawing/2014/main" id="{77F86966-34F9-242A-608D-4EDDCDD80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45013"/>
            <a:ext cx="3816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Rectangle 6">
            <a:extLst>
              <a:ext uri="{FF2B5EF4-FFF2-40B4-BE49-F238E27FC236}">
                <a16:creationId xmlns:a16="http://schemas.microsoft.com/office/drawing/2014/main" id="{D4A199E6-45D9-1CD0-231F-EA590392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0B50EEB-BA18-94E0-9F0D-7AE9C206C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4478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线性变换的概念和性质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B8CC9407-9220-A1CB-2337-8682ECDD94A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878263" y="2686050"/>
          <a:ext cx="4514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228600" progId="Equation.DSMT4">
                  <p:embed/>
                </p:oleObj>
              </mc:Choice>
              <mc:Fallback>
                <p:oleObj name="Equation" r:id="rId3" imgW="2692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2686050"/>
                        <a:ext cx="45148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">
            <a:extLst>
              <a:ext uri="{FF2B5EF4-FFF2-40B4-BE49-F238E27FC236}">
                <a16:creationId xmlns:a16="http://schemas.microsoft.com/office/drawing/2014/main" id="{39C1E8DE-19B5-25DB-B2F2-3A6D6E4CA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278063"/>
          <a:ext cx="55229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95700" imgH="203200" progId="Equation.DSMT4">
                  <p:embed/>
                </p:oleObj>
              </mc:Choice>
              <mc:Fallback>
                <p:oleObj name="Equation" r:id="rId5" imgW="3695700" imgH="20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78063"/>
                        <a:ext cx="55229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>
            <a:extLst>
              <a:ext uri="{FF2B5EF4-FFF2-40B4-BE49-F238E27FC236}">
                <a16:creationId xmlns:a16="http://schemas.microsoft.com/office/drawing/2014/main" id="{CAE21B97-5CEF-0144-CAF9-0330C332A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6613" y="3362325"/>
          <a:ext cx="5127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60700" imgH="254000" progId="Equation.DSMT4">
                  <p:embed/>
                </p:oleObj>
              </mc:Choice>
              <mc:Fallback>
                <p:oleObj name="Equation" r:id="rId7" imgW="30607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362325"/>
                        <a:ext cx="5127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音频 1">
            <a:hlinkClick r:id="" action="ppaction://media"/>
            <a:extLst>
              <a:ext uri="{FF2B5EF4-FFF2-40B4-BE49-F238E27FC236}">
                <a16:creationId xmlns:a16="http://schemas.microsoft.com/office/drawing/2014/main" id="{661F7D66-F24E-7883-B2E8-80DA787C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565785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2948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2C9A547-68AB-AB2F-650F-822A544AF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447800"/>
            <a:ext cx="6172200" cy="495300"/>
          </a:xfrm>
        </p:spPr>
        <p:txBody>
          <a:bodyPr/>
          <a:lstStyle/>
          <a:p>
            <a:pPr eaLnBrk="1" hangingPunct="1"/>
            <a:r>
              <a:rPr lang="zh-CN" altLang="en-US" sz="3000"/>
              <a:t>线性变换的概念和性质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E02B9348-98A9-C466-BB2F-0B2C78AA440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878263" y="2686050"/>
          <a:ext cx="4514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228600" progId="Equation.DSMT4">
                  <p:embed/>
                </p:oleObj>
              </mc:Choice>
              <mc:Fallback>
                <p:oleObj name="Equation" r:id="rId3" imgW="2692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2686050"/>
                        <a:ext cx="45148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">
            <a:extLst>
              <a:ext uri="{FF2B5EF4-FFF2-40B4-BE49-F238E27FC236}">
                <a16:creationId xmlns:a16="http://schemas.microsoft.com/office/drawing/2014/main" id="{6B4DF751-B555-D79A-BFF9-0C201179E7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278063"/>
          <a:ext cx="55229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95700" imgH="203200" progId="Equation.DSMT4">
                  <p:embed/>
                </p:oleObj>
              </mc:Choice>
              <mc:Fallback>
                <p:oleObj name="Equation" r:id="rId5" imgW="3695700" imgH="20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78063"/>
                        <a:ext cx="55229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>
            <a:extLst>
              <a:ext uri="{FF2B5EF4-FFF2-40B4-BE49-F238E27FC236}">
                <a16:creationId xmlns:a16="http://schemas.microsoft.com/office/drawing/2014/main" id="{DB2DF16C-F9D0-B717-353F-D7B7519F6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6613" y="3362325"/>
          <a:ext cx="5127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60700" imgH="254000" progId="Equation.DSMT4">
                  <p:embed/>
                </p:oleObj>
              </mc:Choice>
              <mc:Fallback>
                <p:oleObj name="Equation" r:id="rId7" imgW="30607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362325"/>
                        <a:ext cx="5127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3">
            <a:extLst>
              <a:ext uri="{FF2B5EF4-FFF2-40B4-BE49-F238E27FC236}">
                <a16:creationId xmlns:a16="http://schemas.microsoft.com/office/drawing/2014/main" id="{205581F0-95B9-D5F6-43AF-BCCEFEC53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871913"/>
          <a:ext cx="404336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3000" imgH="774700" progId="Equation.DSMT4">
                  <p:embed/>
                </p:oleObj>
              </mc:Choice>
              <mc:Fallback>
                <p:oleObj name="Equation" r:id="rId9" imgW="2413000" imgH="774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71913"/>
                        <a:ext cx="4043363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6">
            <a:extLst>
              <a:ext uri="{FF2B5EF4-FFF2-40B4-BE49-F238E27FC236}">
                <a16:creationId xmlns:a16="http://schemas.microsoft.com/office/drawing/2014/main" id="{ACDC2DC3-C0AB-F5AF-E828-B566F79F3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256213"/>
          <a:ext cx="25225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63700" imgH="215900" progId="Equation.DSMT4">
                  <p:embed/>
                </p:oleObj>
              </mc:Choice>
              <mc:Fallback>
                <p:oleObj name="Equation" r:id="rId11" imgW="1663700" imgH="2159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6213"/>
                        <a:ext cx="25225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2" name="音频 1">
            <a:hlinkClick r:id="" action="ppaction://media"/>
            <a:extLst>
              <a:ext uri="{FF2B5EF4-FFF2-40B4-BE49-F238E27FC236}">
                <a16:creationId xmlns:a16="http://schemas.microsoft.com/office/drawing/2014/main" id="{26C1E818-D8B9-631A-CDC8-5D6C057C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565785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3461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E6429F7-4CFB-55E1-A013-AC723B7F2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线性变换与矩阵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D4121F77-F8E5-1C5E-D7CB-50CC8070C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252663"/>
            <a:ext cx="11430000" cy="2743200"/>
          </a:xfrm>
        </p:spPr>
        <p:txBody>
          <a:bodyPr/>
          <a:lstStyle/>
          <a:p>
            <a:r>
              <a:rPr lang="zh-CN" altLang="en-US" sz="2100"/>
              <a:t>线性空间</a:t>
            </a:r>
            <a:r>
              <a:rPr lang="en-US" altLang="zh-CN" sz="2100"/>
              <a:t>V</a:t>
            </a:r>
            <a:r>
              <a:rPr lang="zh-CN" altLang="en-US" sz="2100"/>
              <a:t>的线性变换</a:t>
            </a:r>
            <a:r>
              <a:rPr lang="en-US" altLang="zh-CN" sz="2100"/>
              <a:t>σ </a:t>
            </a:r>
            <a:r>
              <a:rPr lang="zh-CN" altLang="en-US" sz="2100"/>
              <a:t>将</a:t>
            </a:r>
            <a:r>
              <a:rPr lang="en-US" altLang="zh-CN" sz="2100"/>
              <a:t>V</a:t>
            </a:r>
            <a:r>
              <a:rPr lang="zh-CN" altLang="en-US" sz="2100"/>
              <a:t>中任何一个向量</a:t>
            </a:r>
            <a:r>
              <a:rPr lang="en-US" altLang="zh-CN" sz="2100"/>
              <a:t>α </a:t>
            </a:r>
            <a:r>
              <a:rPr lang="zh-CN" altLang="en-US" sz="2100"/>
              <a:t>变换到它的像</a:t>
            </a:r>
            <a:r>
              <a:rPr lang="en-US" altLang="zh-CN" sz="2100"/>
              <a:t>σ (α), </a:t>
            </a:r>
            <a:r>
              <a:rPr lang="zh-CN" altLang="en-US" sz="2100"/>
              <a:t>而</a:t>
            </a:r>
            <a:r>
              <a:rPr lang="en-US" altLang="zh-CN" sz="2100"/>
              <a:t>σ (α)</a:t>
            </a:r>
            <a:r>
              <a:rPr lang="zh-CN" altLang="en-US" sz="2100"/>
              <a:t>仍然是</a:t>
            </a:r>
            <a:r>
              <a:rPr lang="en-US" altLang="zh-CN" sz="2100"/>
              <a:t>V</a:t>
            </a:r>
            <a:r>
              <a:rPr lang="zh-CN" altLang="en-US" sz="2100"/>
              <a:t>中向量</a:t>
            </a:r>
            <a:r>
              <a:rPr lang="en-US" altLang="zh-CN" sz="2100"/>
              <a:t>. </a:t>
            </a:r>
            <a:r>
              <a:rPr lang="zh-CN" altLang="en-US" sz="2100"/>
              <a:t>若</a:t>
            </a:r>
            <a:br>
              <a:rPr lang="en-US" altLang="zh-CN" sz="2100"/>
            </a:br>
            <a:br>
              <a:rPr lang="en-US" altLang="zh-CN" sz="2100"/>
            </a:br>
            <a:r>
              <a:rPr lang="zh-CN" altLang="en-US" sz="2100"/>
              <a:t>是</a:t>
            </a:r>
            <a:r>
              <a:rPr lang="en-US" altLang="zh-CN" sz="2100"/>
              <a:t>V</a:t>
            </a:r>
            <a:r>
              <a:rPr lang="zh-CN" altLang="en-US" sz="2100"/>
              <a:t>的一组基</a:t>
            </a:r>
            <a:r>
              <a:rPr lang="en-US" altLang="zh-CN" sz="2100"/>
              <a:t>, </a:t>
            </a:r>
            <a:r>
              <a:rPr lang="zh-CN" altLang="en-US" sz="2100"/>
              <a:t>则</a:t>
            </a:r>
            <a:r>
              <a:rPr lang="en-US" altLang="zh-CN" sz="2100"/>
              <a:t>α </a:t>
            </a:r>
            <a:r>
              <a:rPr lang="zh-CN" altLang="en-US" sz="2100"/>
              <a:t>和</a:t>
            </a:r>
            <a:r>
              <a:rPr lang="en-US" altLang="zh-CN" sz="2100"/>
              <a:t>σ (α)</a:t>
            </a:r>
            <a:r>
              <a:rPr lang="zh-CN" altLang="en-US" sz="2100"/>
              <a:t>都可以由它们在这组基下的坐标来表示</a:t>
            </a:r>
            <a:br>
              <a:rPr lang="en-US" altLang="zh-CN" sz="2100"/>
            </a:br>
            <a:endParaRPr lang="zh-CN" altLang="en-US" sz="2100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49B18174-D396-074E-8102-D3BB5994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947B8AA4-3569-0646-F878-4D44389D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34F9C1C4-7847-7016-E2A5-2BB8C35A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5ED175BA-DE4A-1177-0697-4B08D553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C6C9E3E-B585-BD6C-34BA-83AD5938A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5" name="Rectangle 11">
            <a:extLst>
              <a:ext uri="{FF2B5EF4-FFF2-40B4-BE49-F238E27FC236}">
                <a16:creationId xmlns:a16="http://schemas.microsoft.com/office/drawing/2014/main" id="{FFA4A3D9-077B-6179-5990-B1C4D7C8D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6" name="Rectangle 12">
            <a:extLst>
              <a:ext uri="{FF2B5EF4-FFF2-40B4-BE49-F238E27FC236}">
                <a16:creationId xmlns:a16="http://schemas.microsoft.com/office/drawing/2014/main" id="{3EE6601B-F61B-C7CE-CD38-52F6BCB3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7" name="Rectangle 14">
            <a:extLst>
              <a:ext uri="{FF2B5EF4-FFF2-40B4-BE49-F238E27FC236}">
                <a16:creationId xmlns:a16="http://schemas.microsoft.com/office/drawing/2014/main" id="{BAA8A4ED-835B-E043-3386-D8F4D953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8" name="Rectangle 15">
            <a:extLst>
              <a:ext uri="{FF2B5EF4-FFF2-40B4-BE49-F238E27FC236}">
                <a16:creationId xmlns:a16="http://schemas.microsoft.com/office/drawing/2014/main" id="{09D0201A-55A7-F437-DA6D-587894A6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9" name="Rectangle 17">
            <a:extLst>
              <a:ext uri="{FF2B5EF4-FFF2-40B4-BE49-F238E27FC236}">
                <a16:creationId xmlns:a16="http://schemas.microsoft.com/office/drawing/2014/main" id="{969F6850-6FD6-FBC2-4CA5-828E230D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0" name="Rectangle 18">
            <a:extLst>
              <a:ext uri="{FF2B5EF4-FFF2-40B4-BE49-F238E27FC236}">
                <a16:creationId xmlns:a16="http://schemas.microsoft.com/office/drawing/2014/main" id="{D37F23E0-F284-ABC2-D0B9-527797F9A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1" name="Rectangle 20">
            <a:extLst>
              <a:ext uri="{FF2B5EF4-FFF2-40B4-BE49-F238E27FC236}">
                <a16:creationId xmlns:a16="http://schemas.microsoft.com/office/drawing/2014/main" id="{8185CBF6-F114-6686-9BFD-58C0FDE5F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2" name="Rectangle 21">
            <a:extLst>
              <a:ext uri="{FF2B5EF4-FFF2-40B4-BE49-F238E27FC236}">
                <a16:creationId xmlns:a16="http://schemas.microsoft.com/office/drawing/2014/main" id="{85025EF5-EF03-B558-ABAE-30D0955B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3" name="Rectangle 2">
            <a:extLst>
              <a:ext uri="{FF2B5EF4-FFF2-40B4-BE49-F238E27FC236}">
                <a16:creationId xmlns:a16="http://schemas.microsoft.com/office/drawing/2014/main" id="{3C44C5D6-FABA-D71F-F831-48AEFDE6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4" name="Rectangle 3">
            <a:extLst>
              <a:ext uri="{FF2B5EF4-FFF2-40B4-BE49-F238E27FC236}">
                <a16:creationId xmlns:a16="http://schemas.microsoft.com/office/drawing/2014/main" id="{A72C9A43-F4EB-387F-1F76-B44A1AEA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5" name="Rectangle 5">
            <a:extLst>
              <a:ext uri="{FF2B5EF4-FFF2-40B4-BE49-F238E27FC236}">
                <a16:creationId xmlns:a16="http://schemas.microsoft.com/office/drawing/2014/main" id="{698607E6-6BEA-B71F-7F66-403AC35C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6" name="Rectangle 6">
            <a:extLst>
              <a:ext uri="{FF2B5EF4-FFF2-40B4-BE49-F238E27FC236}">
                <a16:creationId xmlns:a16="http://schemas.microsoft.com/office/drawing/2014/main" id="{FDD56DE2-ABF4-A517-5C5D-ECFB2F44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7" name="Rectangle 2">
            <a:extLst>
              <a:ext uri="{FF2B5EF4-FFF2-40B4-BE49-F238E27FC236}">
                <a16:creationId xmlns:a16="http://schemas.microsoft.com/office/drawing/2014/main" id="{E9970F49-EC11-9044-E57A-8AA8E45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2310" name="Picture 1">
            <a:extLst>
              <a:ext uri="{FF2B5EF4-FFF2-40B4-BE49-F238E27FC236}">
                <a16:creationId xmlns:a16="http://schemas.microsoft.com/office/drawing/2014/main" id="{384AC045-A9B3-86AA-B8AC-5D9D3190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32088"/>
            <a:ext cx="28479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9" name="Rectangle 3">
            <a:extLst>
              <a:ext uri="{FF2B5EF4-FFF2-40B4-BE49-F238E27FC236}">
                <a16:creationId xmlns:a16="http://schemas.microsoft.com/office/drawing/2014/main" id="{A4B330EC-66DF-A576-2F87-3BD173F4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12" name="内容占位符 2">
            <a:extLst>
              <a:ext uri="{FF2B5EF4-FFF2-40B4-BE49-F238E27FC236}">
                <a16:creationId xmlns:a16="http://schemas.microsoft.com/office/drawing/2014/main" id="{7494B5F0-C179-9832-F34A-32D0D51A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>
                <a:sym typeface="Arial" panose="020B0604020202020204" pitchFamily="34" charset="0"/>
              </a:rPr>
              <a:t>一个自然的问题</a:t>
            </a:r>
            <a:r>
              <a:rPr lang="en-US" altLang="zh-CN" sz="2100">
                <a:sym typeface="Arial" panose="020B0604020202020204" pitchFamily="34" charset="0"/>
              </a:rPr>
              <a:t>:</a:t>
            </a:r>
            <a:br>
              <a:rPr lang="en-US" altLang="zh-CN" sz="2100">
                <a:sym typeface="Arial" panose="020B0604020202020204" pitchFamily="34" charset="0"/>
              </a:rPr>
            </a:br>
            <a:r>
              <a:rPr lang="en-US" altLang="zh-CN" sz="2100">
                <a:sym typeface="Arial" panose="020B0604020202020204" pitchFamily="34" charset="0"/>
              </a:rPr>
              <a:t> </a:t>
            </a:r>
            <a:r>
              <a:rPr lang="en-US" altLang="zh-CN" sz="2100" b="1">
                <a:solidFill>
                  <a:srgbClr val="0000C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α </a:t>
            </a:r>
            <a:r>
              <a:rPr lang="zh-CN" altLang="en-US" sz="2100" b="1">
                <a:solidFill>
                  <a:srgbClr val="0000C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和</a:t>
            </a:r>
            <a:r>
              <a:rPr lang="en-US" altLang="zh-CN" sz="2100" b="1">
                <a:solidFill>
                  <a:srgbClr val="0000C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σ (α)</a:t>
            </a:r>
            <a:r>
              <a:rPr lang="zh-CN" altLang="en-US" sz="21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它们的坐标之间有着什么关系</a:t>
            </a:r>
            <a:r>
              <a:rPr lang="en-US" altLang="zh-CN" sz="21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?</a:t>
            </a:r>
            <a:br>
              <a:rPr lang="en-US" altLang="zh-CN" sz="2100" b="1">
                <a:solidFill>
                  <a:srgbClr val="0000CC"/>
                </a:solidFill>
                <a:sym typeface="Arial" panose="020B0604020202020204" pitchFamily="34" charset="0"/>
              </a:rPr>
            </a:br>
            <a:endParaRPr lang="zh-CN" altLang="en-US" sz="2100" b="1">
              <a:solidFill>
                <a:srgbClr val="0000CC"/>
              </a:solidFill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229D4D68-CA53-A092-A4C0-18043A499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4500" y="1314450"/>
            <a:ext cx="6172200" cy="85725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线性变换与矩阵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544ED3C7-5584-D9AE-2D13-41EB023A0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2319338"/>
            <a:ext cx="11277600" cy="2457450"/>
          </a:xfrm>
        </p:spPr>
        <p:txBody>
          <a:bodyPr/>
          <a:lstStyle/>
          <a:p>
            <a:r>
              <a:rPr lang="zh-CN" altLang="en-US" sz="2100"/>
              <a:t>设</a:t>
            </a:r>
            <a:br>
              <a:rPr lang="en-US" altLang="zh-CN" sz="2100"/>
            </a:br>
            <a:r>
              <a:rPr lang="zh-CN" altLang="en-US" sz="2100"/>
              <a:t>是</a:t>
            </a:r>
            <a:r>
              <a:rPr lang="en-US" altLang="zh-CN" sz="2100"/>
              <a:t>n</a:t>
            </a:r>
            <a:r>
              <a:rPr lang="zh-CN" altLang="en-US" sz="2100"/>
              <a:t>维线性空间</a:t>
            </a:r>
            <a:r>
              <a:rPr lang="en-US" altLang="zh-CN" sz="2100"/>
              <a:t>V</a:t>
            </a:r>
            <a:r>
              <a:rPr lang="zh-CN" altLang="en-US" sz="2100"/>
              <a:t>的一组基，</a:t>
            </a:r>
            <a:r>
              <a:rPr lang="en-US" altLang="zh-CN" sz="2100"/>
              <a:t>σ </a:t>
            </a:r>
            <a:r>
              <a:rPr lang="zh-CN" altLang="en-US" sz="2100"/>
              <a:t>是</a:t>
            </a:r>
            <a:r>
              <a:rPr lang="en-US" altLang="zh-CN" sz="2100"/>
              <a:t>V</a:t>
            </a:r>
            <a:r>
              <a:rPr lang="zh-CN" altLang="en-US" sz="2100"/>
              <a:t>中线性变换，那么对</a:t>
            </a:r>
            <a:r>
              <a:rPr lang="en-US" altLang="zh-CN" sz="2100"/>
              <a:t>V</a:t>
            </a:r>
            <a:r>
              <a:rPr lang="zh-CN" altLang="en-US" sz="2100"/>
              <a:t>中向量</a:t>
            </a:r>
            <a:br>
              <a:rPr lang="en-US" altLang="zh-CN" sz="2100"/>
            </a:br>
            <a:r>
              <a:rPr lang="zh-CN" altLang="en-US" sz="2100"/>
              <a:t>依线性变换的性质</a:t>
            </a:r>
            <a:r>
              <a:rPr lang="en-US" altLang="zh-CN" sz="2100"/>
              <a:t>, </a:t>
            </a:r>
            <a:r>
              <a:rPr lang="zh-CN" altLang="en-US" sz="2100"/>
              <a:t>有</a:t>
            </a:r>
            <a:br>
              <a:rPr lang="en-US" altLang="zh-CN"/>
            </a:b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5E55B676-3BEB-ED64-4A4F-C24BCD05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C3D150E4-4E4D-F8B6-B534-644D7C1CE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96883CE9-F848-A3B4-7D85-DB69CA29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7212E7D1-129A-1A7A-5451-FE746849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908FFF72-B0FF-CEC4-2F6D-3257A2F3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9" name="Rectangle 11">
            <a:extLst>
              <a:ext uri="{FF2B5EF4-FFF2-40B4-BE49-F238E27FC236}">
                <a16:creationId xmlns:a16="http://schemas.microsoft.com/office/drawing/2014/main" id="{95E74D75-FED4-7E3F-EF41-2F8BCF62F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" name="Rectangle 12">
            <a:extLst>
              <a:ext uri="{FF2B5EF4-FFF2-40B4-BE49-F238E27FC236}">
                <a16:creationId xmlns:a16="http://schemas.microsoft.com/office/drawing/2014/main" id="{9909D945-37FC-EB9B-B58E-7E421E4E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" name="Rectangle 14">
            <a:extLst>
              <a:ext uri="{FF2B5EF4-FFF2-40B4-BE49-F238E27FC236}">
                <a16:creationId xmlns:a16="http://schemas.microsoft.com/office/drawing/2014/main" id="{AE8EFEC9-FD59-DC11-96B9-6DE93A7E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2" name="Rectangle 15">
            <a:extLst>
              <a:ext uri="{FF2B5EF4-FFF2-40B4-BE49-F238E27FC236}">
                <a16:creationId xmlns:a16="http://schemas.microsoft.com/office/drawing/2014/main" id="{838E03D4-2D98-450B-5F8B-16F4E3FC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3" name="Rectangle 17">
            <a:extLst>
              <a:ext uri="{FF2B5EF4-FFF2-40B4-BE49-F238E27FC236}">
                <a16:creationId xmlns:a16="http://schemas.microsoft.com/office/drawing/2014/main" id="{0EA4BFA8-FF5D-D595-8B25-834F4340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4" name="Rectangle 18">
            <a:extLst>
              <a:ext uri="{FF2B5EF4-FFF2-40B4-BE49-F238E27FC236}">
                <a16:creationId xmlns:a16="http://schemas.microsoft.com/office/drawing/2014/main" id="{E7C044B3-37AA-87FD-91B5-2FF6BF44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5" name="Rectangle 20">
            <a:extLst>
              <a:ext uri="{FF2B5EF4-FFF2-40B4-BE49-F238E27FC236}">
                <a16:creationId xmlns:a16="http://schemas.microsoft.com/office/drawing/2014/main" id="{6A22C07D-E980-AC54-B97C-3BDB46FF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6" name="Rectangle 21">
            <a:extLst>
              <a:ext uri="{FF2B5EF4-FFF2-40B4-BE49-F238E27FC236}">
                <a16:creationId xmlns:a16="http://schemas.microsoft.com/office/drawing/2014/main" id="{3E7617F9-96DC-81C6-3122-73037C26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7" name="Rectangle 2">
            <a:extLst>
              <a:ext uri="{FF2B5EF4-FFF2-40B4-BE49-F238E27FC236}">
                <a16:creationId xmlns:a16="http://schemas.microsoft.com/office/drawing/2014/main" id="{4E37FA1A-149B-ED06-4803-976936DEA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8" name="Rectangle 3">
            <a:extLst>
              <a:ext uri="{FF2B5EF4-FFF2-40B4-BE49-F238E27FC236}">
                <a16:creationId xmlns:a16="http://schemas.microsoft.com/office/drawing/2014/main" id="{CA3475A6-4D4F-4526-21B8-F6AAAB41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9" name="Rectangle 5">
            <a:extLst>
              <a:ext uri="{FF2B5EF4-FFF2-40B4-BE49-F238E27FC236}">
                <a16:creationId xmlns:a16="http://schemas.microsoft.com/office/drawing/2014/main" id="{4D191F24-9346-C8D9-9203-F5B7E9CFD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60" name="Rectangle 6">
            <a:extLst>
              <a:ext uri="{FF2B5EF4-FFF2-40B4-BE49-F238E27FC236}">
                <a16:creationId xmlns:a16="http://schemas.microsoft.com/office/drawing/2014/main" id="{9E33C5DA-4D8D-7CFD-50C5-0A459471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61" name="Rectangle 2">
            <a:extLst>
              <a:ext uri="{FF2B5EF4-FFF2-40B4-BE49-F238E27FC236}">
                <a16:creationId xmlns:a16="http://schemas.microsoft.com/office/drawing/2014/main" id="{F3EFF81C-353C-4DAD-7A1E-85CA5AA96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3334" name="Picture 1">
            <a:extLst>
              <a:ext uri="{FF2B5EF4-FFF2-40B4-BE49-F238E27FC236}">
                <a16:creationId xmlns:a16="http://schemas.microsoft.com/office/drawing/2014/main" id="{D87FADA2-91AE-534C-E74E-840A5CA6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2289175"/>
            <a:ext cx="28416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3" name="Rectangle 3">
            <a:extLst>
              <a:ext uri="{FF2B5EF4-FFF2-40B4-BE49-F238E27FC236}">
                <a16:creationId xmlns:a16="http://schemas.microsoft.com/office/drawing/2014/main" id="{1BEB7B0C-A115-9FB3-49A4-C7530004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64" name="Rectangle 2">
            <a:extLst>
              <a:ext uri="{FF2B5EF4-FFF2-40B4-BE49-F238E27FC236}">
                <a16:creationId xmlns:a16="http://schemas.microsoft.com/office/drawing/2014/main" id="{05603DC4-A18F-1805-79A0-C5FDDF8F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3337" name="Picture 1">
            <a:extLst>
              <a:ext uri="{FF2B5EF4-FFF2-40B4-BE49-F238E27FC236}">
                <a16:creationId xmlns:a16="http://schemas.microsoft.com/office/drawing/2014/main" id="{854F60B9-F8F8-6F86-4547-651676E1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36925"/>
            <a:ext cx="45862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6" name="Rectangle 3">
            <a:extLst>
              <a:ext uri="{FF2B5EF4-FFF2-40B4-BE49-F238E27FC236}">
                <a16:creationId xmlns:a16="http://schemas.microsoft.com/office/drawing/2014/main" id="{CD976E2A-B533-3D7A-1E32-75F20F51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67" name="Rectangle 5">
            <a:extLst>
              <a:ext uri="{FF2B5EF4-FFF2-40B4-BE49-F238E27FC236}">
                <a16:creationId xmlns:a16="http://schemas.microsoft.com/office/drawing/2014/main" id="{A435BD04-722B-2AD0-4955-51E96293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3340" name="Picture 4">
            <a:extLst>
              <a:ext uri="{FF2B5EF4-FFF2-40B4-BE49-F238E27FC236}">
                <a16:creationId xmlns:a16="http://schemas.microsoft.com/office/drawing/2014/main" id="{AA7368AD-5805-5047-10BD-B495B009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3908425"/>
            <a:ext cx="67976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9" name="Rectangle 6">
            <a:extLst>
              <a:ext uri="{FF2B5EF4-FFF2-40B4-BE49-F238E27FC236}">
                <a16:creationId xmlns:a16="http://schemas.microsoft.com/office/drawing/2014/main" id="{9839631E-88A6-A9F5-69A1-18C908D2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222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70" name="Rectangle 8">
            <a:extLst>
              <a:ext uri="{FF2B5EF4-FFF2-40B4-BE49-F238E27FC236}">
                <a16:creationId xmlns:a16="http://schemas.microsoft.com/office/drawing/2014/main" id="{A6A7E633-C624-DDDC-A02E-8FD1F1860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77888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43" name="内容占位符 2">
            <a:extLst>
              <a:ext uri="{FF2B5EF4-FFF2-40B4-BE49-F238E27FC236}">
                <a16:creationId xmlns:a16="http://schemas.microsoft.com/office/drawing/2014/main" id="{9AEAD9FF-EA30-B93B-C36B-8996715EF7D2}"/>
              </a:ext>
            </a:extLst>
          </p:cNvPr>
          <p:cNvSpPr txBox="1">
            <a:spLocks/>
          </p:cNvSpPr>
          <p:nvPr/>
        </p:nvSpPr>
        <p:spPr bwMode="auto">
          <a:xfrm>
            <a:off x="381000" y="5105400"/>
            <a:ext cx="938371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Blip>
                <a:blip r:embed="rId5"/>
              </a:buBlip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这表明</a:t>
            </a:r>
            <a:r>
              <a:rPr lang="en-US" altLang="zh-CN" sz="21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:</a:t>
            </a: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只要知道</a:t>
            </a:r>
            <a:br>
              <a:rPr lang="en-US" altLang="zh-CN" sz="21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就可以由上式知道任何一个向量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α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的像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σ(α) </a:t>
            </a:r>
            <a:endParaRPr lang="zh-CN" altLang="en-US" sz="2400">
              <a:sym typeface="Arial" panose="020B0604020202020204" pitchFamily="34" charset="0"/>
            </a:endParaRPr>
          </a:p>
        </p:txBody>
      </p:sp>
      <p:pic>
        <p:nvPicPr>
          <p:cNvPr id="13344" name="Picture 7">
            <a:extLst>
              <a:ext uri="{FF2B5EF4-FFF2-40B4-BE49-F238E27FC236}">
                <a16:creationId xmlns:a16="http://schemas.microsoft.com/office/drawing/2014/main" id="{9B0FBAFD-C3B5-86FF-D0F7-49C10717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76788"/>
            <a:ext cx="50625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Rectangle 9">
            <a:extLst>
              <a:ext uri="{FF2B5EF4-FFF2-40B4-BE49-F238E27FC236}">
                <a16:creationId xmlns:a16="http://schemas.microsoft.com/office/drawing/2014/main" id="{7FB7D8EB-2359-49D8-0639-A688E9A38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9375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35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|2.9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970</Words>
  <Application>Microsoft Office PowerPoint</Application>
  <PresentationFormat>宽屏</PresentationFormat>
  <Paragraphs>82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</vt:lpstr>
      <vt:lpstr>宋体</vt:lpstr>
      <vt:lpstr>Times New Roman</vt:lpstr>
      <vt:lpstr>Wingdings</vt:lpstr>
      <vt:lpstr>华文行楷</vt:lpstr>
      <vt:lpstr>黑体</vt:lpstr>
      <vt:lpstr>默认设计模板</vt:lpstr>
      <vt:lpstr>1_默认设计模板</vt:lpstr>
      <vt:lpstr>MathType 7.0 Equation</vt:lpstr>
      <vt:lpstr>线性变换的概念</vt:lpstr>
      <vt:lpstr>线性变换的概念</vt:lpstr>
      <vt:lpstr>线性变换的概念</vt:lpstr>
      <vt:lpstr>线性变换的概念</vt:lpstr>
      <vt:lpstr>线性变换的概念</vt:lpstr>
      <vt:lpstr>线性变换的概念和性质</vt:lpstr>
      <vt:lpstr>线性变换的概念和性质</vt:lpstr>
      <vt:lpstr>线性变换与矩阵</vt:lpstr>
      <vt:lpstr>线性变换与矩阵</vt:lpstr>
      <vt:lpstr>线性变换与矩阵</vt:lpstr>
      <vt:lpstr>线性变换与矩阵</vt:lpstr>
      <vt:lpstr>线性变换与矩阵</vt:lpstr>
      <vt:lpstr>线性变换与矩阵</vt:lpstr>
      <vt:lpstr>线性变换与矩阵</vt:lpstr>
      <vt:lpstr>线性变换与矩阵</vt:lpstr>
      <vt:lpstr>线性变换与矩阵</vt:lpstr>
      <vt:lpstr>线性变换与矩阵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线性变换的矩阵</vt:lpstr>
      <vt:lpstr>PowerPoint 演示文稿</vt:lpstr>
      <vt:lpstr>线性变换与矩阵</vt:lpstr>
      <vt:lpstr>线性变换在不同基下的矩阵</vt:lpstr>
      <vt:lpstr>线性变换在不同基下的矩阵</vt:lpstr>
      <vt:lpstr>线性变换在不同基下的矩阵</vt:lpstr>
      <vt:lpstr>线性变换与矩阵相似</vt:lpstr>
      <vt:lpstr>线性变换与矩阵相似</vt:lpstr>
      <vt:lpstr>线性变换与矩阵相似</vt:lpstr>
      <vt:lpstr>线性变换的值域、核</vt:lpstr>
      <vt:lpstr>线性变换的值域、核</vt:lpstr>
      <vt:lpstr>线性变换的值域、核</vt:lpstr>
      <vt:lpstr>线性变换的值域、核</vt:lpstr>
      <vt:lpstr>线性变换的加法、数乘和积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 jun</cp:lastModifiedBy>
  <cp:revision>247</cp:revision>
  <cp:lastPrinted>1601-01-01T00:00:00Z</cp:lastPrinted>
  <dcterms:created xsi:type="dcterms:W3CDTF">1601-01-01T00:00:00Z</dcterms:created>
  <dcterms:modified xsi:type="dcterms:W3CDTF">2022-11-13T01:18:41Z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