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698163" cy="756285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4DC"/>
    <a:srgbClr val="20A9D0"/>
    <a:srgbClr val="80061E"/>
    <a:srgbClr val="A5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68"/>
  </p:normalViewPr>
  <p:slideViewPr>
    <p:cSldViewPr snapToGrid="0" snapToObjects="1">
      <p:cViewPr>
        <p:scale>
          <a:sx n="96" d="100"/>
          <a:sy n="96" d="100"/>
        </p:scale>
        <p:origin x="456" y="-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316" y="1143000"/>
            <a:ext cx="436536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1237717"/>
            <a:ext cx="9093439" cy="2632992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3972247"/>
            <a:ext cx="8023622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8380" indent="0" algn="ctr">
              <a:buNone/>
              <a:defRPr sz="1985"/>
            </a:lvl3pPr>
            <a:lvl4pPr marL="1512570" indent="0" algn="ctr">
              <a:buNone/>
              <a:defRPr sz="1765"/>
            </a:lvl4pPr>
            <a:lvl5pPr marL="2016760" indent="0" algn="ctr">
              <a:buNone/>
              <a:defRPr sz="1765"/>
            </a:lvl5pPr>
            <a:lvl6pPr marL="2520950" indent="0" algn="ctr">
              <a:buNone/>
              <a:defRPr sz="1765"/>
            </a:lvl6pPr>
            <a:lvl7pPr marL="3025140" indent="0" algn="ctr">
              <a:buNone/>
              <a:defRPr sz="1765"/>
            </a:lvl7pPr>
            <a:lvl8pPr marL="3529330" indent="0" algn="ctr">
              <a:buNone/>
              <a:defRPr sz="1765"/>
            </a:lvl8pPr>
            <a:lvl9pPr marL="4033520" indent="0" algn="ctr">
              <a:buNone/>
              <a:defRPr sz="17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402652"/>
            <a:ext cx="2306791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402652"/>
            <a:ext cx="6786647" cy="64091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885463"/>
            <a:ext cx="9227166" cy="314593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5061159"/>
            <a:ext cx="9227166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402654"/>
            <a:ext cx="9227166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853949"/>
            <a:ext cx="4525824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330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762541"/>
            <a:ext cx="4525824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853949"/>
            <a:ext cx="454811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330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762541"/>
            <a:ext cx="4548113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1088912"/>
            <a:ext cx="5415945" cy="5374525"/>
          </a:xfrm>
        </p:spPr>
        <p:txBody>
          <a:bodyPr/>
          <a:lstStyle>
            <a:lvl1pPr>
              <a:defRPr sz="3530"/>
            </a:lvl1pPr>
            <a:lvl2pPr>
              <a:defRPr sz="3090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8380" indent="0">
              <a:buNone/>
              <a:defRPr sz="1325"/>
            </a:lvl3pPr>
            <a:lvl4pPr marL="1512570" indent="0">
              <a:buNone/>
              <a:defRPr sz="1105"/>
            </a:lvl4pPr>
            <a:lvl5pPr marL="2016760" indent="0">
              <a:buNone/>
              <a:defRPr sz="1105"/>
            </a:lvl5pPr>
            <a:lvl6pPr marL="2520950" indent="0">
              <a:buNone/>
              <a:defRPr sz="1105"/>
            </a:lvl6pPr>
            <a:lvl7pPr marL="3025140" indent="0">
              <a:buNone/>
              <a:defRPr sz="1105"/>
            </a:lvl7pPr>
            <a:lvl8pPr marL="3529330" indent="0">
              <a:buNone/>
              <a:defRPr sz="1105"/>
            </a:lvl8pPr>
            <a:lvl9pPr marL="4033520" indent="0">
              <a:buNone/>
              <a:defRPr sz="11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1088912"/>
            <a:ext cx="5415945" cy="5374525"/>
          </a:xfrm>
        </p:spPr>
        <p:txBody>
          <a:bodyPr anchor="t"/>
          <a:lstStyle>
            <a:lvl1pPr marL="0" indent="0">
              <a:buNone/>
              <a:defRPr sz="3530"/>
            </a:lvl1pPr>
            <a:lvl2pPr marL="504190" indent="0">
              <a:buNone/>
              <a:defRPr sz="3090"/>
            </a:lvl2pPr>
            <a:lvl3pPr marL="1008380" indent="0">
              <a:buNone/>
              <a:defRPr sz="2645"/>
            </a:lvl3pPr>
            <a:lvl4pPr marL="1512570" indent="0">
              <a:buNone/>
              <a:defRPr sz="2205"/>
            </a:lvl4pPr>
            <a:lvl5pPr marL="2016760" indent="0">
              <a:buNone/>
              <a:defRPr sz="2205"/>
            </a:lvl5pPr>
            <a:lvl6pPr marL="2520950" indent="0">
              <a:buNone/>
              <a:defRPr sz="2205"/>
            </a:lvl6pPr>
            <a:lvl7pPr marL="3025140" indent="0">
              <a:buNone/>
              <a:defRPr sz="2205"/>
            </a:lvl7pPr>
            <a:lvl8pPr marL="3529330" indent="0">
              <a:buNone/>
              <a:defRPr sz="2205"/>
            </a:lvl8pPr>
            <a:lvl9pPr marL="4033520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8380" indent="0">
              <a:buNone/>
              <a:defRPr sz="1325"/>
            </a:lvl3pPr>
            <a:lvl4pPr marL="1512570" indent="0">
              <a:buNone/>
              <a:defRPr sz="1105"/>
            </a:lvl4pPr>
            <a:lvl5pPr marL="2016760" indent="0">
              <a:buNone/>
              <a:defRPr sz="1105"/>
            </a:lvl5pPr>
            <a:lvl6pPr marL="2520950" indent="0">
              <a:buNone/>
              <a:defRPr sz="1105"/>
            </a:lvl6pPr>
            <a:lvl7pPr marL="3025140" indent="0">
              <a:buNone/>
              <a:defRPr sz="1105"/>
            </a:lvl7pPr>
            <a:lvl8pPr marL="3529330" indent="0">
              <a:buNone/>
              <a:defRPr sz="1105"/>
            </a:lvl8pPr>
            <a:lvl9pPr marL="4033520" indent="0">
              <a:buNone/>
              <a:defRPr sz="11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402654"/>
            <a:ext cx="922716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2013259"/>
            <a:ext cx="922716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A92F-9FC3-9543-B067-DAE176A747E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7009643"/>
            <a:ext cx="361063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8380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8380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0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66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85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23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42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61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8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76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14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33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52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jpeg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jpeg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>
            <a:off x="2443955" y="-41571"/>
            <a:ext cx="5872499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9" rIns="91437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sz="1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P2P Network Topology Implementation and Optimization</a:t>
            </a:r>
          </a:p>
        </p:txBody>
      </p:sp>
      <p:sp>
        <p:nvSpPr>
          <p:cNvPr id="16" name="TextBox 332"/>
          <p:cNvSpPr txBox="1"/>
          <p:nvPr/>
        </p:nvSpPr>
        <p:spPr>
          <a:xfrm>
            <a:off x="3635323" y="260086"/>
            <a:ext cx="3618244" cy="307746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Huanyu Li, Hao Guan, Haoyang Yu, Yujie Tang</a:t>
            </a:r>
          </a:p>
        </p:txBody>
      </p:sp>
      <p:pic>
        <p:nvPicPr>
          <p:cNvPr id="21" name="图片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795" y="13775"/>
            <a:ext cx="72326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文本框 26"/>
          <p:cNvSpPr txBox="1"/>
          <p:nvPr/>
        </p:nvSpPr>
        <p:spPr>
          <a:xfrm>
            <a:off x="76835" y="789063"/>
            <a:ext cx="337185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Chord protocol is a scalable, distributed peer-to-peer system designed for efficient key lookup.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analyzed the complexity of chord (derivation in 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report):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routing time complexity is O(log N) and the total space complexity is O(N log N), where N is the number of nodes.</a:t>
            </a:r>
          </a:p>
        </p:txBody>
      </p:sp>
      <p:pic>
        <p:nvPicPr>
          <p:cNvPr id="28" name="图片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389" y="1599305"/>
            <a:ext cx="2445725" cy="14264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-14991" y="2852966"/>
            <a:ext cx="3690756" cy="17851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Contributions: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Chord logical model with full functionality.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network nodes, Finger table and node lookup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some simple optimizations: Dynamic Finger updates, enhanced hashing, and prioritized frequently accessed keys to reduce lookup hops.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Predictive Modeling via Linear Regression for Finger Table Optimization (PMLR)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Chord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comprehensive experiments to test our methods.</a:t>
            </a:r>
            <a:endParaRPr lang="en-US" alt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901" y="4769484"/>
            <a:ext cx="3549650" cy="1627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Network Setup: Define the network,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ssign unique node identifiers.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Node Operations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Insertion: New nodes find their place, update pointers, and adjust finger tables. Deletion: Departing nodes transfer keys and update pointers.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Hash keys to nodes for efficient storage and lookup, optimizing search time.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Periodic tasks ensure network stability and accuracy.</a:t>
            </a:r>
            <a:endParaRPr lang="en-US" alt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3966" y="7347347"/>
            <a:ext cx="2578462" cy="2462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Baseline Implementation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861" y="2250727"/>
            <a:ext cx="1083175" cy="111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图片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761" y="2230212"/>
            <a:ext cx="2078900" cy="111192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文本框 38"/>
          <p:cNvSpPr txBox="1"/>
          <p:nvPr/>
        </p:nvSpPr>
        <p:spPr>
          <a:xfrm>
            <a:off x="3635324" y="3653881"/>
            <a:ext cx="3537334" cy="1840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Dynamic Finger Updates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frequency and method of Finger Table updates to ensure the network quickly adapts to changes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keeping 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more consistent and up-to-date, reducing lookup hops.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Enhanced Hashing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SHA-256 for hashing keys to achieve a more uniform distribution and minimize hash collisions. 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Hot Key Prioritization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adjusting the Finger Table based on access frequency, prioritizing frequently accessed keys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ignificantly reducing lookup time for frequently used keys, lowering the average number of hops.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74865" y="3582670"/>
            <a:ext cx="3465830" cy="1584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networks predict future data access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finger table adjustments prioritize frequently accessed nodes.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average hops, speeding up data lookups.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adapts to changing access patterns.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72658" y="6102631"/>
            <a:ext cx="3504565" cy="16992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implementation and optimization of the Chord protocol, including dynamic finger updates, enhanced hashing, PMLR, and LSTM-based adjustments, significantly reduce lookup hops and improve network efficiency, validated through comprehensive experiments.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managed to reduce lookup hops by up to </a:t>
            </a:r>
            <a:r>
              <a:rPr lang="en-US" sz="1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33.4% 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baseline, proving the effectiveness of our proposed methods.</a:t>
            </a:r>
            <a:endParaRPr lang="en-US" alt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74865" y="746035"/>
            <a:ext cx="366395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Tracking: Monitor node access frequency.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Prediction: Use linear regression to forecast future accesses.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Adjustment: Update Finger Tables based on predictions.</a:t>
            </a:r>
          </a:p>
          <a:p>
            <a:pPr indent="0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 Adjusts to real-time usage patterns to optimize path.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Simple, computationally efficient model.</a:t>
            </a:r>
            <a:endParaRPr lang="en-US" alt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92027" y="802507"/>
            <a:ext cx="3507740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Draw network nodes and datagram circles, add consistent hash functions to nodes and datagrams.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Each node maintains a Finger table. When the mouse moves over a network node, the Finger table content of that node can be displayed.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Implemented node lookup function using Finger table for routing addressing.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isplay the jump paths between nodes during search.</a:t>
            </a:r>
          </a:p>
          <a:p>
            <a:pPr indent="0"/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Implemented a table to present information of each node.</a:t>
            </a:r>
            <a:endParaRPr lang="en-US" alt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03581" y="7361308"/>
            <a:ext cx="3391535" cy="391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of Simple Optimizations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矩形 50"/>
          <p:cNvSpPr/>
          <p:nvPr>
            <p:custDataLst>
              <p:tags r:id="rId1"/>
            </p:custDataLst>
          </p:nvPr>
        </p:nvSpPr>
        <p:spPr>
          <a:xfrm>
            <a:off x="137795" y="567478"/>
            <a:ext cx="3309868" cy="245911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 algn="ctr"/>
            <a:r>
              <a:rPr lang="en-US" sz="1200" b="1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Chord Protocol and Complexity</a:t>
            </a:r>
            <a:endParaRPr lang="en-US" altLang="zh-CN" sz="1200" b="1" dirty="0">
              <a:ln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" name="矩形 54"/>
          <p:cNvSpPr/>
          <p:nvPr>
            <p:custDataLst>
              <p:tags r:id="rId2"/>
            </p:custDataLst>
          </p:nvPr>
        </p:nvSpPr>
        <p:spPr>
          <a:xfrm>
            <a:off x="137795" y="4590415"/>
            <a:ext cx="3267075" cy="238125"/>
          </a:xfrm>
          <a:prstGeom prst="rect">
            <a:avLst/>
          </a:prstGeom>
          <a:solidFill>
            <a:srgbClr val="54A4D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Tx/>
              <a:buSzTx/>
              <a:buFontTx/>
            </a:pP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of Chord</a:t>
            </a:r>
            <a:endParaRPr lang="en-US" altLang="zh-CN" sz="1400" b="1" dirty="0" err="1">
              <a:ln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6" name="矩形 55"/>
          <p:cNvSpPr/>
          <p:nvPr>
            <p:custDataLst>
              <p:tags r:id="rId3"/>
            </p:custDataLst>
          </p:nvPr>
        </p:nvSpPr>
        <p:spPr>
          <a:xfrm>
            <a:off x="7260590" y="3230245"/>
            <a:ext cx="3285490" cy="380365"/>
          </a:xfrm>
          <a:prstGeom prst="rect">
            <a:avLst/>
          </a:prstGeom>
          <a:solidFill>
            <a:srgbClr val="20A9D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Long Short-Term Memory Network-Based</a:t>
            </a:r>
          </a:p>
          <a:p>
            <a:pPr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Chord Optimization</a:t>
            </a:r>
            <a:endParaRPr lang="en-US" altLang="zh-CN" sz="1200" b="1" dirty="0">
              <a:ln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flipH="1" flipV="1">
            <a:off x="101283" y="454389"/>
            <a:ext cx="10459085" cy="102870"/>
            <a:chOff x="3339156" y="2641879"/>
            <a:chExt cx="5804844" cy="0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339156" y="2641879"/>
              <a:ext cx="4695709" cy="0"/>
            </a:xfrm>
            <a:prstGeom prst="line">
              <a:avLst/>
            </a:prstGeom>
            <a:ln w="7620">
              <a:solidFill>
                <a:srgbClr val="0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000000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千图PPT彼岸天：ID 8661124库_直接连接符 3"/>
          <p:cNvCxnSpPr/>
          <p:nvPr>
            <p:custDataLst>
              <p:tags r:id="rId4"/>
            </p:custDataLst>
          </p:nvPr>
        </p:nvCxnSpPr>
        <p:spPr>
          <a:xfrm flipH="1">
            <a:off x="3575436" y="600317"/>
            <a:ext cx="31750" cy="67792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千图PPT彼岸天：ID 8661124库_直接连接符 3"/>
          <p:cNvCxnSpPr/>
          <p:nvPr>
            <p:custDataLst>
              <p:tags r:id="rId5"/>
            </p:custDataLst>
          </p:nvPr>
        </p:nvCxnSpPr>
        <p:spPr>
          <a:xfrm flipH="1">
            <a:off x="7125086" y="600317"/>
            <a:ext cx="31750" cy="67792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3AD7104-9FD7-4A45-966F-D1EB12A816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53567" y="556700"/>
            <a:ext cx="3285490" cy="253828"/>
          </a:xfrm>
          <a:prstGeom prst="rect">
            <a:avLst/>
          </a:prstGeom>
          <a:solidFill>
            <a:srgbClr val="20A9D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Tx/>
              <a:buSzTx/>
              <a:buFontTx/>
            </a:pPr>
            <a:r>
              <a:rPr lang="en-US" altLang="zh-CN" sz="1200" b="1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Predictive Modeling with Linear Regression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606855-16A6-450E-A550-A760AD6CFC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730377" y="559562"/>
            <a:ext cx="3309868" cy="253827"/>
          </a:xfrm>
          <a:prstGeom prst="rect">
            <a:avLst/>
          </a:prstGeom>
          <a:solidFill>
            <a:srgbClr val="54A4D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Chord Algorithm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064440-FEDC-47CC-AF75-A19E267E67A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10940" y="3404844"/>
            <a:ext cx="3347721" cy="249037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Optimizations for Addressing Hops</a:t>
            </a:r>
            <a:endParaRPr lang="en-US" altLang="zh-CN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886617-9E7E-47DE-BC62-0634010B01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890" y="6030669"/>
            <a:ext cx="2085667" cy="1367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7F6BAC-80DF-447D-8458-F94520CB35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75926" y="5522100"/>
            <a:ext cx="2978967" cy="190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86DB88-BF7F-424D-9FEB-0EAB2E9A49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38680" y="1719494"/>
            <a:ext cx="2374992" cy="14874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EBAC44-A9E7-4A99-A9A4-51B8DD40F3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1880" y="4545612"/>
            <a:ext cx="2623220" cy="1630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Y2YmY3NjRmMmUxOTkwMGZjNWFjMTE2MDU0NDE1Z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2.26163385826771,&quot;left&quot;:51.615295275590555,&quot;top&quot;:174.3200787401575,&quot;width&quot;:616.76940944881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2.26163385826771,&quot;left&quot;:51.615295275590555,&quot;top&quot;:174.3200787401575,&quot;width&quot;:616.76940944881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2.26163385826771,&quot;left&quot;:51.615295275590555,&quot;top&quot;:174.3200787401575,&quot;width&quot;:616.769409448819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2.26163385826771,&quot;left&quot;:51.615295275590555,&quot;top&quot;:174.3200787401575,&quot;width&quot;:616.76940944881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2.26163385826771,&quot;left&quot;:51.615295275590555,&quot;top&quot;:174.3200787401575,&quot;width&quot;:616.76940944881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2.26163385826771,&quot;left&quot;:51.615295275590555,&quot;top&quot;:174.3200787401575,&quot;width&quot;:616.769409448819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573</Words>
  <Application>Microsoft Office PowerPoint</Application>
  <PresentationFormat>自定义</PresentationFormat>
  <Paragraphs>50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Hill Li</cp:lastModifiedBy>
  <cp:revision>37</cp:revision>
  <cp:lastPrinted>2018-09-04T20:38:00Z</cp:lastPrinted>
  <dcterms:created xsi:type="dcterms:W3CDTF">2018-09-04T14:47:00Z</dcterms:created>
  <dcterms:modified xsi:type="dcterms:W3CDTF">2024-06-03T03:41:41Z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7D43C666CE084872B74CA0D8EEAE4FDE_13</vt:lpwstr>
  </property>
  <property fmtid="{D5CDD505-2E9C-101B-9397-08002B2CF9AE}" pid="3" name="KSOProductBuildVer">
    <vt:lpwstr>2052-12.1.0.16929</vt:lpwstr>
  </property>
</Properties>
</file>