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66"/>
  </p:notesMasterIdLst>
  <p:handoutMasterIdLst>
    <p:handoutMasterId r:id="rId67"/>
  </p:handoutMasterIdLst>
  <p:sldIdLst>
    <p:sldId id="259" r:id="rId2"/>
    <p:sldId id="338" r:id="rId3"/>
    <p:sldId id="335" r:id="rId4"/>
    <p:sldId id="286" r:id="rId5"/>
    <p:sldId id="288" r:id="rId6"/>
    <p:sldId id="289" r:id="rId7"/>
    <p:sldId id="290" r:id="rId8"/>
    <p:sldId id="291" r:id="rId9"/>
    <p:sldId id="292" r:id="rId10"/>
    <p:sldId id="344" r:id="rId11"/>
    <p:sldId id="293" r:id="rId12"/>
    <p:sldId id="345" r:id="rId13"/>
    <p:sldId id="294" r:id="rId14"/>
    <p:sldId id="295" r:id="rId15"/>
    <p:sldId id="346" r:id="rId16"/>
    <p:sldId id="339"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43" r:id="rId33"/>
    <p:sldId id="311" r:id="rId34"/>
    <p:sldId id="312" r:id="rId35"/>
    <p:sldId id="313" r:id="rId36"/>
    <p:sldId id="314" r:id="rId37"/>
    <p:sldId id="315" r:id="rId38"/>
    <p:sldId id="349" r:id="rId39"/>
    <p:sldId id="348" r:id="rId40"/>
    <p:sldId id="350" r:id="rId41"/>
    <p:sldId id="351" r:id="rId42"/>
    <p:sldId id="340"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47" r:id="rId60"/>
    <p:sldId id="332" r:id="rId61"/>
    <p:sldId id="333" r:id="rId62"/>
    <p:sldId id="334" r:id="rId63"/>
    <p:sldId id="342" r:id="rId64"/>
    <p:sldId id="341"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62" d="100"/>
          <a:sy n="62" d="100"/>
        </p:scale>
        <p:origin x="1312" y="4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2023/9/14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建队操作</a:t>
            </a:r>
            <a:r>
              <a:rPr lang="en-US" altLang="zh-CN" dirty="0">
                <a:latin typeface="Arial" panose="020B0604020202020204" pitchFamily="34" charset="0"/>
              </a:rPr>
              <a:t>-</a:t>
            </a:r>
            <a:r>
              <a:rPr lang="zh-CN" altLang="en-US" dirty="0">
                <a:latin typeface="Arial" panose="020B0604020202020204" pitchFamily="34" charset="0"/>
              </a:rPr>
              <a:t>构造类。</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属性类</a:t>
            </a:r>
            <a:r>
              <a:rPr lang="en-US" altLang="zh-CN" dirty="0">
                <a:latin typeface="Arial" panose="020B0604020202020204" pitchFamily="34" charset="0"/>
              </a:rPr>
              <a:t>-</a:t>
            </a:r>
            <a:r>
              <a:rPr lang="zh-CN" altLang="en-US" dirty="0">
                <a:latin typeface="Arial" panose="020B0604020202020204" pitchFamily="34" charset="0"/>
              </a:rPr>
              <a:t>数队列中元素个数、观察队列首部是哪个元素。</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数据操纵类</a:t>
            </a:r>
            <a:r>
              <a:rPr lang="en-US" altLang="zh-CN" dirty="0">
                <a:latin typeface="Arial" panose="020B0604020202020204" pitchFamily="34" charset="0"/>
              </a:rPr>
              <a:t>--</a:t>
            </a:r>
            <a:r>
              <a:rPr lang="zh-CN" altLang="en-US" dirty="0">
                <a:latin typeface="Arial" panose="020B0604020202020204" pitchFamily="34" charset="0"/>
              </a:rPr>
              <a:t>进队操作、出队操作。</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遍历类</a:t>
            </a:r>
            <a:r>
              <a:rPr lang="en-US" altLang="zh-CN" dirty="0">
                <a:latin typeface="Arial" panose="020B0604020202020204" pitchFamily="34" charset="0"/>
              </a:rPr>
              <a:t>---</a:t>
            </a:r>
            <a:r>
              <a:rPr lang="zh-CN" altLang="en-US" dirty="0">
                <a:latin typeface="Arial" panose="020B0604020202020204" pitchFamily="34" charset="0"/>
              </a:rPr>
              <a:t>逐一访问队列中的每个元素。</a:t>
            </a:r>
            <a:endParaRPr lang="zh-CN" altLang="zh-CN" dirty="0">
              <a:latin typeface="Arial" panose="020B0604020202020204" pitchFamily="34" charset="0"/>
            </a:endParaRPr>
          </a:p>
        </p:txBody>
      </p:sp>
    </p:spTree>
    <p:extLst>
      <p:ext uri="{BB962C8B-B14F-4D97-AF65-F5344CB8AC3E}">
        <p14:creationId xmlns:p14="http://schemas.microsoft.com/office/powerpoint/2010/main" val="388227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576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例如，可以在内存中使用一个数组来存储一个队列。当把队列中元素存储在数组中时，可以让队列中元素的先后顺序和数组下标的顺序一致，即把队列中的第一个元素存储在数组的</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下标分量中、队列中的第二个元素存储在下标为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的数组分量中，以此类推。</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例如，队列用链式结构：先声明一个结构数据类型，结构类型的每个变量称作一个结点，结点中含有一个存储元素值的字段和一个指针字段。每个结点的指针字段存储队列中下一个元素结点的存储地址，即指向下一个结点。</a:t>
            </a:r>
          </a:p>
        </p:txBody>
      </p:sp>
    </p:spTree>
    <p:extLst>
      <p:ext uri="{BB962C8B-B14F-4D97-AF65-F5344CB8AC3E}">
        <p14:creationId xmlns:p14="http://schemas.microsoft.com/office/powerpoint/2010/main" val="106589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例如，可以在内存中使用一个数组来存储一个队列。当把队列中元素存储在数组中时，可以让队列中元素的先后顺序和数组下标的顺序一致，即把队列中的第一个元素存储在数组的</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下标分量中、队列中的第二个元素存储在下标为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的数组分量中，以此类推。</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例如，队列用链式结构：先声明一个结构数据类型，结构类型的每个变量称作一个结点，结点中含有一个存储元素值的字段和一个指针字段。每个结点的指针字段存储队列中下一个元素结点的存储地址，即指向下一个结点。</a:t>
            </a:r>
          </a:p>
        </p:txBody>
      </p:sp>
    </p:spTree>
    <p:extLst>
      <p:ext uri="{BB962C8B-B14F-4D97-AF65-F5344CB8AC3E}">
        <p14:creationId xmlns:p14="http://schemas.microsoft.com/office/powerpoint/2010/main" val="3446389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4813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4717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94656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举例： 跳棋</a:t>
            </a:r>
            <a:endParaRPr lang="zh-CN" altLang="zh-CN" dirty="0">
              <a:latin typeface="Arial" panose="020B0604020202020204" pitchFamily="34" charset="0"/>
            </a:endParaRPr>
          </a:p>
        </p:txBody>
      </p:sp>
    </p:spTree>
    <p:extLst>
      <p:ext uri="{BB962C8B-B14F-4D97-AF65-F5344CB8AC3E}">
        <p14:creationId xmlns:p14="http://schemas.microsoft.com/office/powerpoint/2010/main" val="3893871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a:t>正确性：准确反映并能满足具体问题的要求。具体说来，就是对任意一个合法的输入，算法执行之后，应给出正确的结果。</a:t>
            </a:r>
          </a:p>
          <a:p>
            <a:pPr lvl="0">
              <a:buFont typeface="Wingdings" panose="05000000000000000000" pitchFamily="2" charset="2"/>
              <a:buChar char="Ø"/>
            </a:pPr>
            <a:r>
              <a:rPr lang="zh-CN" altLang="zh-CN" dirty="0"/>
              <a:t>可读性：可供人们阅读的容易程度。可读性好的算法利于人们的阅读、理解、交流，也便于设计者进行调试和纠错。</a:t>
            </a:r>
          </a:p>
          <a:p>
            <a:pPr lvl="0">
              <a:buFont typeface="Wingdings" panose="05000000000000000000" pitchFamily="2" charset="2"/>
              <a:buChar char="Ø"/>
            </a:pPr>
            <a:r>
              <a:rPr lang="zh-CN" altLang="zh-CN" dirty="0"/>
              <a:t>健壮性：对各种不同的输入都要有相应的反应。如果输入数据合法，就要有相应的输出；如果输入数据不合法，也要有相应的响应处理，如输出错误提示信息，而不是任由系统发出非法错误警告并终止程序执行。</a:t>
            </a:r>
          </a:p>
          <a:p>
            <a:pPr lvl="0">
              <a:buFont typeface="Wingdings" panose="05000000000000000000" pitchFamily="2" charset="2"/>
              <a:buChar char="Ø"/>
            </a:pPr>
            <a:r>
              <a:rPr lang="zh-CN" altLang="zh-CN" dirty="0"/>
              <a:t>时间效率：算法的执行时间。该时间应能满足问题解决的时间容忍要求，如一些实时系统对处理时间有一个及时性反应的要求。如果有多个算法，执行时间越短，算法的时间效率越高。</a:t>
            </a:r>
          </a:p>
          <a:p>
            <a:pPr lvl="0">
              <a:buFont typeface="Wingdings" panose="05000000000000000000" pitchFamily="2" charset="2"/>
              <a:buChar char="Ø"/>
            </a:pPr>
            <a:r>
              <a:rPr lang="zh-CN" altLang="zh-CN" dirty="0"/>
              <a:t>空间效率：算法执行期间所需要的最大内存空间。所需要的内存空间越少，空间效率越高。</a:t>
            </a:r>
          </a:p>
        </p:txBody>
      </p:sp>
    </p:spTree>
    <p:extLst>
      <p:ext uri="{BB962C8B-B14F-4D97-AF65-F5344CB8AC3E}">
        <p14:creationId xmlns:p14="http://schemas.microsoft.com/office/powerpoint/2010/main" val="3315591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None/>
            </a:pPr>
            <a:r>
              <a:rPr lang="zh-CN" altLang="en-US" dirty="0"/>
              <a:t>生活经验：</a:t>
            </a:r>
            <a:endParaRPr lang="en-US" altLang="zh-CN" dirty="0"/>
          </a:p>
          <a:p>
            <a:pPr lvl="0">
              <a:buFont typeface="Wingdings" panose="05000000000000000000" pitchFamily="2" charset="2"/>
              <a:buNone/>
            </a:pPr>
            <a:r>
              <a:rPr lang="zh-CN" altLang="en-US" dirty="0"/>
              <a:t>选最大桔子问题： 生活经验，眼睛仔细看一遍，就决定了那个最大，不一定正确。</a:t>
            </a:r>
            <a:endParaRPr lang="en-US" altLang="zh-CN" dirty="0"/>
          </a:p>
          <a:p>
            <a:pPr lvl="0">
              <a:buFont typeface="Wingdings" panose="05000000000000000000" pitchFamily="2" charset="2"/>
              <a:buNone/>
            </a:pPr>
            <a:r>
              <a:rPr lang="zh-CN" altLang="en-US" dirty="0"/>
              <a:t>体育课排队：按个头高矮排成一行，通常是左看看右看看，做几次交换就好了。</a:t>
            </a:r>
            <a:endParaRPr lang="en-US" altLang="zh-CN" dirty="0"/>
          </a:p>
          <a:p>
            <a:pPr lvl="0">
              <a:buFont typeface="Wingdings" panose="05000000000000000000" pitchFamily="2" charset="2"/>
              <a:buNone/>
            </a:pPr>
            <a:endParaRPr lang="en-US" altLang="zh-CN" dirty="0"/>
          </a:p>
          <a:p>
            <a:pPr lvl="0">
              <a:buFont typeface="Wingdings" panose="05000000000000000000" pitchFamily="2" charset="2"/>
              <a:buNone/>
            </a:pPr>
            <a:r>
              <a:rPr lang="zh-CN" altLang="en-US" dirty="0"/>
              <a:t>计算思维：无视觉</a:t>
            </a:r>
            <a:endParaRPr lang="en-US" altLang="zh-CN" dirty="0"/>
          </a:p>
          <a:p>
            <a:pPr lvl="0">
              <a:buFont typeface="Wingdings" panose="05000000000000000000" pitchFamily="2" charset="2"/>
              <a:buNone/>
            </a:pPr>
            <a:r>
              <a:rPr lang="zh-CN" altLang="en-US" dirty="0"/>
              <a:t>选最大桔子问题： 拿出一个来当它最大，以后每次拿一个桔子和当前最大的比较，更大则更新最大桔子，直到所有桔子比对完。 </a:t>
            </a:r>
            <a:endParaRPr lang="en-US" altLang="zh-CN" dirty="0"/>
          </a:p>
          <a:p>
            <a:pPr lvl="0">
              <a:buFont typeface="Wingdings" panose="05000000000000000000" pitchFamily="2" charset="2"/>
              <a:buNone/>
            </a:pPr>
            <a:r>
              <a:rPr lang="zh-CN" altLang="en-US" dirty="0"/>
              <a:t>体育课排队</a:t>
            </a:r>
            <a:r>
              <a:rPr lang="en-US" altLang="zh-CN" dirty="0"/>
              <a:t>: </a:t>
            </a:r>
            <a:r>
              <a:rPr lang="zh-CN" altLang="en-US" dirty="0"/>
              <a:t>用选最大桔子方式，选出个头最小的同学，排在最左侧，剩余同学中再选出个头最小同学，依次向右排，直到只剩</a:t>
            </a:r>
            <a:r>
              <a:rPr lang="en-US" altLang="zh-CN" dirty="0"/>
              <a:t>1</a:t>
            </a:r>
            <a:r>
              <a:rPr lang="zh-CN" altLang="en-US" dirty="0"/>
              <a:t>个同学，排在最右侧。</a:t>
            </a:r>
            <a:endParaRPr lang="en-US" altLang="zh-CN" dirty="0"/>
          </a:p>
          <a:p>
            <a:pPr lvl="0">
              <a:buFont typeface="Wingdings" panose="05000000000000000000" pitchFamily="2" charset="2"/>
              <a:buNone/>
            </a:pPr>
            <a:endParaRPr lang="en-US" altLang="zh-CN" dirty="0"/>
          </a:p>
          <a:p>
            <a:pPr lvl="0">
              <a:buFont typeface="Wingdings" panose="05000000000000000000" pitchFamily="2" charset="2"/>
              <a:buNone/>
            </a:pPr>
            <a:endParaRPr lang="zh-CN" altLang="zh-CN" dirty="0"/>
          </a:p>
        </p:txBody>
      </p:sp>
    </p:spTree>
    <p:extLst>
      <p:ext uri="{BB962C8B-B14F-4D97-AF65-F5344CB8AC3E}">
        <p14:creationId xmlns:p14="http://schemas.microsoft.com/office/powerpoint/2010/main" val="392964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1229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086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379293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40856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618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0290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812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61206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02876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1972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7419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a:solidFill>
                  <a:schemeClr val="tx1"/>
                </a:solidFill>
                <a:latin typeface="华文楷体" pitchFamily="2" charset="-122"/>
                <a:ea typeface="华文楷体" pitchFamily="2" charset="-122"/>
                <a:cs typeface="+mn-cs"/>
              </a:rPr>
              <a:t>无论哪种媒体的信息，数值、文字、声音、图像等，要被计算机处理，首先要进入计算机。一旦进入，统称为数据。</a:t>
            </a:r>
            <a:endParaRPr lang="en-US" altLang="zh-CN" sz="2800" b="0" kern="1200" baseline="0" dirty="0">
              <a:solidFill>
                <a:schemeClr val="tx1"/>
              </a:solidFill>
              <a:latin typeface="华文楷体" pitchFamily="2" charset="-122"/>
              <a:ea typeface="华文楷体" pitchFamily="2" charset="-122"/>
              <a:cs typeface="+mn-cs"/>
            </a:endParaRPr>
          </a:p>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a:solidFill>
                  <a:schemeClr val="tx1"/>
                </a:solidFill>
                <a:latin typeface="华文楷体" pitchFamily="2" charset="-122"/>
                <a:ea typeface="华文楷体" pitchFamily="2" charset="-122"/>
                <a:cs typeface="+mn-cs"/>
              </a:rPr>
              <a:t>数据元素，如班级的数学成绩是我们研究的数据，现在要求最高成绩。那每个人的数学成绩就是一个数据元素。</a:t>
            </a:r>
            <a:endParaRPr lang="en-US" altLang="zh-CN" sz="2800" b="0" kern="1200" baseline="0" dirty="0">
              <a:solidFill>
                <a:schemeClr val="tx1"/>
              </a:solidFill>
              <a:latin typeface="华文楷体" pitchFamily="2" charset="-122"/>
              <a:ea typeface="华文楷体" pitchFamily="2" charset="-122"/>
              <a:cs typeface="+mn-cs"/>
            </a:endParaRPr>
          </a:p>
        </p:txBody>
      </p:sp>
    </p:spTree>
    <p:extLst>
      <p:ext uri="{BB962C8B-B14F-4D97-AF65-F5344CB8AC3E}">
        <p14:creationId xmlns:p14="http://schemas.microsoft.com/office/powerpoint/2010/main" val="3312105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a:latin typeface="Arial" panose="020B0604020202020204" pitchFamily="34" charset="0"/>
              </a:rPr>
              <a:t>程序分段计算时间复杂度</a:t>
            </a:r>
            <a:endParaRPr lang="zh-CN" altLang="zh-CN" dirty="0">
              <a:latin typeface="Arial" panose="020B0604020202020204" pitchFamily="34" charset="0"/>
            </a:endParaRPr>
          </a:p>
        </p:txBody>
      </p:sp>
    </p:spTree>
    <p:extLst>
      <p:ext uri="{BB962C8B-B14F-4D97-AF65-F5344CB8AC3E}">
        <p14:creationId xmlns:p14="http://schemas.microsoft.com/office/powerpoint/2010/main" val="3619432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55897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266173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52685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30126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90769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849394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3220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dirty="0">
                <a:latin typeface="华文楷体" pitchFamily="2" charset="-122"/>
                <a:ea typeface="华文楷体" pitchFamily="2" charset="-122"/>
              </a:rPr>
              <a:t>O: big O, </a:t>
            </a:r>
            <a:r>
              <a:rPr lang="zh-CN" altLang="en-US" sz="1200" b="0" dirty="0">
                <a:latin typeface="华文楷体" pitchFamily="2" charset="-122"/>
                <a:ea typeface="华文楷体" pitchFamily="2" charset="-122"/>
              </a:rPr>
              <a:t>欧米可容</a:t>
            </a:r>
            <a:endParaRPr lang="en-US" altLang="zh-CN" sz="1200" b="0" dirty="0">
              <a:latin typeface="华文楷体" pitchFamily="2" charset="-122"/>
              <a:ea typeface="华文楷体" pitchFamily="2" charset="-122"/>
            </a:endParaRPr>
          </a:p>
          <a:p>
            <a:r>
              <a:rPr lang="en-US" altLang="zh-CN" sz="1200" b="0" dirty="0">
                <a:latin typeface="华文楷体" pitchFamily="2" charset="-122"/>
                <a:ea typeface="华文楷体" pitchFamily="2" charset="-122"/>
              </a:rPr>
              <a:t>Ω</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a:t>
            </a:r>
            <a:r>
              <a:rPr lang="en-US" altLang="zh-CN" sz="1200" b="0" baseline="0" dirty="0">
                <a:latin typeface="华文楷体" pitchFamily="2" charset="-122"/>
                <a:ea typeface="华文楷体" pitchFamily="2" charset="-122"/>
              </a:rPr>
              <a:t> </a:t>
            </a:r>
            <a:r>
              <a:rPr lang="en-US" altLang="zh-CN" sz="1200" b="0" dirty="0">
                <a:latin typeface="华文楷体" pitchFamily="2" charset="-122"/>
                <a:ea typeface="华文楷体" pitchFamily="2" charset="-122"/>
              </a:rPr>
              <a:t>Omega</a:t>
            </a:r>
          </a:p>
          <a:p>
            <a:r>
              <a:rPr lang="en-US" altLang="zh-CN" sz="1200" b="0" dirty="0">
                <a:latin typeface="华文楷体" pitchFamily="2" charset="-122"/>
                <a:ea typeface="华文楷体" pitchFamily="2" charset="-122"/>
              </a:rPr>
              <a:t>Θ</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 Theta</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1.2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也是对的，但一般取最低阶表示。由此可以看出，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的阶不大于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 </a:t>
            </a: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1.3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也都是对的，同样地，取它们之中的最高阶。由此可以看出，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的阶不小于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a:t>
            </a:r>
          </a:p>
          <a:p>
            <a:r>
              <a:rPr lang="zh-CN" altLang="zh-CN" sz="1200" kern="1200" dirty="0">
                <a:solidFill>
                  <a:schemeClr val="tx1"/>
                </a:solidFill>
                <a:effectLst/>
                <a:latin typeface="+mn-lt"/>
                <a:ea typeface="+mn-ea"/>
                <a:cs typeface="+mn-cs"/>
              </a:rPr>
              <a:t>大</a:t>
            </a:r>
            <a:r>
              <a:rPr lang="en-US" altLang="zh-CN" sz="1200" i="1"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表示法和大</a:t>
            </a:r>
            <a:r>
              <a:rPr lang="en-US" altLang="zh-CN" sz="1200" i="1" kern="1200" dirty="0">
                <a:solidFill>
                  <a:schemeClr val="tx1"/>
                </a:solidFill>
                <a:effectLst/>
                <a:latin typeface="+mn-lt"/>
                <a:ea typeface="+mn-ea"/>
                <a:cs typeface="+mn-cs"/>
              </a:rPr>
              <a:t>Ω</a:t>
            </a:r>
            <a:r>
              <a:rPr lang="zh-CN" altLang="zh-CN" sz="1200" kern="1200" dirty="0">
                <a:solidFill>
                  <a:schemeClr val="tx1"/>
                </a:solidFill>
                <a:effectLst/>
                <a:latin typeface="+mn-lt"/>
                <a:ea typeface="+mn-ea"/>
                <a:cs typeface="+mn-cs"/>
              </a:rPr>
              <a:t>表示法能够描述某一算法的上限（如果能找到某一类输入下开销最大的函数）和下限（如果能找到某一类输入下开销最小的函数）。当上、下限相等时，可用</a:t>
            </a:r>
            <a:r>
              <a:rPr lang="en-US" altLang="zh-CN" sz="1200" i="1" kern="1200" dirty="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表示法。如果一种算法既是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，又是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，则称其是</a:t>
            </a:r>
            <a:r>
              <a:rPr lang="en-US" altLang="zh-CN" sz="1200" i="1"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6345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dirty="0">
                <a:latin typeface="华文楷体" pitchFamily="2" charset="-122"/>
                <a:ea typeface="华文楷体" pitchFamily="2" charset="-122"/>
              </a:rPr>
              <a:t>O: big O, </a:t>
            </a:r>
            <a:r>
              <a:rPr lang="zh-CN" altLang="en-US" sz="1200" b="0" dirty="0">
                <a:latin typeface="华文楷体" pitchFamily="2" charset="-122"/>
                <a:ea typeface="华文楷体" pitchFamily="2" charset="-122"/>
              </a:rPr>
              <a:t>欧米可容</a:t>
            </a:r>
            <a:endParaRPr lang="en-US" altLang="zh-CN" sz="1200" b="0" dirty="0">
              <a:latin typeface="华文楷体" pitchFamily="2" charset="-122"/>
              <a:ea typeface="华文楷体" pitchFamily="2" charset="-122"/>
            </a:endParaRPr>
          </a:p>
          <a:p>
            <a:r>
              <a:rPr lang="en-US" altLang="zh-CN" sz="1200" b="0" dirty="0">
                <a:latin typeface="华文楷体" pitchFamily="2" charset="-122"/>
                <a:ea typeface="华文楷体" pitchFamily="2" charset="-122"/>
              </a:rPr>
              <a:t>Ω</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a:t>
            </a:r>
            <a:r>
              <a:rPr lang="en-US" altLang="zh-CN" sz="1200" b="0" baseline="0" dirty="0">
                <a:latin typeface="华文楷体" pitchFamily="2" charset="-122"/>
                <a:ea typeface="华文楷体" pitchFamily="2" charset="-122"/>
              </a:rPr>
              <a:t> </a:t>
            </a:r>
            <a:r>
              <a:rPr lang="en-US" altLang="zh-CN" sz="1200" b="0" dirty="0">
                <a:latin typeface="华文楷体" pitchFamily="2" charset="-122"/>
                <a:ea typeface="华文楷体" pitchFamily="2" charset="-122"/>
              </a:rPr>
              <a:t>Omega</a:t>
            </a:r>
          </a:p>
          <a:p>
            <a:r>
              <a:rPr lang="en-US" altLang="zh-CN" sz="1200" b="0" dirty="0">
                <a:latin typeface="华文楷体" pitchFamily="2" charset="-122"/>
                <a:ea typeface="华文楷体" pitchFamily="2" charset="-122"/>
              </a:rPr>
              <a:t>Θ</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 Theta</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1.2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也是对的，但一般取最低阶表示。由此可以看出，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的阶不大于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 </a:t>
            </a: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1.3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也都是对的，同样地，取它们之中的最高阶。由此可以看出，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的阶不小于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a:t>
            </a:r>
          </a:p>
          <a:p>
            <a:r>
              <a:rPr lang="zh-CN" altLang="zh-CN" sz="1200" kern="1200" dirty="0">
                <a:solidFill>
                  <a:schemeClr val="tx1"/>
                </a:solidFill>
                <a:effectLst/>
                <a:latin typeface="+mn-lt"/>
                <a:ea typeface="+mn-ea"/>
                <a:cs typeface="+mn-cs"/>
              </a:rPr>
              <a:t>大</a:t>
            </a:r>
            <a:r>
              <a:rPr lang="en-US" altLang="zh-CN" sz="1200" i="1"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表示法和大</a:t>
            </a:r>
            <a:r>
              <a:rPr lang="en-US" altLang="zh-CN" sz="1200" i="1" kern="1200" dirty="0">
                <a:solidFill>
                  <a:schemeClr val="tx1"/>
                </a:solidFill>
                <a:effectLst/>
                <a:latin typeface="+mn-lt"/>
                <a:ea typeface="+mn-ea"/>
                <a:cs typeface="+mn-cs"/>
              </a:rPr>
              <a:t>Ω</a:t>
            </a:r>
            <a:r>
              <a:rPr lang="zh-CN" altLang="zh-CN" sz="1200" kern="1200" dirty="0">
                <a:solidFill>
                  <a:schemeClr val="tx1"/>
                </a:solidFill>
                <a:effectLst/>
                <a:latin typeface="+mn-lt"/>
                <a:ea typeface="+mn-ea"/>
                <a:cs typeface="+mn-cs"/>
              </a:rPr>
              <a:t>表示法能够描述某一算法的上限（如果能找到某一类输入下开销最大的函数）和下限（如果能找到某一类输入下开销最小的函数）。当上、下限相等时，可用</a:t>
            </a:r>
            <a:r>
              <a:rPr lang="en-US" altLang="zh-CN" sz="1200" i="1" kern="1200" dirty="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表示法。如果一种算法既是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，又是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，则称其是</a:t>
            </a:r>
            <a:r>
              <a:rPr lang="en-US" altLang="zh-CN" sz="1200" i="1"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dirty="0">
                <a:latin typeface="华文楷体" pitchFamily="2" charset="-122"/>
                <a:ea typeface="华文楷体" pitchFamily="2" charset="-122"/>
              </a:rPr>
              <a:t>O: big O, </a:t>
            </a:r>
            <a:r>
              <a:rPr lang="zh-CN" altLang="en-US" sz="1200" b="0" dirty="0">
                <a:latin typeface="华文楷体" pitchFamily="2" charset="-122"/>
                <a:ea typeface="华文楷体" pitchFamily="2" charset="-122"/>
              </a:rPr>
              <a:t>欧米可容</a:t>
            </a:r>
            <a:endParaRPr lang="en-US" altLang="zh-CN" sz="1200" b="0" dirty="0">
              <a:latin typeface="华文楷体" pitchFamily="2" charset="-122"/>
              <a:ea typeface="华文楷体" pitchFamily="2" charset="-122"/>
            </a:endParaRPr>
          </a:p>
          <a:p>
            <a:r>
              <a:rPr lang="en-US" altLang="zh-CN" sz="1200" b="0" dirty="0">
                <a:latin typeface="华文楷体" pitchFamily="2" charset="-122"/>
                <a:ea typeface="华文楷体" pitchFamily="2" charset="-122"/>
              </a:rPr>
              <a:t>Ω</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a:t>
            </a:r>
            <a:r>
              <a:rPr lang="en-US" altLang="zh-CN" sz="1200" b="0" baseline="0" dirty="0">
                <a:latin typeface="华文楷体" pitchFamily="2" charset="-122"/>
                <a:ea typeface="华文楷体" pitchFamily="2" charset="-122"/>
              </a:rPr>
              <a:t> </a:t>
            </a:r>
            <a:r>
              <a:rPr lang="en-US" altLang="zh-CN" sz="1200" b="0" dirty="0">
                <a:latin typeface="华文楷体" pitchFamily="2" charset="-122"/>
                <a:ea typeface="华文楷体" pitchFamily="2" charset="-122"/>
              </a:rPr>
              <a:t>Omega</a:t>
            </a:r>
          </a:p>
          <a:p>
            <a:r>
              <a:rPr lang="en-US" altLang="zh-CN" sz="1200" b="0" dirty="0">
                <a:latin typeface="华文楷体" pitchFamily="2" charset="-122"/>
                <a:ea typeface="华文楷体" pitchFamily="2" charset="-122"/>
              </a:rPr>
              <a:t>Θ</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 Theta</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1.2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也是对的，但一般取最低阶表示。由此可以看出，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的阶不大于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 </a:t>
            </a: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1.3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也都是对的，同样地，取它们之中的最高阶。由此可以看出，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的阶不小于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a:t>
            </a:r>
          </a:p>
          <a:p>
            <a:r>
              <a:rPr lang="zh-CN" altLang="zh-CN" sz="1200" kern="1200" dirty="0">
                <a:solidFill>
                  <a:schemeClr val="tx1"/>
                </a:solidFill>
                <a:effectLst/>
                <a:latin typeface="+mn-lt"/>
                <a:ea typeface="+mn-ea"/>
                <a:cs typeface="+mn-cs"/>
              </a:rPr>
              <a:t>大</a:t>
            </a:r>
            <a:r>
              <a:rPr lang="en-US" altLang="zh-CN" sz="1200" i="1"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表示法和大</a:t>
            </a:r>
            <a:r>
              <a:rPr lang="en-US" altLang="zh-CN" sz="1200" i="1" kern="1200" dirty="0">
                <a:solidFill>
                  <a:schemeClr val="tx1"/>
                </a:solidFill>
                <a:effectLst/>
                <a:latin typeface="+mn-lt"/>
                <a:ea typeface="+mn-ea"/>
                <a:cs typeface="+mn-cs"/>
              </a:rPr>
              <a:t>Ω</a:t>
            </a:r>
            <a:r>
              <a:rPr lang="zh-CN" altLang="zh-CN" sz="1200" kern="1200" dirty="0">
                <a:solidFill>
                  <a:schemeClr val="tx1"/>
                </a:solidFill>
                <a:effectLst/>
                <a:latin typeface="+mn-lt"/>
                <a:ea typeface="+mn-ea"/>
                <a:cs typeface="+mn-cs"/>
              </a:rPr>
              <a:t>表示法能够描述某一算法的上限（如果能找到某一类输入下开销最大的函数）和下限（如果能找到某一类输入下开销最小的函数）。当上、下限相等时，可用</a:t>
            </a:r>
            <a:r>
              <a:rPr lang="en-US" altLang="zh-CN" sz="1200" i="1" kern="1200" dirty="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表示法。如果一种算法既是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，又是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，则称其是</a:t>
            </a:r>
            <a:r>
              <a:rPr lang="en-US" altLang="zh-CN" sz="1200" i="1"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62155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dirty="0">
                <a:latin typeface="华文楷体" pitchFamily="2" charset="-122"/>
                <a:ea typeface="华文楷体" pitchFamily="2" charset="-122"/>
              </a:rPr>
              <a:t>O: big O, </a:t>
            </a:r>
            <a:r>
              <a:rPr lang="zh-CN" altLang="en-US" sz="1200" b="0" dirty="0">
                <a:latin typeface="华文楷体" pitchFamily="2" charset="-122"/>
                <a:ea typeface="华文楷体" pitchFamily="2" charset="-122"/>
              </a:rPr>
              <a:t>欧米可容</a:t>
            </a:r>
            <a:endParaRPr lang="en-US" altLang="zh-CN" sz="1200" b="0" dirty="0">
              <a:latin typeface="华文楷体" pitchFamily="2" charset="-122"/>
              <a:ea typeface="华文楷体" pitchFamily="2" charset="-122"/>
            </a:endParaRPr>
          </a:p>
          <a:p>
            <a:r>
              <a:rPr lang="en-US" altLang="zh-CN" sz="1200" b="0" dirty="0">
                <a:latin typeface="华文楷体" pitchFamily="2" charset="-122"/>
                <a:ea typeface="华文楷体" pitchFamily="2" charset="-122"/>
              </a:rPr>
              <a:t>Ω</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a:t>
            </a:r>
            <a:r>
              <a:rPr lang="en-US" altLang="zh-CN" sz="1200" b="0" baseline="0" dirty="0">
                <a:latin typeface="华文楷体" pitchFamily="2" charset="-122"/>
                <a:ea typeface="华文楷体" pitchFamily="2" charset="-122"/>
              </a:rPr>
              <a:t> </a:t>
            </a:r>
            <a:r>
              <a:rPr lang="en-US" altLang="zh-CN" sz="1200" b="0" dirty="0">
                <a:latin typeface="华文楷体" pitchFamily="2" charset="-122"/>
                <a:ea typeface="华文楷体" pitchFamily="2" charset="-122"/>
              </a:rPr>
              <a:t>Omega</a:t>
            </a:r>
          </a:p>
          <a:p>
            <a:r>
              <a:rPr lang="en-US" altLang="zh-CN" sz="1200" b="0" dirty="0">
                <a:latin typeface="华文楷体" pitchFamily="2" charset="-122"/>
                <a:ea typeface="华文楷体" pitchFamily="2" charset="-122"/>
              </a:rPr>
              <a:t>Θ</a:t>
            </a:r>
            <a:r>
              <a:rPr lang="zh-CN" altLang="en-US" sz="1200" b="0" dirty="0">
                <a:latin typeface="华文楷体" pitchFamily="2" charset="-122"/>
                <a:ea typeface="华文楷体" pitchFamily="2" charset="-122"/>
              </a:rPr>
              <a:t>： </a:t>
            </a:r>
            <a:r>
              <a:rPr lang="en-US" altLang="zh-CN" sz="1200" b="0" dirty="0">
                <a:latin typeface="华文楷体" pitchFamily="2" charset="-122"/>
                <a:ea typeface="华文楷体" pitchFamily="2" charset="-122"/>
              </a:rPr>
              <a:t>big Theta</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1.2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baseline="30000" dirty="0" err="1">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也是对的，但一般取最低阶表示。由此可以看出，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的阶不大于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 </a:t>
            </a:r>
          </a:p>
          <a:p>
            <a:r>
              <a:rPr lang="zh-CN" altLang="zh-CN" sz="1200" kern="1200" dirty="0">
                <a:solidFill>
                  <a:schemeClr val="tx1"/>
                </a:solidFill>
                <a:effectLst/>
                <a:latin typeface="+mn-lt"/>
                <a:ea typeface="+mn-ea"/>
                <a:cs typeface="+mn-cs"/>
              </a:rPr>
              <a:t>定义</a:t>
            </a:r>
            <a:r>
              <a:rPr lang="en-US" altLang="zh-CN" sz="1200" kern="1200" dirty="0">
                <a:solidFill>
                  <a:schemeClr val="tx1"/>
                </a:solidFill>
                <a:effectLst/>
                <a:latin typeface="+mn-lt"/>
                <a:ea typeface="+mn-ea"/>
                <a:cs typeface="+mn-cs"/>
              </a:rPr>
              <a:t>1.3 </a:t>
            </a:r>
            <a:r>
              <a:rPr lang="zh-CN" altLang="zh-CN" sz="1200" kern="1200" dirty="0">
                <a:solidFill>
                  <a:schemeClr val="tx1"/>
                </a:solidFill>
                <a:effectLst/>
                <a:latin typeface="+mn-lt"/>
                <a:ea typeface="+mn-ea"/>
                <a:cs typeface="+mn-cs"/>
              </a:rPr>
              <a:t>称（复杂度）函数</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的，即</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，如果存在常数</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&gt;0</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&gt;</a:t>
            </a:r>
            <a:r>
              <a:rPr lang="en-US" altLang="zh-CN" sz="1200" i="1" kern="1200" dirty="0" err="1">
                <a:solidFill>
                  <a:schemeClr val="tx1"/>
                </a:solidFill>
                <a:effectLst/>
                <a:latin typeface="+mn-lt"/>
                <a:ea typeface="+mn-ea"/>
                <a:cs typeface="+mn-cs"/>
              </a:rPr>
              <a:t>n</a:t>
            </a:r>
            <a:r>
              <a:rPr lang="en-US" altLang="zh-CN" sz="1200" kern="1200" baseline="-25000" dirty="0" err="1">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时有</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当然</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(n)=</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也都是对的，同样地，取它们之中的最高阶。由此可以看出，</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说明</a:t>
            </a:r>
            <a:r>
              <a:rPr lang="en-US" altLang="zh-CN" sz="1200" i="1"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的阶不小于</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的阶。</a:t>
            </a:r>
          </a:p>
          <a:p>
            <a:r>
              <a:rPr lang="zh-CN" altLang="zh-CN" sz="1200" kern="1200" dirty="0">
                <a:solidFill>
                  <a:schemeClr val="tx1"/>
                </a:solidFill>
                <a:effectLst/>
                <a:latin typeface="+mn-lt"/>
                <a:ea typeface="+mn-ea"/>
                <a:cs typeface="+mn-cs"/>
              </a:rPr>
              <a:t>大</a:t>
            </a:r>
            <a:r>
              <a:rPr lang="en-US" altLang="zh-CN" sz="1200" i="1"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表示法和大</a:t>
            </a:r>
            <a:r>
              <a:rPr lang="en-US" altLang="zh-CN" sz="1200" i="1" kern="1200" dirty="0">
                <a:solidFill>
                  <a:schemeClr val="tx1"/>
                </a:solidFill>
                <a:effectLst/>
                <a:latin typeface="+mn-lt"/>
                <a:ea typeface="+mn-ea"/>
                <a:cs typeface="+mn-cs"/>
              </a:rPr>
              <a:t>Ω</a:t>
            </a:r>
            <a:r>
              <a:rPr lang="zh-CN" altLang="zh-CN" sz="1200" kern="1200" dirty="0">
                <a:solidFill>
                  <a:schemeClr val="tx1"/>
                </a:solidFill>
                <a:effectLst/>
                <a:latin typeface="+mn-lt"/>
                <a:ea typeface="+mn-ea"/>
                <a:cs typeface="+mn-cs"/>
              </a:rPr>
              <a:t>表示法能够描述某一算法的上限（如果能找到某一类输入下开销最大的函数）和下限（如果能找到某一类输入下开销最小的函数）。当上、下限相等时，可用</a:t>
            </a:r>
            <a:r>
              <a:rPr lang="en-US" altLang="zh-CN" sz="1200" i="1" kern="1200" dirty="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表示法。如果一种算法既是</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，又是</a:t>
            </a:r>
            <a:r>
              <a:rPr lang="en-US" altLang="zh-CN" sz="1200" i="1" kern="1200" dirty="0">
                <a:solidFill>
                  <a:schemeClr val="tx1"/>
                </a:solidFill>
                <a:effectLst/>
                <a:latin typeface="+mn-lt"/>
                <a:ea typeface="+mn-ea"/>
                <a:cs typeface="+mn-cs"/>
              </a:rPr>
              <a:t>Ω</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，则称其是</a:t>
            </a:r>
            <a:r>
              <a:rPr lang="en-US" altLang="zh-CN" sz="1200" i="1"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30026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0285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817457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48580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a:latin typeface="Arial" panose="020B0604020202020204" pitchFamily="34" charset="0"/>
              </a:rPr>
              <a:t>面向过程中：</a:t>
            </a: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数据和数据处理分离、独立，函数为外部函数。</a:t>
            </a: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69964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a:latin typeface="Arial" panose="020B0604020202020204" pitchFamily="34" charset="0"/>
              </a:rPr>
              <a:t>面向对象中：</a:t>
            </a: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数据和数据处理的函数打包在一个类中，函数不是外部函数，是类内的成员函数。</a:t>
            </a: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好处：更有利于大型软件在软件工程中做任务划分，保证数据私密、安全，代码重用</a:t>
            </a:r>
            <a:endParaRPr lang="en-US" altLang="zh-CN" dirty="0">
              <a:latin typeface="Arial" panose="020B0604020202020204" pitchFamily="34" charset="0"/>
            </a:endParaRPr>
          </a:p>
        </p:txBody>
      </p:sp>
    </p:spTree>
    <p:extLst>
      <p:ext uri="{BB962C8B-B14F-4D97-AF65-F5344CB8AC3E}">
        <p14:creationId xmlns:p14="http://schemas.microsoft.com/office/powerpoint/2010/main" val="1921608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8569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25932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3697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r>
              <a:rPr lang="zh-CN" altLang="en-US" dirty="0">
                <a:latin typeface="Arial" panose="020B0604020202020204" pitchFamily="34" charset="0"/>
              </a:rPr>
              <a:t>逻辑关系</a:t>
            </a:r>
            <a:r>
              <a:rPr lang="en-US" altLang="zh-CN" dirty="0">
                <a:latin typeface="Arial" panose="020B0604020202020204" pitchFamily="34" charset="0"/>
              </a:rPr>
              <a:t>---</a:t>
            </a:r>
            <a:r>
              <a:rPr lang="zh-CN" altLang="en-US" dirty="0">
                <a:latin typeface="Arial" panose="020B0604020202020204" pitchFamily="34" charset="0"/>
              </a:rPr>
              <a:t>元素间关系， 基本操作</a:t>
            </a:r>
            <a:r>
              <a:rPr lang="en-US" altLang="zh-CN" dirty="0">
                <a:latin typeface="Arial" panose="020B0604020202020204" pitchFamily="34" charset="0"/>
              </a:rPr>
              <a:t>---</a:t>
            </a:r>
            <a:r>
              <a:rPr lang="zh-CN" altLang="en-US" dirty="0">
                <a:latin typeface="Arial" panose="020B0604020202020204" pitchFamily="34" charset="0"/>
              </a:rPr>
              <a:t>将数据的各种处理分成相对独立的一个个基本操作，如队列中元素关系、出队和进队操作。</a:t>
            </a:r>
            <a:endParaRPr lang="en-US" altLang="zh-CN" dirty="0">
              <a:latin typeface="Arial" panose="020B0604020202020204" pitchFamily="34" charset="0"/>
            </a:endParaRPr>
          </a:p>
          <a:p>
            <a:pPr marL="228600" indent="-228600" eaLnBrk="1" hangingPunct="1">
              <a:buFont typeface="+mj-lt"/>
              <a:buAutoNum type="arabicPeriod"/>
            </a:pPr>
            <a:r>
              <a:rPr lang="zh-CN" altLang="en-US" dirty="0">
                <a:latin typeface="Arial" panose="020B0604020202020204" pitchFamily="34" charset="0"/>
              </a:rPr>
              <a:t>元素和元素关系在内存中如何存，存好了才能进行下一步工作，即处理，存储原则：要有利于数据的处理</a:t>
            </a:r>
            <a:endParaRPr lang="en-US" altLang="zh-CN" dirty="0">
              <a:latin typeface="Arial" panose="020B0604020202020204" pitchFamily="34" charset="0"/>
            </a:endParaRPr>
          </a:p>
          <a:p>
            <a:pPr marL="228600" indent="-228600" eaLnBrk="1" hangingPunct="1">
              <a:buFont typeface="+mj-lt"/>
              <a:buAutoNum type="arabicPeriod"/>
            </a:pPr>
            <a:r>
              <a:rPr lang="zh-CN" altLang="en-US" dirty="0">
                <a:latin typeface="Arial" panose="020B0604020202020204" pitchFamily="34" charset="0"/>
              </a:rPr>
              <a:t>某种存储方式下，基本操作如何实现。即数据的处理方法。</a:t>
            </a:r>
            <a:endParaRPr lang="en-US" altLang="zh-CN" dirty="0">
              <a:latin typeface="Arial" panose="020B0604020202020204" pitchFamily="34" charset="0"/>
            </a:endParaRPr>
          </a:p>
          <a:p>
            <a:pPr marL="228600" indent="-228600" eaLnBrk="1" hangingPunct="1">
              <a:buFont typeface="+mj-lt"/>
              <a:buAutoNum type="arabicPeriod"/>
            </a:pPr>
            <a:r>
              <a:rPr lang="zh-CN" altLang="en-US" baseline="0" dirty="0">
                <a:latin typeface="Arial" panose="020B0604020202020204" pitchFamily="34" charset="0"/>
              </a:rPr>
              <a:t>某种结构的典型应用，如队列结构就何以解决生活中的排队问题。</a:t>
            </a:r>
            <a:endParaRPr lang="en-US" altLang="zh-CN" baseline="0" dirty="0">
              <a:latin typeface="Arial" panose="020B0604020202020204" pitchFamily="34" charset="0"/>
            </a:endParaRPr>
          </a:p>
          <a:p>
            <a:pPr marL="228600" indent="-228600" eaLnBrk="1" hangingPunct="1">
              <a:buFont typeface="+mj-lt"/>
              <a:buAutoNum type="arabicPeriod"/>
            </a:pPr>
            <a:endParaRPr lang="en-US" altLang="zh-CN" baseline="0" dirty="0">
              <a:latin typeface="Arial" panose="020B0604020202020204" pitchFamily="34" charset="0"/>
            </a:endParaRPr>
          </a:p>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46481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09069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0078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0347660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41329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19704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368662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350179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219759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7415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a:t>集合关系：不同元素除了同属于一个集合，相互间无其他制约关系。如同班级中同学间的关系。</a:t>
            </a:r>
          </a:p>
          <a:p>
            <a:pPr lvl="0">
              <a:buFont typeface="Wingdings" panose="05000000000000000000" pitchFamily="2" charset="2"/>
              <a:buChar char="Ø"/>
            </a:pPr>
            <a:r>
              <a:rPr lang="zh-CN" altLang="zh-CN" dirty="0"/>
              <a:t>线性关系：元素间呈现你先我后的顺序，是一种一对一的关系。如队列中元素间的关系。除了队首，每个元素有一个唯一的直接前驱元素（以后简称前驱）；除了队尾，每个元素有一个唯一的直接后继元素（以后简称后继）。</a:t>
            </a:r>
          </a:p>
          <a:p>
            <a:pPr lvl="0">
              <a:buFont typeface="Wingdings" panose="05000000000000000000" pitchFamily="2" charset="2"/>
              <a:buChar char="Ø"/>
            </a:pPr>
            <a:r>
              <a:rPr lang="zh-CN" altLang="zh-CN" dirty="0"/>
              <a:t>树形关系：元素间呈现一对多的关系。如家谱中成员间关系，一个人可以有多个孩子，却只能有一个父亲。如果把父亲看作前驱、孩子看作后继，那么树中每个元素可以有多个后继；除了根，每个元素还有唯一的前驱， </a:t>
            </a:r>
          </a:p>
          <a:p>
            <a:pPr lvl="0">
              <a:buFont typeface="Wingdings" panose="05000000000000000000" pitchFamily="2" charset="2"/>
              <a:buChar char="Ø"/>
            </a:pPr>
            <a:r>
              <a:rPr lang="zh-CN" altLang="zh-CN" dirty="0"/>
              <a:t>图关系：元素间呈现多对多的关系。如城市间通过飞机航线形成的关系，例如上海、北京、西安</a:t>
            </a:r>
            <a:r>
              <a:rPr lang="en-US" altLang="zh-CN" dirty="0"/>
              <a:t>3</a:t>
            </a:r>
            <a:r>
              <a:rPr lang="zh-CN" altLang="zh-CN" dirty="0"/>
              <a:t>个城市中，任何两个城市间都有直飞航线。即每个元素可以有多个前驱，也可以有多个后继。</a:t>
            </a:r>
          </a:p>
        </p:txBody>
      </p:sp>
    </p:spTree>
    <p:extLst>
      <p:ext uri="{BB962C8B-B14F-4D97-AF65-F5344CB8AC3E}">
        <p14:creationId xmlns:p14="http://schemas.microsoft.com/office/powerpoint/2010/main" val="34411048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296757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58110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780891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90287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06381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3415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如队列，有建队操作、数队列中元素个数、观察队列首部是哪个元素、进队操作、出队操作，逐一访问队列中的每个元素。都是基本操作。</a:t>
            </a:r>
            <a:endParaRPr lang="zh-CN" altLang="zh-CN" dirty="0">
              <a:latin typeface="Arial" panose="020B0604020202020204" pitchFamily="34" charset="0"/>
            </a:endParaRPr>
          </a:p>
        </p:txBody>
      </p:sp>
    </p:spTree>
    <p:extLst>
      <p:ext uri="{BB962C8B-B14F-4D97-AF65-F5344CB8AC3E}">
        <p14:creationId xmlns:p14="http://schemas.microsoft.com/office/powerpoint/2010/main" val="46338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建队操作</a:t>
            </a:r>
            <a:r>
              <a:rPr lang="en-US" altLang="zh-CN" dirty="0">
                <a:latin typeface="Arial" panose="020B0604020202020204" pitchFamily="34" charset="0"/>
              </a:rPr>
              <a:t>-</a:t>
            </a:r>
            <a:r>
              <a:rPr lang="zh-CN" altLang="en-US" dirty="0">
                <a:latin typeface="Arial" panose="020B0604020202020204" pitchFamily="34" charset="0"/>
              </a:rPr>
              <a:t>构造类。</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属性类</a:t>
            </a:r>
            <a:r>
              <a:rPr lang="en-US" altLang="zh-CN" dirty="0">
                <a:latin typeface="Arial" panose="020B0604020202020204" pitchFamily="34" charset="0"/>
              </a:rPr>
              <a:t>-</a:t>
            </a:r>
            <a:r>
              <a:rPr lang="zh-CN" altLang="en-US" dirty="0">
                <a:latin typeface="Arial" panose="020B0604020202020204" pitchFamily="34" charset="0"/>
              </a:rPr>
              <a:t>数队列中元素个数、观察队列首部是哪个元素。</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数据操纵类</a:t>
            </a:r>
            <a:r>
              <a:rPr lang="en-US" altLang="zh-CN" dirty="0">
                <a:latin typeface="Arial" panose="020B0604020202020204" pitchFamily="34" charset="0"/>
              </a:rPr>
              <a:t>--</a:t>
            </a:r>
            <a:r>
              <a:rPr lang="zh-CN" altLang="en-US" dirty="0">
                <a:latin typeface="Arial" panose="020B0604020202020204" pitchFamily="34" charset="0"/>
              </a:rPr>
              <a:t>进队操作、出队操作。</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遍历类</a:t>
            </a:r>
            <a:r>
              <a:rPr lang="en-US" altLang="zh-CN" dirty="0">
                <a:latin typeface="Arial" panose="020B0604020202020204" pitchFamily="34" charset="0"/>
              </a:rPr>
              <a:t>---</a:t>
            </a:r>
            <a:r>
              <a:rPr lang="zh-CN" altLang="en-US" dirty="0">
                <a:latin typeface="Arial" panose="020B0604020202020204" pitchFamily="34" charset="0"/>
              </a:rPr>
              <a:t>逐一访问队列中的每个元素。</a:t>
            </a:r>
            <a:endParaRPr lang="zh-CN" altLang="zh-CN" dirty="0">
              <a:latin typeface="Arial" panose="020B0604020202020204" pitchFamily="34" charset="0"/>
            </a:endParaRPr>
          </a:p>
        </p:txBody>
      </p:sp>
    </p:spTree>
    <p:extLst>
      <p:ext uri="{BB962C8B-B14F-4D97-AF65-F5344CB8AC3E}">
        <p14:creationId xmlns:p14="http://schemas.microsoft.com/office/powerpoint/2010/main" val="2152581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9625" y="4621053"/>
            <a:ext cx="10515600" cy="899510"/>
          </a:xfrm>
        </p:spPr>
        <p:txBody>
          <a:bodyPr/>
          <a:lstStyle/>
          <a:p>
            <a:r>
              <a:rPr lang="zh-CN" altLang="en-US" dirty="0">
                <a:latin typeface="华文楷体" panose="02010600040101010101" pitchFamily="2" charset="-122"/>
                <a:ea typeface="华文楷体" panose="02010600040101010101" pitchFamily="2" charset="-122"/>
              </a:rPr>
              <a:t>第一</a:t>
            </a:r>
            <a:r>
              <a:rPr lang="zh-CN" altLang="en-US">
                <a:latin typeface="华文楷体" panose="02010600040101010101" pitchFamily="2" charset="-122"/>
                <a:ea typeface="华文楷体" panose="02010600040101010101" pitchFamily="2" charset="-122"/>
              </a:rPr>
              <a:t>章 绪 论</a:t>
            </a:r>
            <a:endParaRPr lang="zh-CN" altLang="en-US" sz="2400" dirty="0">
              <a:latin typeface="华文楷体" panose="02010600040101010101" pitchFamily="2" charset="-122"/>
              <a:ea typeface="华文楷体" panose="02010600040101010101" pitchFamily="2" charset="-122"/>
            </a:endParaRPr>
          </a:p>
        </p:txBody>
      </p:sp>
      <p:sp>
        <p:nvSpPr>
          <p:cNvPr id="3" name="Subtitle 1"/>
          <p:cNvSpPr>
            <a:spLocks noGrp="1"/>
          </p:cNvSpPr>
          <p:nvPr>
            <p:ph type="subTitle" idx="1"/>
          </p:nvPr>
        </p:nvSpPr>
        <p:spPr>
          <a:xfrm>
            <a:off x="4628736" y="5720594"/>
            <a:ext cx="2643602" cy="604299"/>
          </a:xfrm>
        </p:spPr>
        <p:txBody>
          <a:bodyPr/>
          <a:lstStyle/>
          <a:p>
            <a:r>
              <a:rPr lang="zh-CN" altLang="en-US" sz="3600" b="1" dirty="0">
                <a:latin typeface="华文楷体" panose="02010600040101010101" pitchFamily="2" charset="-122"/>
                <a:ea typeface="华文楷体" panose="02010600040101010101" pitchFamily="2" charset="-122"/>
              </a:rPr>
              <a:t>张同珍</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47795"/>
            <a:ext cx="11903716" cy="5238743"/>
          </a:xfrm>
        </p:spPr>
        <p:txBody>
          <a:bodyPr>
            <a:no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遍历类：</a:t>
            </a:r>
            <a:r>
              <a:rPr lang="zh-CN" altLang="zh-CN" sz="2800" b="0" dirty="0">
                <a:latin typeface="华文楷体" panose="02010600040101010101" pitchFamily="2" charset="-122"/>
                <a:ea typeface="华文楷体" panose="02010600040101010101" pitchFamily="2" charset="-122"/>
              </a:rPr>
              <a:t>对结构中的每个元素访问且只访问一遍。因其重要且有时又较复杂，常常是其他操作的基础，如遍历树结构、图结构中的元素，所以特意把遍历操作从属性类中单独拿出来研究。</a:t>
            </a:r>
            <a:endParaRPr lang="en-US" altLang="zh-CN" sz="2800" b="0" dirty="0">
              <a:latin typeface="华文楷体" panose="02010600040101010101" pitchFamily="2" charset="-122"/>
              <a:ea typeface="华文楷体" panose="02010600040101010101" pitchFamily="2" charset="-122"/>
            </a:endParaRPr>
          </a:p>
          <a:p>
            <a:pPr marL="0" lvl="0" indent="0">
              <a:buNone/>
            </a:pP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典型应用类：</a:t>
            </a:r>
            <a:r>
              <a:rPr lang="zh-CN" altLang="zh-CN" sz="2800" b="0" dirty="0">
                <a:latin typeface="华文楷体" panose="02010600040101010101" pitchFamily="2" charset="-122"/>
                <a:ea typeface="华文楷体" panose="02010600040101010101" pitchFamily="2" charset="-122"/>
              </a:rPr>
              <a:t>每种结构独特的应用。不同结构其典型应用各不相同，如线性结构可以解决队列问题、图结构可以解决两个城市间最短路径问题。</a:t>
            </a:r>
            <a:endParaRPr lang="en-US" altLang="zh-CN" sz="3200" b="0" dirty="0">
              <a:latin typeface="华文楷体" pitchFamily="2" charset="-122"/>
              <a:ea typeface="华文楷体" pitchFamily="2" charset="-122"/>
            </a:endParaRPr>
          </a:p>
        </p:txBody>
      </p:sp>
    </p:spTree>
    <p:extLst>
      <p:ext uri="{BB962C8B-B14F-4D97-AF65-F5344CB8AC3E}">
        <p14:creationId xmlns:p14="http://schemas.microsoft.com/office/powerpoint/2010/main" val="253561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678132"/>
            <a:ext cx="11162883" cy="4205833"/>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数据结构在内存中的表示。</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数据要得到处理首先必须进入内存。内存中不仅要存储数据元素的值，还要存储元素间的关系。</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任何一种数据结构</a:t>
            </a:r>
            <a:r>
              <a:rPr lang="zh-CN" altLang="en-US" sz="2800" b="0" dirty="0">
                <a:latin typeface="华文楷体" panose="02010600040101010101" pitchFamily="2" charset="-122"/>
                <a:ea typeface="华文楷体" panose="02010600040101010101" pitchFamily="2" charset="-122"/>
              </a:rPr>
              <a:t>元素关系和</a:t>
            </a:r>
            <a:r>
              <a:rPr lang="zh-CN" altLang="zh-CN" sz="2800" b="0" dirty="0">
                <a:latin typeface="华文楷体" panose="02010600040101010101" pitchFamily="2" charset="-122"/>
                <a:ea typeface="华文楷体" panose="02010600040101010101" pitchFamily="2" charset="-122"/>
              </a:rPr>
              <a:t>基本操作的设计取决于其逻辑结构，但基本操作的实现完全依赖其存储结构。</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元素及其关系在内存中用什么结构存储适合，</a:t>
            </a:r>
            <a:r>
              <a:rPr lang="zh-CN" altLang="en-US" sz="2800" b="0" dirty="0">
                <a:latin typeface="华文楷体" panose="02010600040101010101" pitchFamily="2" charset="-122"/>
                <a:ea typeface="华文楷体" panose="02010600040101010101" pitchFamily="2" charset="-122"/>
              </a:rPr>
              <a:t>原则是存储方式要有利于基本操作的实现。</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0647" y="79390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什么是存储结构</a:t>
            </a:r>
          </a:p>
        </p:txBody>
      </p:sp>
    </p:spTree>
    <p:extLst>
      <p:ext uri="{BB962C8B-B14F-4D97-AF65-F5344CB8AC3E}">
        <p14:creationId xmlns:p14="http://schemas.microsoft.com/office/powerpoint/2010/main" val="353410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824874"/>
            <a:ext cx="11738064" cy="3164569"/>
          </a:xfrm>
        </p:spPr>
        <p:txBody>
          <a:bodyPr>
            <a:noAutofit/>
          </a:bodyPr>
          <a:lstStyle/>
          <a:p>
            <a:pPr marL="0" indent="0">
              <a:lnSpc>
                <a:spcPct val="115000"/>
              </a:lnSpc>
              <a:buNone/>
              <a:defRPr/>
            </a:pPr>
            <a:r>
              <a:rPr lang="zh-CN" altLang="zh-CN" sz="2800" dirty="0">
                <a:latin typeface="华文楷体" panose="02010600040101010101" pitchFamily="2" charset="-122"/>
                <a:ea typeface="华文楷体" panose="02010600040101010101" pitchFamily="2" charset="-122"/>
              </a:rPr>
              <a:t>顺序存储：</a:t>
            </a:r>
            <a:endParaRPr lang="en-US" altLang="zh-CN" sz="280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用一块连续的空间存储数据，借助空间地址上的有序性存储元素间的关系。顺序存储的结构以下称</a:t>
            </a:r>
            <a:r>
              <a:rPr lang="zh-CN" altLang="zh-CN" sz="2800" dirty="0">
                <a:latin typeface="华文楷体" panose="02010600040101010101" pitchFamily="2" charset="-122"/>
                <a:ea typeface="华文楷体" panose="02010600040101010101" pitchFamily="2" charset="-122"/>
              </a:rPr>
              <a:t>顺序结构</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高级语言中，数组</a:t>
            </a:r>
            <a:r>
              <a:rPr lang="zh-CN" altLang="en-US" sz="2800" b="0" dirty="0">
                <a:latin typeface="华文楷体" panose="02010600040101010101" pitchFamily="2" charset="-122"/>
                <a:ea typeface="华文楷体" panose="02010600040101010101" pitchFamily="2" charset="-122"/>
              </a:rPr>
              <a:t>是地址</a:t>
            </a:r>
            <a:r>
              <a:rPr lang="zh-CN" altLang="zh-CN" sz="2800" b="0" dirty="0">
                <a:latin typeface="华文楷体" panose="02010600040101010101" pitchFamily="2" charset="-122"/>
                <a:ea typeface="华文楷体" panose="02010600040101010101" pitchFamily="2" charset="-122"/>
              </a:rPr>
              <a:t>连续</a:t>
            </a:r>
            <a:r>
              <a:rPr lang="zh-CN" altLang="en-US" sz="2800" b="0" dirty="0">
                <a:latin typeface="华文楷体" panose="02010600040101010101" pitchFamily="2" charset="-122"/>
                <a:ea typeface="华文楷体" panose="02010600040101010101" pitchFamily="2" charset="-122"/>
              </a:rPr>
              <a:t>的</a:t>
            </a:r>
            <a:r>
              <a:rPr lang="zh-CN" altLang="zh-CN" sz="2800" b="0" dirty="0">
                <a:latin typeface="华文楷体" panose="02010600040101010101" pitchFamily="2" charset="-122"/>
                <a:ea typeface="华文楷体" panose="02010600040101010101" pitchFamily="2" charset="-122"/>
              </a:rPr>
              <a:t>空间</a:t>
            </a:r>
            <a:r>
              <a:rPr lang="zh-CN" altLang="en-US" sz="2800" b="0" dirty="0">
                <a:latin typeface="华文楷体" panose="02010600040101010101" pitchFamily="2" charset="-122"/>
                <a:ea typeface="华文楷体" panose="02010600040101010101" pitchFamily="2" charset="-122"/>
              </a:rPr>
              <a:t>，有助于实现顺序结构</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常见的存储方式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547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2023657"/>
            <a:ext cx="11738064" cy="2687491"/>
          </a:xfrm>
        </p:spPr>
        <p:txBody>
          <a:bodyPr>
            <a:noAutofit/>
          </a:bodyPr>
          <a:lstStyle/>
          <a:p>
            <a:pPr marL="0" indent="0">
              <a:lnSpc>
                <a:spcPct val="115000"/>
              </a:lnSpc>
              <a:buNone/>
              <a:defRPr/>
            </a:pPr>
            <a:r>
              <a:rPr lang="zh-CN" altLang="zh-CN" sz="2800" dirty="0">
                <a:latin typeface="华文楷体" panose="02010600040101010101" pitchFamily="2" charset="-122"/>
                <a:ea typeface="华文楷体" panose="02010600040101010101" pitchFamily="2" charset="-122"/>
              </a:rPr>
              <a:t>链式存储：</a:t>
            </a:r>
            <a:endParaRPr lang="en-US" altLang="zh-CN" sz="280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元素可以各自存储在独立的空间中，不要求不同数据存储的内存空间连续，元素间的关系附带存储在数据各自占据的独立空间中。</a:t>
            </a: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数据结构的链式存储也称</a:t>
            </a:r>
            <a:r>
              <a:rPr lang="zh-CN" altLang="zh-CN" sz="2800" dirty="0">
                <a:latin typeface="华文楷体" panose="02010600040101010101" pitchFamily="2" charset="-122"/>
                <a:ea typeface="华文楷体" panose="02010600040101010101" pitchFamily="2" charset="-122"/>
              </a:rPr>
              <a:t>链式结构</a:t>
            </a:r>
            <a:r>
              <a:rPr lang="zh-CN" altLang="zh-CN" sz="2800" b="0" dirty="0">
                <a:latin typeface="华文楷体" panose="02010600040101010101" pitchFamily="2" charset="-122"/>
                <a:ea typeface="华文楷体" panose="02010600040101010101" pitchFamily="2" charset="-122"/>
              </a:rPr>
              <a:t>。</a:t>
            </a:r>
            <a:endParaRPr lang="en-US" altLang="zh-CN"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常见的存储方式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6699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797403"/>
            <a:ext cx="11162883" cy="271496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存储数据及其关系的目的就是为了处理。</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基本操作</a:t>
            </a:r>
            <a:r>
              <a:rPr lang="zh-CN" altLang="zh-CN" sz="2800" b="0" dirty="0">
                <a:latin typeface="华文楷体" pitchFamily="2" charset="-122"/>
                <a:ea typeface="华文楷体" pitchFamily="2" charset="-122"/>
              </a:rPr>
              <a:t>实现方法以存储方法为基础。如果是顺序结构，操作实现就是对数组做各种不同的操作；如果是链式结构，操作实现就是对链表做各种不同的操作。</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基本操作的实现</a:t>
            </a:r>
          </a:p>
        </p:txBody>
      </p:sp>
    </p:spTree>
    <p:extLst>
      <p:ext uri="{BB962C8B-B14F-4D97-AF65-F5344CB8AC3E}">
        <p14:creationId xmlns:p14="http://schemas.microsoft.com/office/powerpoint/2010/main" val="111515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797401"/>
            <a:ext cx="11162883" cy="3112529"/>
          </a:xfrm>
        </p:spPr>
        <p:txBody>
          <a:bodyPr>
            <a:noAutofit/>
          </a:bodyPr>
          <a:lstStyle/>
          <a:p>
            <a:pPr>
              <a:buFont typeface="Wingdings" panose="05000000000000000000" pitchFamily="2" charset="2"/>
              <a:buChar char="Ø"/>
            </a:pPr>
            <a:r>
              <a:rPr lang="zh-CN" altLang="zh-CN" sz="2800" b="0">
                <a:latin typeface="华文楷体" pitchFamily="2" charset="-122"/>
                <a:ea typeface="华文楷体" pitchFamily="2" charset="-122"/>
              </a:rPr>
              <a:t>同</a:t>
            </a:r>
            <a:r>
              <a:rPr lang="zh-CN" altLang="zh-CN" sz="2800" b="0" dirty="0">
                <a:latin typeface="华文楷体" pitchFamily="2" charset="-122"/>
                <a:ea typeface="华文楷体" pitchFamily="2" charset="-122"/>
              </a:rPr>
              <a:t>一种操作虽然在顺序结构和链式结构中具体实现方法不同，但目标都要符合</a:t>
            </a:r>
            <a:r>
              <a:rPr lang="en-US" altLang="zh-CN" sz="2800" b="0" dirty="0">
                <a:latin typeface="华文楷体" pitchFamily="2" charset="-122"/>
                <a:ea typeface="华文楷体" pitchFamily="2" charset="-122"/>
              </a:rPr>
              <a:t>ADT</a:t>
            </a:r>
            <a:r>
              <a:rPr lang="zh-CN" altLang="zh-CN" sz="2800" b="0" dirty="0">
                <a:latin typeface="华文楷体" pitchFamily="2" charset="-122"/>
                <a:ea typeface="华文楷体" pitchFamily="2" charset="-122"/>
              </a:rPr>
              <a:t>对基本操作定义的条件和结果。</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如果某种存储方式下，基本操作不易实现，说明存储方式不好，</a:t>
            </a:r>
            <a:r>
              <a:rPr lang="zh-CN" altLang="en-US" sz="2800" b="0" dirty="0">
                <a:latin typeface="华文楷体" pitchFamily="2" charset="-122"/>
                <a:ea typeface="华文楷体" pitchFamily="2" charset="-122"/>
              </a:rPr>
              <a:t>可以</a:t>
            </a:r>
            <a:r>
              <a:rPr lang="zh-CN" altLang="zh-CN" sz="2800" b="0" dirty="0">
                <a:latin typeface="华文楷体" pitchFamily="2" charset="-122"/>
                <a:ea typeface="华文楷体" pitchFamily="2" charset="-122"/>
              </a:rPr>
              <a:t>考虑放弃这种存储方法。</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基本操作的实现</a:t>
            </a:r>
          </a:p>
        </p:txBody>
      </p:sp>
    </p:spTree>
    <p:extLst>
      <p:ext uri="{BB962C8B-B14F-4D97-AF65-F5344CB8AC3E}">
        <p14:creationId xmlns:p14="http://schemas.microsoft.com/office/powerpoint/2010/main" val="1406496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87574" y="3026750"/>
            <a:ext cx="3241789" cy="2116752"/>
          </a:xfrm>
        </p:spPr>
        <p:txBody>
          <a:bodyPr>
            <a:norm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数据结构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C++</a:t>
            </a:r>
            <a:r>
              <a:rPr lang="zh-CN" altLang="en-US" sz="2800" dirty="0">
                <a:latin typeface="华文楷体" pitchFamily="2" charset="-122"/>
                <a:ea typeface="华文楷体" pitchFamily="2" charset="-122"/>
              </a:rPr>
              <a:t>部分概念</a:t>
            </a:r>
            <a:endParaRPr lang="en-US" altLang="zh-CN" sz="2800" dirty="0">
              <a:latin typeface="华文楷体" pitchFamily="2" charset="-122"/>
              <a:ea typeface="华文楷体" pitchFamily="2" charset="-122"/>
            </a:endParaRPr>
          </a:p>
        </p:txBody>
      </p:sp>
      <p:sp>
        <p:nvSpPr>
          <p:cNvPr id="4" name="文本框 3"/>
          <p:cNvSpPr txBox="1"/>
          <p:nvPr/>
        </p:nvSpPr>
        <p:spPr>
          <a:xfrm>
            <a:off x="5900738" y="3026750"/>
            <a:ext cx="4014788" cy="1384995"/>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算法及算法特性</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算法时间复杂度</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算法空间复杂度</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7862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94240"/>
            <a:ext cx="11771840" cy="4308386"/>
          </a:xfrm>
        </p:spPr>
        <p:txBody>
          <a:bodyPr>
            <a:normAutofit/>
          </a:bodyPr>
          <a:lstStyle/>
          <a:p>
            <a:pPr marL="0" indent="0">
              <a:buNone/>
            </a:pPr>
            <a:r>
              <a:rPr lang="zh-CN" altLang="zh-CN" sz="3000" dirty="0">
                <a:solidFill>
                  <a:srgbClr val="FF0000"/>
                </a:solidFill>
                <a:latin typeface="华文楷体" panose="02010600040101010101" pitchFamily="2" charset="-122"/>
                <a:ea typeface="华文楷体" panose="02010600040101010101" pitchFamily="2" charset="-122"/>
              </a:rPr>
              <a:t>算法具有</a:t>
            </a:r>
            <a:r>
              <a:rPr lang="en-US" altLang="zh-CN" sz="3000" dirty="0">
                <a:solidFill>
                  <a:srgbClr val="FF0000"/>
                </a:solidFill>
                <a:latin typeface="华文楷体" panose="02010600040101010101" pitchFamily="2" charset="-122"/>
                <a:ea typeface="华文楷体" panose="02010600040101010101" pitchFamily="2" charset="-122"/>
              </a:rPr>
              <a:t>5</a:t>
            </a:r>
            <a:r>
              <a:rPr lang="zh-CN" altLang="zh-CN" sz="3000" dirty="0">
                <a:solidFill>
                  <a:srgbClr val="FF0000"/>
                </a:solidFill>
                <a:latin typeface="华文楷体" panose="02010600040101010101" pitchFamily="2" charset="-122"/>
                <a:ea typeface="华文楷体" panose="02010600040101010101" pitchFamily="2" charset="-122"/>
              </a:rPr>
              <a:t>个特性：</a:t>
            </a:r>
          </a:p>
          <a:p>
            <a:pPr marL="0" lvl="0" indent="0">
              <a:buNone/>
            </a:pPr>
            <a:r>
              <a:rPr lang="zh-CN" altLang="zh-CN" sz="2800" dirty="0">
                <a:latin typeface="华文楷体" panose="02010600040101010101" pitchFamily="2" charset="-122"/>
                <a:ea typeface="华文楷体" panose="02010600040101010101" pitchFamily="2" charset="-122"/>
              </a:rPr>
              <a:t>确定性：</a:t>
            </a:r>
            <a:r>
              <a:rPr lang="zh-CN" altLang="zh-CN" sz="2800" b="0" dirty="0">
                <a:latin typeface="华文楷体" panose="02010600040101010101" pitchFamily="2" charset="-122"/>
                <a:ea typeface="华文楷体" panose="02010600040101010101" pitchFamily="2" charset="-122"/>
              </a:rPr>
              <a:t>每一步有确定的含义，没有二义性。</a:t>
            </a:r>
          </a:p>
          <a:p>
            <a:pPr marL="0" lvl="0" indent="0">
              <a:buNone/>
            </a:pPr>
            <a:r>
              <a:rPr lang="zh-CN" altLang="zh-CN" sz="2800" dirty="0">
                <a:latin typeface="华文楷体" panose="02010600040101010101" pitchFamily="2" charset="-122"/>
                <a:ea typeface="华文楷体" panose="02010600040101010101" pitchFamily="2" charset="-122"/>
              </a:rPr>
              <a:t>有穷性：</a:t>
            </a:r>
            <a:r>
              <a:rPr lang="zh-CN" altLang="zh-CN" sz="2800" b="0" dirty="0">
                <a:latin typeface="华文楷体" panose="02010600040101010101" pitchFamily="2" charset="-122"/>
                <a:ea typeface="华文楷体" panose="02010600040101010101" pitchFamily="2" charset="-122"/>
              </a:rPr>
              <a:t>每一步在有限的时间内完成，整个算法必须在有限步之后完成。</a:t>
            </a:r>
          </a:p>
          <a:p>
            <a:pPr marL="0" lvl="0" indent="0">
              <a:buNone/>
            </a:pPr>
            <a:r>
              <a:rPr lang="zh-CN" altLang="zh-CN" sz="2800" dirty="0">
                <a:latin typeface="华文楷体" panose="02010600040101010101" pitchFamily="2" charset="-122"/>
                <a:ea typeface="华文楷体" panose="02010600040101010101" pitchFamily="2" charset="-122"/>
              </a:rPr>
              <a:t>可行性：</a:t>
            </a:r>
            <a:r>
              <a:rPr lang="zh-CN" altLang="zh-CN" sz="2800" b="0" dirty="0">
                <a:latin typeface="华文楷体" panose="02010600040101010101" pitchFamily="2" charset="-122"/>
                <a:ea typeface="华文楷体" panose="02010600040101010101" pitchFamily="2" charset="-122"/>
              </a:rPr>
              <a:t>每一步都是经过有限次基本操作可以完成，自身没有复杂的算法。</a:t>
            </a:r>
          </a:p>
          <a:p>
            <a:pPr marL="0" lvl="0" indent="0">
              <a:buNone/>
            </a:pPr>
            <a:r>
              <a:rPr lang="zh-CN" altLang="zh-CN" sz="2800" dirty="0">
                <a:latin typeface="华文楷体" panose="02010600040101010101" pitchFamily="2" charset="-122"/>
                <a:ea typeface="华文楷体" panose="02010600040101010101" pitchFamily="2" charset="-122"/>
              </a:rPr>
              <a:t>有输入：</a:t>
            </a:r>
            <a:r>
              <a:rPr lang="zh-CN" altLang="zh-CN" sz="2800" b="0" dirty="0">
                <a:latin typeface="华文楷体" panose="02010600040101010101" pitchFamily="2" charset="-122"/>
                <a:ea typeface="华文楷体" panose="02010600040101010101" pitchFamily="2" charset="-122"/>
              </a:rPr>
              <a:t>一个算法可以有零个或者若干个输入作为解决问题的已知条件。</a:t>
            </a:r>
          </a:p>
          <a:p>
            <a:pPr marL="0" lvl="0" indent="0">
              <a:buNone/>
            </a:pPr>
            <a:r>
              <a:rPr lang="zh-CN" altLang="zh-CN" sz="2800" dirty="0">
                <a:latin typeface="华文楷体" panose="02010600040101010101" pitchFamily="2" charset="-122"/>
                <a:ea typeface="华文楷体" panose="02010600040101010101" pitchFamily="2" charset="-122"/>
              </a:rPr>
              <a:t>有输出：</a:t>
            </a:r>
            <a:r>
              <a:rPr lang="zh-CN" altLang="zh-CN" sz="2800" b="0" dirty="0">
                <a:latin typeface="华文楷体" panose="02010600040101010101" pitchFamily="2" charset="-122"/>
                <a:ea typeface="华文楷体" panose="02010600040101010101" pitchFamily="2" charset="-122"/>
              </a:rPr>
              <a:t>有零个或者若干个输出作为算法运行结果。</a:t>
            </a: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算法：</a:t>
            </a:r>
            <a:r>
              <a:rPr lang="zh-CN" altLang="zh-CN" b="0" dirty="0">
                <a:latin typeface="华文楷体" panose="02010600040101010101" pitchFamily="2" charset="-122"/>
                <a:ea typeface="华文楷体" panose="02010600040101010101" pitchFamily="2" charset="-122"/>
              </a:rPr>
              <a:t>是解决一个具体问题的方法和步骤</a:t>
            </a:r>
            <a:r>
              <a:rPr lang="zh-CN" altLang="en-US" b="0"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951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876915"/>
            <a:ext cx="11771840" cy="3311311"/>
          </a:xfrm>
        </p:spPr>
        <p:txBody>
          <a:bodyPr>
            <a:norm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正确性：</a:t>
            </a:r>
            <a:r>
              <a:rPr lang="zh-CN" altLang="zh-CN" sz="2800" b="0" dirty="0">
                <a:latin typeface="华文楷体" panose="02010600040101010101" pitchFamily="2" charset="-122"/>
                <a:ea typeface="华文楷体" panose="02010600040101010101" pitchFamily="2" charset="-122"/>
              </a:rPr>
              <a:t>准确反映并能满足具体问题的要求。</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可读性：</a:t>
            </a:r>
            <a:r>
              <a:rPr lang="zh-CN" altLang="zh-CN" sz="2800" b="0" dirty="0">
                <a:latin typeface="华文楷体" panose="02010600040101010101" pitchFamily="2" charset="-122"/>
                <a:ea typeface="华文楷体" panose="02010600040101010101" pitchFamily="2" charset="-122"/>
              </a:rPr>
              <a:t>可供人们阅读的容易程度。</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健壮性：</a:t>
            </a:r>
            <a:r>
              <a:rPr lang="zh-CN" altLang="zh-CN" sz="2800" b="0" dirty="0">
                <a:latin typeface="华文楷体" panose="02010600040101010101" pitchFamily="2" charset="-122"/>
                <a:ea typeface="华文楷体" panose="02010600040101010101" pitchFamily="2" charset="-122"/>
              </a:rPr>
              <a:t>对各种不同的输入都要有相应的反应</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时间效率：</a:t>
            </a:r>
            <a:r>
              <a:rPr lang="zh-CN" altLang="zh-CN" sz="2800" b="0" dirty="0">
                <a:latin typeface="华文楷体" panose="02010600040101010101" pitchFamily="2" charset="-122"/>
                <a:ea typeface="华文楷体" panose="02010600040101010101" pitchFamily="2" charset="-122"/>
              </a:rPr>
              <a:t>算法的执行时间</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空间效率：</a:t>
            </a:r>
            <a:r>
              <a:rPr lang="zh-CN" altLang="zh-CN" sz="2800" b="0" dirty="0">
                <a:latin typeface="华文楷体" panose="02010600040101010101" pitchFamily="2" charset="-122"/>
                <a:ea typeface="华文楷体" panose="02010600040101010101" pitchFamily="2" charset="-122"/>
              </a:rPr>
              <a:t>算法执行期间所需要的最大内存空间。</a:t>
            </a: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solidFill>
                  <a:srgbClr val="FF0000"/>
                </a:solidFill>
                <a:latin typeface="华文楷体" panose="02010600040101010101" pitchFamily="2" charset="-122"/>
                <a:ea typeface="华文楷体" panose="02010600040101010101" pitchFamily="2" charset="-122"/>
              </a:rPr>
              <a:t>算法的基本要求：</a:t>
            </a:r>
          </a:p>
        </p:txBody>
      </p:sp>
    </p:spTree>
    <p:extLst>
      <p:ext uri="{BB962C8B-B14F-4D97-AF65-F5344CB8AC3E}">
        <p14:creationId xmlns:p14="http://schemas.microsoft.com/office/powerpoint/2010/main" val="19775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77524"/>
            <a:ext cx="11771840" cy="4484128"/>
          </a:xfrm>
        </p:spPr>
        <p:txBody>
          <a:bodyPr>
            <a:normAutofit/>
          </a:bodyPr>
          <a:lstStyle/>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比如：</a:t>
            </a:r>
            <a:r>
              <a:rPr lang="zh-CN" altLang="en-US" sz="2800" b="0" dirty="0">
                <a:latin typeface="华文楷体" panose="02010600040101010101" pitchFamily="2" charset="-122"/>
                <a:ea typeface="华文楷体" panose="02010600040101010101" pitchFamily="2" charset="-122"/>
              </a:rPr>
              <a:t>选最大桔子问题，体育课排队，</a:t>
            </a:r>
            <a:r>
              <a:rPr lang="en-US" altLang="zh-CN" sz="2800" b="0" dirty="0">
                <a:latin typeface="华文楷体" panose="02010600040101010101" pitchFamily="2" charset="-122"/>
                <a:ea typeface="华文楷体" panose="02010600040101010101" pitchFamily="2" charset="-122"/>
              </a:rPr>
              <a:t>5</a:t>
            </a:r>
            <a:r>
              <a:rPr lang="zh-CN" altLang="en-US" sz="2800" b="0" dirty="0">
                <a:latin typeface="华文楷体" panose="02010600040101010101" pitchFamily="2" charset="-122"/>
                <a:ea typeface="华文楷体" panose="02010600040101010101" pitchFamily="2" charset="-122"/>
              </a:rPr>
              <a:t>个数字的加法。</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正确的方式：</a:t>
            </a:r>
            <a:r>
              <a:rPr lang="zh-CN" altLang="en-US" sz="2800" b="0" dirty="0">
                <a:latin typeface="华文楷体" panose="02010600040101010101" pitchFamily="2" charset="-122"/>
                <a:ea typeface="华文楷体" panose="02010600040101010101" pitchFamily="2" charset="-122"/>
              </a:rPr>
              <a:t>计算思维，简单</a:t>
            </a:r>
            <a:r>
              <a:rPr lang="en-US" altLang="zh-CN" sz="2800" b="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反复，具体从编程语言支持的操作出发。</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具体编程语言中的操作：</a:t>
            </a:r>
            <a:r>
              <a:rPr lang="zh-CN" altLang="en-US" sz="2800" b="0" dirty="0">
                <a:latin typeface="华文楷体" panose="02010600040101010101" pitchFamily="2" charset="-122"/>
                <a:ea typeface="华文楷体" panose="02010600040101010101" pitchFamily="2" charset="-122"/>
              </a:rPr>
              <a:t>输入、输出、赋值、两两比较、算术和逻辑运算，循环、函数（递归）等。</a:t>
            </a:r>
            <a:endParaRPr lang="en-US" altLang="zh-CN" sz="2800" b="0" dirty="0">
              <a:latin typeface="华文楷体" panose="02010600040101010101" pitchFamily="2" charset="-122"/>
              <a:ea typeface="华文楷体" panose="02010600040101010101" pitchFamily="2" charset="-122"/>
            </a:endParaRPr>
          </a:p>
          <a:p>
            <a:pPr marL="0" lvl="0" indent="0">
              <a:buNone/>
            </a:pPr>
            <a:r>
              <a:rPr lang="zh-CN" altLang="en-US" sz="2800" b="0" dirty="0">
                <a:latin typeface="华文楷体" panose="02010600040101010101" pitchFamily="2" charset="-122"/>
                <a:ea typeface="华文楷体" panose="02010600040101010101" pitchFamily="2" charset="-122"/>
              </a:rPr>
              <a:t>  </a:t>
            </a:r>
            <a:endParaRPr lang="en-US" altLang="zh-CN" sz="2800" b="0" dirty="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如冒泡排序，选择排序的设计思想</a:t>
            </a:r>
            <a:endParaRPr lang="en-US" altLang="zh-CN" sz="2800" b="0" dirty="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生活中基本不用计算思维。</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endParaRPr lang="en-US" altLang="zh-CN" sz="2800" b="0" dirty="0"/>
          </a:p>
          <a:p>
            <a:pPr lvl="0">
              <a:buFont typeface="Wingdings" panose="05000000000000000000" pitchFamily="2" charset="2"/>
              <a:buChar char="Ø"/>
            </a:pPr>
            <a:endParaRPr lang="en-US" altLang="zh-CN" sz="2800" b="0" dirty="0"/>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solidFill>
                  <a:srgbClr val="FF0000"/>
                </a:solidFill>
                <a:latin typeface="华文楷体" panose="02010600040101010101" pitchFamily="2" charset="-122"/>
                <a:ea typeface="华文楷体" panose="02010600040101010101" pitchFamily="2" charset="-122"/>
              </a:rPr>
              <a:t>设计算法的误区：</a:t>
            </a:r>
            <a:r>
              <a:rPr lang="zh-CN" altLang="en-US" dirty="0">
                <a:latin typeface="华文楷体" panose="02010600040101010101" pitchFamily="2" charset="-122"/>
                <a:ea typeface="华文楷体" panose="02010600040101010101" pitchFamily="2" charset="-122"/>
              </a:rPr>
              <a:t>从以往生活的经验出发，找解决问题的方法</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107" y="3809793"/>
            <a:ext cx="3587197" cy="2690398"/>
          </a:xfrm>
          <a:prstGeom prst="rect">
            <a:avLst/>
          </a:prstGeom>
        </p:spPr>
      </p:pic>
    </p:spTree>
    <p:extLst>
      <p:ext uri="{BB962C8B-B14F-4D97-AF65-F5344CB8AC3E}">
        <p14:creationId xmlns:p14="http://schemas.microsoft.com/office/powerpoint/2010/main" val="12047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30436" y="2721086"/>
            <a:ext cx="3241789" cy="2144212"/>
          </a:xfrm>
        </p:spPr>
        <p:txBody>
          <a:bodyPr>
            <a:norm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数据结构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C++</a:t>
            </a:r>
            <a:r>
              <a:rPr lang="zh-CN" altLang="en-US" sz="2800" dirty="0">
                <a:latin typeface="华文楷体" pitchFamily="2" charset="-122"/>
                <a:ea typeface="华文楷体" pitchFamily="2" charset="-122"/>
              </a:rPr>
              <a:t>部分概念</a:t>
            </a:r>
            <a:endParaRPr lang="en-US" altLang="zh-CN" sz="2800" dirty="0">
              <a:latin typeface="华文楷体" pitchFamily="2" charset="-122"/>
              <a:ea typeface="华文楷体" pitchFamily="2" charset="-122"/>
            </a:endParaRPr>
          </a:p>
        </p:txBody>
      </p:sp>
      <p:sp>
        <p:nvSpPr>
          <p:cNvPr id="4" name="文本框 3"/>
          <p:cNvSpPr txBox="1"/>
          <p:nvPr/>
        </p:nvSpPr>
        <p:spPr>
          <a:xfrm>
            <a:off x="5329237" y="2435336"/>
            <a:ext cx="4014788" cy="954107"/>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数据结构定义</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数据结构研究内容</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22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98619"/>
            <a:ext cx="11162883" cy="4205833"/>
          </a:xfrm>
        </p:spPr>
        <p:txBody>
          <a:bodyPr>
            <a:normAutofit lnSpcReduction="10000"/>
          </a:bodyPr>
          <a:lstStyle/>
          <a:p>
            <a:pPr marL="0" indent="0">
              <a:lnSpc>
                <a:spcPct val="115000"/>
              </a:lnSpc>
              <a:buNone/>
              <a:defRPr/>
            </a:pPr>
            <a:r>
              <a:rPr lang="zh-CN" altLang="zh-CN" sz="2800" b="0" dirty="0">
                <a:latin typeface="华文楷体" pitchFamily="2" charset="-122"/>
                <a:ea typeface="华文楷体" pitchFamily="2" charset="-122"/>
              </a:rPr>
              <a:t>算法的执行时间是指依据算法编制的程序运行时所消耗的时间。</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度量方法有</a:t>
            </a:r>
            <a:r>
              <a:rPr lang="zh-CN" altLang="zh-CN" sz="2800" dirty="0">
                <a:latin typeface="华文楷体" pitchFamily="2" charset="-122"/>
                <a:ea typeface="华文楷体" pitchFamily="2" charset="-122"/>
              </a:rPr>
              <a:t>运行后度量</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运行前分析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运行后度量</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指根据不同算法事先编制好的程序和同样的测试数据，在程序运行时借助机器的计时功能进行计时。当不同程序运行结束时，分别记录实际的运行时间并进行比较。</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运行前分析</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指在算法设计</a:t>
            </a:r>
            <a:r>
              <a:rPr lang="zh-CN" altLang="en-US" sz="2800" b="0" dirty="0">
                <a:latin typeface="华文楷体" pitchFamily="2" charset="-122"/>
                <a:ea typeface="华文楷体" pitchFamily="2" charset="-122"/>
              </a:rPr>
              <a:t>后，在实现程序运行前，</a:t>
            </a:r>
            <a:r>
              <a:rPr lang="zh-CN" altLang="zh-CN" sz="2800" b="0" dirty="0">
                <a:latin typeface="华文楷体" pitchFamily="2" charset="-122"/>
                <a:ea typeface="华文楷体" pitchFamily="2" charset="-122"/>
              </a:rPr>
              <a:t>根据几个方面的影响因素对算法的执行时间进行分析。</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算法的时间复杂度</a:t>
            </a:r>
          </a:p>
        </p:txBody>
      </p:sp>
    </p:spTree>
    <p:extLst>
      <p:ext uri="{BB962C8B-B14F-4D97-AF65-F5344CB8AC3E}">
        <p14:creationId xmlns:p14="http://schemas.microsoft.com/office/powerpoint/2010/main" val="275387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162884" cy="4655439"/>
          </a:xfrm>
        </p:spPr>
        <p:txBody>
          <a:bodyPr>
            <a:noAutofit/>
          </a:bodyPr>
          <a:lstStyle/>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机器的运算速度</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一般根据主频和字长。</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编译后代码的质量</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因编译优化策略不同，运行效率不同。</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书写程序所用的语言</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语言越高级，运行效率低，编程效率高。</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问题的规模和数据的分布</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规模大，分布特殊则处理方法可不同。</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算法采用的策略和方法</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具体采用的方法，如用迭代或递归就不同。</a:t>
            </a:r>
            <a:endParaRPr lang="en-US" altLang="zh-CN" sz="28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en-US" sz="2800" b="0" dirty="0">
                <a:latin typeface="华文楷体" panose="02010600040101010101" pitchFamily="2" charset="-122"/>
                <a:ea typeface="华文楷体" panose="02010600040101010101" pitchFamily="2" charset="-122"/>
              </a:rPr>
              <a:t>算法设计主要关注</a:t>
            </a:r>
            <a:r>
              <a:rPr lang="en-US" altLang="zh-CN" sz="2800" b="0" dirty="0">
                <a:latin typeface="华文楷体" panose="02010600040101010101" pitchFamily="2" charset="-122"/>
                <a:ea typeface="华文楷体" panose="02010600040101010101" pitchFamily="2" charset="-122"/>
              </a:rPr>
              <a:t>5</a:t>
            </a:r>
            <a:r>
              <a:rPr lang="zh-CN" altLang="en-US" sz="2800" b="0" dirty="0">
                <a:latin typeface="华文楷体" panose="02010600040101010101" pitchFamily="2" charset="-122"/>
                <a:ea typeface="华文楷体" panose="02010600040101010101" pitchFamily="2" charset="-122"/>
              </a:rPr>
              <a:t>，</a:t>
            </a:r>
            <a:r>
              <a:rPr lang="zh-CN" altLang="en-US" sz="2800" dirty="0">
                <a:solidFill>
                  <a:schemeClr val="accent2"/>
                </a:solidFill>
                <a:latin typeface="华文楷体" panose="02010600040101010101" pitchFamily="2" charset="-122"/>
                <a:ea typeface="华文楷体" panose="02010600040101010101" pitchFamily="2" charset="-122"/>
              </a:rPr>
              <a:t>算法的策略和方法</a:t>
            </a:r>
            <a:r>
              <a:rPr lang="zh-CN" altLang="en-US" sz="2800" b="0" dirty="0">
                <a:solidFill>
                  <a:schemeClr val="accent2"/>
                </a:solidFill>
                <a:latin typeface="华文楷体" panose="02010600040101010101" pitchFamily="2" charset="-122"/>
                <a:ea typeface="华文楷体" panose="02010600040101010101" pitchFamily="2" charset="-122"/>
              </a:rPr>
              <a:t>。</a:t>
            </a:r>
            <a:endParaRPr lang="en-US" altLang="zh-CN" sz="2800" b="0" dirty="0">
              <a:solidFill>
                <a:schemeClr val="accent2"/>
              </a:solidFill>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solidFill>
                  <a:srgbClr val="FF0000"/>
                </a:solidFill>
                <a:latin typeface="华文楷体" panose="02010600040101010101" pitchFamily="2" charset="-122"/>
                <a:ea typeface="华文楷体" panose="02010600040101010101" pitchFamily="2" charset="-122"/>
              </a:rPr>
              <a:t>运行前分析的依据</a:t>
            </a:r>
          </a:p>
        </p:txBody>
      </p:sp>
    </p:spTree>
    <p:extLst>
      <p:ext uri="{BB962C8B-B14F-4D97-AF65-F5344CB8AC3E}">
        <p14:creationId xmlns:p14="http://schemas.microsoft.com/office/powerpoint/2010/main" val="202636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700"/>
            <a:ext cx="11903716" cy="5172274"/>
          </a:xfrm>
        </p:spPr>
        <p:txBody>
          <a:bodyPr>
            <a:normAutofit/>
          </a:bodyPr>
          <a:lstStyle/>
          <a:p>
            <a:pPr marL="0" indent="0">
              <a:lnSpc>
                <a:spcPct val="115000"/>
              </a:lnSpc>
              <a:buNone/>
              <a:defRPr/>
            </a:pPr>
            <a:r>
              <a:rPr lang="zh-CN" altLang="zh-CN" sz="3200" b="0" dirty="0">
                <a:latin typeface="华文楷体" panose="02010600040101010101" pitchFamily="2" charset="-122"/>
                <a:ea typeface="华文楷体" panose="02010600040101010101" pitchFamily="2" charset="-122"/>
              </a:rPr>
              <a:t>用算法中标准操作即基本语句的执行次数来度量运行时间。</a:t>
            </a:r>
            <a:endParaRPr lang="en-US" altLang="zh-CN" sz="32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a:latin typeface="华文楷体" panose="02010600040101010101" pitchFamily="2" charset="-122"/>
                <a:ea typeface="华文楷体" panose="02010600040101010101" pitchFamily="2" charset="-122"/>
              </a:rPr>
              <a:t>基本语句执行次数越多，时间花费越多</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执行次数称</a:t>
            </a:r>
            <a:r>
              <a:rPr lang="zh-CN" altLang="zh-CN" sz="3200" dirty="0">
                <a:latin typeface="华文楷体" panose="02010600040101010101" pitchFamily="2" charset="-122"/>
                <a:ea typeface="华文楷体" panose="02010600040101010101" pitchFamily="2" charset="-122"/>
              </a:rPr>
              <a:t>时间频度</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a:latin typeface="华文楷体" panose="02010600040101010101" pitchFamily="2" charset="-122"/>
                <a:ea typeface="华文楷体" panose="02010600040101010101" pitchFamily="2" charset="-122"/>
              </a:rPr>
              <a:t>时间频度和处理的数据规模</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有关，可表示为</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的函数</a:t>
            </a:r>
            <a:r>
              <a:rPr lang="en-US" altLang="zh-CN" sz="3200" b="0" dirty="0">
                <a:latin typeface="华文楷体" panose="02010600040101010101" pitchFamily="2" charset="-122"/>
                <a:ea typeface="华文楷体" panose="02010600040101010101" pitchFamily="2" charset="-122"/>
              </a:rPr>
              <a:t>T(n)</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ea typeface="华文楷体" panose="02010600040101010101" pitchFamily="2" charset="-122"/>
                <a:cs typeface="Times New Roman" panose="02020603050405020304" pitchFamily="18" charset="0"/>
              </a:rPr>
              <a:t>s = 0;</a:t>
            </a:r>
            <a:endParaRPr lang="zh-CN"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p>
          <a:p>
            <a:pPr marL="0" indent="0">
              <a:buNone/>
            </a:pPr>
            <a:r>
              <a:rPr lang="en-US" altLang="zh-CN" sz="3200" b="0" dirty="0">
                <a:ea typeface="华文楷体" panose="02010600040101010101" pitchFamily="2" charset="-122"/>
                <a:cs typeface="Times New Roman" panose="02020603050405020304" pitchFamily="18" charset="0"/>
              </a:rPr>
              <a:t>      s = s+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0" indent="0">
              <a:lnSpc>
                <a:spcPct val="115000"/>
              </a:lnSpc>
              <a:buNone/>
              <a:defRPr/>
            </a:pPr>
            <a:endParaRPr lang="zh-CN" altLang="en-US"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算法运行时间的度量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时间频度</a:t>
            </a:r>
          </a:p>
        </p:txBody>
      </p:sp>
      <p:sp>
        <p:nvSpPr>
          <p:cNvPr id="3" name="文本框 2"/>
          <p:cNvSpPr txBox="1"/>
          <p:nvPr/>
        </p:nvSpPr>
        <p:spPr>
          <a:xfrm>
            <a:off x="3916018" y="4112837"/>
            <a:ext cx="7752522" cy="2062103"/>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s = 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 </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&lt;n</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s = </a:t>
            </a:r>
            <a:r>
              <a:rPr lang="en-US" altLang="zh-CN" sz="3200" dirty="0" err="1">
                <a:latin typeface="华文楷体" panose="02010600040101010101" pitchFamily="2" charset="-122"/>
                <a:ea typeface="华文楷体" panose="02010600040101010101" pitchFamily="2" charset="-122"/>
              </a:rPr>
              <a:t>s+i</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次，共计执行标准操作</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时间频度为</a:t>
            </a:r>
            <a:r>
              <a:rPr lang="en-US" altLang="zh-CN" sz="3200" dirty="0">
                <a:latin typeface="华文楷体" panose="02010600040101010101" pitchFamily="2" charset="-122"/>
                <a:ea typeface="华文楷体" panose="02010600040101010101" pitchFamily="2" charset="-122"/>
              </a:rPr>
              <a:t>T(n)=3n+3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49486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循环语句</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需要计算实际运行的次数，不是看语句书写的次数。</a:t>
            </a: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分支语句</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按照执行语句多的那个分支计算。</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如：</a:t>
            </a:r>
          </a:p>
          <a:p>
            <a:pPr marL="0" indent="0">
              <a:buNone/>
            </a:pPr>
            <a:r>
              <a:rPr lang="en-US" altLang="zh-CN" sz="3200" b="0" dirty="0"/>
              <a:t>if (n&gt;0)</a:t>
            </a:r>
            <a:endParaRPr lang="zh-CN" altLang="zh-CN" sz="3200" b="0" dirty="0"/>
          </a:p>
          <a:p>
            <a:pPr marL="0" indent="0">
              <a:buNone/>
            </a:pPr>
            <a:r>
              <a:rPr lang="en-US" altLang="zh-CN" sz="3200" b="0" dirty="0"/>
              <a:t>{  for (</a:t>
            </a:r>
            <a:r>
              <a:rPr lang="en-US" altLang="zh-CN" sz="3200" b="0" dirty="0" err="1"/>
              <a:t>i</a:t>
            </a:r>
            <a:r>
              <a:rPr lang="en-US" altLang="zh-CN" sz="3200" b="0" dirty="0"/>
              <a:t>=0; </a:t>
            </a:r>
            <a:r>
              <a:rPr lang="en-US" altLang="zh-CN" sz="3200" b="0" dirty="0" err="1"/>
              <a:t>i</a:t>
            </a:r>
            <a:r>
              <a:rPr lang="en-US" altLang="zh-CN" sz="3200" b="0" dirty="0"/>
              <a:t>&lt;n; </a:t>
            </a:r>
            <a:r>
              <a:rPr lang="en-US" altLang="zh-CN" sz="3200" b="0" dirty="0" err="1"/>
              <a:t>i</a:t>
            </a:r>
            <a:r>
              <a:rPr lang="en-US" altLang="zh-CN" sz="3200" b="0" dirty="0"/>
              <a:t>++)   </a:t>
            </a:r>
            <a:r>
              <a:rPr lang="en-US" altLang="zh-CN" sz="3200" b="0" dirty="0" err="1"/>
              <a:t>cout</a:t>
            </a:r>
            <a:r>
              <a:rPr lang="en-US" altLang="zh-CN" sz="3200" b="0" dirty="0"/>
              <a:t>&lt;&lt;</a:t>
            </a:r>
            <a:r>
              <a:rPr lang="en-US" altLang="zh-CN" sz="3200" b="0" dirty="0" err="1"/>
              <a:t>i</a:t>
            </a:r>
            <a:r>
              <a:rPr lang="en-US" altLang="zh-CN" sz="3200" b="0" dirty="0"/>
              <a:t>;  }</a:t>
            </a:r>
            <a:endParaRPr lang="zh-CN" altLang="zh-CN" sz="3200" b="0" dirty="0"/>
          </a:p>
          <a:p>
            <a:pPr marL="0" indent="0">
              <a:buNone/>
            </a:pPr>
            <a:r>
              <a:rPr lang="en-US" altLang="zh-CN" sz="3200" b="0" dirty="0"/>
              <a:t>else   </a:t>
            </a:r>
          </a:p>
          <a:p>
            <a:pPr marL="0" indent="0">
              <a:buNone/>
            </a:pPr>
            <a:r>
              <a:rPr lang="en-US" altLang="zh-CN" sz="3200" b="0" dirty="0"/>
              <a:t>    </a:t>
            </a:r>
            <a:r>
              <a:rPr lang="en-US" altLang="zh-CN" sz="3200" b="0" dirty="0" err="1"/>
              <a:t>cout</a:t>
            </a:r>
            <a:r>
              <a:rPr lang="en-US" altLang="zh-CN" sz="3200" b="0" dirty="0"/>
              <a:t>&lt;&lt;"n&lt;=0!";</a:t>
            </a:r>
            <a:endParaRPr lang="zh-CN" altLang="zh-CN" sz="3200" b="0" dirty="0"/>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算法运行时间的度量原则</a:t>
            </a:r>
          </a:p>
        </p:txBody>
      </p:sp>
      <p:sp>
        <p:nvSpPr>
          <p:cNvPr id="3" name="文本框 2"/>
          <p:cNvSpPr txBox="1"/>
          <p:nvPr/>
        </p:nvSpPr>
        <p:spPr>
          <a:xfrm>
            <a:off x="6683387" y="4852246"/>
            <a:ext cx="4055164" cy="1569660"/>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n&gt;0</a:t>
            </a:r>
            <a:r>
              <a:rPr lang="zh-CN" altLang="zh-CN" sz="3200" dirty="0">
                <a:latin typeface="华文楷体" panose="02010600040101010101" pitchFamily="2" charset="-122"/>
                <a:ea typeface="华文楷体" panose="02010600040101010101" pitchFamily="2" charset="-122"/>
              </a:rPr>
              <a:t>时</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n&lt;=0</a:t>
            </a:r>
            <a:r>
              <a:rPr lang="zh-CN" altLang="zh-CN" sz="3200" dirty="0">
                <a:latin typeface="华文楷体" panose="02010600040101010101" pitchFamily="2" charset="-122"/>
                <a:ea typeface="华文楷体" panose="02010600040101010101" pitchFamily="2" charset="-122"/>
              </a:rPr>
              <a:t>时，为</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时间频度为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22372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903716" cy="4615683"/>
              </a:xfrm>
            </p:spPr>
            <p:txBody>
              <a:bodyPr>
                <a:normAutofit/>
              </a:bodyPr>
              <a:lstStyle/>
              <a:p>
                <a:pPr marL="0" indent="0">
                  <a:buNone/>
                </a:pPr>
                <a:r>
                  <a:rPr lang="zh-CN" altLang="zh-CN" sz="3200" b="0" dirty="0">
                    <a:latin typeface="华文楷体" panose="02010600040101010101" pitchFamily="2" charset="-122"/>
                    <a:ea typeface="华文楷体" panose="02010600040101010101" pitchFamily="2" charset="-122"/>
                  </a:rPr>
                  <a:t>如果当</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趋于无穷时，</a:t>
                </a:r>
                <a:r>
                  <a:rPr lang="en-US" altLang="zh-CN" sz="3200" b="0" dirty="0">
                    <a:latin typeface="华文楷体" panose="02010600040101010101" pitchFamily="2" charset="-122"/>
                    <a:ea typeface="华文楷体" panose="02010600040101010101" pitchFamily="2" charset="-122"/>
                  </a:rPr>
                  <a:t>T(n)/f(n)</a:t>
                </a:r>
                <a:r>
                  <a:rPr lang="zh-CN" altLang="zh-CN" sz="3200" b="0" dirty="0">
                    <a:latin typeface="华文楷体" panose="02010600040101010101" pitchFamily="2" charset="-122"/>
                    <a:ea typeface="华文楷体" panose="02010600040101010101" pitchFamily="2" charset="-122"/>
                  </a:rPr>
                  <a:t>的极限为一个非零常数，</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称</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为算法的</a:t>
                </a:r>
                <a:r>
                  <a:rPr lang="zh-CN" altLang="zh-CN" sz="3200" dirty="0">
                    <a:latin typeface="华文楷体" panose="02010600040101010101" pitchFamily="2" charset="-122"/>
                    <a:ea typeface="华文楷体" panose="02010600040101010101" pitchFamily="2" charset="-122"/>
                  </a:rPr>
                  <a:t>渐进时间复杂度</a:t>
                </a:r>
                <a:r>
                  <a:rPr lang="zh-CN" altLang="zh-CN" sz="3200" b="0" dirty="0">
                    <a:latin typeface="华文楷体" panose="02010600040101010101" pitchFamily="2" charset="-122"/>
                    <a:ea typeface="华文楷体" panose="02010600040101010101" pitchFamily="2" charset="-122"/>
                  </a:rPr>
                  <a:t>，简称</a:t>
                </a:r>
                <a:r>
                  <a:rPr lang="zh-CN" altLang="zh-CN" sz="3200" dirty="0">
                    <a:latin typeface="华文楷体" panose="02010600040101010101" pitchFamily="2" charset="-122"/>
                    <a:ea typeface="华文楷体" panose="02010600040101010101" pitchFamily="2" charset="-122"/>
                  </a:rPr>
                  <a:t>时间复杂度</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这种形式称为大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即</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zh-CN" altLang="zh-CN" sz="3200" b="0">
                        <a:latin typeface="Cambria Math" panose="02040503050406030204" pitchFamily="18" charset="0"/>
                        <a:ea typeface="华文楷体" panose="02010600040101010101" pitchFamily="2" charset="-122"/>
                      </a:rPr>
                      <m:t>和</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 </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f</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m:t>
                    </m:r>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则</a:t>
                </a:r>
                <a:r>
                  <a:rPr lang="en-US" altLang="zh-CN" sz="3200" b="0" dirty="0">
                    <a:latin typeface="华文楷体" panose="02010600040101010101" pitchFamily="2" charset="-122"/>
                    <a:ea typeface="华文楷体" panose="02010600040101010101" pitchFamily="2" charset="-122"/>
                  </a:rPr>
                  <a:t>O(f(n)) </a:t>
                </a:r>
                <a:r>
                  <a:rPr lang="zh-CN" altLang="zh-CN" sz="3200" b="0" dirty="0">
                    <a:latin typeface="华文楷体" panose="02010600040101010101" pitchFamily="2" charset="-122"/>
                    <a:ea typeface="华文楷体" panose="02010600040101010101" pitchFamily="2" charset="-122"/>
                  </a:rPr>
                  <a:t>为算法的时间复杂度。</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903716" cy="4615683"/>
              </a:xfrm>
              <a:blipFill>
                <a:blip r:embed="rId3"/>
                <a:stretch>
                  <a:fillRect l="-1280" t="-396"/>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196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26091"/>
                <a:ext cx="10903177" cy="4913857"/>
              </a:xfrm>
            </p:spPr>
            <p:txBody>
              <a:bodyPr>
                <a:normAutofit/>
              </a:bodyPr>
              <a:lstStyle/>
              <a:p>
                <a:pPr marL="0" indent="0">
                  <a:buNone/>
                </a:pPr>
                <a:r>
                  <a:rPr lang="zh-CN" altLang="zh-CN" sz="3200" dirty="0">
                    <a:latin typeface="华文楷体" panose="02010600040101010101" pitchFamily="2" charset="-122"/>
                    <a:ea typeface="华文楷体" panose="02010600040101010101" pitchFamily="2" charset="-122"/>
                  </a:rPr>
                  <a:t>例子</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               </a:t>
                </a:r>
                <a:r>
                  <a:rPr lang="en-US" altLang="zh-CN" sz="3200" b="0" dirty="0">
                    <a:latin typeface="华文楷体" panose="02010600040101010101" pitchFamily="2" charset="-122"/>
                    <a:ea typeface="华文楷体" panose="02010600040101010101" pitchFamily="2" charset="-122"/>
                  </a:rPr>
                  <a:t>T(n)=</a:t>
                </a:r>
                <a14:m>
                  <m:oMath xmlns:m="http://schemas.openxmlformats.org/officeDocument/2006/math">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r>
                      <a:rPr lang="en-US" altLang="zh-CN" sz="3200" b="0">
                        <a:latin typeface="Cambria Math" panose="02040503050406030204" pitchFamily="18" charset="0"/>
                        <a:ea typeface="华文楷体" panose="02010600040101010101" pitchFamily="2" charset="-122"/>
                      </a:rPr>
                      <m:t>𝑛</m:t>
                    </m:r>
                    <m:r>
                      <a:rPr lang="en-US" altLang="zh-CN" sz="3200" b="0">
                        <a:latin typeface="Cambria Math" panose="02040503050406030204" pitchFamily="18" charset="0"/>
                        <a:ea typeface="华文楷体" panose="02010600040101010101" pitchFamily="2" charset="-122"/>
                      </a:rPr>
                      <m:t>+10</m:t>
                    </m:r>
                  </m:oMath>
                </a14:m>
                <a:endParaRPr lang="en-US" altLang="zh-CN" sz="3200" b="0" dirty="0">
                  <a:latin typeface="华文楷体" panose="02010600040101010101" pitchFamily="2" charset="-122"/>
                  <a:ea typeface="华文楷体" panose="02010600040101010101" pitchFamily="2"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+10</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m:oMathPara>
                </a14:m>
                <a:endParaRPr lang="zh-CN"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存在</a:t>
                </a:r>
                <a14:m>
                  <m:oMath xmlns:m="http://schemas.openxmlformats.org/officeDocument/2006/math">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r>
                      <a:rPr lang="en-US" altLang="zh-CN" sz="3200" b="0">
                        <a:latin typeface="Cambria Math" panose="02040503050406030204" pitchFamily="18" charset="0"/>
                        <a:ea typeface="华文楷体" panose="02010600040101010101" pitchFamily="2" charset="-122"/>
                      </a:rPr>
                      <m:t>=1, </m:t>
                    </m:r>
                    <m:r>
                      <a:rPr lang="en-US" altLang="zh-CN" sz="3200" b="0">
                        <a:latin typeface="Cambria Math" panose="02040503050406030204" pitchFamily="18" charset="0"/>
                        <a:ea typeface="华文楷体" panose="02010600040101010101" pitchFamily="2" charset="-122"/>
                      </a:rPr>
                      <m:t>𝐶</m:t>
                    </m:r>
                    <m:r>
                      <a:rPr lang="en-US" altLang="zh-CN" sz="3200" b="0">
                        <a:latin typeface="Cambria Math" panose="02040503050406030204" pitchFamily="18" charset="0"/>
                        <a:ea typeface="华文楷体" panose="02010600040101010101" pitchFamily="2" charset="-122"/>
                      </a:rPr>
                      <m:t>=15</m:t>
                    </m:r>
                  </m:oMath>
                </a14:m>
                <a:r>
                  <a:rPr lang="zh-CN" altLang="zh-CN" sz="3200" b="0" dirty="0">
                    <a:latin typeface="华文楷体" panose="02010600040101010101" pitchFamily="2" charset="-122"/>
                    <a:ea typeface="华文楷体" panose="02010600040101010101" pitchFamily="2" charset="-122"/>
                  </a:rPr>
                  <a:t>，当</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时，有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即</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f</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a:latin typeface="华文楷体" panose="02010600040101010101" pitchFamily="2" charset="-122"/>
                    <a:ea typeface="华文楷体" panose="02010600040101010101" pitchFamily="2" charset="-122"/>
                  </a:rPr>
                  <a:t>，算法的复杂度为</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O</m:t>
                    </m:r>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m:t>
                    </m:r>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例子</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当</a:t>
                </a:r>
                <a:r>
                  <a:rPr lang="en-US" altLang="zh-CN" sz="3200" b="0" dirty="0">
                    <a:latin typeface="华文楷体" panose="02010600040101010101" pitchFamily="2" charset="-122"/>
                    <a:ea typeface="华文楷体" panose="02010600040101010101" pitchFamily="2" charset="-122"/>
                  </a:rPr>
                  <a:t>T(n)=3n+3</a:t>
                </a:r>
                <a:r>
                  <a:rPr lang="zh-CN" altLang="zh-CN" sz="3200" b="0" dirty="0">
                    <a:latin typeface="华文楷体" panose="02010600040101010101" pitchFamily="2" charset="-122"/>
                    <a:ea typeface="华文楷体" panose="02010600040101010101" pitchFamily="2" charset="-122"/>
                  </a:rPr>
                  <a:t>时，</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)≤6</m:t>
                    </m:r>
                    <m:r>
                      <m:rPr>
                        <m:sty m:val="p"/>
                      </m:rPr>
                      <a:rPr lang="en-US" altLang="zh-CN" sz="3200" b="0">
                        <a:latin typeface="Cambria Math" panose="02040503050406030204" pitchFamily="18" charset="0"/>
                        <a:ea typeface="华文楷体" panose="02010600040101010101" pitchFamily="2" charset="-122"/>
                      </a:rPr>
                      <m:t>n</m:t>
                    </m:r>
                  </m:oMath>
                </a14:m>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，时间复杂度为</a:t>
                </a:r>
                <a:r>
                  <a:rPr lang="en-US" altLang="zh-CN" sz="3200" b="0" dirty="0">
                    <a:latin typeface="华文楷体" panose="02010600040101010101" pitchFamily="2" charset="-122"/>
                    <a:ea typeface="华文楷体" panose="02010600040101010101" pitchFamily="2" charset="-122"/>
                  </a:rPr>
                  <a:t>O(n)</a:t>
                </a:r>
              </a:p>
              <a:p>
                <a:pPr marL="0" indent="0">
                  <a:buNone/>
                </a:pPr>
                <a:r>
                  <a:rPr lang="zh-CN" altLang="zh-CN" sz="3200" dirty="0">
                    <a:latin typeface="华文楷体" panose="02010600040101010101" pitchFamily="2" charset="-122"/>
                    <a:ea typeface="华文楷体" panose="02010600040101010101" pitchFamily="2" charset="-122"/>
                  </a:rPr>
                  <a:t>时间复杂度由时间频度函数中的最高次项决定，不带系数。</a:t>
                </a:r>
                <a:endParaRPr lang="en-US" altLang="zh-CN" sz="320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26091"/>
                <a:ext cx="10903177" cy="4913857"/>
              </a:xfrm>
              <a:blipFill>
                <a:blip r:embed="rId3"/>
                <a:stretch>
                  <a:fillRect l="-1397" t="-372" r="-168" b="-148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0169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519403" cy="4913857"/>
              </a:xfrm>
            </p:spPr>
            <p:txBody>
              <a:bodyPr>
                <a:normAutofit fontScale="92500" lnSpcReduction="20000"/>
              </a:bodyPr>
              <a:lstStyle/>
              <a:p>
                <a:pPr>
                  <a:buFont typeface="Wingdings" panose="05000000000000000000" pitchFamily="2" charset="2"/>
                  <a:buChar char="Ø"/>
                </a:pPr>
                <a:r>
                  <a:rPr lang="zh-CN" altLang="zh-CN" sz="3000" b="0" dirty="0">
                    <a:latin typeface="华文楷体" panose="02010600040101010101" pitchFamily="2" charset="-122"/>
                    <a:ea typeface="华文楷体" panose="02010600040101010101" pitchFamily="2" charset="-122"/>
                  </a:rPr>
                  <a:t>执行次数和数据规模</a:t>
                </a:r>
                <a:r>
                  <a:rPr lang="en-US" altLang="zh-CN" sz="3000" b="0" dirty="0">
                    <a:latin typeface="华文楷体" panose="02010600040101010101" pitchFamily="2" charset="-122"/>
                    <a:ea typeface="华文楷体" panose="02010600040101010101" pitchFamily="2" charset="-122"/>
                  </a:rPr>
                  <a:t>n</a:t>
                </a:r>
                <a:r>
                  <a:rPr lang="zh-CN" altLang="zh-CN" sz="3000" b="0" dirty="0">
                    <a:latin typeface="华文楷体" panose="02010600040101010101" pitchFamily="2" charset="-122"/>
                    <a:ea typeface="华文楷体" panose="02010600040101010101" pitchFamily="2" charset="-122"/>
                  </a:rPr>
                  <a:t>的变化没有关系</a:t>
                </a:r>
                <a:r>
                  <a:rPr lang="zh-CN" altLang="en-US" sz="3000" b="0" dirty="0">
                    <a:latin typeface="华文楷体" panose="02010600040101010101" pitchFamily="2" charset="-122"/>
                    <a:ea typeface="华文楷体" panose="02010600040101010101" pitchFamily="2" charset="-122"/>
                  </a:rPr>
                  <a:t>的语句</a:t>
                </a:r>
                <a:r>
                  <a:rPr lang="zh-CN" altLang="zh-CN" sz="3000" b="0" dirty="0">
                    <a:latin typeface="华文楷体" panose="02010600040101010101" pitchFamily="2" charset="-122"/>
                    <a:ea typeface="华文楷体" panose="02010600040101010101" pitchFamily="2" charset="-122"/>
                  </a:rPr>
                  <a:t>，</a:t>
                </a:r>
                <a:r>
                  <a:rPr lang="zh-CN" altLang="en-US" sz="3000" b="0" dirty="0">
                    <a:latin typeface="华文楷体" panose="02010600040101010101" pitchFamily="2" charset="-122"/>
                    <a:ea typeface="华文楷体" panose="02010600040101010101" pitchFamily="2" charset="-122"/>
                  </a:rPr>
                  <a:t>可不计入</a:t>
                </a:r>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000" b="0" dirty="0">
                    <a:latin typeface="华文楷体" panose="02010600040101010101" pitchFamily="2" charset="-122"/>
                    <a:ea typeface="华文楷体" panose="02010600040101010101" pitchFamily="2" charset="-122"/>
                  </a:rPr>
                  <a:t>数据规模对执行语句的重复次数都在循环中，循环控制条件和循环变量的变化次数和循环体的执行次数接近一致，故只需要看循环体的执行次数即可。</a:t>
                </a:r>
                <a:endParaRPr lang="en-US" altLang="zh-CN" sz="3000" b="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j&lt;n;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marL="357188" indent="0">
                  <a:buNone/>
                </a:pPr>
                <a:r>
                  <a:rPr lang="zh-CN" altLang="en-US" sz="3000" b="0" dirty="0">
                    <a:latin typeface="华文楷体" panose="02010600040101010101" pitchFamily="2" charset="-122"/>
                    <a:ea typeface="华文楷体" panose="02010600040101010101" pitchFamily="2" charset="-122"/>
                  </a:rPr>
                  <a:t>只需计算循环体执行次数</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nary>
                          <m:naryPr>
                            <m:chr m:val="∑"/>
                            <m:ctrlPr>
                              <a:rPr lang="en-US" altLang="zh-CN"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𝑗</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a:rPr lang="en-US" altLang="zh-CN" sz="3000" b="0">
                                <a:latin typeface="Cambria Math" panose="02040503050406030204" pitchFamily="18" charset="0"/>
                                <a:ea typeface="华文楷体" panose="02010600040101010101" pitchFamily="2" charset="-122"/>
                              </a:rPr>
                              <m:t>1</m:t>
                            </m:r>
                          </m:e>
                        </m:nary>
                      </m:e>
                    </m:nary>
                  </m:oMath>
                </a14:m>
                <a:r>
                  <a:rPr lang="en-US" altLang="zh-CN" sz="3000" b="0" dirty="0">
                    <a:latin typeface="华文楷体" panose="02010600040101010101" pitchFamily="2" charset="-122"/>
                    <a:ea typeface="华文楷体" panose="02010600040101010101" pitchFamily="2" charset="-122"/>
                  </a:rPr>
                  <a:t>=</a:t>
                </a:r>
                <a:r>
                  <a:rPr lang="zh-CN" altLang="en-US" sz="3000" b="0" dirty="0">
                    <a:latin typeface="华文楷体" panose="02010600040101010101" pitchFamily="2" charset="-122"/>
                    <a:ea typeface="华文楷体" panose="02010600040101010101" pitchFamily="2" charset="-122"/>
                  </a:rPr>
                  <a:t> </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m:rPr>
                            <m:sty m:val="p"/>
                          </m:rPr>
                          <a:rPr lang="en-US" altLang="zh-CN" sz="3000" b="0">
                            <a:latin typeface="Cambria Math" panose="02040503050406030204" pitchFamily="18" charset="0"/>
                            <a:ea typeface="华文楷体" panose="02010600040101010101" pitchFamily="2" charset="-122"/>
                          </a:rPr>
                          <m:t>n</m:t>
                        </m:r>
                      </m:e>
                    </m:nary>
                  </m:oMath>
                </a14:m>
                <a:r>
                  <a:rPr lang="en-US" altLang="zh-CN" sz="3000" b="0" dirty="0">
                    <a:latin typeface="华文楷体" panose="02010600040101010101" pitchFamily="2" charset="-122"/>
                    <a:ea typeface="华文楷体" panose="02010600040101010101" pitchFamily="2" charset="-122"/>
                  </a:rPr>
                  <a:t>= 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r>
                  <a:rPr lang="zh-CN" altLang="nb-NO" sz="3000" b="0" dirty="0">
                    <a:latin typeface="华文楷体" panose="02010600040101010101" pitchFamily="2" charset="-122"/>
                    <a:ea typeface="华文楷体" panose="02010600040101010101" pitchFamily="2" charset="-122"/>
                  </a:rPr>
                  <a:t> 时间复杂性为</a:t>
                </a:r>
                <a:r>
                  <a:rPr lang="en-US" altLang="zh-CN" sz="3000" b="0" dirty="0">
                    <a:latin typeface="华文楷体" panose="02010600040101010101" pitchFamily="2" charset="-122"/>
                    <a:ea typeface="华文楷体" panose="02010600040101010101" pitchFamily="2" charset="-122"/>
                  </a:rPr>
                  <a:t>: 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l="-899" t="-1239" r="-100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7947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a:latin typeface="华文楷体" panose="02010600040101010101" pitchFamily="2" charset="-122"/>
                    <a:ea typeface="华文楷体" panose="02010600040101010101" pitchFamily="2" charset="-122"/>
                  </a:rPr>
                  <a:t>   特别地：当内外循环次数相互关联时。</a:t>
                </a:r>
                <a:endParaRPr lang="en-US" altLang="zh-CN" sz="300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a:spcBef>
                    <a:spcPct val="0"/>
                  </a:spcBef>
                  <a:buNone/>
                  <a:defRPr/>
                </a:pPr>
                <a:r>
                  <a:rPr lang="zh-CN" altLang="en-US" sz="3200" dirty="0">
                    <a:ea typeface="楷体_GB2312" pitchFamily="49" charset="-122"/>
                  </a:rPr>
                  <a:t>   </a:t>
                </a:r>
                <a:r>
                  <a:rPr lang="zh-CN" altLang="en-US" sz="3000" b="0" dirty="0">
                    <a:latin typeface="华文楷体" panose="02010600040101010101" pitchFamily="2" charset="-122"/>
                    <a:ea typeface="华文楷体" panose="02010600040101010101" pitchFamily="2" charset="-122"/>
                  </a:rPr>
                  <a:t>循环体</a:t>
                </a:r>
                <a14:m>
                  <m:oMath xmlns:m="http://schemas.openxmlformats.org/officeDocument/2006/math">
                    <m:r>
                      <a:rPr lang="zh-CN" altLang="en-US" sz="2800" b="0">
                        <a:latin typeface="Cambria Math" panose="02040503050406030204" pitchFamily="18" charset="0"/>
                        <a:ea typeface="华文楷体" panose="02010600040101010101" pitchFamily="2" charset="-122"/>
                      </a:rPr>
                      <m:t>执行次数：</m:t>
                    </m:r>
                    <m:nary>
                      <m:naryPr>
                        <m:chr m:val="∑"/>
                        <m:ctrlPr>
                          <a:rPr lang="zh-CN" altLang="en-US"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𝑖</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0</m:t>
                        </m:r>
                      </m:sub>
                      <m:sup>
                        <m:r>
                          <a:rPr lang="en-US" altLang="zh-CN" sz="2800" b="0" i="1">
                            <a:latin typeface="Cambria Math" panose="02040503050406030204" pitchFamily="18" charset="0"/>
                            <a:ea typeface="华文楷体" panose="02010600040101010101" pitchFamily="2" charset="-122"/>
                          </a:rPr>
                          <m:t>𝑛</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1</m:t>
                        </m:r>
                      </m:sup>
                      <m:e>
                        <m:nary>
                          <m:naryPr>
                            <m:chr m:val="∑"/>
                            <m:ctrlPr>
                              <a:rPr lang="en-US" altLang="zh-CN"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𝑗</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0</m:t>
                            </m:r>
                          </m:sub>
                          <m:sup>
                            <m:r>
                              <m:rPr>
                                <m:sty m:val="p"/>
                              </m:rPr>
                              <a:rPr lang="en-US" altLang="zh-CN" sz="2800" b="0" i="1" smtClean="0">
                                <a:latin typeface="Cambria Math" panose="02040503050406030204" pitchFamily="18" charset="0"/>
                                <a:ea typeface="华文楷体" panose="02010600040101010101" pitchFamily="2" charset="-122"/>
                              </a:rPr>
                              <m:t>i</m:t>
                            </m:r>
                            <m:r>
                              <a:rPr lang="en-US" altLang="zh-CN" sz="2800" b="0" i="1" smtClean="0">
                                <a:latin typeface="Cambria Math" panose="02040503050406030204" pitchFamily="18" charset="0"/>
                                <a:ea typeface="华文楷体" panose="02010600040101010101" pitchFamily="2" charset="-122"/>
                              </a:rPr>
                              <m:t>−1</m:t>
                            </m:r>
                          </m:sup>
                          <m:e>
                            <m:r>
                              <a:rPr lang="en-US" altLang="zh-CN" sz="2800" b="0" i="1">
                                <a:latin typeface="Cambria Math" panose="02040503050406030204" pitchFamily="18" charset="0"/>
                                <a:ea typeface="华文楷体" panose="02010600040101010101" pitchFamily="2" charset="-122"/>
                              </a:rPr>
                              <m:t>1</m:t>
                            </m:r>
                          </m:e>
                        </m:nary>
                      </m:e>
                    </m:nary>
                  </m:oMath>
                </a14:m>
                <a:r>
                  <a:rPr lang="en-US" altLang="zh-CN" sz="2800" b="0" dirty="0">
                    <a:latin typeface="Arial" panose="020B0604020202020204" pitchFamily="34" charset="0"/>
                    <a:ea typeface="楷体_GB2312" pitchFamily="49" charset="-122"/>
                  </a:rPr>
                  <a:t>=</a:t>
                </a:r>
                <a:r>
                  <a:rPr lang="zh-CN" altLang="en-US" sz="2800" b="0" dirty="0">
                    <a:latin typeface="Arial" panose="020B0604020202020204" pitchFamily="34" charset="0"/>
                    <a:ea typeface="楷体_GB2312" pitchFamily="49" charset="-122"/>
                  </a:rPr>
                  <a:t> </a:t>
                </a:r>
                <a14:m>
                  <m:oMath xmlns:m="http://schemas.openxmlformats.org/officeDocument/2006/math">
                    <m:nary>
                      <m:naryPr>
                        <m:chr m:val="∑"/>
                        <m:ctrlPr>
                          <a:rPr lang="zh-CN" altLang="en-US" sz="2800" b="0" i="1">
                            <a:latin typeface="Cambria Math" panose="02040503050406030204" pitchFamily="18" charset="0"/>
                            <a:ea typeface="楷体_GB2312" pitchFamily="49" charset="-122"/>
                          </a:rPr>
                        </m:ctrlPr>
                      </m:naryPr>
                      <m:sub>
                        <m:r>
                          <m:rPr>
                            <m:brk m:alnAt="23"/>
                          </m:rPr>
                          <a:rPr lang="en-US" altLang="zh-CN" sz="2800" b="0" i="1">
                            <a:latin typeface="Cambria Math" panose="02040503050406030204" pitchFamily="18" charset="0"/>
                            <a:ea typeface="楷体_GB2312" pitchFamily="49" charset="-122"/>
                          </a:rPr>
                          <m:t>𝑖</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0</m:t>
                        </m:r>
                      </m:sub>
                      <m:sup>
                        <m:r>
                          <a:rPr lang="en-US" altLang="zh-CN" sz="2800" b="0" i="1">
                            <a:latin typeface="Cambria Math" panose="02040503050406030204" pitchFamily="18" charset="0"/>
                            <a:ea typeface="楷体_GB2312" pitchFamily="49" charset="-122"/>
                          </a:rPr>
                          <m:t>𝑛</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1</m:t>
                        </m:r>
                      </m:sup>
                      <m:e>
                        <m:r>
                          <a:rPr lang="en-US" altLang="zh-CN" sz="2800" b="0">
                            <a:latin typeface="Cambria Math" panose="02040503050406030204" pitchFamily="18" charset="0"/>
                            <a:ea typeface="楷体_GB2312" pitchFamily="49" charset="-122"/>
                          </a:rPr>
                          <m:t>(</m:t>
                        </m:r>
                        <m:r>
                          <m:rPr>
                            <m:sty m:val="p"/>
                          </m:rPr>
                          <a:rPr lang="en-US" altLang="zh-CN" sz="2800" b="0" i="1" smtClean="0">
                            <a:latin typeface="Cambria Math" panose="02040503050406030204" pitchFamily="18" charset="0"/>
                            <a:ea typeface="楷体_GB2312" pitchFamily="49" charset="-122"/>
                          </a:rPr>
                          <m:t>i</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1</m:t>
                        </m:r>
                        <m:r>
                          <a:rPr lang="en-US" altLang="zh-CN" sz="2800" b="0">
                            <a:latin typeface="Cambria Math" panose="02040503050406030204" pitchFamily="18" charset="0"/>
                            <a:ea typeface="楷体_GB2312" pitchFamily="49" charset="-122"/>
                          </a:rPr>
                          <m:t>)</m:t>
                        </m:r>
                        <m:r>
                          <m:rPr>
                            <m:sty m:val="p"/>
                          </m:rPr>
                          <a:rPr lang="en-US" altLang="zh-CN" sz="2800" b="0" i="1" smtClean="0">
                            <a:latin typeface="Cambria Math" panose="02040503050406030204" pitchFamily="18" charset="0"/>
                            <a:ea typeface="楷体_GB2312" pitchFamily="49" charset="-122"/>
                          </a:rPr>
                          <m:t>i</m:t>
                        </m:r>
                        <m:r>
                          <a:rPr lang="en-US" altLang="zh-CN" sz="2800" b="0" i="1" smtClean="0">
                            <a:latin typeface="Cambria Math" panose="02040503050406030204" pitchFamily="18" charset="0"/>
                            <a:ea typeface="楷体_GB2312" pitchFamily="49" charset="-122"/>
                          </a:rPr>
                          <m:t>/2</m:t>
                        </m:r>
                      </m:e>
                    </m:nary>
                  </m:oMath>
                </a14:m>
                <a:r>
                  <a:rPr lang="en-US" altLang="zh-CN" sz="2800" b="0" dirty="0">
                    <a:latin typeface="Arial" panose="020B0604020202020204" pitchFamily="34" charset="0"/>
                    <a:ea typeface="楷体_GB2312" pitchFamily="49" charset="-122"/>
                  </a:rPr>
                  <a:t>=n(n-1)/2</a:t>
                </a:r>
              </a:p>
              <a:p>
                <a:pPr marL="357188" indent="0">
                  <a:buNone/>
                </a:pPr>
                <a:r>
                  <a:rPr lang="zh-CN" altLang="en-US" sz="3000" b="0" dirty="0">
                    <a:latin typeface="华文楷体" panose="02010600040101010101" pitchFamily="2" charset="-122"/>
                    <a:ea typeface="华文楷体" panose="02010600040101010101" pitchFamily="2" charset="-122"/>
                  </a:rPr>
                  <a:t>故时间复杂度</a:t>
                </a:r>
                <a:r>
                  <a:rPr lang="en-US" altLang="zh-CN" sz="3000" b="0" dirty="0">
                    <a:latin typeface="华文楷体" panose="02010600040101010101" pitchFamily="2" charset="-122"/>
                    <a:ea typeface="华文楷体" panose="02010600040101010101" pitchFamily="2" charset="-122"/>
                  </a:rPr>
                  <a:t>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t="-37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196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0704394" cy="4913857"/>
          </a:xfrm>
        </p:spPr>
        <p:txBody>
          <a:bodyPr>
            <a:normAutofit/>
          </a:bodyPr>
          <a:lstStyle/>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找算法中和数据规模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有关的循环语句，计算循环体的执行次数获得时间频度函数。</a:t>
            </a:r>
            <a:endParaRPr lang="en-US" altLang="zh-CN" sz="2800" b="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观察时间频度函数中关于</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的最高次项，去掉其系数，即是时间复杂度的大</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表示。</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特殊地</a:t>
            </a:r>
            <a:r>
              <a:rPr lang="zh-CN" altLang="en-US" sz="280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如果算法中无执行次数和数据规模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的相关语句，即时间频度函数是一个常量，则时间复杂度为</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a:latin typeface="华文楷体" panose="02010600040101010101" pitchFamily="2" charset="-122"/>
                <a:ea typeface="华文楷体" panose="02010600040101010101" pitchFamily="2" charset="-122"/>
              </a:rPr>
              <a:t>总结时间复杂度的计算方法：</a:t>
            </a:r>
          </a:p>
        </p:txBody>
      </p:sp>
    </p:spTree>
    <p:extLst>
      <p:ext uri="{BB962C8B-B14F-4D97-AF65-F5344CB8AC3E}">
        <p14:creationId xmlns:p14="http://schemas.microsoft.com/office/powerpoint/2010/main" val="3708063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195" name="Rectangle 3"/>
              <p:cNvSpPr>
                <a:spLocks noGrp="1" noChangeArrowheads="1"/>
              </p:cNvSpPr>
              <p:nvPr>
                <p:ph sz="quarter" idx="10"/>
              </p:nvPr>
            </p:nvSpPr>
            <p:spPr>
              <a:xfrm>
                <a:off x="288284" y="1606213"/>
                <a:ext cx="10704394" cy="4913857"/>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常量阶</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、对数阶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、线性阶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、线性对数阶</a:t>
                </a:r>
                <a:r>
                  <a:rPr lang="en-US" altLang="zh-CN" sz="2800" b="0" dirty="0">
                    <a:latin typeface="华文楷体" panose="02010600040101010101" pitchFamily="2" charset="-122"/>
                    <a:ea typeface="华文楷体" panose="02010600040101010101" pitchFamily="2" charset="-122"/>
                  </a:rPr>
                  <a:t>O(n</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、平方阶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2</m:t>
                        </m:r>
                      </m:sup>
                    </m:sSup>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、立方阶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3</m:t>
                        </m:r>
                      </m:sup>
                    </m:sSup>
                    <m:r>
                      <a:rPr lang="en-US" altLang="zh-CN" sz="2800" b="0">
                        <a:latin typeface="Cambria Math" panose="02040503050406030204" pitchFamily="18" charset="0"/>
                        <a:ea typeface="华文楷体" panose="02010600040101010101" pitchFamily="2" charset="-122"/>
                      </a:rPr>
                      <m:t>)</m:t>
                    </m:r>
                    <m:r>
                      <a:rPr lang="zh-CN"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r>
                      <a:rPr lang="en-US" altLang="zh-CN" sz="2800" b="0">
                        <a:latin typeface="Cambria Math" panose="02040503050406030204" pitchFamily="18" charset="0"/>
                        <a:ea typeface="华文楷体" panose="02010600040101010101" pitchFamily="2" charset="-122"/>
                      </a:rPr>
                      <m:t>(</m:t>
                    </m:r>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2</m:t>
                        </m:r>
                      </m:e>
                      <m:sup>
                        <m:r>
                          <a:rPr lang="en-US" altLang="zh-CN" sz="2800" b="0">
                            <a:latin typeface="Cambria Math" panose="02040503050406030204" pitchFamily="18" charset="0"/>
                            <a:ea typeface="华文楷体" panose="02010600040101010101" pitchFamily="2" charset="-122"/>
                          </a:rPr>
                          <m:t>𝑛</m:t>
                        </m:r>
                      </m:sup>
                    </m:sSup>
                    <m:r>
                      <a:rPr lang="en-US"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、阶乘阶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𝑁</m:t>
                        </m:r>
                      </m:sup>
                    </m:sSup>
                  </m:oMath>
                </a14:m>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注意：不仅限于这几种，比如</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i="0" smtClean="0">
                            <a:latin typeface="Cambria Math" panose="02040503050406030204" pitchFamily="18" charset="0"/>
                            <a:ea typeface="华文楷体" panose="02010600040101010101" pitchFamily="2" charset="-122"/>
                          </a:rPr>
                          <m:t>1/2</m:t>
                        </m:r>
                      </m:sup>
                    </m:sSup>
                    <m:r>
                      <a:rPr lang="en-US" altLang="zh-CN" sz="2800" b="0">
                        <a:latin typeface="Cambria Math" panose="02040503050406030204" pitchFamily="18" charset="0"/>
                        <a:ea typeface="华文楷体" panose="02010600040101010101" pitchFamily="2" charset="-122"/>
                      </a:rPr>
                      <m:t>)</m:t>
                    </m:r>
                  </m:oMath>
                </a14:m>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按照</a:t>
                </a:r>
                <a:r>
                  <a:rPr lang="zh-CN" altLang="en-US" sz="2800" b="0" dirty="0">
                    <a:latin typeface="华文楷体" panose="02010600040101010101" pitchFamily="2" charset="-122"/>
                    <a:ea typeface="华文楷体" panose="02010600040101010101" pitchFamily="2" charset="-122"/>
                  </a:rPr>
                  <a:t>上面</a:t>
                </a:r>
                <a:r>
                  <a:rPr lang="zh-CN" altLang="zh-CN" sz="2800" b="0" dirty="0">
                    <a:latin typeface="华文楷体" panose="02010600040101010101" pitchFamily="2" charset="-122"/>
                    <a:ea typeface="华文楷体" panose="02010600040101010101" pitchFamily="2" charset="-122"/>
                  </a:rPr>
                  <a:t>顺序，时间效率由高到低。</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到达立方阶之后，一旦数据规模大些，时间就已经是不能忍受了，是一个</a:t>
                </a:r>
                <a:r>
                  <a:rPr lang="zh-CN" altLang="zh-CN" sz="2800" dirty="0">
                    <a:latin typeface="华文楷体" panose="02010600040101010101" pitchFamily="2" charset="-122"/>
                    <a:ea typeface="华文楷体" panose="02010600040101010101" pitchFamily="2" charset="-122"/>
                  </a:rPr>
                  <a:t>顽性算法</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从常量级到平方</a:t>
                </a:r>
                <a:r>
                  <a:rPr lang="zh-CN" altLang="en-US" sz="2800" b="0" dirty="0">
                    <a:latin typeface="华文楷体" panose="02010600040101010101" pitchFamily="2" charset="-122"/>
                    <a:ea typeface="华文楷体" panose="02010600040101010101" pitchFamily="2" charset="-122"/>
                  </a:rPr>
                  <a:t>阶、立方阶即多项式阶</a:t>
                </a:r>
                <a:r>
                  <a:rPr lang="zh-CN" altLang="zh-CN" sz="2800" b="0" dirty="0">
                    <a:latin typeface="华文楷体" panose="02010600040101010101" pitchFamily="2" charset="-122"/>
                    <a:ea typeface="华文楷体" panose="02010600040101010101" pitchFamily="2" charset="-122"/>
                  </a:rPr>
                  <a:t>，通常称</a:t>
                </a:r>
                <a:r>
                  <a:rPr lang="zh-CN" altLang="zh-CN" sz="2800" dirty="0">
                    <a:latin typeface="华文楷体" panose="02010600040101010101" pitchFamily="2" charset="-122"/>
                    <a:ea typeface="华文楷体" panose="02010600040101010101" pitchFamily="2" charset="-122"/>
                  </a:rPr>
                  <a:t>易性算法</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mc:Choice>
        <mc:Fallback>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0704394" cy="4913857"/>
              </a:xfrm>
              <a:blipFill>
                <a:blip r:embed="rId3"/>
                <a:stretch>
                  <a:fillRect l="-1139" t="-124" r="-449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a:latin typeface="华文楷体" panose="02010600040101010101" pitchFamily="2" charset="-122"/>
                <a:ea typeface="华文楷体" panose="02010600040101010101" pitchFamily="2" charset="-122"/>
              </a:rPr>
              <a:t>常见算法的时间复杂度：</a:t>
            </a:r>
          </a:p>
        </p:txBody>
      </p:sp>
    </p:spTree>
    <p:extLst>
      <p:ext uri="{BB962C8B-B14F-4D97-AF65-F5344CB8AC3E}">
        <p14:creationId xmlns:p14="http://schemas.microsoft.com/office/powerpoint/2010/main" val="292306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a:t>
            </a:r>
            <a:r>
              <a:rPr lang="zh-CN" altLang="en-US" sz="2800" b="0" dirty="0">
                <a:latin typeface="华文楷体" pitchFamily="2" charset="-122"/>
                <a:ea typeface="华文楷体" pitchFamily="2" charset="-122"/>
              </a:rPr>
              <a:t>外界信息进入计算机后，统称为数据。</a:t>
            </a:r>
            <a:endParaRPr lang="en-US" altLang="zh-CN" sz="2800" b="0" dirty="0">
              <a:latin typeface="华文楷体" pitchFamily="2" charset="-122"/>
              <a:ea typeface="华文楷体" pitchFamily="2" charset="-122"/>
            </a:endParaRPr>
          </a:p>
          <a:p>
            <a:pPr marL="1073150" indent="0">
              <a:lnSpc>
                <a:spcPct val="115000"/>
              </a:lnSpc>
              <a:buNone/>
              <a:defRPr/>
            </a:pPr>
            <a:r>
              <a:rPr lang="zh-CN" altLang="en-US" sz="2800" b="0" dirty="0">
                <a:latin typeface="华文楷体" pitchFamily="2" charset="-122"/>
                <a:ea typeface="华文楷体" pitchFamily="2" charset="-122"/>
              </a:rPr>
              <a:t>一般分为数值和非数值型。</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数据元素：</a:t>
            </a:r>
            <a:r>
              <a:rPr lang="zh-CN" altLang="en-US" sz="2800" b="0" dirty="0">
                <a:latin typeface="华文楷体" pitchFamily="2" charset="-122"/>
                <a:ea typeface="华文楷体" pitchFamily="2" charset="-122"/>
              </a:rPr>
              <a:t>是数据处理的最小单位，是一个数据个体。</a:t>
            </a:r>
            <a:endParaRPr lang="en-US" altLang="zh-CN" sz="2800" b="0" dirty="0">
              <a:latin typeface="华文楷体" pitchFamily="2" charset="-122"/>
              <a:ea typeface="华文楷体" pitchFamily="2" charset="-122"/>
            </a:endParaRPr>
          </a:p>
          <a:p>
            <a:pPr marL="1789113" indent="0">
              <a:lnSpc>
                <a:spcPct val="115000"/>
              </a:lnSpc>
              <a:buNone/>
              <a:defRPr/>
            </a:pPr>
            <a:r>
              <a:rPr lang="en-US"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如处理某窗口前的队列，队列中所有人的信息称数据，</a:t>
            </a:r>
            <a:endParaRPr lang="en-US" altLang="zh-CN" sz="2800" b="0" dirty="0">
              <a:latin typeface="华文楷体" pitchFamily="2" charset="-122"/>
              <a:ea typeface="华文楷体" pitchFamily="2" charset="-122"/>
            </a:endParaRPr>
          </a:p>
          <a:p>
            <a:pPr marL="1789113" indent="0">
              <a:lnSpc>
                <a:spcPct val="115000"/>
              </a:lnSpc>
              <a:buNone/>
              <a:defRPr/>
            </a:pPr>
            <a:r>
              <a:rPr lang="zh-CN" altLang="en-US" sz="2800" b="0" dirty="0">
                <a:latin typeface="华文楷体" pitchFamily="2" charset="-122"/>
                <a:ea typeface="华文楷体" pitchFamily="2" charset="-122"/>
              </a:rPr>
              <a:t>每个人的信息称数据元素。</a:t>
            </a:r>
          </a:p>
        </p:txBody>
      </p:sp>
      <p:sp>
        <p:nvSpPr>
          <p:cNvPr id="8194" name="Rectangle 2"/>
          <p:cNvSpPr>
            <a:spLocks noGrp="1" noRot="1" noChangeArrowheads="1"/>
          </p:cNvSpPr>
          <p:nvPr>
            <p:ph type="title"/>
          </p:nvPr>
        </p:nvSpPr>
        <p:spPr/>
        <p:txBody>
          <a:bodyPr/>
          <a:lstStyle/>
          <a:p>
            <a:pPr marL="838200" indent="-838200">
              <a:defRPr/>
            </a:pPr>
            <a:r>
              <a:rPr lang="zh-CN" altLang="en-US" dirty="0"/>
              <a:t>什么是数据及数据元素</a:t>
            </a:r>
          </a:p>
        </p:txBody>
      </p:sp>
    </p:spTree>
    <p:extLst>
      <p:ext uri="{BB962C8B-B14F-4D97-AF65-F5344CB8AC3E}">
        <p14:creationId xmlns:p14="http://schemas.microsoft.com/office/powerpoint/2010/main" val="183589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06203"/>
            <a:ext cx="11903716" cy="5213258"/>
          </a:xfrm>
        </p:spPr>
        <p:txBody>
          <a:bodyPr>
            <a:normAutofit/>
          </a:bodyPr>
          <a:lstStyle/>
          <a:p>
            <a:pPr marL="0" indent="0">
              <a:buNone/>
            </a:pPr>
            <a:r>
              <a:rPr lang="zh-CN" altLang="en-US" sz="3200" dirty="0">
                <a:latin typeface="华文楷体" panose="02010600040101010101" pitchFamily="2" charset="-122"/>
                <a:ea typeface="华文楷体" panose="02010600040101010101" pitchFamily="2" charset="-122"/>
              </a:rPr>
              <a:t>求和定理、求积定理</a:t>
            </a:r>
            <a:endParaRPr lang="en-US" altLang="zh-CN" sz="320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求和定理：</a:t>
            </a:r>
            <a:r>
              <a:rPr lang="zh-CN" altLang="zh-CN" sz="3200" b="0" dirty="0">
                <a:latin typeface="华文楷体" panose="02010600040101010101" pitchFamily="2" charset="-122"/>
                <a:ea typeface="华文楷体" panose="02010600040101010101" pitchFamily="2" charset="-122"/>
              </a:rPr>
              <a:t>假定</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是程序</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P2</a:t>
            </a:r>
            <a:r>
              <a:rPr lang="zh-CN" altLang="zh-CN" sz="3200" b="0" dirty="0">
                <a:latin typeface="华文楷体" panose="02010600040101010101" pitchFamily="2" charset="-122"/>
                <a:ea typeface="华文楷体" panose="02010600040101010101" pitchFamily="2" charset="-122"/>
              </a:rPr>
              <a:t>的运行时间，并且</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的，而</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的。那么，先运行</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、再运行</a:t>
            </a:r>
            <a:r>
              <a:rPr lang="en-US" altLang="zh-CN" sz="3200" b="0" dirty="0">
                <a:latin typeface="华文楷体" panose="02010600040101010101" pitchFamily="2" charset="-122"/>
                <a:ea typeface="华文楷体" panose="02010600040101010101" pitchFamily="2" charset="-122"/>
              </a:rPr>
              <a:t>P2 </a:t>
            </a:r>
            <a:r>
              <a:rPr lang="zh-CN" altLang="zh-CN" sz="3200" b="0" dirty="0">
                <a:latin typeface="华文楷体" panose="02010600040101010101" pitchFamily="2" charset="-122"/>
                <a:ea typeface="华文楷体" panose="02010600040101010101" pitchFamily="2" charset="-122"/>
              </a:rPr>
              <a:t>的总的运行时间是：</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O(MAX(f(n)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a:t>
            </a:r>
            <a:r>
              <a:rPr lang="zh-CN" altLang="zh-CN" sz="3200" b="0" dirty="0">
                <a:latin typeface="华文楷体" panose="02010600040101010101" pitchFamily="2" charset="-122"/>
                <a:ea typeface="华文楷体" panose="02010600040101010101" pitchFamily="2" charset="-122"/>
              </a:rPr>
              <a:t>。</a:t>
            </a:r>
          </a:p>
          <a:p>
            <a:pPr marL="179388" indent="0">
              <a:buNone/>
              <a:tabLst>
                <a:tab pos="357188" algn="l"/>
              </a:tabLst>
            </a:pPr>
            <a:r>
              <a:rPr lang="nb-NO" altLang="zh-CN" sz="2800" b="0" dirty="0"/>
              <a:t>for (i=0; i&lt;n; i++) a[i]=0;  //</a:t>
            </a:r>
            <a:r>
              <a:rPr lang="zh-CN" altLang="zh-CN" sz="2800" b="0" dirty="0"/>
              <a:t>第一段</a:t>
            </a:r>
          </a:p>
          <a:p>
            <a:pPr marL="179388" indent="0">
              <a:buNone/>
              <a:tabLst>
                <a:tab pos="357188" algn="l"/>
              </a:tabLst>
            </a:pPr>
            <a:r>
              <a:rPr lang="nb-NO" altLang="zh-CN" sz="2800" b="0" dirty="0"/>
              <a:t>for (i=0; i&lt;n; i++)  //</a:t>
            </a:r>
            <a:r>
              <a:rPr lang="zh-CN" altLang="zh-CN" sz="2800" b="0" dirty="0"/>
              <a:t>第二段</a:t>
            </a:r>
          </a:p>
          <a:p>
            <a:pPr marL="179388" indent="0">
              <a:buNone/>
              <a:tabLst>
                <a:tab pos="357188" algn="l"/>
              </a:tabLst>
            </a:pPr>
            <a:r>
              <a:rPr lang="nb-NO" altLang="zh-CN" sz="2800" b="0" dirty="0"/>
              <a:t>		for (j=0; j&lt;n; j++) a[i]= i+j;</a:t>
            </a:r>
          </a:p>
          <a:p>
            <a:pPr marL="179388" indent="0">
              <a:buNone/>
              <a:tabLst>
                <a:tab pos="357188" algn="l"/>
              </a:tabLst>
            </a:pPr>
            <a:r>
              <a:rPr lang="zh-CN" altLang="en-US" sz="2800" b="0" dirty="0"/>
              <a:t>按照求和定理为</a:t>
            </a:r>
            <a:r>
              <a:rPr lang="en-US" altLang="zh-CN" sz="2800" b="0" dirty="0"/>
              <a:t>O(max(n, n</a:t>
            </a:r>
            <a:r>
              <a:rPr lang="en-US" altLang="zh-CN" sz="2800" b="0" baseline="30000" dirty="0"/>
              <a:t>2</a:t>
            </a:r>
            <a:r>
              <a:rPr lang="en-US" altLang="zh-CN" sz="2800" b="0" dirty="0"/>
              <a:t>))=O(n</a:t>
            </a:r>
            <a:r>
              <a:rPr lang="en-US" altLang="zh-CN" sz="2800" b="0" baseline="30000" dirty="0"/>
              <a:t>2</a:t>
            </a:r>
            <a:r>
              <a:rPr lang="zh-CN" altLang="en-US" sz="2800" b="0" dirty="0"/>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3953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marL="0" indent="0">
              <a:buNone/>
            </a:pPr>
            <a:r>
              <a:rPr lang="zh-CN" altLang="en-US" sz="3200" dirty="0">
                <a:latin typeface="华文楷体" panose="02010600040101010101" pitchFamily="2" charset="-122"/>
                <a:ea typeface="华文楷体" panose="02010600040101010101" pitchFamily="2" charset="-122"/>
              </a:rPr>
              <a:t>求和定理、求积定理</a:t>
            </a:r>
            <a:endParaRPr lang="en-US" altLang="zh-CN" sz="32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求积定理：</a:t>
            </a:r>
            <a:r>
              <a:rPr lang="zh-CN" altLang="zh-CN" sz="3200" b="0" dirty="0">
                <a:latin typeface="华文楷体" panose="02010600040101010101" pitchFamily="2" charset="-122"/>
                <a:ea typeface="华文楷体" panose="02010600040101010101" pitchFamily="2" charset="-122"/>
              </a:rPr>
              <a:t>如果</a:t>
            </a:r>
            <a:r>
              <a:rPr lang="en-US" altLang="zh-CN" sz="3200" b="0" dirty="0">
                <a:latin typeface="华文楷体" panose="02010600040101010101" pitchFamily="2" charset="-122"/>
                <a:ea typeface="华文楷体" panose="02010600040101010101" pitchFamily="2" charset="-122"/>
              </a:rPr>
              <a:t>T1(n) </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 T2(n)</a:t>
            </a:r>
            <a:r>
              <a:rPr lang="zh-CN" altLang="zh-CN" sz="3200" b="0" dirty="0">
                <a:latin typeface="华文楷体" panose="02010600040101010101" pitchFamily="2" charset="-122"/>
                <a:ea typeface="华文楷体" panose="02010600040101010101" pitchFamily="2" charset="-122"/>
              </a:rPr>
              <a:t>分别是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 </a:t>
            </a:r>
            <a:r>
              <a:rPr lang="zh-CN" altLang="zh-CN" sz="3200" b="0" dirty="0">
                <a:latin typeface="华文楷体" panose="02010600040101010101" pitchFamily="2" charset="-122"/>
                <a:ea typeface="华文楷体" panose="02010600040101010101" pitchFamily="2" charset="-122"/>
              </a:rPr>
              <a:t>的。</a:t>
            </a:r>
            <a:endParaRPr lang="en-US"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for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=0;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&lt;n;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for (j=0; j&lt;n; </a:t>
            </a:r>
            <a:r>
              <a:rPr lang="en-US" altLang="zh-CN" sz="3200" b="0" dirty="0" err="1">
                <a:latin typeface="华文楷体" panose="02010600040101010101" pitchFamily="2" charset="-122"/>
                <a:ea typeface="华文楷体" panose="02010600040101010101" pitchFamily="2" charset="-122"/>
              </a:rPr>
              <a:t>j++</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 s=</a:t>
            </a:r>
            <a:r>
              <a:rPr lang="en-US" altLang="zh-CN" sz="3200" b="0" dirty="0" err="1">
                <a:latin typeface="华文楷体" panose="02010600040101010101" pitchFamily="2" charset="-122"/>
                <a:ea typeface="华文楷体" panose="02010600040101010101" pitchFamily="2" charset="-122"/>
              </a:rPr>
              <a:t>s+i+j</a:t>
            </a:r>
            <a:r>
              <a:rPr lang="en-US" altLang="zh-CN" sz="3200" b="0" dirty="0">
                <a:latin typeface="华文楷体" panose="02010600040101010101" pitchFamily="2" charset="-122"/>
                <a:ea typeface="华文楷体" panose="02010600040101010101" pitchFamily="2" charset="-122"/>
              </a:rPr>
              <a:t>;   </a:t>
            </a:r>
            <a:r>
              <a:rPr lang="en-US" altLang="zh-CN" sz="3200" b="0" dirty="0" err="1">
                <a:latin typeface="华文楷体" panose="02010600040101010101" pitchFamily="2" charset="-122"/>
                <a:ea typeface="华文楷体" panose="02010600040101010101" pitchFamily="2" charset="-122"/>
              </a:rPr>
              <a:t>cout</a:t>
            </a:r>
            <a:r>
              <a:rPr lang="en-US" altLang="zh-CN" sz="3200" b="0" dirty="0">
                <a:latin typeface="华文楷体" panose="02010600040101010101" pitchFamily="2" charset="-122"/>
                <a:ea typeface="华文楷体" panose="02010600040101010101" pitchFamily="2" charset="-122"/>
              </a:rPr>
              <a:t>&lt;&lt;s;  }      </a:t>
            </a:r>
          </a:p>
          <a:p>
            <a:pPr marL="357188" indent="0">
              <a:buNone/>
            </a:pPr>
            <a:r>
              <a:rPr lang="zh-CN" altLang="en-US" sz="3200" b="0" dirty="0">
                <a:latin typeface="华文楷体" panose="02010600040101010101" pitchFamily="2" charset="-122"/>
                <a:ea typeface="华文楷体" panose="02010600040101010101" pitchFamily="2" charset="-122"/>
              </a:rPr>
              <a:t>按照求积定理，为</a:t>
            </a:r>
            <a:r>
              <a:rPr lang="en-US" altLang="zh-CN" sz="3200" b="0" dirty="0">
                <a:latin typeface="华文楷体" panose="02010600040101010101" pitchFamily="2" charset="-122"/>
                <a:ea typeface="华文楷体" panose="02010600040101010101" pitchFamily="2" charset="-122"/>
              </a:rPr>
              <a:t>O(n*n)=O(n</a:t>
            </a:r>
            <a:r>
              <a:rPr lang="en-US" altLang="zh-CN" sz="3200" b="0" baseline="30000" dirty="0">
                <a:latin typeface="华文楷体" panose="02010600040101010101" pitchFamily="2" charset="-122"/>
                <a:ea typeface="华文楷体" panose="02010600040101010101" pitchFamily="2" charset="-122"/>
              </a:rPr>
              <a:t>2</a:t>
            </a:r>
            <a:r>
              <a:rPr lang="en-US" altLang="zh-CN" sz="3200" b="0" dirty="0">
                <a:latin typeface="华文楷体" panose="02010600040101010101" pitchFamily="2" charset="-122"/>
                <a:ea typeface="华文楷体" panose="02010600040101010101" pitchFamily="2" charset="-122"/>
              </a:rPr>
              <a:t>)                     </a:t>
            </a:r>
          </a:p>
          <a:p>
            <a:pPr>
              <a:buFont typeface="Wingdings" panose="05000000000000000000" pitchFamily="2" charset="2"/>
              <a:buChar char="Ø"/>
            </a:pPr>
            <a:endParaRPr lang="zh-CN" altLang="zh-CN" sz="3200" b="0" dirty="0">
              <a:latin typeface="华文楷体" panose="02010600040101010101" pitchFamily="2" charset="-122"/>
              <a:ea typeface="华文楷体" panose="02010600040101010101" pitchFamily="2" charset="-122"/>
            </a:endParaRPr>
          </a:p>
          <a:p>
            <a:pPr marL="0" lv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092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a:latin typeface="华文楷体" panose="02010600040101010101" pitchFamily="2" charset="-122"/>
                <a:ea typeface="华文楷体" panose="02010600040101010101" pitchFamily="2" charset="-122"/>
              </a:rPr>
              <a:t>   当内外循环次数相互关联时，也可利用求积公式简化。</a:t>
            </a:r>
            <a:endParaRPr lang="en-US" altLang="zh-CN" sz="300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 //</a:t>
            </a:r>
            <a:r>
              <a:rPr lang="zh-CN" altLang="en-US" sz="3000" b="0" dirty="0">
                <a:ea typeface="华文楷体" panose="02010600040101010101" pitchFamily="2" charset="-122"/>
                <a:cs typeface="Times New Roman" panose="02020603050405020304" pitchFamily="18" charset="0"/>
              </a:rPr>
              <a:t>最坏是</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=n</a:t>
            </a:r>
            <a:r>
              <a:rPr lang="zh-CN" altLang="en-US" sz="3000" b="0" dirty="0">
                <a:ea typeface="华文楷体" panose="02010600040101010101" pitchFamily="2" charset="-122"/>
                <a:cs typeface="Times New Roman" panose="02020603050405020304" pitchFamily="18" charset="0"/>
              </a:rPr>
              <a:t>时</a:t>
            </a:r>
            <a:r>
              <a:rPr lang="en-US" altLang="zh-CN" sz="3000" b="0" dirty="0">
                <a:ea typeface="华文楷体" panose="02010600040101010101" pitchFamily="2" charset="-122"/>
                <a:cs typeface="Times New Roman" panose="02020603050405020304" pitchFamily="18" charset="0"/>
              </a:rPr>
              <a:t>,</a:t>
            </a:r>
            <a:r>
              <a:rPr lang="zh-CN" altLang="en-US" sz="3000" b="0" dirty="0">
                <a:ea typeface="华文楷体" panose="02010600040101010101" pitchFamily="2" charset="-122"/>
                <a:cs typeface="Times New Roman" panose="02020603050405020304" pitchFamily="18" charset="0"/>
              </a:rPr>
              <a:t>为</a:t>
            </a:r>
            <a:r>
              <a:rPr lang="en-US" altLang="zh-CN" sz="3000" b="0" dirty="0">
                <a:ea typeface="华文楷体" panose="02010600040101010101" pitchFamily="2" charset="-122"/>
                <a:cs typeface="Times New Roman" panose="02020603050405020304" pitchFamily="18" charset="0"/>
              </a:rPr>
              <a:t>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marL="357188" indent="0">
              <a:buNone/>
            </a:pPr>
            <a:r>
              <a:rPr lang="zh-CN" altLang="en-US" sz="3000" b="0" dirty="0">
                <a:latin typeface="华文楷体" panose="02010600040101010101" pitchFamily="2" charset="-122"/>
                <a:ea typeface="华文楷体" panose="02010600040101010101" pitchFamily="2" charset="-122"/>
              </a:rPr>
              <a:t>按照求积公式，时间复杂度为：</a:t>
            </a:r>
            <a:r>
              <a:rPr lang="en-US" altLang="zh-CN" sz="3000" b="0" dirty="0">
                <a:ea typeface="华文楷体" panose="02010600040101010101" pitchFamily="2" charset="-122"/>
                <a:cs typeface="Times New Roman" panose="02020603050405020304" pitchFamily="18" charset="0"/>
              </a:rPr>
              <a:t> O(n</a:t>
            </a:r>
            <a:r>
              <a:rPr lang="zh-CN" altLang="en-US" sz="3000" b="0" dirty="0">
                <a:ea typeface="华文楷体" panose="02010600040101010101" pitchFamily="2" charset="-122"/>
                <a:cs typeface="Times New Roman" panose="02020603050405020304" pitchFamily="18" charset="0"/>
              </a:rPr>
              <a:t>*</a:t>
            </a:r>
            <a:r>
              <a:rPr lang="en-US" altLang="zh-CN" sz="3000" b="0" dirty="0">
                <a:ea typeface="华文楷体" panose="02010600040101010101" pitchFamily="2" charset="-122"/>
                <a:cs typeface="Times New Roman" panose="02020603050405020304" pitchFamily="18" charset="0"/>
              </a:rPr>
              <a:t>n) </a:t>
            </a:r>
            <a:r>
              <a:rPr lang="en-US" altLang="zh-CN" sz="3000" b="0" dirty="0">
                <a:latin typeface="华文楷体" panose="02010600040101010101" pitchFamily="2" charset="-122"/>
                <a:ea typeface="华文楷体" panose="02010600040101010101" pitchFamily="2" charset="-122"/>
              </a:rPr>
              <a:t>= 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83805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6945" y="1729408"/>
            <a:ext cx="11903716" cy="4615683"/>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通常考虑三个方面：最好、最坏和平均情况的时间复杂度。</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一般用最坏情况作为算法的时间复杂度。</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表示法中，</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是数量级</a:t>
            </a:r>
            <a:r>
              <a:rPr lang="en-US" altLang="zh-CN" sz="3200" b="0" dirty="0">
                <a:latin typeface="华文楷体" panose="02010600040101010101" pitchFamily="2" charset="-122"/>
                <a:ea typeface="华文楷体" panose="02010600040101010101" pitchFamily="2" charset="-122"/>
              </a:rPr>
              <a:t>order</a:t>
            </a:r>
            <a:r>
              <a:rPr lang="zh-CN" altLang="zh-CN" sz="3200" b="0" dirty="0">
                <a:latin typeface="华文楷体" panose="02010600040101010101" pitchFamily="2" charset="-122"/>
                <a:ea typeface="华文楷体" panose="02010600040101010101" pitchFamily="2" charset="-122"/>
              </a:rPr>
              <a:t>的首字母。</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并不描述运行时间的精确值，只给出一个数量级。</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zh-CN" sz="3200" b="0" dirty="0">
                <a:latin typeface="华文楷体" panose="02010600040101010101" pitchFamily="2" charset="-122"/>
                <a:ea typeface="华文楷体" panose="02010600040101010101" pitchFamily="2" charset="-122"/>
              </a:rPr>
              <a:t>它表示：当问题规模很大时，算法运行时间的增长受限于哪一个数量级的函数</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简称为</a:t>
            </a:r>
            <a:r>
              <a:rPr lang="zh-CN" altLang="zh-CN" sz="3200" dirty="0">
                <a:latin typeface="华文楷体" panose="02010600040101010101" pitchFamily="2" charset="-122"/>
                <a:ea typeface="华文楷体" panose="02010600040101010101" pitchFamily="2" charset="-122"/>
              </a:rPr>
              <a:t>量阶</a:t>
            </a:r>
            <a:r>
              <a:rPr lang="zh-CN" altLang="zh-CN" sz="3200" b="0" dirty="0">
                <a:latin typeface="华文楷体" panose="02010600040101010101" pitchFamily="2" charset="-122"/>
                <a:ea typeface="华文楷体" panose="02010600040101010101" pitchFamily="2" charset="-122"/>
              </a:rPr>
              <a:t>。</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70746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94132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算法的空间消耗包括三个方面：</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实现算法的程序本身需要占据存储空间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待处理的数据需要在内存中存储，占据一定的空间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处理数据的过程中需要一些额外的辅助空间。</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通常一和二是不可避免的，在设计算法时主要关注额外的辅助空间。</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渐进空间复杂度也称</a:t>
            </a:r>
            <a:r>
              <a:rPr lang="zh-CN" altLang="zh-CN" sz="2800" dirty="0">
                <a:latin typeface="华文楷体" pitchFamily="2" charset="-122"/>
                <a:ea typeface="华文楷体" pitchFamily="2" charset="-122"/>
              </a:rPr>
              <a:t>空间复杂度</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是当数据规模</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趋于无穷时使用辅助空间的量阶，计为</a:t>
            </a:r>
            <a:r>
              <a:rPr lang="en-US" altLang="zh-CN" sz="2800" b="0" dirty="0">
                <a:latin typeface="华文楷体" pitchFamily="2" charset="-122"/>
                <a:ea typeface="华文楷体" pitchFamily="2" charset="-122"/>
              </a:rPr>
              <a:t>S(n)=O(f(n))</a:t>
            </a:r>
            <a:r>
              <a:rPr lang="zh-CN" altLang="zh-CN" sz="2800" b="0" dirty="0">
                <a:latin typeface="华文楷体" pitchFamily="2" charset="-122"/>
                <a:ea typeface="华文楷体" pitchFamily="2" charset="-122"/>
              </a:rPr>
              <a:t>。</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算法的空间复杂度</a:t>
            </a:r>
          </a:p>
        </p:txBody>
      </p:sp>
    </p:spTree>
    <p:extLst>
      <p:ext uri="{BB962C8B-B14F-4D97-AF65-F5344CB8AC3E}">
        <p14:creationId xmlns:p14="http://schemas.microsoft.com/office/powerpoint/2010/main" val="156667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3"/>
            <a:ext cx="5217994" cy="4834345"/>
          </a:xfrm>
        </p:spPr>
        <p:txBody>
          <a:bodyPr>
            <a:noAutofit/>
          </a:bodyPr>
          <a:lstStyle/>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a[10]={1,6,2,5,8,9,5,4,3,12};</a:t>
            </a:r>
            <a:endParaRPr lang="zh-CN" altLang="zh-CN" sz="2800" b="0" dirty="0">
              <a:ea typeface="华文楷体" pitchFamily="2" charset="-122"/>
              <a:cs typeface="Times New Roman" panose="02020603050405020304" pitchFamily="18" charset="0"/>
            </a:endParaRP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for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&lt;5;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]=a[10-i-1];</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a[10-i-1]=t;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一个数据序列逆置的示例：</a:t>
            </a:r>
          </a:p>
        </p:txBody>
      </p:sp>
      <p:sp>
        <p:nvSpPr>
          <p:cNvPr id="2" name="文本框 1"/>
          <p:cNvSpPr txBox="1"/>
          <p:nvPr/>
        </p:nvSpPr>
        <p:spPr>
          <a:xfrm>
            <a:off x="5869726" y="2664677"/>
            <a:ext cx="5883965" cy="1815882"/>
          </a:xfrm>
          <a:prstGeom prst="rect">
            <a:avLst/>
          </a:prstGeom>
          <a:noFill/>
        </p:spPr>
        <p:txBody>
          <a:bodyPr wrap="square" rtlCol="0">
            <a:spAutoFit/>
          </a:bodyPr>
          <a:lstStyle/>
          <a:p>
            <a:r>
              <a:rPr lang="zh-CN" altLang="zh-CN" sz="2800" dirty="0">
                <a:latin typeface="华文楷体" pitchFamily="2" charset="-122"/>
                <a:ea typeface="华文楷体" pitchFamily="2" charset="-122"/>
              </a:rPr>
              <a:t>为完成</a:t>
            </a:r>
            <a:r>
              <a:rPr lang="en-US" altLang="zh-CN" sz="2800" dirty="0">
                <a:latin typeface="华文楷体" pitchFamily="2" charset="-122"/>
                <a:ea typeface="华文楷体" pitchFamily="2" charset="-122"/>
              </a:rPr>
              <a:t>n=10</a:t>
            </a:r>
            <a:r>
              <a:rPr lang="zh-CN" altLang="zh-CN" sz="2800" dirty="0">
                <a:latin typeface="华文楷体" pitchFamily="2" charset="-122"/>
                <a:ea typeface="华文楷体" pitchFamily="2" charset="-122"/>
              </a:rPr>
              <a:t>个元素的逆置，</a:t>
            </a:r>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使用的辅助空间为一个变量</a:t>
            </a:r>
            <a:r>
              <a:rPr lang="en-US" altLang="zh-CN" sz="2800" dirty="0">
                <a:latin typeface="华文楷体" pitchFamily="2" charset="-122"/>
                <a:ea typeface="华文楷体" pitchFamily="2" charset="-122"/>
              </a:rPr>
              <a:t>t</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辅助空间数量</a:t>
            </a:r>
            <a:r>
              <a:rPr lang="zh-CN" altLang="zh-CN" sz="2800" dirty="0">
                <a:latin typeface="华文楷体" pitchFamily="2" charset="-122"/>
                <a:ea typeface="华文楷体" pitchFamily="2" charset="-122"/>
              </a:rPr>
              <a:t>和元素个数没有关系，</a:t>
            </a:r>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故其空间复杂度为</a:t>
            </a:r>
            <a:r>
              <a:rPr lang="en-US" altLang="zh-CN" sz="2800" dirty="0">
                <a:latin typeface="华文楷体" pitchFamily="2" charset="-122"/>
                <a:ea typeface="华文楷体" pitchFamily="2" charset="-122"/>
              </a:rPr>
              <a:t>O(1)</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64195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4"/>
            <a:ext cx="6251664" cy="3939824"/>
          </a:xfrm>
        </p:spPr>
        <p:txBody>
          <a:bodyPr>
            <a:noAutofit/>
          </a:bodyPr>
          <a:lstStyle/>
          <a:p>
            <a:pPr marL="0" indent="0">
              <a:buNone/>
            </a:pPr>
            <a:r>
              <a:rPr lang="en-US" altLang="zh-CN" sz="2800" b="0" dirty="0" err="1"/>
              <a:t>int</a:t>
            </a:r>
            <a:r>
              <a:rPr lang="en-US" altLang="zh-CN" sz="2800" b="0" dirty="0"/>
              <a:t> a[10]={1,6,2,5,8,9,5,4,3,12},b[10];</a:t>
            </a:r>
            <a:endParaRPr lang="zh-CN" altLang="zh-CN" sz="2800" b="0" dirty="0"/>
          </a:p>
          <a:p>
            <a:pPr marL="0" indent="0">
              <a:buNone/>
            </a:pPr>
            <a:r>
              <a:rPr lang="en-US" altLang="zh-CN" sz="2800" b="0" dirty="0" err="1"/>
              <a:t>int</a:t>
            </a:r>
            <a:r>
              <a:rPr lang="en-US" altLang="zh-CN" sz="2800" b="0" dirty="0"/>
              <a:t> </a:t>
            </a:r>
            <a:r>
              <a:rPr lang="en-US" altLang="zh-CN" sz="2800" b="0" dirty="0" err="1"/>
              <a:t>i</a:t>
            </a:r>
            <a:r>
              <a:rPr lang="en-US" altLang="zh-CN" sz="2800" b="0" dirty="0"/>
              <a:t>;</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b[</a:t>
            </a:r>
            <a:r>
              <a:rPr lang="en-US" altLang="zh-CN" sz="2800" b="0" dirty="0" err="1"/>
              <a:t>i</a:t>
            </a:r>
            <a:r>
              <a:rPr lang="en-US" altLang="zh-CN" sz="2800" b="0" dirty="0"/>
              <a:t>] = a[10-i-1];</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a[</a:t>
            </a:r>
            <a:r>
              <a:rPr lang="en-US" altLang="zh-CN" sz="2800" b="0" dirty="0" err="1"/>
              <a:t>i</a:t>
            </a:r>
            <a:r>
              <a:rPr lang="en-US" altLang="zh-CN" sz="2800" b="0" dirty="0"/>
              <a:t>] = b[</a:t>
            </a:r>
            <a:r>
              <a:rPr lang="en-US" altLang="zh-CN" sz="2800" b="0" dirty="0" err="1"/>
              <a:t>i</a:t>
            </a:r>
            <a:r>
              <a:rPr lang="en-US" altLang="zh-CN" sz="2800" b="0" dirty="0"/>
              <a:t>];</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一个数据序列逆置的示例：</a:t>
            </a:r>
          </a:p>
        </p:txBody>
      </p:sp>
      <p:sp>
        <p:nvSpPr>
          <p:cNvPr id="2" name="文本框 1"/>
          <p:cNvSpPr txBox="1"/>
          <p:nvPr/>
        </p:nvSpPr>
        <p:spPr>
          <a:xfrm>
            <a:off x="5567203" y="3079192"/>
            <a:ext cx="5883965"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使用了具有</a:t>
            </a:r>
            <a:r>
              <a:rPr lang="en-US" altLang="zh-CN" sz="2800" dirty="0">
                <a:latin typeface="华文楷体" pitchFamily="2" charset="-122"/>
                <a:ea typeface="华文楷体" pitchFamily="2" charset="-122"/>
              </a:rPr>
              <a:t>n</a:t>
            </a:r>
            <a:r>
              <a:rPr lang="zh-CN" altLang="zh-CN" sz="2800" dirty="0">
                <a:latin typeface="华文楷体" pitchFamily="2" charset="-122"/>
                <a:ea typeface="华文楷体" pitchFamily="2" charset="-122"/>
              </a:rPr>
              <a:t>个元素空间的数组</a:t>
            </a:r>
            <a:r>
              <a:rPr lang="en-US" altLang="zh-CN" sz="2800" dirty="0">
                <a:latin typeface="华文楷体" pitchFamily="2" charset="-122"/>
                <a:ea typeface="华文楷体" pitchFamily="2" charset="-122"/>
              </a:rPr>
              <a:t>b</a:t>
            </a:r>
            <a:r>
              <a:rPr lang="zh-CN" altLang="zh-CN" sz="2800" dirty="0">
                <a:latin typeface="华文楷体" pitchFamily="2" charset="-122"/>
                <a:ea typeface="华文楷体" pitchFamily="2" charset="-122"/>
              </a:rPr>
              <a:t>作为辅助空间，空间复杂度为</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136978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782303"/>
          </a:xfrm>
        </p:spPr>
        <p:txBody>
          <a:bodyPr>
            <a:normAutofit/>
          </a:bodyPr>
          <a:lstStyle/>
          <a:p>
            <a:pPr marL="0" indent="0">
              <a:lnSpc>
                <a:spcPct val="125000"/>
              </a:lnSpc>
              <a:buNone/>
              <a:defRPr/>
            </a:pPr>
            <a:r>
              <a:rPr lang="zh-CN" altLang="zh-CN" sz="2800" b="0" dirty="0">
                <a:latin typeface="华文楷体" pitchFamily="2" charset="-122"/>
                <a:ea typeface="华文楷体" pitchFamily="2" charset="-122"/>
              </a:rPr>
              <a:t>在内存足够大的情况下，算法更加注重时间效率，忽略空间复杂度的计算</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或者仅当算法的时间复杂度一致的情况下才可能比较空间复杂度的优劣。</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说明：</a:t>
            </a:r>
          </a:p>
        </p:txBody>
      </p:sp>
    </p:spTree>
    <p:extLst>
      <p:ext uri="{BB962C8B-B14F-4D97-AF65-F5344CB8AC3E}">
        <p14:creationId xmlns:p14="http://schemas.microsoft.com/office/powerpoint/2010/main" val="1690268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566579" y="1626090"/>
                <a:ext cx="9650846" cy="4754831"/>
              </a:xfrm>
            </p:spPr>
            <p:txBody>
              <a:bodyPr>
                <a:normAutofit/>
              </a:bodyPr>
              <a:lstStyle/>
              <a:p>
                <a:pPr marL="0" indent="0">
                  <a:buNone/>
                </a:pPr>
                <a:r>
                  <a:rPr lang="en-US" altLang="zh-CN" sz="3100" b="0" dirty="0" err="1">
                    <a:latin typeface="华文楷体" pitchFamily="2" charset="-122"/>
                    <a:ea typeface="华文楷体" pitchFamily="2" charset="-122"/>
                  </a:rPr>
                  <a:t>int</a:t>
                </a:r>
                <a:r>
                  <a:rPr lang="en-US" altLang="zh-CN" sz="3100" b="0" dirty="0">
                    <a:latin typeface="华文楷体" pitchFamily="2" charset="-122"/>
                    <a:ea typeface="华文楷体" pitchFamily="2" charset="-122"/>
                  </a:rPr>
                  <a:t> x=m;</a:t>
                </a:r>
                <a:endParaRPr lang="zh-CN"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while(x&gt;1) {</a:t>
                </a:r>
                <a:endParaRPr lang="zh-CN"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	x=x/2;</a:t>
                </a:r>
                <a:endParaRPr lang="zh-CN"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a:t>
                </a:r>
                <a:endParaRPr lang="zh-CN" altLang="zh-CN" sz="3100" b="0" dirty="0">
                  <a:latin typeface="华文楷体" pitchFamily="2" charset="-122"/>
                  <a:ea typeface="华文楷体" pitchFamily="2" charset="-122"/>
                </a:endParaRPr>
              </a:p>
              <a:p>
                <a:pPr marL="0" indent="0">
                  <a:buNone/>
                </a:pPr>
                <a:r>
                  <a:rPr lang="zh-CN" altLang="zh-CN" sz="3100" b="0" dirty="0">
                    <a:latin typeface="华文楷体" pitchFamily="2" charset="-122"/>
                    <a:ea typeface="华文楷体" pitchFamily="2" charset="-122"/>
                  </a:rPr>
                  <a:t>其中</a:t>
                </a:r>
                <a:r>
                  <a:rPr lang="en-US" altLang="zh-CN" sz="3100" b="0" dirty="0">
                    <a:latin typeface="华文楷体" pitchFamily="2" charset="-122"/>
                    <a:ea typeface="华文楷体" pitchFamily="2" charset="-122"/>
                  </a:rPr>
                  <a:t>m&gt;1</a:t>
                </a:r>
                <a:r>
                  <a:rPr lang="zh-CN" altLang="zh-CN" sz="3100" b="0" dirty="0">
                    <a:latin typeface="华文楷体" pitchFamily="2" charset="-122"/>
                    <a:ea typeface="华文楷体" pitchFamily="2" charset="-122"/>
                  </a:rPr>
                  <a:t>，则时间复杂度为（</a:t>
                </a:r>
                <a:r>
                  <a:rPr lang="en-US" altLang="zh-CN" sz="3100" b="0" dirty="0">
                    <a:latin typeface="华文楷体" pitchFamily="2" charset="-122"/>
                    <a:ea typeface="华文楷体" pitchFamily="2" charset="-122"/>
                  </a:rPr>
                  <a:t> A  </a:t>
                </a:r>
                <a:r>
                  <a:rPr lang="zh-CN" altLang="zh-CN" sz="3100" b="0" dirty="0">
                    <a:latin typeface="华文楷体" pitchFamily="2" charset="-122"/>
                    <a:ea typeface="华文楷体" pitchFamily="2" charset="-122"/>
                  </a:rPr>
                  <a:t>）。</a:t>
                </a:r>
              </a:p>
              <a:p>
                <a:pPr marL="0" indent="0">
                  <a:buNone/>
                </a:pPr>
                <a:r>
                  <a:rPr lang="en-US" altLang="zh-CN" sz="3100" b="0" dirty="0">
                    <a:latin typeface="华文楷体" pitchFamily="2" charset="-122"/>
                    <a:ea typeface="华文楷体" pitchFamily="2" charset="-122"/>
                  </a:rPr>
                  <a:t>A</a:t>
                </a:r>
                <a:r>
                  <a:rPr lang="zh-CN" altLang="zh-CN" sz="3100" b="0" dirty="0">
                    <a:latin typeface="华文楷体" pitchFamily="2" charset="-122"/>
                    <a:ea typeface="华文楷体" pitchFamily="2" charset="-122"/>
                  </a:rPr>
                  <a:t>．</a:t>
                </a:r>
                <a:r>
                  <a:rPr lang="en-US" altLang="zh-CN" sz="3100" b="0" dirty="0">
                    <a:latin typeface="华文楷体" pitchFamily="2" charset="-122"/>
                    <a:ea typeface="华文楷体" pitchFamily="2" charset="-122"/>
                  </a:rPr>
                  <a:t>O(</a:t>
                </a:r>
                <a:r>
                  <a:rPr lang="en-US" altLang="zh-CN" sz="3100" b="0" dirty="0" err="1">
                    <a:latin typeface="华文楷体" pitchFamily="2" charset="-122"/>
                    <a:ea typeface="华文楷体" pitchFamily="2" charset="-122"/>
                  </a:rPr>
                  <a:t>logm</a:t>
                </a:r>
                <a:r>
                  <a:rPr lang="en-US" altLang="zh-CN" sz="3100" b="0" dirty="0">
                    <a:latin typeface="华文楷体" pitchFamily="2" charset="-122"/>
                    <a:ea typeface="华文楷体" pitchFamily="2" charset="-122"/>
                  </a:rPr>
                  <a:t>)	B</a:t>
                </a:r>
                <a:r>
                  <a:rPr lang="zh-CN" altLang="zh-CN" sz="3100" b="0" dirty="0">
                    <a:latin typeface="华文楷体" pitchFamily="2" charset="-122"/>
                    <a:ea typeface="华文楷体" pitchFamily="2" charset="-122"/>
                  </a:rPr>
                  <a:t>．</a:t>
                </a:r>
                <a:r>
                  <a:rPr lang="en-US" altLang="zh-CN" sz="3100" b="0" dirty="0">
                    <a:latin typeface="华文楷体" pitchFamily="2" charset="-122"/>
                    <a:ea typeface="华文楷体" pitchFamily="2" charset="-122"/>
                  </a:rPr>
                  <a:t>O(</a:t>
                </a:r>
                <a14:m>
                  <m:oMath xmlns:m="http://schemas.openxmlformats.org/officeDocument/2006/math">
                    <m:sSup>
                      <m:sSupPr>
                        <m:ctrlPr>
                          <a:rPr lang="en-US" altLang="zh-CN" sz="3100" b="0" i="1" smtClean="0">
                            <a:latin typeface="Cambria Math" panose="02040503050406030204" pitchFamily="18" charset="0"/>
                            <a:ea typeface="华文楷体" pitchFamily="2" charset="-122"/>
                          </a:rPr>
                        </m:ctrlPr>
                      </m:sSupPr>
                      <m:e>
                        <m:r>
                          <m:rPr>
                            <m:sty m:val="p"/>
                          </m:rPr>
                          <a:rPr lang="en-US" altLang="zh-CN" sz="3100" b="0" i="1">
                            <a:latin typeface="Cambria Math" panose="02040503050406030204" pitchFamily="18" charset="0"/>
                            <a:ea typeface="华文楷体" pitchFamily="2" charset="-122"/>
                          </a:rPr>
                          <m:t>m</m:t>
                        </m:r>
                      </m:e>
                      <m:sup>
                        <m:r>
                          <a:rPr lang="en-US" altLang="zh-CN" sz="3100" b="0" i="1">
                            <a:latin typeface="Cambria Math" panose="02040503050406030204" pitchFamily="18" charset="0"/>
                            <a:ea typeface="华文楷体" pitchFamily="2" charset="-122"/>
                          </a:rPr>
                          <m:t>2</m:t>
                        </m:r>
                      </m:sup>
                    </m:sSup>
                  </m:oMath>
                </a14:m>
                <a:r>
                  <a:rPr lang="en-US" altLang="zh-CN" sz="3100" b="0" dirty="0">
                    <a:latin typeface="华文楷体" pitchFamily="2" charset="-122"/>
                    <a:ea typeface="华文楷体" pitchFamily="2" charset="-122"/>
                  </a:rPr>
                  <a:t>)	C</a:t>
                </a:r>
                <a:r>
                  <a:rPr lang="zh-CN" altLang="zh-CN" sz="3100" b="0" dirty="0">
                    <a:latin typeface="华文楷体" pitchFamily="2" charset="-122"/>
                    <a:ea typeface="华文楷体" pitchFamily="2" charset="-122"/>
                  </a:rPr>
                  <a:t>．</a:t>
                </a:r>
                <a:r>
                  <a:rPr lang="en-US" altLang="zh-CN" sz="3100" b="0" dirty="0">
                    <a:latin typeface="华文楷体" pitchFamily="2" charset="-122"/>
                    <a:ea typeface="华文楷体" pitchFamily="2" charset="-122"/>
                  </a:rPr>
                  <a:t>O(</a:t>
                </a:r>
                <a14:m>
                  <m:oMath xmlns:m="http://schemas.openxmlformats.org/officeDocument/2006/math">
                    <m:sSup>
                      <m:sSupPr>
                        <m:ctrlPr>
                          <a:rPr lang="en-US" altLang="zh-CN" sz="3100" b="0" i="1" smtClean="0">
                            <a:latin typeface="Cambria Math" panose="02040503050406030204" pitchFamily="18" charset="0"/>
                            <a:ea typeface="华文楷体" pitchFamily="2" charset="-122"/>
                          </a:rPr>
                        </m:ctrlPr>
                      </m:sSupPr>
                      <m:e>
                        <m:r>
                          <m:rPr>
                            <m:sty m:val="p"/>
                          </m:rPr>
                          <a:rPr lang="en-US" altLang="zh-CN" sz="3100" b="0" i="1">
                            <a:latin typeface="Cambria Math" panose="02040503050406030204" pitchFamily="18" charset="0"/>
                            <a:ea typeface="华文楷体" pitchFamily="2" charset="-122"/>
                          </a:rPr>
                          <m:t>m</m:t>
                        </m:r>
                      </m:e>
                      <m:sup>
                        <m:f>
                          <m:fPr>
                            <m:ctrlPr>
                              <a:rPr lang="en-US" altLang="zh-CN" sz="3100" b="0" i="1" smtClean="0">
                                <a:latin typeface="Cambria Math" panose="02040503050406030204" pitchFamily="18" charset="0"/>
                                <a:ea typeface="华文楷体" pitchFamily="2" charset="-122"/>
                              </a:rPr>
                            </m:ctrlPr>
                          </m:fPr>
                          <m:num>
                            <m:r>
                              <a:rPr lang="en-US" altLang="zh-CN" sz="3100" b="0" i="1">
                                <a:latin typeface="Cambria Math" panose="02040503050406030204" pitchFamily="18" charset="0"/>
                                <a:ea typeface="华文楷体" pitchFamily="2" charset="-122"/>
                              </a:rPr>
                              <m:t>1</m:t>
                            </m:r>
                          </m:num>
                          <m:den>
                            <m:r>
                              <a:rPr lang="en-US" altLang="zh-CN" sz="3100" b="0" i="1">
                                <a:latin typeface="Cambria Math" panose="02040503050406030204" pitchFamily="18" charset="0"/>
                                <a:ea typeface="华文楷体" pitchFamily="2" charset="-122"/>
                              </a:rPr>
                              <m:t>2</m:t>
                            </m:r>
                          </m:den>
                        </m:f>
                      </m:sup>
                    </m:sSup>
                  </m:oMath>
                </a14:m>
                <a:r>
                  <a:rPr lang="en-US" altLang="zh-CN" sz="3100" b="0" dirty="0">
                    <a:latin typeface="华文楷体" pitchFamily="2" charset="-122"/>
                    <a:ea typeface="华文楷体" pitchFamily="2" charset="-122"/>
                  </a:rPr>
                  <a:t>)	D</a:t>
                </a:r>
                <a:r>
                  <a:rPr lang="zh-CN" altLang="zh-CN" sz="3100" b="0" dirty="0">
                    <a:latin typeface="华文楷体" pitchFamily="2" charset="-122"/>
                    <a:ea typeface="华文楷体" pitchFamily="2" charset="-122"/>
                  </a:rPr>
                  <a:t>．</a:t>
                </a:r>
                <a:r>
                  <a:rPr lang="en-US" altLang="zh-CN" sz="3100" b="0" dirty="0">
                    <a:latin typeface="华文楷体" pitchFamily="2" charset="-122"/>
                    <a:ea typeface="华文楷体" pitchFamily="2" charset="-122"/>
                  </a:rPr>
                  <a:t>O(</a:t>
                </a:r>
                <a14:m>
                  <m:oMath xmlns:m="http://schemas.openxmlformats.org/officeDocument/2006/math">
                    <m:sSup>
                      <m:sSupPr>
                        <m:ctrlPr>
                          <a:rPr lang="en-US" altLang="zh-CN" sz="3100" b="0" i="1" smtClean="0">
                            <a:latin typeface="Cambria Math" panose="02040503050406030204" pitchFamily="18" charset="0"/>
                            <a:ea typeface="华文楷体" pitchFamily="2" charset="-122"/>
                          </a:rPr>
                        </m:ctrlPr>
                      </m:sSupPr>
                      <m:e>
                        <m:r>
                          <m:rPr>
                            <m:sty m:val="p"/>
                          </m:rPr>
                          <a:rPr lang="en-US" altLang="zh-CN" sz="3100" b="0" i="1">
                            <a:latin typeface="Cambria Math" panose="02040503050406030204" pitchFamily="18" charset="0"/>
                            <a:ea typeface="华文楷体" pitchFamily="2" charset="-122"/>
                          </a:rPr>
                          <m:t>m</m:t>
                        </m:r>
                      </m:e>
                      <m:sup>
                        <m:f>
                          <m:fPr>
                            <m:ctrlPr>
                              <a:rPr lang="en-US" altLang="zh-CN" sz="3100" b="0" i="1" smtClean="0">
                                <a:latin typeface="Cambria Math" panose="02040503050406030204" pitchFamily="18" charset="0"/>
                                <a:ea typeface="华文楷体" pitchFamily="2" charset="-122"/>
                              </a:rPr>
                            </m:ctrlPr>
                          </m:fPr>
                          <m:num>
                            <m:r>
                              <a:rPr lang="en-US" altLang="zh-CN" sz="3100" b="0" i="1">
                                <a:latin typeface="Cambria Math" panose="02040503050406030204" pitchFamily="18" charset="0"/>
                                <a:ea typeface="华文楷体" pitchFamily="2" charset="-122"/>
                              </a:rPr>
                              <m:t>1</m:t>
                            </m:r>
                          </m:num>
                          <m:den>
                            <m:r>
                              <a:rPr lang="en-US" altLang="zh-CN" sz="3100" b="0" i="1">
                                <a:latin typeface="Cambria Math" panose="02040503050406030204" pitchFamily="18" charset="0"/>
                                <a:ea typeface="华文楷体" pitchFamily="2" charset="-122"/>
                              </a:rPr>
                              <m:t>3</m:t>
                            </m:r>
                          </m:den>
                        </m:f>
                      </m:sup>
                    </m:sSup>
                  </m:oMath>
                </a14:m>
                <a:r>
                  <a:rPr lang="en-US" altLang="zh-CN" sz="3100" b="0" dirty="0">
                    <a:latin typeface="华文楷体" pitchFamily="2" charset="-122"/>
                    <a:ea typeface="华文楷体" pitchFamily="2" charset="-122"/>
                  </a:rPr>
                  <a:t>)</a:t>
                </a:r>
                <a:endParaRPr lang="zh-CN" altLang="zh-CN" sz="31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566579" y="1626090"/>
                <a:ext cx="9650846" cy="4754831"/>
              </a:xfrm>
              <a:blipFill>
                <a:blip r:embed="rId3"/>
                <a:stretch>
                  <a:fillRect l="-1579" t="-38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计算算法时间复杂度练习</a:t>
            </a:r>
          </a:p>
        </p:txBody>
      </p:sp>
    </p:spTree>
    <p:extLst>
      <p:ext uri="{BB962C8B-B14F-4D97-AF65-F5344CB8AC3E}">
        <p14:creationId xmlns:p14="http://schemas.microsoft.com/office/powerpoint/2010/main" val="1647780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320620" cy="4754831"/>
          </a:xfrm>
        </p:spPr>
        <p:txBody>
          <a:bodyPr>
            <a:normAutofit fontScale="70000" lnSpcReduction="20000"/>
          </a:bodyPr>
          <a:lstStyle/>
          <a:p>
            <a:pPr>
              <a:buFont typeface="Wingdings" panose="05000000000000000000" pitchFamily="2" charset="2"/>
              <a:buChar char="ü"/>
            </a:pPr>
            <a:r>
              <a:rPr lang="zh-CN" altLang="zh-CN" sz="4400" dirty="0">
                <a:latin typeface="华文楷体" pitchFamily="2" charset="-122"/>
                <a:ea typeface="华文楷体" pitchFamily="2" charset="-122"/>
              </a:rPr>
              <a:t>定义</a:t>
            </a:r>
            <a:r>
              <a:rPr lang="en-US" altLang="zh-CN" sz="4400" dirty="0">
                <a:latin typeface="华文楷体" pitchFamily="2" charset="-122"/>
                <a:ea typeface="华文楷体" pitchFamily="2" charset="-122"/>
              </a:rPr>
              <a:t>1</a:t>
            </a:r>
            <a:r>
              <a:rPr lang="zh-CN" altLang="en-US" sz="4400" dirty="0">
                <a:latin typeface="华文楷体" pitchFamily="2" charset="-122"/>
                <a:ea typeface="华文楷体" pitchFamily="2" charset="-122"/>
              </a:rPr>
              <a:t>：</a:t>
            </a:r>
            <a:r>
              <a:rPr lang="zh-CN" altLang="en-US" sz="4400" b="0" dirty="0">
                <a:latin typeface="华文楷体" pitchFamily="2" charset="-122"/>
                <a:ea typeface="华文楷体" pitchFamily="2" charset="-122"/>
              </a:rPr>
              <a:t> </a:t>
            </a:r>
            <a:r>
              <a:rPr lang="zh-CN" altLang="zh-CN" sz="4400" b="0" dirty="0">
                <a:latin typeface="华文楷体" pitchFamily="2" charset="-122"/>
                <a:ea typeface="华文楷体" pitchFamily="2" charset="-122"/>
              </a:rPr>
              <a:t>如果存在常数</a:t>
            </a:r>
            <a:r>
              <a:rPr lang="en-US" altLang="zh-CN" sz="4400" b="0" dirty="0">
                <a:latin typeface="华文楷体" pitchFamily="2" charset="-122"/>
                <a:ea typeface="华文楷体" pitchFamily="2" charset="-122"/>
              </a:rPr>
              <a:t>c&gt;0</a:t>
            </a:r>
            <a:r>
              <a:rPr lang="zh-CN" altLang="zh-CN" sz="4400" b="0" dirty="0">
                <a:latin typeface="华文楷体" pitchFamily="2" charset="-122"/>
                <a:ea typeface="华文楷体" pitchFamily="2" charset="-122"/>
              </a:rPr>
              <a:t>与</a:t>
            </a:r>
            <a:r>
              <a:rPr lang="en-US" altLang="zh-CN" sz="4400" b="0" dirty="0" err="1">
                <a:latin typeface="华文楷体" pitchFamily="2" charset="-122"/>
                <a:ea typeface="华文楷体" pitchFamily="2" charset="-122"/>
              </a:rPr>
              <a:t>n0</a:t>
            </a:r>
            <a:r>
              <a:rPr lang="zh-CN" altLang="zh-CN" sz="4400" b="0" dirty="0">
                <a:latin typeface="华文楷体" pitchFamily="2" charset="-122"/>
                <a:ea typeface="华文楷体" pitchFamily="2" charset="-122"/>
              </a:rPr>
              <a:t>，当</a:t>
            </a:r>
            <a:r>
              <a:rPr lang="en-US" altLang="zh-CN" sz="4400" b="0" dirty="0">
                <a:latin typeface="华文楷体" pitchFamily="2" charset="-122"/>
                <a:ea typeface="华文楷体" pitchFamily="2" charset="-122"/>
              </a:rPr>
              <a:t>n&gt;</a:t>
            </a:r>
            <a:r>
              <a:rPr lang="en-US" altLang="zh-CN" sz="4400" b="0" dirty="0" err="1">
                <a:latin typeface="华文楷体" pitchFamily="2" charset="-122"/>
                <a:ea typeface="华文楷体" pitchFamily="2" charset="-122"/>
              </a:rPr>
              <a:t>n0</a:t>
            </a:r>
            <a:r>
              <a:rPr lang="zh-CN" altLang="zh-CN" sz="4400" b="0" dirty="0">
                <a:latin typeface="华文楷体" pitchFamily="2" charset="-122"/>
                <a:ea typeface="华文楷体" pitchFamily="2" charset="-122"/>
              </a:rPr>
              <a:t>时有</a:t>
            </a:r>
            <a:r>
              <a:rPr lang="en-US" altLang="zh-CN" sz="4400" b="0" dirty="0">
                <a:latin typeface="华文楷体" pitchFamily="2" charset="-122"/>
                <a:ea typeface="华文楷体" pitchFamily="2" charset="-122"/>
              </a:rPr>
              <a:t>T(n)≤</a:t>
            </a:r>
            <a:r>
              <a:rPr lang="en-US" altLang="zh-CN" sz="4400" b="0" dirty="0" err="1">
                <a:latin typeface="华文楷体" pitchFamily="2" charset="-122"/>
                <a:ea typeface="华文楷体" pitchFamily="2" charset="-122"/>
              </a:rPr>
              <a:t>cf</a:t>
            </a:r>
            <a:r>
              <a:rPr lang="en-US" altLang="zh-CN" sz="4400" b="0" dirty="0">
                <a:latin typeface="华文楷体" pitchFamily="2" charset="-122"/>
                <a:ea typeface="华文楷体" pitchFamily="2" charset="-122"/>
              </a:rPr>
              <a:t>(n)</a:t>
            </a:r>
            <a:r>
              <a:rPr lang="zh-CN" altLang="en-US" sz="4400" b="0" dirty="0">
                <a:latin typeface="华文楷体" pitchFamily="2" charset="-122"/>
                <a:ea typeface="华文楷体" pitchFamily="2" charset="-122"/>
              </a:rPr>
              <a:t>，</a:t>
            </a:r>
            <a:r>
              <a:rPr lang="zh-CN" altLang="zh-CN" sz="4400" b="0" dirty="0">
                <a:latin typeface="华文楷体" pitchFamily="2" charset="-122"/>
                <a:ea typeface="华文楷体" pitchFamily="2" charset="-122"/>
              </a:rPr>
              <a:t>称</a:t>
            </a:r>
            <a:r>
              <a:rPr lang="zh-CN" altLang="en-US" sz="4400" b="0" dirty="0">
                <a:latin typeface="华文楷体" pitchFamily="2" charset="-122"/>
                <a:ea typeface="华文楷体" pitchFamily="2" charset="-122"/>
              </a:rPr>
              <a:t>时间复杂度为</a:t>
            </a:r>
            <a:r>
              <a:rPr lang="zh-CN" altLang="zh-CN" sz="4400" b="0" dirty="0">
                <a:latin typeface="华文楷体" pitchFamily="2" charset="-122"/>
                <a:ea typeface="华文楷体" pitchFamily="2" charset="-122"/>
              </a:rPr>
              <a:t>（</a:t>
            </a:r>
            <a:r>
              <a:rPr lang="en-US" altLang="zh-CN" sz="4400" b="0" dirty="0">
                <a:latin typeface="华文楷体" pitchFamily="2" charset="-122"/>
                <a:ea typeface="华文楷体" pitchFamily="2" charset="-122"/>
              </a:rPr>
              <a:t>O(f(n)</a:t>
            </a:r>
            <a:r>
              <a:rPr lang="zh-CN" altLang="zh-CN" sz="4400" b="0" dirty="0">
                <a:latin typeface="华文楷体" pitchFamily="2" charset="-122"/>
                <a:ea typeface="华文楷体" pitchFamily="2" charset="-122"/>
              </a:rPr>
              <a:t>的，即</a:t>
            </a:r>
            <a:r>
              <a:rPr lang="en-US" altLang="zh-CN" sz="4400" b="0" dirty="0">
                <a:latin typeface="华文楷体" pitchFamily="2" charset="-122"/>
                <a:ea typeface="华文楷体" pitchFamily="2" charset="-122"/>
              </a:rPr>
              <a:t>T(n)=O(f(n)</a:t>
            </a:r>
            <a:r>
              <a:rPr lang="zh-CN" altLang="zh-CN" sz="4400" b="0" dirty="0">
                <a:latin typeface="华文楷体" pitchFamily="2" charset="-122"/>
                <a:ea typeface="华文楷体" pitchFamily="2" charset="-122"/>
              </a:rPr>
              <a:t> 。</a:t>
            </a:r>
            <a:r>
              <a:rPr lang="en-US" altLang="zh-CN" sz="4400" b="0" dirty="0">
                <a:latin typeface="华文楷体" pitchFamily="2" charset="-122"/>
                <a:ea typeface="华文楷体" pitchFamily="2" charset="-122"/>
              </a:rPr>
              <a:t>---</a:t>
            </a:r>
            <a:r>
              <a:rPr lang="zh-CN" altLang="en-US" sz="4400" b="0" dirty="0">
                <a:latin typeface="华文楷体" pitchFamily="2" charset="-122"/>
                <a:ea typeface="华文楷体" pitchFamily="2" charset="-122"/>
              </a:rPr>
              <a:t>上限（最低阶表示）</a:t>
            </a:r>
            <a:endParaRPr lang="en-US" altLang="zh-CN" sz="4400" b="0" dirty="0">
              <a:latin typeface="华文楷体" pitchFamily="2" charset="-122"/>
              <a:ea typeface="华文楷体" pitchFamily="2" charset="-122"/>
            </a:endParaRPr>
          </a:p>
          <a:p>
            <a:pPr marL="0" indent="0">
              <a:buNone/>
            </a:pPr>
            <a:endParaRPr lang="en-US" altLang="zh-CN" sz="4400" b="0" dirty="0">
              <a:latin typeface="华文楷体" pitchFamily="2" charset="-122"/>
              <a:ea typeface="华文楷体" pitchFamily="2" charset="-122"/>
            </a:endParaRPr>
          </a:p>
          <a:p>
            <a:pPr>
              <a:buFont typeface="Wingdings" panose="05000000000000000000" pitchFamily="2" charset="2"/>
              <a:buChar char="ü"/>
            </a:pPr>
            <a:r>
              <a:rPr lang="zh-CN" altLang="en-US" sz="4400" dirty="0">
                <a:latin typeface="华文楷体" pitchFamily="2" charset="-122"/>
                <a:ea typeface="华文楷体" pitchFamily="2" charset="-122"/>
              </a:rPr>
              <a:t>定义</a:t>
            </a:r>
            <a:r>
              <a:rPr lang="en-US" altLang="zh-CN" sz="4400" dirty="0">
                <a:latin typeface="华文楷体" pitchFamily="2" charset="-122"/>
                <a:ea typeface="华文楷体" pitchFamily="2" charset="-122"/>
              </a:rPr>
              <a:t>2</a:t>
            </a:r>
            <a:r>
              <a:rPr lang="zh-CN" altLang="en-US" sz="4400" dirty="0">
                <a:latin typeface="华文楷体" pitchFamily="2" charset="-122"/>
                <a:ea typeface="华文楷体" pitchFamily="2" charset="-122"/>
              </a:rPr>
              <a:t>：</a:t>
            </a:r>
            <a:r>
              <a:rPr lang="zh-CN" altLang="zh-CN" sz="4400" b="0" dirty="0">
                <a:latin typeface="华文楷体" pitchFamily="2" charset="-122"/>
                <a:ea typeface="华文楷体" pitchFamily="2" charset="-122"/>
              </a:rPr>
              <a:t>如果存在常数</a:t>
            </a:r>
            <a:r>
              <a:rPr lang="en-US" altLang="zh-CN" sz="4400" b="0" dirty="0">
                <a:latin typeface="华文楷体" pitchFamily="2" charset="-122"/>
                <a:ea typeface="华文楷体" pitchFamily="2" charset="-122"/>
              </a:rPr>
              <a:t>c&gt;0</a:t>
            </a:r>
            <a:r>
              <a:rPr lang="zh-CN" altLang="zh-CN" sz="4400" b="0" dirty="0">
                <a:latin typeface="华文楷体" pitchFamily="2" charset="-122"/>
                <a:ea typeface="华文楷体" pitchFamily="2" charset="-122"/>
              </a:rPr>
              <a:t>与</a:t>
            </a:r>
            <a:r>
              <a:rPr lang="en-US" altLang="zh-CN" sz="4400" b="0" dirty="0" err="1">
                <a:latin typeface="华文楷体" pitchFamily="2" charset="-122"/>
                <a:ea typeface="华文楷体" pitchFamily="2" charset="-122"/>
              </a:rPr>
              <a:t>n0</a:t>
            </a:r>
            <a:r>
              <a:rPr lang="zh-CN" altLang="zh-CN" sz="4400" b="0" dirty="0">
                <a:latin typeface="华文楷体" pitchFamily="2" charset="-122"/>
                <a:ea typeface="华文楷体" pitchFamily="2" charset="-122"/>
              </a:rPr>
              <a:t>，当</a:t>
            </a:r>
            <a:r>
              <a:rPr lang="en-US" altLang="zh-CN" sz="4400" b="0" dirty="0">
                <a:latin typeface="华文楷体" pitchFamily="2" charset="-122"/>
                <a:ea typeface="华文楷体" pitchFamily="2" charset="-122"/>
              </a:rPr>
              <a:t>n&gt;</a:t>
            </a:r>
            <a:r>
              <a:rPr lang="en-US" altLang="zh-CN" sz="4400" b="0" dirty="0" err="1">
                <a:latin typeface="华文楷体" pitchFamily="2" charset="-122"/>
                <a:ea typeface="华文楷体" pitchFamily="2" charset="-122"/>
              </a:rPr>
              <a:t>n0</a:t>
            </a:r>
            <a:r>
              <a:rPr lang="zh-CN" altLang="zh-CN" sz="4400" b="0" dirty="0">
                <a:latin typeface="华文楷体" pitchFamily="2" charset="-122"/>
                <a:ea typeface="华文楷体" pitchFamily="2" charset="-122"/>
              </a:rPr>
              <a:t>时有</a:t>
            </a:r>
            <a:r>
              <a:rPr lang="en-US" altLang="zh-CN" sz="4400" b="0" dirty="0">
                <a:latin typeface="华文楷体" pitchFamily="2" charset="-122"/>
                <a:ea typeface="华文楷体" pitchFamily="2" charset="-122"/>
              </a:rPr>
              <a:t>T(n)≥</a:t>
            </a:r>
            <a:r>
              <a:rPr lang="en-US" altLang="zh-CN" sz="4400" b="0" dirty="0" err="1">
                <a:latin typeface="华文楷体" pitchFamily="2" charset="-122"/>
                <a:ea typeface="华文楷体" pitchFamily="2" charset="-122"/>
              </a:rPr>
              <a:t>cf</a:t>
            </a:r>
            <a:r>
              <a:rPr lang="en-US" altLang="zh-CN" sz="4400" b="0" dirty="0">
                <a:latin typeface="华文楷体" pitchFamily="2" charset="-122"/>
                <a:ea typeface="华文楷体" pitchFamily="2" charset="-122"/>
              </a:rPr>
              <a:t>(n)</a:t>
            </a:r>
            <a:r>
              <a:rPr lang="zh-CN" altLang="en-US" sz="4400" b="0" dirty="0">
                <a:latin typeface="华文楷体" pitchFamily="2" charset="-122"/>
                <a:ea typeface="华文楷体" pitchFamily="2" charset="-122"/>
              </a:rPr>
              <a:t>，</a:t>
            </a:r>
            <a:r>
              <a:rPr lang="zh-CN" altLang="zh-CN" sz="4400" b="0" dirty="0">
                <a:latin typeface="华文楷体" pitchFamily="2" charset="-122"/>
                <a:ea typeface="华文楷体" pitchFamily="2" charset="-122"/>
              </a:rPr>
              <a:t>称</a:t>
            </a:r>
            <a:r>
              <a:rPr lang="zh-CN" altLang="en-US" sz="4400" b="0" dirty="0">
                <a:latin typeface="华文楷体" pitchFamily="2" charset="-122"/>
                <a:ea typeface="华文楷体" pitchFamily="2" charset="-122"/>
              </a:rPr>
              <a:t>时间复杂度为</a:t>
            </a:r>
            <a:r>
              <a:rPr lang="en-US" altLang="zh-CN" sz="4400" b="0" dirty="0">
                <a:latin typeface="华文楷体" pitchFamily="2" charset="-122"/>
                <a:ea typeface="华文楷体" pitchFamily="2" charset="-122"/>
              </a:rPr>
              <a:t>Ω(f(n)</a:t>
            </a:r>
            <a:r>
              <a:rPr lang="zh-CN" altLang="zh-CN" sz="4400" b="0" dirty="0">
                <a:latin typeface="华文楷体" pitchFamily="2" charset="-122"/>
                <a:ea typeface="华文楷体" pitchFamily="2" charset="-122"/>
              </a:rPr>
              <a:t>的</a:t>
            </a:r>
            <a:r>
              <a:rPr lang="zh-CN" altLang="en-US" sz="4400" b="0" dirty="0">
                <a:latin typeface="华文楷体" pitchFamily="2" charset="-122"/>
                <a:ea typeface="华文楷体" pitchFamily="2" charset="-122"/>
              </a:rPr>
              <a:t>，</a:t>
            </a:r>
            <a:r>
              <a:rPr lang="zh-CN" altLang="zh-CN" sz="4400" b="0" dirty="0">
                <a:latin typeface="华文楷体" pitchFamily="2" charset="-122"/>
                <a:ea typeface="华文楷体" pitchFamily="2" charset="-122"/>
              </a:rPr>
              <a:t> ，即</a:t>
            </a:r>
            <a:r>
              <a:rPr lang="en-US" altLang="zh-CN" sz="4400" b="0" dirty="0">
                <a:latin typeface="华文楷体" pitchFamily="2" charset="-122"/>
                <a:ea typeface="华文楷体" pitchFamily="2" charset="-122"/>
              </a:rPr>
              <a:t>T(n)=Ω(f(n)</a:t>
            </a:r>
            <a:r>
              <a:rPr lang="zh-CN" altLang="en-US" sz="4400" b="0" dirty="0">
                <a:latin typeface="华文楷体" pitchFamily="2" charset="-122"/>
                <a:ea typeface="华文楷体" pitchFamily="2" charset="-122"/>
              </a:rPr>
              <a:t>。</a:t>
            </a:r>
            <a:r>
              <a:rPr lang="en-US" altLang="zh-CN" sz="4400" b="0" dirty="0">
                <a:latin typeface="华文楷体" pitchFamily="2" charset="-122"/>
                <a:ea typeface="华文楷体" pitchFamily="2" charset="-122"/>
              </a:rPr>
              <a:t>---</a:t>
            </a:r>
            <a:r>
              <a:rPr lang="zh-CN" altLang="en-US" sz="4400" b="0" dirty="0">
                <a:latin typeface="华文楷体" pitchFamily="2" charset="-122"/>
                <a:ea typeface="华文楷体" pitchFamily="2" charset="-122"/>
              </a:rPr>
              <a:t>下限（最高阶表示）</a:t>
            </a:r>
            <a:endParaRPr lang="en-US" altLang="zh-CN" sz="4400" b="0" dirty="0">
              <a:latin typeface="华文楷体" pitchFamily="2" charset="-122"/>
              <a:ea typeface="华文楷体" pitchFamily="2" charset="-122"/>
            </a:endParaRPr>
          </a:p>
          <a:p>
            <a:pPr>
              <a:buFont typeface="Wingdings" panose="05000000000000000000" pitchFamily="2" charset="2"/>
              <a:buChar char="ü"/>
            </a:pPr>
            <a:endParaRPr lang="en-US" altLang="zh-CN" sz="4400" b="0" dirty="0">
              <a:latin typeface="华文楷体" pitchFamily="2" charset="-122"/>
              <a:ea typeface="华文楷体" pitchFamily="2" charset="-122"/>
            </a:endParaRPr>
          </a:p>
          <a:p>
            <a:pPr>
              <a:buFont typeface="Wingdings" panose="05000000000000000000" pitchFamily="2" charset="2"/>
              <a:buChar char="ü"/>
            </a:pPr>
            <a:r>
              <a:rPr lang="zh-CN" altLang="en-US" sz="4400" dirty="0">
                <a:latin typeface="华文楷体" pitchFamily="2" charset="-122"/>
                <a:ea typeface="华文楷体" pitchFamily="2" charset="-122"/>
              </a:rPr>
              <a:t>定义</a:t>
            </a:r>
            <a:r>
              <a:rPr lang="en-US" altLang="zh-CN" sz="4400" dirty="0">
                <a:latin typeface="华文楷体" pitchFamily="2" charset="-122"/>
                <a:ea typeface="华文楷体" pitchFamily="2" charset="-122"/>
              </a:rPr>
              <a:t>3</a:t>
            </a:r>
            <a:r>
              <a:rPr lang="zh-CN" altLang="en-US" sz="4400" dirty="0">
                <a:latin typeface="华文楷体" pitchFamily="2" charset="-122"/>
                <a:ea typeface="华文楷体" pitchFamily="2" charset="-122"/>
              </a:rPr>
              <a:t>：</a:t>
            </a:r>
            <a:r>
              <a:rPr lang="zh-CN" altLang="zh-CN" sz="4400" b="0" dirty="0">
                <a:latin typeface="华文楷体" pitchFamily="2" charset="-122"/>
                <a:ea typeface="华文楷体" pitchFamily="2" charset="-122"/>
              </a:rPr>
              <a:t>当上、下限相等时，可用</a:t>
            </a:r>
            <a:r>
              <a:rPr lang="en-US" altLang="zh-CN" sz="4400" b="0" dirty="0">
                <a:latin typeface="华文楷体" pitchFamily="2" charset="-122"/>
                <a:ea typeface="华文楷体" pitchFamily="2" charset="-122"/>
              </a:rPr>
              <a:t>Θ</a:t>
            </a:r>
            <a:r>
              <a:rPr lang="zh-CN" altLang="zh-CN" sz="4400" b="0" dirty="0">
                <a:latin typeface="华文楷体" pitchFamily="2" charset="-122"/>
                <a:ea typeface="华文楷体" pitchFamily="2" charset="-122"/>
              </a:rPr>
              <a:t>表示法。如果一种算法既是</a:t>
            </a:r>
            <a:r>
              <a:rPr lang="en-US" altLang="zh-CN" sz="4400" b="0" dirty="0">
                <a:latin typeface="华文楷体" pitchFamily="2" charset="-122"/>
                <a:ea typeface="华文楷体" pitchFamily="2" charset="-122"/>
              </a:rPr>
              <a:t>O(f(n))</a:t>
            </a:r>
            <a:r>
              <a:rPr lang="zh-CN" altLang="zh-CN" sz="4400" b="0" dirty="0">
                <a:latin typeface="华文楷体" pitchFamily="2" charset="-122"/>
                <a:ea typeface="华文楷体" pitchFamily="2" charset="-122"/>
              </a:rPr>
              <a:t>，又是</a:t>
            </a:r>
            <a:r>
              <a:rPr lang="en-US" altLang="zh-CN" sz="4400" b="0" dirty="0">
                <a:latin typeface="华文楷体" pitchFamily="2" charset="-122"/>
                <a:ea typeface="华文楷体" pitchFamily="2" charset="-122"/>
              </a:rPr>
              <a:t>Ω(f(n))</a:t>
            </a:r>
            <a:r>
              <a:rPr lang="zh-CN" altLang="zh-CN" sz="4400" b="0" dirty="0">
                <a:latin typeface="华文楷体" pitchFamily="2" charset="-122"/>
                <a:ea typeface="华文楷体" pitchFamily="2" charset="-122"/>
              </a:rPr>
              <a:t>，则称其是</a:t>
            </a:r>
            <a:r>
              <a:rPr lang="en-US" altLang="zh-CN" sz="4400" b="0" dirty="0">
                <a:latin typeface="华文楷体" pitchFamily="2" charset="-122"/>
                <a:ea typeface="华文楷体" pitchFamily="2" charset="-122"/>
              </a:rPr>
              <a:t>Θ(f(n))</a:t>
            </a:r>
            <a:r>
              <a:rPr lang="zh-CN" altLang="zh-CN" sz="4400" b="0" dirty="0">
                <a:latin typeface="华文楷体" pitchFamily="2" charset="-122"/>
                <a:ea typeface="华文楷体" pitchFamily="2" charset="-122"/>
              </a:rPr>
              <a:t>的。</a:t>
            </a:r>
            <a:r>
              <a:rPr lang="en-US" altLang="zh-CN" sz="4400" b="0" dirty="0">
                <a:latin typeface="华文楷体" pitchFamily="2" charset="-122"/>
                <a:ea typeface="华文楷体" pitchFamily="2" charset="-122"/>
              </a:rPr>
              <a:t>---</a:t>
            </a:r>
            <a:r>
              <a:rPr lang="zh-CN" altLang="en-US" sz="4400" b="0" dirty="0">
                <a:latin typeface="华文楷体" pitchFamily="2" charset="-122"/>
                <a:ea typeface="华文楷体" pitchFamily="2" charset="-122"/>
              </a:rPr>
              <a:t>上下限相同</a:t>
            </a:r>
            <a:endParaRPr lang="zh-CN" altLang="zh-CN" sz="44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算法时间复杂度更多的表示方法：</a:t>
            </a:r>
          </a:p>
        </p:txBody>
      </p:sp>
    </p:spTree>
    <p:extLst>
      <p:ext uri="{BB962C8B-B14F-4D97-AF65-F5344CB8AC3E}">
        <p14:creationId xmlns:p14="http://schemas.microsoft.com/office/powerpoint/2010/main" val="73568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2528466"/>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数据结构：</a:t>
            </a:r>
            <a:r>
              <a:rPr lang="zh-CN" altLang="zh-CN" sz="2800" b="0" dirty="0">
                <a:latin typeface="华文楷体" pitchFamily="2" charset="-122"/>
                <a:ea typeface="华文楷体" pitchFamily="2" charset="-122"/>
              </a:rPr>
              <a:t>有限个</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类型相同、相互之间具有一定</a:t>
            </a:r>
            <a:r>
              <a:rPr lang="zh-CN" altLang="en-US" sz="2800" b="0" dirty="0">
                <a:latin typeface="华文楷体" pitchFamily="2" charset="-122"/>
                <a:ea typeface="华文楷体" pitchFamily="2" charset="-122"/>
              </a:rPr>
              <a:t>制约</a:t>
            </a:r>
            <a:r>
              <a:rPr lang="zh-CN" altLang="zh-CN" sz="2800" b="0" dirty="0">
                <a:latin typeface="华文楷体" pitchFamily="2" charset="-122"/>
                <a:ea typeface="华文楷体" pitchFamily="2" charset="-122"/>
              </a:rPr>
              <a:t>关系的数据元素</a:t>
            </a:r>
            <a:endParaRPr lang="en-US" altLang="zh-CN" sz="2800" b="0" dirty="0">
              <a:latin typeface="华文楷体" pitchFamily="2" charset="-122"/>
              <a:ea typeface="华文楷体" pitchFamily="2" charset="-122"/>
            </a:endParaRPr>
          </a:p>
          <a:p>
            <a:pPr marL="1789113" indent="0">
              <a:lnSpc>
                <a:spcPct val="115000"/>
              </a:lnSpc>
              <a:buNone/>
              <a:defRPr/>
            </a:pPr>
            <a:r>
              <a:rPr lang="zh-CN" altLang="zh-CN" sz="2800" b="0" dirty="0">
                <a:latin typeface="华文楷体" pitchFamily="2" charset="-122"/>
                <a:ea typeface="华文楷体" pitchFamily="2" charset="-122"/>
              </a:rPr>
              <a:t>组成的集合。</a:t>
            </a:r>
            <a:endParaRPr lang="en-US" altLang="zh-CN" sz="2800" b="0" dirty="0">
              <a:latin typeface="华文楷体" pitchFamily="2" charset="-122"/>
              <a:ea typeface="华文楷体" pitchFamily="2" charset="-122"/>
            </a:endParaRPr>
          </a:p>
          <a:p>
            <a:pPr marL="1789113" indent="0">
              <a:lnSpc>
                <a:spcPct val="115000"/>
              </a:lnSpc>
              <a:buNone/>
              <a:defRPr/>
            </a:pPr>
            <a:r>
              <a:rPr lang="zh-CN" altLang="en-US" sz="2800" b="0" dirty="0">
                <a:latin typeface="华文楷体" pitchFamily="2" charset="-122"/>
                <a:ea typeface="华文楷体" pitchFamily="2" charset="-122"/>
              </a:rPr>
              <a:t>如某窗口前的队列，有限</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类型相同</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你先我后关系。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几种典型结构：</a:t>
            </a: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什么是数据结构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995247" y="3816625"/>
            <a:ext cx="7480595" cy="2544418"/>
          </a:xfrm>
          <a:prstGeom prst="rect">
            <a:avLst/>
          </a:prstGeom>
          <a:noFill/>
          <a:ln>
            <a:noFill/>
          </a:ln>
        </p:spPr>
      </p:pic>
    </p:spTree>
    <p:extLst>
      <p:ext uri="{BB962C8B-B14F-4D97-AF65-F5344CB8AC3E}">
        <p14:creationId xmlns:p14="http://schemas.microsoft.com/office/powerpoint/2010/main" val="373773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320620" cy="4754831"/>
          </a:xfrm>
        </p:spPr>
        <p:txBody>
          <a:bodyPr>
            <a:normAutofit fontScale="92500" lnSpcReduction="10000"/>
          </a:bodyPr>
          <a:lstStyle/>
          <a:p>
            <a:pPr>
              <a:buFont typeface="Wingdings" panose="05000000000000000000" pitchFamily="2" charset="2"/>
              <a:buChar char="ü"/>
            </a:pPr>
            <a:r>
              <a:rPr lang="zh-CN" altLang="en-US" sz="3100" b="0" dirty="0">
                <a:latin typeface="华文楷体" pitchFamily="2" charset="-122"/>
                <a:ea typeface="华文楷体" pitchFamily="2" charset="-122"/>
              </a:rPr>
              <a:t>图灵和图灵机模型</a:t>
            </a:r>
            <a:endParaRPr lang="en-US"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   </a:t>
            </a:r>
            <a:r>
              <a:rPr lang="zh-CN" altLang="en-US" sz="3100" b="0" dirty="0">
                <a:latin typeface="华文楷体" pitchFamily="2" charset="-122"/>
                <a:ea typeface="华文楷体" pitchFamily="2" charset="-122"/>
              </a:rPr>
              <a:t>图灵</a:t>
            </a:r>
            <a:r>
              <a:rPr lang="en-US" altLang="zh-CN" sz="3100" b="0" dirty="0">
                <a:latin typeface="华文楷体" pitchFamily="2" charset="-122"/>
                <a:ea typeface="华文楷体" pitchFamily="2" charset="-122"/>
              </a:rPr>
              <a:t>---</a:t>
            </a:r>
            <a:r>
              <a:rPr lang="zh-CN" altLang="en-US" sz="3100" b="0" dirty="0">
                <a:latin typeface="华文楷体" pitchFamily="2" charset="-122"/>
                <a:ea typeface="华文楷体" pitchFamily="2" charset="-122"/>
              </a:rPr>
              <a:t>计算机科学中神一般的任务，图灵奖相当于计算机界的诺贝尔奖。</a:t>
            </a:r>
            <a:endParaRPr lang="en-US"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    </a:t>
            </a:r>
            <a:r>
              <a:rPr lang="zh-CN" altLang="en-US" sz="3100" b="0" dirty="0">
                <a:latin typeface="华文楷体" pitchFamily="2" charset="-122"/>
                <a:ea typeface="华文楷体" pitchFamily="2" charset="-122"/>
              </a:rPr>
              <a:t>图灵机模型：</a:t>
            </a:r>
            <a:r>
              <a:rPr lang="en-US" altLang="zh-CN" sz="3100" b="0" dirty="0">
                <a:latin typeface="华文楷体" pitchFamily="2" charset="-122"/>
                <a:ea typeface="华文楷体" pitchFamily="2" charset="-122"/>
              </a:rPr>
              <a:t>4</a:t>
            </a:r>
            <a:r>
              <a:rPr lang="zh-CN" altLang="en-US" sz="3100" b="0" dirty="0">
                <a:latin typeface="华文楷体" pitchFamily="2" charset="-122"/>
                <a:ea typeface="华文楷体" pitchFamily="2" charset="-122"/>
              </a:rPr>
              <a:t>部分</a:t>
            </a:r>
            <a:endParaRPr lang="en-US"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    1</a:t>
            </a:r>
            <a:r>
              <a:rPr lang="zh-CN" altLang="en-US" sz="3100" b="0" dirty="0">
                <a:latin typeface="华文楷体" pitchFamily="2" charset="-122"/>
                <a:ea typeface="华文楷体" pitchFamily="2" charset="-122"/>
              </a:rPr>
              <a:t>）纸带（分格子有符号）   </a:t>
            </a:r>
            <a:r>
              <a:rPr lang="en-US" altLang="zh-CN" sz="3100" b="0" dirty="0">
                <a:latin typeface="华文楷体" pitchFamily="2" charset="-122"/>
                <a:ea typeface="华文楷体" pitchFamily="2" charset="-122"/>
              </a:rPr>
              <a:t>2</a:t>
            </a:r>
            <a:r>
              <a:rPr lang="zh-CN" altLang="en-US" sz="3100" b="0" dirty="0">
                <a:latin typeface="华文楷体" pitchFamily="2" charset="-122"/>
                <a:ea typeface="华文楷体" pitchFamily="2" charset="-122"/>
              </a:rPr>
              <a:t>）读写头（左右移动，可读写）  </a:t>
            </a:r>
            <a:endParaRPr lang="en-US" altLang="zh-CN" sz="3100" b="0" dirty="0">
              <a:latin typeface="华文楷体" pitchFamily="2" charset="-122"/>
              <a:ea typeface="华文楷体" pitchFamily="2" charset="-122"/>
            </a:endParaRPr>
          </a:p>
          <a:p>
            <a:pPr marL="0" indent="0">
              <a:buNone/>
            </a:pPr>
            <a:r>
              <a:rPr lang="en-US" altLang="zh-CN" sz="3100" b="0" dirty="0">
                <a:latin typeface="华文楷体" pitchFamily="2" charset="-122"/>
                <a:ea typeface="华文楷体" pitchFamily="2" charset="-122"/>
              </a:rPr>
              <a:t>    3</a:t>
            </a:r>
            <a:r>
              <a:rPr lang="zh-CN" altLang="en-US" sz="3100" b="0" dirty="0">
                <a:latin typeface="华文楷体" pitchFamily="2" charset="-122"/>
                <a:ea typeface="华文楷体" pitchFamily="2" charset="-122"/>
              </a:rPr>
              <a:t>）规格表（状态</a:t>
            </a:r>
            <a:r>
              <a:rPr lang="en-US" altLang="zh-CN" sz="3100" b="0" dirty="0">
                <a:latin typeface="华文楷体" pitchFamily="2" charset="-122"/>
                <a:ea typeface="华文楷体" pitchFamily="2" charset="-122"/>
              </a:rPr>
              <a:t>+</a:t>
            </a:r>
            <a:r>
              <a:rPr lang="zh-CN" altLang="en-US" sz="3100" b="0" dirty="0">
                <a:latin typeface="华文楷体" pitchFamily="2" charset="-122"/>
                <a:ea typeface="华文楷体" pitchFamily="2" charset="-122"/>
              </a:rPr>
              <a:t>格中符号</a:t>
            </a:r>
            <a:r>
              <a:rPr lang="en-US" altLang="zh-CN" sz="3100" b="0" dirty="0">
                <a:latin typeface="华文楷体" pitchFamily="2" charset="-122"/>
                <a:ea typeface="华文楷体" pitchFamily="2" charset="-122"/>
              </a:rPr>
              <a:t>-&gt;</a:t>
            </a:r>
            <a:r>
              <a:rPr lang="zh-CN" altLang="en-US" sz="3100" b="0" dirty="0">
                <a:latin typeface="华文楷体" pitchFamily="2" charset="-122"/>
                <a:ea typeface="华文楷体" pitchFamily="2" charset="-122"/>
              </a:rPr>
              <a:t>下一状态）</a:t>
            </a:r>
            <a:endParaRPr lang="en-US" altLang="zh-CN" sz="3100" b="0" dirty="0">
              <a:latin typeface="华文楷体" pitchFamily="2" charset="-122"/>
              <a:ea typeface="华文楷体" pitchFamily="2" charset="-122"/>
            </a:endParaRPr>
          </a:p>
          <a:p>
            <a:pPr marL="0" indent="0">
              <a:buNone/>
            </a:pPr>
            <a:r>
              <a:rPr lang="zh-CN" altLang="en-US" sz="3100" b="0" dirty="0">
                <a:latin typeface="华文楷体" pitchFamily="2" charset="-122"/>
                <a:ea typeface="华文楷体" pitchFamily="2" charset="-122"/>
              </a:rPr>
              <a:t>    </a:t>
            </a:r>
            <a:r>
              <a:rPr lang="en-US" altLang="zh-CN" sz="3100" b="0" dirty="0">
                <a:latin typeface="华文楷体" pitchFamily="2" charset="-122"/>
                <a:ea typeface="华文楷体" pitchFamily="2" charset="-122"/>
              </a:rPr>
              <a:t>4</a:t>
            </a:r>
            <a:r>
              <a:rPr lang="zh-CN" altLang="en-US" sz="3100" b="0" dirty="0">
                <a:latin typeface="华文楷体" pitchFamily="2" charset="-122"/>
                <a:ea typeface="华文楷体" pitchFamily="2" charset="-122"/>
              </a:rPr>
              <a:t>）状态保存（有限个、可保存）   </a:t>
            </a:r>
            <a:endParaRPr lang="en-US" altLang="zh-CN" sz="3100" b="0" dirty="0">
              <a:latin typeface="华文楷体" pitchFamily="2" charset="-122"/>
              <a:ea typeface="华文楷体" pitchFamily="2" charset="-122"/>
            </a:endParaRPr>
          </a:p>
          <a:p>
            <a:pPr>
              <a:buFont typeface="Wingdings" panose="05000000000000000000" pitchFamily="2" charset="2"/>
              <a:buChar char="ü"/>
            </a:pPr>
            <a:r>
              <a:rPr lang="zh-CN" altLang="en-US" sz="3100" b="0" dirty="0">
                <a:latin typeface="华文楷体" pitchFamily="2" charset="-122"/>
                <a:ea typeface="华文楷体" pitchFamily="2" charset="-122"/>
              </a:rPr>
              <a:t>可计算问题</a:t>
            </a:r>
            <a:endParaRPr lang="en-US" altLang="zh-CN" sz="31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扩展</a:t>
            </a:r>
            <a:r>
              <a:rPr lang="en-US" altLang="zh-CN" dirty="0"/>
              <a:t>---</a:t>
            </a:r>
            <a:r>
              <a:rPr lang="zh-CN" altLang="en-US" dirty="0"/>
              <a:t>可计算问题：</a:t>
            </a:r>
          </a:p>
        </p:txBody>
      </p:sp>
    </p:spTree>
    <p:extLst>
      <p:ext uri="{BB962C8B-B14F-4D97-AF65-F5344CB8AC3E}">
        <p14:creationId xmlns:p14="http://schemas.microsoft.com/office/powerpoint/2010/main" val="168210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320620" cy="4754831"/>
          </a:xfrm>
        </p:spPr>
        <p:txBody>
          <a:bodyPr>
            <a:normAutofit/>
          </a:bodyPr>
          <a:lstStyle/>
          <a:p>
            <a:pPr>
              <a:buFont typeface="Wingdings" panose="05000000000000000000" pitchFamily="2" charset="2"/>
              <a:buChar char="ü"/>
            </a:pPr>
            <a:r>
              <a:rPr lang="zh-CN" altLang="en-US" sz="3100" b="0" dirty="0">
                <a:latin typeface="华文楷体" pitchFamily="2" charset="-122"/>
                <a:ea typeface="华文楷体" pitchFamily="2" charset="-122"/>
              </a:rPr>
              <a:t>在有限步之内可以借助机械运动完成的数学问题。</a:t>
            </a:r>
            <a:endParaRPr lang="en-US" altLang="zh-CN" sz="3100" b="0" dirty="0">
              <a:latin typeface="华文楷体" pitchFamily="2" charset="-122"/>
              <a:ea typeface="华文楷体" pitchFamily="2" charset="-122"/>
            </a:endParaRPr>
          </a:p>
          <a:p>
            <a:pPr>
              <a:buFont typeface="Wingdings" panose="05000000000000000000" pitchFamily="2" charset="2"/>
              <a:buChar char="ü"/>
            </a:pPr>
            <a:r>
              <a:rPr lang="zh-CN" altLang="en-US" sz="3100" b="0" dirty="0">
                <a:latin typeface="华文楷体" pitchFamily="2" charset="-122"/>
                <a:ea typeface="华文楷体" pitchFamily="2" charset="-122"/>
              </a:rPr>
              <a:t>关键词：数学问题、有限步、机械运动</a:t>
            </a:r>
            <a:endParaRPr lang="en-US" altLang="zh-CN" sz="3100" b="0" dirty="0">
              <a:latin typeface="华文楷体" pitchFamily="2" charset="-122"/>
              <a:ea typeface="华文楷体" pitchFamily="2" charset="-122"/>
            </a:endParaRPr>
          </a:p>
          <a:p>
            <a:pPr marL="0" indent="0">
              <a:buNone/>
            </a:pPr>
            <a:endParaRPr lang="en-US" altLang="zh-CN" sz="31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扩展</a:t>
            </a:r>
            <a:r>
              <a:rPr lang="en-US" altLang="zh-CN" dirty="0"/>
              <a:t>---</a:t>
            </a:r>
            <a:r>
              <a:rPr lang="zh-CN" altLang="en-US" dirty="0"/>
              <a:t>可计算问题：</a:t>
            </a:r>
          </a:p>
        </p:txBody>
      </p:sp>
    </p:spTree>
    <p:extLst>
      <p:ext uri="{BB962C8B-B14F-4D97-AF65-F5344CB8AC3E}">
        <p14:creationId xmlns:p14="http://schemas.microsoft.com/office/powerpoint/2010/main" val="290876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16162" y="2183788"/>
            <a:ext cx="3241789" cy="2116752"/>
          </a:xfrm>
        </p:spPr>
        <p:txBody>
          <a:bodyPr>
            <a:norm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数据结构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C++</a:t>
            </a:r>
            <a:r>
              <a:rPr lang="zh-CN" altLang="en-US" sz="2800" dirty="0">
                <a:solidFill>
                  <a:srgbClr val="FF0000"/>
                </a:solidFill>
                <a:latin typeface="华文楷体" pitchFamily="2" charset="-122"/>
                <a:ea typeface="华文楷体" pitchFamily="2" charset="-122"/>
              </a:rPr>
              <a:t>部分概念</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solidFill>
                <a:srgbClr val="FF0000"/>
              </a:solidFill>
              <a:latin typeface="华文楷体" pitchFamily="2" charset="-122"/>
              <a:ea typeface="华文楷体" pitchFamily="2" charset="-122"/>
            </a:endParaRPr>
          </a:p>
        </p:txBody>
      </p:sp>
      <p:sp>
        <p:nvSpPr>
          <p:cNvPr id="4" name="文本框 3"/>
          <p:cNvSpPr txBox="1"/>
          <p:nvPr/>
        </p:nvSpPr>
        <p:spPr>
          <a:xfrm>
            <a:off x="6172201" y="3392599"/>
            <a:ext cx="4014788" cy="1815882"/>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面向对象</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泛型机制</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en-US" altLang="zh-CN" sz="2800" dirty="0" err="1">
                <a:solidFill>
                  <a:srgbClr val="FF0000"/>
                </a:solidFill>
                <a:latin typeface="华文楷体" panose="02010600040101010101" pitchFamily="2" charset="-122"/>
                <a:ea typeface="华文楷体" panose="02010600040101010101" pitchFamily="2" charset="-122"/>
              </a:rPr>
              <a:t>const</a:t>
            </a:r>
            <a:r>
              <a:rPr lang="zh-CN" altLang="en-US" sz="2800" dirty="0">
                <a:solidFill>
                  <a:srgbClr val="FF0000"/>
                </a:solidFill>
                <a:latin typeface="华文楷体" panose="02010600040101010101" pitchFamily="2" charset="-122"/>
                <a:ea typeface="华文楷体" panose="02010600040101010101" pitchFamily="2" charset="-122"/>
              </a:rPr>
              <a:t>机制</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异常处理</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2020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0811057" cy="4205833"/>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面向对象方法将</a:t>
            </a:r>
            <a:r>
              <a:rPr lang="zh-CN" altLang="zh-CN" sz="2800" dirty="0">
                <a:latin typeface="华文楷体" pitchFamily="2" charset="-122"/>
                <a:ea typeface="华文楷体" pitchFamily="2" charset="-122"/>
              </a:rPr>
              <a:t>数据</a:t>
            </a:r>
            <a:r>
              <a:rPr lang="zh-CN" altLang="zh-CN" sz="2800" b="0" dirty="0">
                <a:latin typeface="华文楷体" pitchFamily="2" charset="-122"/>
                <a:ea typeface="华文楷体" pitchFamily="2" charset="-122"/>
              </a:rPr>
              <a:t>和对</a:t>
            </a:r>
            <a:r>
              <a:rPr lang="zh-CN" altLang="zh-CN" sz="2800" dirty="0">
                <a:latin typeface="华文楷体" pitchFamily="2" charset="-122"/>
                <a:ea typeface="华文楷体" pitchFamily="2" charset="-122"/>
              </a:rPr>
              <a:t>数据的基本操作处理函数</a:t>
            </a:r>
            <a:r>
              <a:rPr lang="zh-CN" altLang="zh-CN" sz="2800" b="0" dirty="0">
                <a:latin typeface="华文楷体" pitchFamily="2" charset="-122"/>
                <a:ea typeface="华文楷体" pitchFamily="2" charset="-122"/>
              </a:rPr>
              <a:t>都封装在一个类中，分别成为一个类的</a:t>
            </a:r>
            <a:r>
              <a:rPr lang="zh-CN" altLang="zh-CN" sz="2800" dirty="0">
                <a:latin typeface="华文楷体" pitchFamily="2" charset="-122"/>
                <a:ea typeface="华文楷体" pitchFamily="2" charset="-122"/>
              </a:rPr>
              <a:t>属性</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成员函数</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整个类相当于定义了一个新的</a:t>
            </a:r>
            <a:r>
              <a:rPr lang="zh-CN" altLang="zh-CN" sz="2800" dirty="0">
                <a:latin typeface="华文楷体" pitchFamily="2" charset="-122"/>
                <a:ea typeface="华文楷体" pitchFamily="2" charset="-122"/>
              </a:rPr>
              <a:t>数据类型</a:t>
            </a:r>
            <a:r>
              <a:rPr lang="zh-CN" altLang="zh-CN" sz="2800" b="0" dirty="0">
                <a:latin typeface="华文楷体" pitchFamily="2" charset="-122"/>
                <a:ea typeface="华文楷体" pitchFamily="2" charset="-122"/>
              </a:rPr>
              <a:t>，然后根据具体问题建立该类的对象（即变量），通过对象调用合适的函数来解决实际问题。</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a:t>
            </a:r>
          </a:p>
        </p:txBody>
      </p:sp>
    </p:spTree>
    <p:extLst>
      <p:ext uri="{BB962C8B-B14F-4D97-AF65-F5344CB8AC3E}">
        <p14:creationId xmlns:p14="http://schemas.microsoft.com/office/powerpoint/2010/main" val="1965053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0811057" cy="3669119"/>
          </a:xfrm>
        </p:spPr>
        <p:txBody>
          <a:bodyPr>
            <a:noAutofit/>
          </a:bodyPr>
          <a:lstStyle/>
          <a:p>
            <a:pPr marL="0" indent="0">
              <a:lnSpc>
                <a:spcPct val="115000"/>
              </a:lnSpc>
              <a:buNone/>
              <a:defRPr/>
            </a:pPr>
            <a:r>
              <a:rPr lang="zh-CN" altLang="en-US" sz="3200" dirty="0"/>
              <a:t>任务：</a:t>
            </a:r>
            <a:endParaRPr lang="en-US" altLang="zh-CN" sz="3200" dirty="0"/>
          </a:p>
          <a:p>
            <a:pPr marL="0" indent="0">
              <a:lnSpc>
                <a:spcPct val="115000"/>
              </a:lnSpc>
              <a:buNone/>
              <a:defRPr/>
            </a:pPr>
            <a:r>
              <a:rPr lang="zh-CN" altLang="zh-CN" sz="3200" b="0" dirty="0">
                <a:latin typeface="华文楷体" pitchFamily="2" charset="-122"/>
                <a:ea typeface="华文楷体" pitchFamily="2" charset="-122"/>
              </a:rPr>
              <a:t>将</a:t>
            </a:r>
            <a:r>
              <a:rPr lang="en-US" altLang="zh-CN" sz="3200" b="0" dirty="0">
                <a:latin typeface="华文楷体" pitchFamily="2" charset="-122"/>
                <a:ea typeface="华文楷体" pitchFamily="2" charset="-122"/>
              </a:rPr>
              <a:t>1-20</a:t>
            </a:r>
            <a:r>
              <a:rPr lang="zh-CN" altLang="zh-CN" sz="3200" b="0" dirty="0">
                <a:latin typeface="华文楷体" pitchFamily="2" charset="-122"/>
                <a:ea typeface="华文楷体" pitchFamily="2" charset="-122"/>
              </a:rPr>
              <a:t>之间的奇数存入</a:t>
            </a:r>
            <a:r>
              <a:rPr lang="zh-CN" altLang="en-US" sz="3200" b="0" dirty="0">
                <a:latin typeface="华文楷体" pitchFamily="2" charset="-122"/>
                <a:ea typeface="华文楷体" pitchFamily="2" charset="-122"/>
              </a:rPr>
              <a:t>数组</a:t>
            </a:r>
            <a:r>
              <a:rPr lang="zh-CN" altLang="zh-CN" sz="3200" b="0" dirty="0">
                <a:latin typeface="华文楷体" pitchFamily="2" charset="-122"/>
                <a:ea typeface="华文楷体" pitchFamily="2" charset="-122"/>
              </a:rPr>
              <a:t>，之后在这组数中查找用户输入的任意一个整数并报告查找结果。</a:t>
            </a:r>
            <a:endParaRPr lang="zh-CN" altLang="en-US"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面向过程 </a:t>
            </a:r>
            <a:r>
              <a:rPr lang="en-US" altLang="zh-CN" dirty="0">
                <a:latin typeface="华文楷体" panose="02010600040101010101" pitchFamily="2" charset="-122"/>
                <a:ea typeface="华文楷体" panose="02010600040101010101" pitchFamily="2" charset="-122"/>
              </a:rPr>
              <a:t>VS </a:t>
            </a:r>
            <a:r>
              <a:rPr lang="zh-CN" altLang="en-US" dirty="0">
                <a:latin typeface="华文楷体" panose="02010600040101010101" pitchFamily="2" charset="-122"/>
                <a:ea typeface="华文楷体" panose="02010600040101010101" pitchFamily="2" charset="-122"/>
              </a:rPr>
              <a:t>面向对象：</a:t>
            </a:r>
          </a:p>
        </p:txBody>
      </p:sp>
    </p:spTree>
    <p:extLst>
      <p:ext uri="{BB962C8B-B14F-4D97-AF65-F5344CB8AC3E}">
        <p14:creationId xmlns:p14="http://schemas.microsoft.com/office/powerpoint/2010/main" val="201828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1" y="1558863"/>
            <a:ext cx="5145752"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setValue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find(</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 </a:t>
            </a:r>
            <a:r>
              <a:rPr lang="en-US" altLang="zh-CN" b="0" dirty="0" err="1">
                <a:cs typeface="Times New Roman" panose="02020603050405020304" pitchFamily="18" charset="0"/>
              </a:rPr>
              <a:t>int</a:t>
            </a:r>
            <a:r>
              <a:rPr lang="en-US" altLang="zh-CN" b="0" dirty="0">
                <a:cs typeface="Times New Roman" panose="02020603050405020304" pitchFamily="18" charset="0"/>
              </a:rPr>
              <a:t> x);//</a:t>
            </a:r>
            <a:r>
              <a:rPr lang="zh-CN" altLang="zh-CN" b="0" dirty="0">
                <a:cs typeface="Times New Roman" panose="02020603050405020304" pitchFamily="18" charset="0"/>
              </a:rPr>
              <a:t>查找</a:t>
            </a:r>
            <a:r>
              <a:rPr lang="en-US" altLang="zh-CN" b="0" dirty="0">
                <a:cs typeface="Times New Roman" panose="02020603050405020304" pitchFamily="18" charset="0"/>
              </a:rPr>
              <a: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data[10],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setValue</a:t>
            </a:r>
            <a:r>
              <a:rPr lang="en-US" altLang="zh-CN" b="0" dirty="0">
                <a:cs typeface="Times New Roman" panose="02020603050405020304" pitchFamily="18" charset="0"/>
              </a:rPr>
              <a:t>(data, 10);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   </a:t>
            </a:r>
            <a:r>
              <a:rPr lang="en-US" altLang="zh-CN" b="0" dirty="0" err="1">
                <a:cs typeface="Times New Roman" panose="02020603050405020304" pitchFamily="18" charset="0"/>
              </a:rPr>
              <a:t>cin</a:t>
            </a:r>
            <a:r>
              <a:rPr lang="en-US" altLang="zh-CN" b="0" dirty="0">
                <a:cs typeface="Times New Roman" panose="02020603050405020304" pitchFamily="18" charset="0"/>
              </a:rPr>
              <a:t>&gt;&gt;a;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find(data,10,a);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面向过程 ：</a:t>
            </a:r>
          </a:p>
        </p:txBody>
      </p:sp>
      <p:cxnSp>
        <p:nvCxnSpPr>
          <p:cNvPr id="3" name="直接连接符 2"/>
          <p:cNvCxnSpPr/>
          <p:nvPr/>
        </p:nvCxnSpPr>
        <p:spPr>
          <a:xfrm>
            <a:off x="5546035" y="1348207"/>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23113" y="1558863"/>
            <a:ext cx="6199301" cy="489364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setValue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b[</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]=2*i+1;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find(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if (b[</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]==x)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==n)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doesn't exist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else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exists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309113" y="5883965"/>
            <a:ext cx="3055270" cy="523220"/>
          </a:xfrm>
          <a:prstGeom prst="rect">
            <a:avLst/>
          </a:prstGeom>
          <a:noFill/>
        </p:spPr>
        <p:txBody>
          <a:bodyPr wrap="square" rtlCol="0">
            <a:spAutoFit/>
          </a:bodyPr>
          <a:lstStyle/>
          <a:p>
            <a:r>
              <a:rPr lang="zh-CN" altLang="en-US" sz="2800" dirty="0"/>
              <a:t>函数与数据分离</a:t>
            </a:r>
          </a:p>
        </p:txBody>
      </p:sp>
    </p:spTree>
    <p:extLst>
      <p:ext uri="{BB962C8B-B14F-4D97-AF65-F5344CB8AC3E}">
        <p14:creationId xmlns:p14="http://schemas.microsoft.com/office/powerpoint/2010/main" val="2250917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5145752" cy="5140111"/>
          </a:xfrm>
        </p:spPr>
        <p:txBody>
          <a:bodyPr>
            <a:noAutofit/>
          </a:bodyPr>
          <a:lstStyle/>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arr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append(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(){delete []a;};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 ：</a:t>
            </a:r>
          </a:p>
        </p:txBody>
      </p:sp>
      <p:cxnSp>
        <p:nvCxnSpPr>
          <p:cNvPr id="3" name="直接连接符 2"/>
          <p:cNvCxnSpPr/>
          <p:nvPr/>
        </p:nvCxnSpPr>
        <p:spPr>
          <a:xfrm>
            <a:off x="5763063"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876245" y="1603030"/>
            <a:ext cx="4871807" cy="4893647"/>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 = new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 =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::append(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(count==</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return;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a[count] =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735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6356696"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arr</a:t>
            </a:r>
            <a:r>
              <a:rPr lang="en-US" altLang="zh-CN" b="0" dirty="0">
                <a:cs typeface="Times New Roman" panose="02020603050405020304" pitchFamily="18" charset="0"/>
              </a:rPr>
              <a:t>::find(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&lt;count; </a:t>
            </a:r>
            <a:r>
              <a:rPr lang="en-US" altLang="zh-CN" b="0" dirty="0" err="1">
                <a:cs typeface="Times New Roman" panose="02020603050405020304" pitchFamily="18" charset="0"/>
              </a:rPr>
              <a:t>i</a:t>
            </a:r>
            <a:r>
              <a:rPr lang="en-US" altLang="zh-CN" b="0" dirty="0">
                <a:cs typeface="Times New Roman" panose="02020603050405020304" pitchFamily="18" charset="0"/>
              </a:rPr>
              <a:t>++)  </a:t>
            </a:r>
          </a:p>
          <a:p>
            <a:pPr marL="0" indent="0">
              <a:buNone/>
            </a:pPr>
            <a:r>
              <a:rPr lang="en-US" altLang="zh-CN" b="0" dirty="0">
                <a:cs typeface="Times New Roman" panose="02020603050405020304" pitchFamily="18" charset="0"/>
              </a:rPr>
              <a:t>          if (a[</a:t>
            </a:r>
            <a:r>
              <a:rPr lang="en-US" altLang="zh-CN" b="0" dirty="0" err="1">
                <a:cs typeface="Times New Roman" panose="02020603050405020304" pitchFamily="18" charset="0"/>
              </a:rPr>
              <a:t>i</a:t>
            </a:r>
            <a:r>
              <a:rPr lang="en-US" altLang="zh-CN" b="0" dirty="0">
                <a:cs typeface="Times New Roman" panose="02020603050405020304" pitchFamily="18" charset="0"/>
              </a:rPr>
              <a:t>]==x) break;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a:t>
            </a:r>
            <a:r>
              <a:rPr lang="en-US" altLang="zh-CN" b="0" dirty="0">
                <a:cs typeface="Times New Roman" panose="02020603050405020304" pitchFamily="18" charset="0"/>
              </a:rPr>
              <a:t>==count)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doesn't exist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exists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 ：</a:t>
            </a:r>
          </a:p>
        </p:txBody>
      </p:sp>
      <p:cxnSp>
        <p:nvCxnSpPr>
          <p:cNvPr id="3" name="直接连接符 2"/>
          <p:cNvCxnSpPr/>
          <p:nvPr/>
        </p:nvCxnSpPr>
        <p:spPr>
          <a:xfrm>
            <a:off x="6359415"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558195" y="1489911"/>
            <a:ext cx="5150101" cy="5262979"/>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t>
            </a:r>
            <a:r>
              <a:rPr lang="en-US" altLang="zh-CN" sz="2400" dirty="0">
                <a:latin typeface="Times New Roman" panose="02020603050405020304" pitchFamily="18" charset="0"/>
                <a:cs typeface="Times New Roman" panose="02020603050405020304" pitchFamily="18" charset="0"/>
              </a:rPr>
              <a:t>(10);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&lt;10;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将</a:t>
            </a:r>
            <a:r>
              <a:rPr lang="zh-CN" altLang="en-US" sz="2400" dirty="0">
                <a:latin typeface="Times New Roman" panose="02020603050405020304" pitchFamily="18" charset="0"/>
                <a:cs typeface="Times New Roman" panose="02020603050405020304" pitchFamily="18" charset="0"/>
              </a:rPr>
              <a:t>几个</a:t>
            </a:r>
            <a:r>
              <a:rPr lang="zh-CN" altLang="zh-CN" sz="2400" dirty="0">
                <a:latin typeface="Times New Roman" panose="02020603050405020304" pitchFamily="18" charset="0"/>
                <a:cs typeface="Times New Roman" panose="02020603050405020304" pitchFamily="18" charset="0"/>
              </a:rPr>
              <a:t>奇数放入对象</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obj.append</a:t>
            </a:r>
            <a:r>
              <a:rPr lang="en-US" altLang="zh-CN" sz="2400" dirty="0">
                <a:latin typeface="Times New Roman" panose="02020603050405020304" pitchFamily="18" charset="0"/>
                <a:cs typeface="Times New Roman" panose="02020603050405020304" pitchFamily="18" charset="0"/>
              </a:rPr>
              <a:t>(2*i+1);</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cin</a:t>
            </a:r>
            <a:r>
              <a:rPr lang="en-US" altLang="zh-CN" sz="2400" dirty="0">
                <a:latin typeface="Times New Roman" panose="02020603050405020304" pitchFamily="18" charset="0"/>
                <a:cs typeface="Times New Roman" panose="02020603050405020304" pitchFamily="18" charset="0"/>
              </a:rPr>
              <a:t>&gt;&gt;a;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obj.find</a:t>
            </a:r>
            <a:r>
              <a:rPr lang="en-US" altLang="zh-CN" sz="2400" dirty="0">
                <a:latin typeface="Times New Roman" panose="02020603050405020304" pitchFamily="18" charset="0"/>
                <a:cs typeface="Times New Roman" panose="02020603050405020304" pitchFamily="18" charset="0"/>
              </a:rPr>
              <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return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309112" y="5883965"/>
            <a:ext cx="3882888" cy="523220"/>
          </a:xfrm>
          <a:prstGeom prst="rect">
            <a:avLst/>
          </a:prstGeom>
          <a:noFill/>
        </p:spPr>
        <p:txBody>
          <a:bodyPr wrap="square" rtlCol="0">
            <a:spAutoFit/>
          </a:bodyPr>
          <a:lstStyle/>
          <a:p>
            <a:r>
              <a:rPr lang="zh-CN" altLang="en-US" sz="2800" dirty="0"/>
              <a:t>函数与数据包装在一起</a:t>
            </a:r>
          </a:p>
        </p:txBody>
      </p:sp>
    </p:spTree>
    <p:extLst>
      <p:ext uri="{BB962C8B-B14F-4D97-AF65-F5344CB8AC3E}">
        <p14:creationId xmlns:p14="http://schemas.microsoft.com/office/powerpoint/2010/main" val="117203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2624" y="1561487"/>
            <a:ext cx="1185135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数据结构研究的是具有一定关系，且类型相同的一组元素。</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元素类型不特指某种具体类型，如整型、字符型或者</a:t>
            </a:r>
            <a:r>
              <a:rPr lang="zh-CN" altLang="en-US" sz="2800" b="0" dirty="0">
                <a:latin typeface="华文楷体" pitchFamily="2" charset="-122"/>
                <a:ea typeface="华文楷体" pitchFamily="2" charset="-122"/>
              </a:rPr>
              <a:t>某种</a:t>
            </a:r>
            <a:r>
              <a:rPr lang="zh-CN" altLang="zh-CN" sz="2800" b="0" dirty="0">
                <a:latin typeface="华文楷体" pitchFamily="2" charset="-122"/>
                <a:ea typeface="华文楷体" pitchFamily="2" charset="-122"/>
              </a:rPr>
              <a:t>复杂的结构类型。</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元素无论何种类型，它们在关系、基本操作处理方法上是一样的。</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b="0" dirty="0">
                <a:latin typeface="华文楷体" pitchFamily="2" charset="-122"/>
                <a:ea typeface="华文楷体" pitchFamily="2" charset="-122"/>
              </a:rPr>
              <a:t>因此在数据类型上使用泛型机制： 函数模板、类模板</a:t>
            </a: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泛型机制</a:t>
            </a:r>
          </a:p>
        </p:txBody>
      </p:sp>
    </p:spTree>
    <p:extLst>
      <p:ext uri="{BB962C8B-B14F-4D97-AF65-F5344CB8AC3E}">
        <p14:creationId xmlns:p14="http://schemas.microsoft.com/office/powerpoint/2010/main" val="766356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0028304" cy="5000964"/>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函数模板定义</a:t>
            </a:r>
            <a:endParaRPr lang="en-US" altLang="zh-CN" sz="2800" dirty="0">
              <a:latin typeface="华文楷体" pitchFamily="2" charset="-122"/>
              <a:ea typeface="华文楷体" pitchFamily="2" charset="-122"/>
            </a:endParaRPr>
          </a:p>
          <a:p>
            <a:pPr marL="0" indent="0">
              <a:lnSpc>
                <a:spcPct val="115000"/>
              </a:lnSpc>
              <a:buNone/>
              <a:defRPr/>
            </a:pPr>
            <a:r>
              <a:rPr lang="en-US" altLang="zh-CN" sz="2800" b="0" dirty="0">
                <a:ea typeface="华文楷体" pitchFamily="2" charset="-122"/>
                <a:cs typeface="Times New Roman" panose="02020603050405020304" pitchFamily="18" charset="0"/>
              </a:rPr>
              <a:t>template &lt;class T&gt;</a:t>
            </a:r>
          </a:p>
          <a:p>
            <a:pPr marL="0" indent="0">
              <a:lnSpc>
                <a:spcPct val="115000"/>
              </a:lnSpc>
              <a:buNone/>
              <a:defRPr/>
            </a:pPr>
            <a:r>
              <a:rPr lang="en-US" altLang="zh-CN" sz="2800" b="0" dirty="0">
                <a:ea typeface="华文楷体" pitchFamily="2" charset="-122"/>
                <a:cs typeface="Times New Roman" panose="02020603050405020304" pitchFamily="18" charset="0"/>
              </a:rPr>
              <a:t>T max(T x, T y)  { if (x&gt;y) return x; else return y;}</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函数模板的使用</a:t>
            </a:r>
            <a:endParaRPr lang="en-US" altLang="zh-CN" sz="2800" dirty="0">
              <a:latin typeface="华文楷体" pitchFamily="2" charset="-122"/>
              <a:ea typeface="华文楷体" pitchFamily="2" charset="-122"/>
            </a:endParaRPr>
          </a:p>
          <a:p>
            <a:pPr marL="0" indent="0">
              <a:lnSpc>
                <a:spcPct val="115000"/>
              </a:lnSpc>
              <a:buNone/>
              <a:defRPr/>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main</a:t>
            </a:r>
          </a:p>
          <a:p>
            <a:pPr marL="0" indent="0">
              <a:lnSpc>
                <a:spcPct val="115000"/>
              </a:lnSpc>
              <a:buNone/>
              <a:defRPr/>
            </a:pPr>
            <a:r>
              <a:rPr lang="en-US" altLang="zh-CN" sz="2800" b="0" dirty="0">
                <a:ea typeface="华文楷体" pitchFamily="2" charset="-122"/>
                <a:cs typeface="Times New Roman" panose="02020603050405020304" pitchFamily="18" charset="0"/>
              </a:rPr>
              <a:t>{  count&lt;&lt;max(3,5)&lt;&lt;max(‘</a:t>
            </a:r>
            <a:r>
              <a:rPr lang="en-US" altLang="zh-CN" sz="2800" b="0" dirty="0" err="1">
                <a:ea typeface="华文楷体" pitchFamily="2" charset="-122"/>
                <a:cs typeface="Times New Roman" panose="02020603050405020304" pitchFamily="18" charset="0"/>
              </a:rPr>
              <a:t>a’,’h</a:t>
            </a:r>
            <a:r>
              <a:rPr lang="en-US" altLang="zh-CN" sz="2800" b="0" dirty="0">
                <a:ea typeface="华文楷体" pitchFamily="2" charset="-122"/>
                <a:cs typeface="Times New Roman" panose="02020603050405020304" pitchFamily="18" charset="0"/>
              </a:rPr>
              <a:t>’)&lt;&lt;</a:t>
            </a:r>
            <a:r>
              <a:rPr lang="en-US" altLang="zh-CN" sz="2800" b="0" dirty="0" err="1">
                <a:ea typeface="华文楷体" pitchFamily="2" charset="-122"/>
                <a:cs typeface="Times New Roman" panose="02020603050405020304" pitchFamily="18" charset="0"/>
              </a:rPr>
              <a:t>endl</a:t>
            </a:r>
            <a:r>
              <a:rPr lang="en-US" altLang="zh-CN" sz="2800" b="0" dirty="0">
                <a:ea typeface="华文楷体" pitchFamily="2" charset="-122"/>
                <a:cs typeface="Times New Roman" panose="02020603050405020304" pitchFamily="18" charset="0"/>
              </a:rPr>
              <a:t>; return 0;} </a:t>
            </a:r>
          </a:p>
          <a:p>
            <a:pPr marL="0" indent="0">
              <a:lnSpc>
                <a:spcPct val="115000"/>
              </a:lnSpc>
              <a:buNone/>
              <a:defRPr/>
            </a:pPr>
            <a:r>
              <a:rPr lang="en-US" altLang="zh-CN" sz="2800" b="0" dirty="0">
                <a:latin typeface="华文楷体" pitchFamily="2" charset="-122"/>
                <a:ea typeface="华文楷体" pitchFamily="2" charset="-122"/>
              </a:rPr>
              <a:t>//</a:t>
            </a:r>
            <a:r>
              <a:rPr lang="en-US" altLang="zh-CN" sz="2800" dirty="0">
                <a:solidFill>
                  <a:srgbClr val="FF0000"/>
                </a:solidFill>
                <a:ea typeface="华文楷体" pitchFamily="2" charset="-122"/>
                <a:cs typeface="Times New Roman" panose="02020603050405020304" pitchFamily="18" charset="0"/>
              </a:rPr>
              <a:t>&lt;</a:t>
            </a:r>
            <a:r>
              <a:rPr lang="en-US" altLang="zh-CN" sz="2800" dirty="0" err="1">
                <a:solidFill>
                  <a:srgbClr val="FF0000"/>
                </a:solidFill>
                <a:ea typeface="华文楷体" pitchFamily="2" charset="-122"/>
                <a:cs typeface="Times New Roman" panose="02020603050405020304" pitchFamily="18" charset="0"/>
              </a:rPr>
              <a:t>int</a:t>
            </a:r>
            <a:r>
              <a:rPr lang="en-US" altLang="zh-CN" sz="2800" dirty="0">
                <a:solidFill>
                  <a:srgbClr val="FF0000"/>
                </a:solidFill>
                <a:ea typeface="华文楷体" pitchFamily="2" charset="-122"/>
                <a:cs typeface="Times New Roman" panose="02020603050405020304" pitchFamily="18" charset="0"/>
              </a:rPr>
              <a:t>&gt;</a:t>
            </a:r>
            <a:r>
              <a:rPr lang="zh-CN" altLang="en-US" sz="2800" dirty="0">
                <a:solidFill>
                  <a:srgbClr val="FF0000"/>
                </a:solidFill>
                <a:ea typeface="华文楷体" pitchFamily="2" charset="-122"/>
                <a:cs typeface="Times New Roman" panose="02020603050405020304" pitchFamily="18" charset="0"/>
              </a:rPr>
              <a:t>省略，</a:t>
            </a:r>
            <a:r>
              <a:rPr lang="zh-CN" altLang="en-US" sz="2800" b="0" dirty="0">
                <a:latin typeface="华文楷体" pitchFamily="2" charset="-122"/>
                <a:ea typeface="华文楷体" pitchFamily="2" charset="-122"/>
              </a:rPr>
              <a:t>自动检测类型，编译时产生模板函数</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函数模板</a:t>
            </a:r>
          </a:p>
        </p:txBody>
      </p:sp>
      <p:sp>
        <p:nvSpPr>
          <p:cNvPr id="2" name="文本框 1"/>
          <p:cNvSpPr txBox="1"/>
          <p:nvPr/>
        </p:nvSpPr>
        <p:spPr>
          <a:xfrm>
            <a:off x="5275260" y="3820429"/>
            <a:ext cx="6577434" cy="1360372"/>
          </a:xfrm>
          <a:prstGeom prst="rect">
            <a:avLst/>
          </a:prstGeom>
          <a:noFill/>
        </p:spPr>
        <p:txBody>
          <a:bodyPr wrap="square" rtlCol="0">
            <a:spAutoFit/>
          </a:bodyPr>
          <a:lstStyle/>
          <a:p>
            <a:pPr>
              <a:lnSpc>
                <a:spcPct val="115000"/>
              </a:lnSpc>
              <a:defRPr/>
            </a:pPr>
            <a:r>
              <a:rPr lang="en-US" altLang="zh-CN" sz="2800" b="1" dirty="0" err="1">
                <a:ea typeface="华文楷体" pitchFamily="2" charset="-122"/>
                <a:cs typeface="Times New Roman" panose="02020603050405020304" pitchFamily="18" charset="0"/>
              </a:rPr>
              <a:t>int</a:t>
            </a:r>
            <a:r>
              <a:rPr lang="en-US" altLang="zh-CN" sz="2800" b="1" dirty="0">
                <a:ea typeface="华文楷体" pitchFamily="2" charset="-122"/>
                <a:cs typeface="Times New Roman" panose="02020603050405020304" pitchFamily="18" charset="0"/>
              </a:rPr>
              <a:t> main</a:t>
            </a:r>
          </a:p>
          <a:p>
            <a:pPr>
              <a:lnSpc>
                <a:spcPct val="115000"/>
              </a:lnSpc>
              <a:defRPr/>
            </a:pPr>
            <a:r>
              <a:rPr lang="en-US" altLang="zh-CN" sz="2800" b="1" dirty="0">
                <a:ea typeface="华文楷体" pitchFamily="2" charset="-122"/>
                <a:cs typeface="Times New Roman" panose="02020603050405020304" pitchFamily="18" charset="0"/>
              </a:rPr>
              <a:t>{  count&lt;&lt;max</a:t>
            </a:r>
            <a:r>
              <a:rPr lang="en-US" altLang="zh-CN" sz="2800" b="1" dirty="0">
                <a:solidFill>
                  <a:srgbClr val="FF0000"/>
                </a:solidFill>
                <a:ea typeface="华文楷体" pitchFamily="2" charset="-122"/>
                <a:cs typeface="Times New Roman" panose="02020603050405020304" pitchFamily="18" charset="0"/>
              </a:rPr>
              <a:t>&lt;</a:t>
            </a:r>
            <a:r>
              <a:rPr lang="en-US" altLang="zh-CN" sz="2800" b="1" dirty="0" err="1">
                <a:solidFill>
                  <a:srgbClr val="FF0000"/>
                </a:solidFill>
                <a:ea typeface="华文楷体" pitchFamily="2" charset="-122"/>
                <a:cs typeface="Times New Roman" panose="02020603050405020304" pitchFamily="18" charset="0"/>
              </a:rPr>
              <a:t>int</a:t>
            </a:r>
            <a:r>
              <a:rPr lang="en-US" altLang="zh-CN" sz="2800" b="1" dirty="0">
                <a:solidFill>
                  <a:srgbClr val="FF0000"/>
                </a:solidFill>
                <a:ea typeface="华文楷体" pitchFamily="2" charset="-122"/>
                <a:cs typeface="Times New Roman" panose="02020603050405020304" pitchFamily="18" charset="0"/>
              </a:rPr>
              <a:t>&gt;</a:t>
            </a:r>
            <a:r>
              <a:rPr lang="en-US" altLang="zh-CN" sz="2800" b="1" dirty="0">
                <a:ea typeface="华文楷体" pitchFamily="2" charset="-122"/>
                <a:cs typeface="Times New Roman" panose="02020603050405020304" pitchFamily="18" charset="0"/>
              </a:rPr>
              <a:t>(3,5)&lt;&lt;</a:t>
            </a:r>
            <a:r>
              <a:rPr lang="en-US" altLang="zh-CN" sz="2800" b="1" dirty="0" err="1">
                <a:ea typeface="华文楷体" pitchFamily="2" charset="-122"/>
                <a:cs typeface="Times New Roman" panose="02020603050405020304" pitchFamily="18" charset="0"/>
              </a:rPr>
              <a:t>endl</a:t>
            </a:r>
            <a:r>
              <a:rPr lang="en-US" altLang="zh-CN" sz="2800" b="1" dirty="0">
                <a:ea typeface="华文楷体" pitchFamily="2" charset="-122"/>
                <a:cs typeface="Times New Roman" panose="02020603050405020304" pitchFamily="18" charset="0"/>
              </a:rPr>
              <a:t>; return 0;} </a:t>
            </a:r>
          </a:p>
          <a:p>
            <a:endParaRPr lang="zh-CN" altLang="en-US" dirty="0"/>
          </a:p>
        </p:txBody>
      </p:sp>
      <p:sp>
        <p:nvSpPr>
          <p:cNvPr id="3" name="文本框 2"/>
          <p:cNvSpPr txBox="1"/>
          <p:nvPr/>
        </p:nvSpPr>
        <p:spPr>
          <a:xfrm>
            <a:off x="6274028" y="1387859"/>
            <a:ext cx="5736461" cy="646331"/>
          </a:xfrm>
          <a:prstGeom prst="rect">
            <a:avLst/>
          </a:prstGeom>
          <a:noFill/>
        </p:spPr>
        <p:txBody>
          <a:bodyPr wrap="square" rtlCol="0">
            <a:spAutoFit/>
          </a:bodyPr>
          <a:lstStyle/>
          <a:p>
            <a:r>
              <a:rPr lang="zh-CN" altLang="en-US" sz="3600" dirty="0"/>
              <a:t>特殊地：</a:t>
            </a:r>
            <a:r>
              <a:rPr lang="en-US" altLang="zh-CN" sz="3600" dirty="0"/>
              <a:t>max(“</a:t>
            </a:r>
            <a:r>
              <a:rPr lang="en-US" altLang="zh-CN" sz="3600" dirty="0" err="1"/>
              <a:t>sjtu</a:t>
            </a:r>
            <a:r>
              <a:rPr lang="en-US" altLang="zh-CN" sz="3600" dirty="0"/>
              <a:t>”,”</a:t>
            </a:r>
            <a:r>
              <a:rPr lang="en-US" altLang="zh-CN" sz="3600" dirty="0" err="1"/>
              <a:t>pku</a:t>
            </a:r>
            <a:r>
              <a:rPr lang="en-US" altLang="zh-CN" sz="3600" dirty="0"/>
              <a:t>”)</a:t>
            </a:r>
            <a:r>
              <a:rPr lang="zh-CN" altLang="en-US" sz="3600"/>
              <a:t>？</a:t>
            </a:r>
            <a:endParaRPr lang="zh-CN" altLang="en-US" sz="3600" dirty="0"/>
          </a:p>
        </p:txBody>
      </p:sp>
    </p:spTree>
    <p:extLst>
      <p:ext uri="{BB962C8B-B14F-4D97-AF65-F5344CB8AC3E}">
        <p14:creationId xmlns:p14="http://schemas.microsoft.com/office/powerpoint/2010/main" val="345706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699"/>
            <a:ext cx="11903716" cy="5060598"/>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数据结构研究内容</a:t>
            </a:r>
            <a:r>
              <a:rPr lang="zh-CN" altLang="en-US" sz="2800" dirty="0">
                <a:latin typeface="华文楷体" pitchFamily="2" charset="-122"/>
                <a:ea typeface="华文楷体" pitchFamily="2" charset="-122"/>
                <a:sym typeface="Wingdings" panose="05000000000000000000" pitchFamily="2" charset="2"/>
              </a:rPr>
              <a:t>： </a:t>
            </a:r>
            <a:r>
              <a:rPr lang="zh-CN" altLang="en-US" sz="2800" b="0" dirty="0">
                <a:latin typeface="华文楷体" pitchFamily="2" charset="-122"/>
                <a:ea typeface="华文楷体" pitchFamily="2" charset="-122"/>
                <a:sym typeface="Wingdings" panose="05000000000000000000" pitchFamily="2" charset="2"/>
              </a:rPr>
              <a:t>（以队列为例）</a:t>
            </a:r>
            <a:endParaRPr lang="en-US" altLang="zh-CN" sz="2800" b="0" dirty="0">
              <a:latin typeface="华文楷体" pitchFamily="2" charset="-122"/>
              <a:ea typeface="华文楷体" pitchFamily="2" charset="-122"/>
            </a:endParaRPr>
          </a:p>
          <a:p>
            <a:pPr marL="636588" indent="0">
              <a:lnSpc>
                <a:spcPct val="115000"/>
              </a:lnSpc>
              <a:buNone/>
              <a:defRPr/>
            </a:pP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逻辑关系（逻辑结构）</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基本操作（关系操作）</a:t>
            </a:r>
            <a:endParaRPr lang="en-US" altLang="zh-CN" sz="2800" b="0" dirty="0">
              <a:latin typeface="华文楷体" pitchFamily="2" charset="-122"/>
              <a:ea typeface="华文楷体" pitchFamily="2" charset="-122"/>
            </a:endParaRPr>
          </a:p>
          <a:p>
            <a:pPr marL="636588" indent="0">
              <a:lnSpc>
                <a:spcPct val="115000"/>
              </a:lnSpc>
              <a:buNone/>
              <a:defRPr/>
            </a:pPr>
            <a:r>
              <a:rPr lang="en-US"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来源于生活实践，和计算机无关。</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a:latin typeface="华文楷体" pitchFamily="2" charset="-122"/>
                <a:ea typeface="华文楷体" pitchFamily="2" charset="-122"/>
              </a:rPr>
              <a:t>    存储实现（物理结构）</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冯</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诺依曼体系结构</a:t>
            </a:r>
            <a:endParaRPr lang="en-US" altLang="zh-CN" sz="2800" b="0" dirty="0">
              <a:latin typeface="华文楷体" pitchFamily="2" charset="-122"/>
              <a:ea typeface="华文楷体" pitchFamily="2" charset="-122"/>
            </a:endParaRPr>
          </a:p>
          <a:p>
            <a:pPr marL="457200" lvl="1" indent="0">
              <a:lnSpc>
                <a:spcPct val="115000"/>
              </a:lnSpc>
              <a:buNone/>
              <a:defRPr/>
            </a:pPr>
            <a:r>
              <a:rPr lang="en-US" altLang="zh-CN" sz="2800" b="0" dirty="0">
                <a:latin typeface="华文楷体" pitchFamily="2" charset="-122"/>
                <a:ea typeface="华文楷体" pitchFamily="2" charset="-122"/>
              </a:rPr>
              <a:t>             ------ </a:t>
            </a:r>
            <a:r>
              <a:rPr lang="zh-CN" altLang="en-US" sz="2800" b="0" dirty="0">
                <a:latin typeface="华文楷体" pitchFamily="2" charset="-122"/>
                <a:ea typeface="华文楷体" pitchFamily="2" charset="-122"/>
              </a:rPr>
              <a:t>数据及数据关系在内存中的存储，要有利于基本操作实现。</a:t>
            </a:r>
          </a:p>
          <a:p>
            <a:pPr marL="457200" lvl="1" indent="0">
              <a:lnSpc>
                <a:spcPct val="115000"/>
              </a:lnSpc>
              <a:buNone/>
              <a:defRPr/>
            </a:pPr>
            <a:r>
              <a:rPr lang="zh-CN" altLang="en-US" sz="2800" b="0" dirty="0">
                <a:latin typeface="华文楷体" pitchFamily="2" charset="-122"/>
                <a:ea typeface="华文楷体" pitchFamily="2" charset="-122"/>
              </a:rPr>
              <a:t>    基本操作的实现</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某种存储处理下各种基本操作的实现。</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a:latin typeface="华文楷体" pitchFamily="2" charset="-122"/>
                <a:ea typeface="华文楷体" pitchFamily="2" charset="-122"/>
              </a:rPr>
              <a:t>    典型应用</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这种数据结构在生活实践中的典型应用。</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数据结构研究内容</a:t>
            </a:r>
          </a:p>
        </p:txBody>
      </p:sp>
    </p:spTree>
    <p:extLst>
      <p:ext uri="{BB962C8B-B14F-4D97-AF65-F5344CB8AC3E}">
        <p14:creationId xmlns:p14="http://schemas.microsoft.com/office/powerpoint/2010/main" val="1609920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zh-CN" altLang="en-US" dirty="0"/>
              <a:t>类模板的定义</a:t>
            </a:r>
            <a:endParaRPr lang="en-US" altLang="zh-CN" dirty="0"/>
          </a:p>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class </a:t>
            </a:r>
            <a:r>
              <a:rPr lang="en-US" altLang="zh-CN" b="0" dirty="0" err="1"/>
              <a:t>arr</a:t>
            </a:r>
            <a:endParaRPr lang="zh-CN" altLang="zh-CN" b="0" dirty="0"/>
          </a:p>
          <a:p>
            <a:pPr marL="0" indent="0">
              <a:buNone/>
            </a:pPr>
            <a:r>
              <a:rPr lang="en-US" altLang="zh-CN" b="0" dirty="0"/>
              <a:t>{  private:</a:t>
            </a:r>
            <a:endParaRPr lang="zh-CN" altLang="zh-CN" b="0" dirty="0"/>
          </a:p>
          <a:p>
            <a:pPr marL="0" indent="0">
              <a:buNone/>
            </a:pPr>
            <a:r>
              <a:rPr lang="en-US" altLang="zh-CN" b="0" dirty="0"/>
              <a:t>        </a:t>
            </a:r>
            <a:r>
              <a:rPr lang="en-US" altLang="zh-CN" b="0" dirty="0" err="1"/>
              <a:t>elemType</a:t>
            </a:r>
            <a:r>
              <a:rPr lang="en-US" altLang="zh-CN" b="0" dirty="0"/>
              <a:t> *a;</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maxSize</a:t>
            </a:r>
            <a:r>
              <a:rPr lang="en-US" altLang="zh-CN" b="0" dirty="0"/>
              <a:t>, count;</a:t>
            </a:r>
            <a:endParaRPr lang="zh-CN" altLang="zh-CN" b="0" dirty="0"/>
          </a:p>
          <a:p>
            <a:pPr marL="0" indent="0">
              <a:buNone/>
            </a:pPr>
            <a:r>
              <a:rPr lang="en-US" altLang="zh-CN" b="0" dirty="0"/>
              <a:t>   public:</a:t>
            </a:r>
            <a:endParaRPr lang="zh-CN" altLang="zh-CN" b="0" dirty="0"/>
          </a:p>
          <a:p>
            <a:pPr marL="0" indent="0">
              <a:buNone/>
            </a:pPr>
            <a:r>
              <a:rPr lang="en-US" altLang="zh-CN" b="0" dirty="0"/>
              <a:t>        </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068958" y="1578740"/>
            <a:ext cx="712304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t>//</a:t>
            </a:r>
            <a:r>
              <a:rPr lang="zh-CN" altLang="zh-CN" b="0" dirty="0"/>
              <a:t>参数前加</a:t>
            </a:r>
            <a:r>
              <a:rPr lang="en-US" altLang="zh-CN" b="0" dirty="0" err="1"/>
              <a:t>const</a:t>
            </a:r>
            <a:r>
              <a:rPr lang="zh-CN" altLang="zh-CN" b="0" dirty="0"/>
              <a:t>，保护参数在函数执行中不得修改</a:t>
            </a:r>
          </a:p>
          <a:p>
            <a:pPr marL="0" indent="0">
              <a:buFont typeface="Wingdings" panose="05000000000000000000" pitchFamily="2" charset="2"/>
              <a:buNone/>
            </a:pPr>
            <a:r>
              <a:rPr lang="en-US" altLang="zh-CN" b="0" dirty="0"/>
              <a:t>void append(</a:t>
            </a:r>
            <a:r>
              <a:rPr lang="en-US" altLang="zh-CN" b="0" dirty="0" err="1"/>
              <a:t>const</a:t>
            </a:r>
            <a:r>
              <a:rPr lang="en-US" altLang="zh-CN" b="0" dirty="0"/>
              <a:t> </a:t>
            </a:r>
            <a:r>
              <a:rPr lang="en-US" altLang="zh-CN" b="0" dirty="0" err="1"/>
              <a:t>elemType</a:t>
            </a:r>
            <a:r>
              <a:rPr lang="en-US" altLang="zh-CN" b="0" dirty="0"/>
              <a:t> &amp;x);</a:t>
            </a:r>
            <a:endParaRPr lang="zh-CN" altLang="zh-CN" b="0" dirty="0"/>
          </a:p>
          <a:p>
            <a:pPr marL="0" indent="0">
              <a:buFont typeface="Wingdings" panose="05000000000000000000" pitchFamily="2" charset="2"/>
              <a:buNone/>
            </a:pPr>
            <a:r>
              <a:rPr lang="en-US" altLang="zh-CN" b="0" dirty="0"/>
              <a:t> </a:t>
            </a:r>
          </a:p>
          <a:p>
            <a:pPr marL="0" indent="0">
              <a:buFont typeface="Wingdings" panose="05000000000000000000" pitchFamily="2" charset="2"/>
              <a:buNone/>
            </a:pPr>
            <a:r>
              <a:rPr lang="en-US" altLang="zh-CN" b="0" dirty="0"/>
              <a:t>//</a:t>
            </a:r>
            <a:r>
              <a:rPr lang="zh-CN" altLang="zh-CN" b="0" dirty="0"/>
              <a:t>参数表后加</a:t>
            </a:r>
            <a:r>
              <a:rPr lang="en-US" altLang="zh-CN" b="0" dirty="0" err="1"/>
              <a:t>const</a:t>
            </a:r>
            <a:r>
              <a:rPr lang="en-US" altLang="zh-CN" b="0" dirty="0"/>
              <a:t>,</a:t>
            </a:r>
            <a:r>
              <a:rPr lang="zh-CN" altLang="zh-CN" b="0" dirty="0"/>
              <a:t>保护调用函数的对象值不得修改</a:t>
            </a:r>
          </a:p>
          <a:p>
            <a:pPr marL="0" indent="0">
              <a:buFont typeface="Wingdings" panose="05000000000000000000" pitchFamily="2" charset="2"/>
              <a:buNone/>
            </a:pPr>
            <a:r>
              <a:rPr lang="en-US" altLang="zh-CN" b="0" dirty="0"/>
              <a:t> void find(</a:t>
            </a:r>
            <a:r>
              <a:rPr lang="en-US" altLang="zh-CN" b="0" dirty="0" err="1"/>
              <a:t>const</a:t>
            </a:r>
            <a:r>
              <a:rPr lang="en-US" altLang="zh-CN" b="0" dirty="0"/>
              <a:t> </a:t>
            </a:r>
            <a:r>
              <a:rPr lang="en-US" altLang="zh-CN" b="0" dirty="0" err="1"/>
              <a:t>elemType</a:t>
            </a:r>
            <a:r>
              <a:rPr lang="en-US" altLang="zh-CN" b="0" dirty="0"/>
              <a:t> &amp;x)</a:t>
            </a:r>
            <a:r>
              <a:rPr lang="en-US" altLang="zh-CN" b="0" dirty="0" err="1"/>
              <a:t>const</a:t>
            </a:r>
            <a:r>
              <a:rPr lang="en-US" altLang="zh-CN" b="0" dirty="0"/>
              <a:t>;</a:t>
            </a:r>
            <a:endParaRPr lang="zh-CN" altLang="zh-CN" b="0" dirty="0"/>
          </a:p>
          <a:p>
            <a:pPr marL="0" indent="0">
              <a:buFont typeface="Wingdings" panose="05000000000000000000" pitchFamily="2" charset="2"/>
              <a:buNone/>
            </a:pPr>
            <a:endParaRPr lang="en-US" altLang="zh-CN" b="0" dirty="0"/>
          </a:p>
          <a:p>
            <a:pPr marL="0" indent="0">
              <a:buFont typeface="Wingdings" panose="05000000000000000000" pitchFamily="2" charset="2"/>
              <a:buNone/>
            </a:pPr>
            <a:r>
              <a:rPr lang="en-US" altLang="zh-CN" b="0" dirty="0"/>
              <a:t> ~</a:t>
            </a:r>
            <a:r>
              <a:rPr lang="en-US" altLang="zh-CN" b="0" dirty="0" err="1"/>
              <a:t>arr</a:t>
            </a:r>
            <a:r>
              <a:rPr lang="en-US" altLang="zh-CN" b="0" dirty="0"/>
              <a:t>(){delete []a;};</a:t>
            </a:r>
            <a:endParaRPr lang="zh-CN" altLang="zh-CN" b="0" dirty="0"/>
          </a:p>
          <a:p>
            <a:pPr marL="0" indent="0">
              <a:buFont typeface="Wingdings" panose="05000000000000000000" pitchFamily="2" charset="2"/>
              <a:buNone/>
            </a:pPr>
            <a:r>
              <a:rPr lang="en-US" altLang="zh-CN" b="0" dirty="0"/>
              <a:t>};</a:t>
            </a:r>
            <a:endParaRPr lang="zh-CN" altLang="zh-CN" b="0" dirty="0"/>
          </a:p>
          <a:p>
            <a:pPr marL="0" indent="0">
              <a:buFont typeface="Wingdings" panose="05000000000000000000" pitchFamily="2" charset="2"/>
              <a:buNone/>
            </a:pPr>
            <a:r>
              <a:rPr lang="en-US" altLang="zh-CN" sz="1800" dirty="0"/>
              <a:t> </a:t>
            </a:r>
            <a:endParaRPr lang="zh-CN" altLang="zh-CN" sz="1800" dirty="0"/>
          </a:p>
        </p:txBody>
      </p:sp>
      <p:cxnSp>
        <p:nvCxnSpPr>
          <p:cNvPr id="3" name="直接连接符 2"/>
          <p:cNvCxnSpPr/>
          <p:nvPr/>
        </p:nvCxnSpPr>
        <p:spPr>
          <a:xfrm flipH="1">
            <a:off x="500932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34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 </a:t>
            </a:r>
          </a:p>
          <a:p>
            <a:pPr marL="0" indent="0">
              <a:buNone/>
            </a:pPr>
            <a:r>
              <a:rPr lang="en-US" altLang="zh-CN" b="0" dirty="0"/>
              <a:t>//</a:t>
            </a:r>
            <a:r>
              <a:rPr lang="zh-CN" altLang="zh-CN" b="0" dirty="0"/>
              <a:t>类模板中成员函数自动为函数模板</a:t>
            </a:r>
          </a:p>
          <a:p>
            <a:pPr marL="0" indent="0">
              <a:buNone/>
            </a:pPr>
            <a:r>
              <a:rPr lang="en-US" altLang="zh-CN" b="0" dirty="0" err="1"/>
              <a:t>arr</a:t>
            </a:r>
            <a:r>
              <a:rPr lang="en-US" altLang="zh-CN" b="0" dirty="0"/>
              <a:t>&lt;</a:t>
            </a:r>
            <a:r>
              <a:rPr lang="en-US" altLang="zh-CN" b="0" dirty="0" err="1"/>
              <a:t>elemType</a:t>
            </a:r>
            <a:r>
              <a:rPr lang="en-US" altLang="zh-CN" b="0" dirty="0"/>
              <a:t>&gt;::</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b="0" dirty="0"/>
              <a:t>{</a:t>
            </a:r>
            <a:endParaRPr lang="zh-CN" altLang="zh-CN" b="0" dirty="0"/>
          </a:p>
          <a:p>
            <a:pPr marL="0" indent="0">
              <a:buNone/>
            </a:pPr>
            <a:r>
              <a:rPr lang="en-US" altLang="zh-CN" b="0" dirty="0"/>
              <a:t>    a = new </a:t>
            </a:r>
            <a:r>
              <a:rPr lang="en-US" altLang="zh-CN" b="0" dirty="0" err="1"/>
              <a:t>elemType</a:t>
            </a:r>
            <a:r>
              <a:rPr lang="en-US" altLang="zh-CN" b="0" dirty="0"/>
              <a:t>[size];</a:t>
            </a:r>
            <a:endParaRPr lang="zh-CN" altLang="zh-CN" b="0" dirty="0"/>
          </a:p>
          <a:p>
            <a:pPr marL="0" indent="0">
              <a:buNone/>
            </a:pPr>
            <a:r>
              <a:rPr lang="en-US" altLang="zh-CN" b="0" dirty="0"/>
              <a:t>    </a:t>
            </a:r>
            <a:r>
              <a:rPr lang="en-US" altLang="zh-CN" b="0" dirty="0" err="1"/>
              <a:t>maxSize</a:t>
            </a:r>
            <a:r>
              <a:rPr lang="en-US" altLang="zh-CN" b="0" dirty="0"/>
              <a:t> = size;</a:t>
            </a:r>
            <a:endParaRPr lang="zh-CN" altLang="zh-CN" b="0" dirty="0"/>
          </a:p>
          <a:p>
            <a:pPr marL="0" indent="0">
              <a:buNone/>
            </a:pPr>
            <a:r>
              <a:rPr lang="en-US" altLang="zh-CN" b="0" dirty="0"/>
              <a:t>    count = 0;</a:t>
            </a:r>
            <a:endParaRPr lang="zh-CN" altLang="zh-CN" b="0" dirty="0"/>
          </a:p>
          <a:p>
            <a:pPr marL="0" indent="0">
              <a:buNone/>
            </a:pPr>
            <a:r>
              <a:rPr lang="en-US" altLang="zh-CN" b="0" dirty="0"/>
              <a:t>}</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&gt;::append(</a:t>
            </a:r>
            <a:r>
              <a:rPr lang="en-US" altLang="zh-CN" b="0" dirty="0" err="1"/>
              <a:t>const</a:t>
            </a:r>
            <a:r>
              <a:rPr lang="en-US" altLang="zh-CN" b="0" dirty="0"/>
              <a:t> </a:t>
            </a:r>
            <a:r>
              <a:rPr lang="en-US" altLang="zh-CN" b="0" dirty="0" err="1"/>
              <a:t>elemType</a:t>
            </a:r>
            <a:r>
              <a:rPr lang="en-US" altLang="zh-CN" b="0" dirty="0"/>
              <a:t> &amp;x)</a:t>
            </a:r>
            <a:endParaRPr lang="zh-CN" altLang="zh-CN" b="0" dirty="0"/>
          </a:p>
          <a:p>
            <a:pPr marL="0" indent="0">
              <a:buNone/>
            </a:pPr>
            <a:r>
              <a:rPr lang="en-US" altLang="zh-CN" b="0" dirty="0"/>
              <a:t>{</a:t>
            </a:r>
            <a:endParaRPr lang="zh-CN" altLang="zh-CN" b="0" dirty="0"/>
          </a:p>
          <a:p>
            <a:pPr marL="0" indent="0">
              <a:buNone/>
            </a:pPr>
            <a:r>
              <a:rPr lang="en-US" altLang="zh-CN" b="0" dirty="0"/>
              <a:t>    if (count==</a:t>
            </a:r>
            <a:r>
              <a:rPr lang="en-US" altLang="zh-CN" b="0" dirty="0" err="1"/>
              <a:t>maxSize</a:t>
            </a:r>
            <a:r>
              <a:rPr lang="en-US" altLang="zh-CN" b="0" dirty="0"/>
              <a:t>) return;</a:t>
            </a:r>
            <a:endParaRPr lang="zh-CN" altLang="zh-CN" b="0" dirty="0"/>
          </a:p>
          <a:p>
            <a:pPr marL="0" indent="0">
              <a:buNone/>
            </a:pPr>
            <a:r>
              <a:rPr lang="en-US" altLang="zh-CN" b="0" dirty="0"/>
              <a:t>    a[count] = x;</a:t>
            </a:r>
            <a:endParaRPr lang="zh-CN" altLang="zh-CN" b="0" dirty="0"/>
          </a:p>
          <a:p>
            <a:pPr marL="0" indent="0">
              <a:buNone/>
            </a:pPr>
            <a:r>
              <a:rPr lang="en-US" altLang="zh-CN" b="0" dirty="0"/>
              <a:t>    count++;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17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&gt;::find(</a:t>
            </a:r>
            <a:r>
              <a:rPr lang="en-US" altLang="zh-CN" b="0" dirty="0" err="1"/>
              <a:t>const</a:t>
            </a:r>
            <a:r>
              <a:rPr lang="en-US" altLang="zh-CN" b="0" dirty="0"/>
              <a:t> </a:t>
            </a:r>
            <a:r>
              <a:rPr lang="en-US" altLang="zh-CN" b="0" dirty="0" err="1"/>
              <a:t>elemType</a:t>
            </a:r>
            <a:r>
              <a:rPr lang="en-US" altLang="zh-CN" b="0" dirty="0"/>
              <a:t> &amp;x) </a:t>
            </a:r>
            <a:r>
              <a:rPr lang="en-US" altLang="zh-CN" b="0" dirty="0" err="1"/>
              <a:t>const</a:t>
            </a:r>
            <a:endParaRPr lang="zh-CN" altLang="zh-CN" b="0" dirty="0"/>
          </a:p>
          <a:p>
            <a:pPr marL="0" indent="0">
              <a:buNone/>
            </a:pPr>
            <a:r>
              <a:rPr lang="en-US" altLang="zh-CN" b="0" dirty="0"/>
              <a:t>{</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pPr marL="0" indent="0">
              <a:buNone/>
            </a:pPr>
            <a:r>
              <a:rPr lang="en-US" altLang="zh-CN" b="0" dirty="0"/>
              <a:t>    for (</a:t>
            </a:r>
            <a:r>
              <a:rPr lang="en-US" altLang="zh-CN" b="0" dirty="0" err="1"/>
              <a:t>i</a:t>
            </a:r>
            <a:r>
              <a:rPr lang="en-US" altLang="zh-CN" b="0" dirty="0"/>
              <a:t>=0; </a:t>
            </a:r>
            <a:r>
              <a:rPr lang="en-US" altLang="zh-CN" b="0" dirty="0" err="1"/>
              <a:t>i</a:t>
            </a:r>
            <a:r>
              <a:rPr lang="en-US" altLang="zh-CN" b="0" dirty="0"/>
              <a:t>&lt;count; </a:t>
            </a:r>
            <a:r>
              <a:rPr lang="en-US" altLang="zh-CN" b="0" dirty="0" err="1"/>
              <a:t>i</a:t>
            </a:r>
            <a:r>
              <a:rPr lang="en-US" altLang="zh-CN" b="0" dirty="0"/>
              <a:t>++)</a:t>
            </a:r>
            <a:endParaRPr lang="zh-CN" altLang="zh-CN" b="0" dirty="0"/>
          </a:p>
          <a:p>
            <a:pPr marL="0" indent="0">
              <a:buNone/>
            </a:pPr>
            <a:r>
              <a:rPr lang="en-US" altLang="zh-CN" b="0" dirty="0"/>
              <a:t>          if (a[</a:t>
            </a:r>
            <a:r>
              <a:rPr lang="en-US" altLang="zh-CN" b="0" dirty="0" err="1"/>
              <a:t>i</a:t>
            </a:r>
            <a:r>
              <a:rPr lang="en-US" altLang="zh-CN" b="0" dirty="0"/>
              <a:t>]==x) break;</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dirty="0"/>
              <a:t> </a:t>
            </a:r>
            <a:r>
              <a:rPr lang="en-US" altLang="zh-CN" b="0" dirty="0"/>
              <a:t>if (</a:t>
            </a:r>
            <a:r>
              <a:rPr lang="en-US" altLang="zh-CN" b="0" dirty="0" err="1"/>
              <a:t>i</a:t>
            </a:r>
            <a:r>
              <a:rPr lang="en-US" altLang="zh-CN" b="0" dirty="0"/>
              <a:t>==count)</a:t>
            </a:r>
            <a:endParaRPr lang="zh-CN" altLang="zh-CN" b="0" dirty="0"/>
          </a:p>
          <a:p>
            <a:pPr marL="0" indent="0">
              <a:buNone/>
            </a:pPr>
            <a:r>
              <a:rPr lang="en-US" altLang="zh-CN" b="0" dirty="0"/>
              <a:t>       </a:t>
            </a:r>
            <a:r>
              <a:rPr lang="en-US" altLang="zh-CN" b="0" dirty="0" err="1"/>
              <a:t>cout</a:t>
            </a:r>
            <a:r>
              <a:rPr lang="en-US" altLang="zh-CN" b="0" dirty="0"/>
              <a:t>&lt;&lt;x&lt;&lt;" doesn't exist in the array!";</a:t>
            </a:r>
            <a:endParaRPr lang="zh-CN" altLang="zh-CN" b="0" dirty="0"/>
          </a:p>
          <a:p>
            <a:pPr marL="0" indent="0">
              <a:buNone/>
            </a:pPr>
            <a:r>
              <a:rPr lang="en-US" altLang="zh-CN" b="0" dirty="0"/>
              <a:t>  else</a:t>
            </a:r>
            <a:endParaRPr lang="zh-CN" altLang="zh-CN" b="0" dirty="0"/>
          </a:p>
          <a:p>
            <a:pPr marL="0" indent="0">
              <a:buNone/>
            </a:pPr>
            <a:r>
              <a:rPr lang="en-US" altLang="zh-CN" b="0" dirty="0"/>
              <a:t>       </a:t>
            </a:r>
            <a:r>
              <a:rPr lang="en-US" altLang="zh-CN" b="0" dirty="0" err="1"/>
              <a:t>cout</a:t>
            </a:r>
            <a:r>
              <a:rPr lang="en-US" altLang="zh-CN" b="0" dirty="0"/>
              <a:t>&lt;&lt;x&lt;&lt;" exists in the array!";</a:t>
            </a:r>
            <a:endParaRPr lang="zh-CN" altLang="zh-CN" b="0" dirty="0"/>
          </a:p>
          <a:p>
            <a:pPr marL="0" indent="0">
              <a:buNone/>
            </a:pPr>
            <a:r>
              <a:rPr lang="en-US" altLang="zh-CN" b="0" dirty="0"/>
              <a:t>    </a:t>
            </a:r>
            <a:r>
              <a:rPr lang="en-US" altLang="zh-CN" b="0" dirty="0" err="1"/>
              <a:t>cout</a:t>
            </a:r>
            <a:r>
              <a:rPr lang="en-US" altLang="zh-CN" b="0" dirty="0"/>
              <a:t>&lt;&lt;</a:t>
            </a:r>
            <a:r>
              <a:rPr lang="en-US" altLang="zh-CN" b="0" dirty="0" err="1"/>
              <a:t>endl</a:t>
            </a:r>
            <a:r>
              <a:rPr lang="en-US" altLang="zh-CN" b="0" dirty="0"/>
              <a: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322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499889"/>
            <a:ext cx="5681330" cy="5000964"/>
          </a:xfrm>
        </p:spPr>
        <p:txBody>
          <a:bodyPr>
            <a:noAutofit/>
          </a:bodyPr>
          <a:lstStyle/>
          <a:p>
            <a:pPr marL="0" indent="0">
              <a:buNone/>
            </a:pPr>
            <a:r>
              <a:rPr lang="zh-CN" altLang="en-US" dirty="0">
                <a:latin typeface="华文楷体" panose="02010600040101010101" pitchFamily="2" charset="-122"/>
                <a:ea typeface="华文楷体" panose="02010600040101010101" pitchFamily="2" charset="-122"/>
              </a:rPr>
              <a:t>类模板的使用</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b="0" dirty="0"/>
          </a:p>
          <a:p>
            <a:pPr marL="0" indent="0">
              <a:buNone/>
            </a:pPr>
            <a:r>
              <a:rPr lang="en-US" altLang="zh-CN" b="0" dirty="0" err="1"/>
              <a:t>int</a:t>
            </a:r>
            <a:r>
              <a:rPr lang="en-US" altLang="zh-CN" b="0" dirty="0"/>
              <a:t> main()</a:t>
            </a:r>
            <a:endParaRPr lang="zh-CN" altLang="zh-CN" b="0" dirty="0"/>
          </a:p>
          <a:p>
            <a:pPr marL="0" indent="0">
              <a:buNone/>
            </a:pPr>
            <a:r>
              <a:rPr lang="en-US" altLang="zh-CN" b="0" dirty="0"/>
              <a:t>{  </a:t>
            </a:r>
            <a:r>
              <a:rPr lang="en-US" altLang="zh-CN" b="0" dirty="0" err="1"/>
              <a:t>arr</a:t>
            </a:r>
            <a:r>
              <a:rPr lang="en-US" altLang="zh-CN" b="0" dirty="0">
                <a:solidFill>
                  <a:srgbClr val="FF0000"/>
                </a:solidFill>
              </a:rPr>
              <a:t>&lt;</a:t>
            </a:r>
            <a:r>
              <a:rPr lang="en-US" altLang="zh-CN" b="0" dirty="0" err="1">
                <a:solidFill>
                  <a:srgbClr val="FF0000"/>
                </a:solidFill>
              </a:rPr>
              <a:t>int</a:t>
            </a:r>
            <a:r>
              <a:rPr lang="en-US" altLang="zh-CN" b="0" dirty="0">
                <a:solidFill>
                  <a:srgbClr val="FF0000"/>
                </a:solidFill>
              </a:rPr>
              <a:t>&gt;</a:t>
            </a:r>
            <a:r>
              <a:rPr lang="en-US" altLang="zh-CN" b="0" dirty="0"/>
              <a:t> obj1(10); </a:t>
            </a:r>
          </a:p>
          <a:p>
            <a:pPr marL="0" indent="0">
              <a:buNone/>
            </a:pPr>
            <a:r>
              <a:rPr lang="en-US" altLang="zh-CN" b="0" dirty="0"/>
              <a:t>    //&lt;</a:t>
            </a:r>
            <a:r>
              <a:rPr lang="en-US" altLang="zh-CN" b="0" dirty="0" err="1"/>
              <a:t>int</a:t>
            </a:r>
            <a:r>
              <a:rPr lang="en-US" altLang="zh-CN" b="0" dirty="0"/>
              <a:t>&gt;</a:t>
            </a:r>
            <a:r>
              <a:rPr lang="zh-CN" altLang="zh-CN" b="0" dirty="0"/>
              <a:t>使得类模板实例化</a:t>
            </a:r>
            <a:r>
              <a:rPr lang="zh-CN" altLang="en-US" b="0" dirty="0"/>
              <a:t>为一个模板类</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arr</a:t>
            </a:r>
            <a:r>
              <a:rPr lang="en-US" altLang="zh-CN" dirty="0">
                <a:solidFill>
                  <a:srgbClr val="FF0000"/>
                </a:solidFill>
              </a:rPr>
              <a:t>&lt;</a:t>
            </a:r>
            <a:r>
              <a:rPr lang="en-US" altLang="zh-CN" dirty="0" err="1">
                <a:solidFill>
                  <a:srgbClr val="FF0000"/>
                </a:solidFill>
              </a:rPr>
              <a:t>int</a:t>
            </a:r>
            <a:r>
              <a:rPr lang="en-US" altLang="zh-CN" dirty="0">
                <a:solidFill>
                  <a:srgbClr val="FF0000"/>
                </a:solidFill>
              </a:rPr>
              <a:t>&gt;</a:t>
            </a:r>
            <a:r>
              <a:rPr lang="en-US" altLang="zh-CN" b="0" dirty="0"/>
              <a:t> obj2(20);</a:t>
            </a:r>
            <a:endParaRPr lang="zh-CN" altLang="zh-CN" b="0" dirty="0"/>
          </a:p>
          <a:p>
            <a:pPr marL="0" indent="0">
              <a:buNone/>
            </a:pPr>
            <a:r>
              <a:rPr lang="en-US" altLang="zh-CN" b="0" dirty="0"/>
              <a:t>    </a:t>
            </a:r>
            <a:r>
              <a:rPr lang="en-US" altLang="zh-CN" b="0" dirty="0" err="1"/>
              <a:t>int</a:t>
            </a:r>
            <a:r>
              <a:rPr lang="en-US" altLang="zh-CN" b="0" dirty="0"/>
              <a:t> a;</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int</a:t>
            </a:r>
            <a:r>
              <a:rPr lang="en-US" altLang="zh-CN" b="0" dirty="0"/>
              <a:t> b=100;</a:t>
            </a:r>
            <a:endParaRPr lang="zh-CN" altLang="zh-CN" b="0" dirty="0"/>
          </a:p>
          <a:p>
            <a:pPr marL="0" indent="0">
              <a:buNone/>
            </a:pPr>
            <a:r>
              <a:rPr lang="en-US" altLang="zh-CN" b="0" dirty="0"/>
              <a:t>    </a:t>
            </a:r>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6343883" y="1484487"/>
            <a:ext cx="584811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  for (</a:t>
            </a:r>
            <a:r>
              <a:rPr lang="en-US" altLang="zh-CN" b="0" dirty="0" err="1"/>
              <a:t>int</a:t>
            </a:r>
            <a:r>
              <a:rPr lang="en-US" altLang="zh-CN" b="0" dirty="0"/>
              <a:t> </a:t>
            </a:r>
            <a:r>
              <a:rPr lang="en-US" altLang="zh-CN" b="0" dirty="0" err="1"/>
              <a:t>i</a:t>
            </a:r>
            <a:r>
              <a:rPr lang="en-US" altLang="zh-CN" b="0" dirty="0"/>
              <a:t>=0; </a:t>
            </a:r>
            <a:r>
              <a:rPr lang="en-US" altLang="zh-CN" b="0" dirty="0" err="1"/>
              <a:t>i</a:t>
            </a:r>
            <a:r>
              <a:rPr lang="en-US" altLang="zh-CN" b="0" dirty="0"/>
              <a:t>&lt;10; </a:t>
            </a:r>
            <a:r>
              <a:rPr lang="en-US" altLang="zh-CN" b="0" dirty="0" err="1"/>
              <a:t>i</a:t>
            </a:r>
            <a:r>
              <a:rPr lang="en-US" altLang="zh-CN" b="0" dirty="0"/>
              <a:t>++) </a:t>
            </a:r>
          </a:p>
          <a:p>
            <a:pPr marL="0" indent="0">
              <a:buNone/>
            </a:pPr>
            <a:r>
              <a:rPr lang="en-US" altLang="zh-CN" b="0" dirty="0"/>
              <a:t>           obj1.append(2*i+1);</a:t>
            </a:r>
          </a:p>
          <a:p>
            <a:pPr marL="0" indent="0">
              <a:buNone/>
            </a:pPr>
            <a:endParaRPr lang="zh-CN" altLang="zh-CN" b="0" dirty="0"/>
          </a:p>
          <a:p>
            <a:pPr marL="0" indent="0">
              <a:buNone/>
            </a:pPr>
            <a:r>
              <a:rPr lang="en-US" altLang="zh-CN" b="0" dirty="0"/>
              <a:t>   </a:t>
            </a:r>
            <a:r>
              <a:rPr lang="en-US" altLang="zh-CN" b="0" dirty="0" err="1"/>
              <a:t>cout</a:t>
            </a:r>
            <a:r>
              <a:rPr lang="en-US" altLang="zh-CN" b="0" dirty="0"/>
              <a:t>&lt;&lt;"a=";   </a:t>
            </a:r>
            <a:r>
              <a:rPr lang="en-US" altLang="zh-CN" b="0" dirty="0" err="1"/>
              <a:t>cin</a:t>
            </a:r>
            <a:r>
              <a:rPr lang="en-US" altLang="zh-CN" b="0" dirty="0"/>
              <a:t>&gt;&gt;a;</a:t>
            </a:r>
            <a:endParaRPr lang="zh-CN" altLang="zh-CN" b="0" dirty="0"/>
          </a:p>
          <a:p>
            <a:pPr marL="0" indent="0">
              <a:buNone/>
            </a:pPr>
            <a:r>
              <a:rPr lang="en-US" altLang="zh-CN" b="0" dirty="0"/>
              <a:t>   </a:t>
            </a:r>
            <a:r>
              <a:rPr lang="en-US" altLang="zh-CN" b="0" dirty="0" err="1"/>
              <a:t>cout</a:t>
            </a:r>
            <a:r>
              <a:rPr lang="en-US" altLang="zh-CN" b="0" dirty="0"/>
              <a:t>&lt;&lt;"In obj1: ";     obj1.find(a);</a:t>
            </a:r>
            <a:endParaRPr lang="zh-CN" altLang="zh-CN" b="0" dirty="0"/>
          </a:p>
          <a:p>
            <a:pPr marL="0" indent="0">
              <a:buNone/>
            </a:pPr>
            <a:r>
              <a:rPr lang="en-US" altLang="zh-CN" b="0" dirty="0"/>
              <a:t>   </a:t>
            </a:r>
            <a:r>
              <a:rPr lang="en-US" altLang="zh-CN" b="0" dirty="0" err="1"/>
              <a:t>cout</a:t>
            </a:r>
            <a:r>
              <a:rPr lang="en-US" altLang="zh-CN" b="0" dirty="0"/>
              <a:t>&lt;&lt;"In obj1: ";     obj1.find(b);</a:t>
            </a:r>
            <a:endParaRPr lang="zh-CN" altLang="zh-CN" b="0" dirty="0"/>
          </a:p>
          <a:p>
            <a:pPr marL="0" indent="0">
              <a:buNone/>
            </a:pPr>
            <a:r>
              <a:rPr lang="en-US" altLang="zh-CN" b="0" dirty="0"/>
              <a:t>   </a:t>
            </a:r>
            <a:r>
              <a:rPr lang="en-US" altLang="zh-CN" b="0" dirty="0" err="1"/>
              <a:t>cout</a:t>
            </a:r>
            <a:r>
              <a:rPr lang="en-US" altLang="zh-CN" b="0" dirty="0"/>
              <a:t>&lt;&lt;"In obj2: ";     obj2.find(a);</a:t>
            </a:r>
            <a:endParaRPr lang="zh-CN" altLang="zh-CN" b="0" dirty="0"/>
          </a:p>
          <a:p>
            <a:pPr marL="0" indent="0">
              <a:buNone/>
            </a:pPr>
            <a:r>
              <a:rPr lang="en-US" altLang="zh-CN" b="0" dirty="0"/>
              <a:t>   return 0;</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617021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4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修饰变量，变量将变为常量。</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常量一般有初值，在常量的生命周期中，终</a:t>
            </a:r>
            <a:r>
              <a:rPr lang="zh-CN" altLang="en-US" sz="2800" b="0" dirty="0">
                <a:latin typeface="华文楷体" pitchFamily="2" charset="-122"/>
                <a:ea typeface="华文楷体" pitchFamily="2" charset="-122"/>
              </a:rPr>
              <a:t>身</a:t>
            </a:r>
            <a:r>
              <a:rPr lang="zh-CN" altLang="zh-CN" sz="2800" b="0" dirty="0">
                <a:latin typeface="华文楷体" pitchFamily="2" charset="-122"/>
                <a:ea typeface="华文楷体" pitchFamily="2" charset="-122"/>
              </a:rPr>
              <a:t>不得改变其值。</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C++</a:t>
            </a:r>
            <a:r>
              <a:rPr lang="zh-CN" altLang="en-US" sz="2800" b="0" dirty="0">
                <a:latin typeface="华文楷体" pitchFamily="2" charset="-122"/>
                <a:ea typeface="华文楷体" pitchFamily="2" charset="-122"/>
              </a:rPr>
              <a:t>中</a:t>
            </a:r>
            <a:r>
              <a:rPr lang="en-US" altLang="zh-CN" sz="2800" b="0" dirty="0" err="1">
                <a:latin typeface="华文楷体" pitchFamily="2" charset="-122"/>
                <a:ea typeface="华文楷体" pitchFamily="2" charset="-122"/>
              </a:rPr>
              <a:t>const</a:t>
            </a:r>
            <a:r>
              <a:rPr lang="zh-CN" altLang="en-US" sz="2800" b="0" dirty="0">
                <a:latin typeface="华文楷体" pitchFamily="2" charset="-122"/>
                <a:ea typeface="华文楷体" pitchFamily="2" charset="-122"/>
              </a:rPr>
              <a:t>最普通的用法：</a:t>
            </a:r>
            <a:endParaRPr lang="en-US" altLang="zh-CN" sz="2800" b="0" dirty="0">
              <a:latin typeface="华文楷体" pitchFamily="2" charset="-122"/>
              <a:ea typeface="华文楷体" pitchFamily="2" charset="-122"/>
            </a:endParaRPr>
          </a:p>
          <a:p>
            <a:pPr marL="0" indent="0">
              <a:buNone/>
            </a:pP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double PI = 3.14;</a:t>
            </a: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en-US" altLang="zh-CN" dirty="0" err="1">
                <a:latin typeface="华文楷体" panose="02010600040101010101" pitchFamily="2" charset="-122"/>
                <a:ea typeface="华文楷体" panose="02010600040101010101" pitchFamily="2" charset="-122"/>
              </a:rPr>
              <a:t>const</a:t>
            </a:r>
            <a:r>
              <a:rPr lang="zh-CN" altLang="en-US" dirty="0">
                <a:latin typeface="华文楷体" panose="02010600040101010101" pitchFamily="2" charset="-122"/>
                <a:ea typeface="华文楷体" panose="02010600040101010101" pitchFamily="2" charset="-122"/>
              </a:rPr>
              <a:t>机制</a:t>
            </a:r>
          </a:p>
        </p:txBody>
      </p:sp>
    </p:spTree>
    <p:extLst>
      <p:ext uri="{BB962C8B-B14F-4D97-AF65-F5344CB8AC3E}">
        <p14:creationId xmlns:p14="http://schemas.microsoft.com/office/powerpoint/2010/main" val="1681811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a:bodyPr>
          <a:lstStyle/>
          <a:p>
            <a:pPr marL="514350" indent="-514350">
              <a:lnSpc>
                <a:spcPct val="115000"/>
              </a:lnSpc>
              <a:buAutoNum type="arabicPeriod"/>
              <a:defRPr/>
            </a:pPr>
            <a:r>
              <a:rPr lang="zh-CN" altLang="zh-CN" sz="2800" dirty="0">
                <a:latin typeface="华文楷体" pitchFamily="2" charset="-122"/>
                <a:ea typeface="华文楷体" pitchFamily="2" charset="-122"/>
                <a:cs typeface="+mj-cs"/>
              </a:rPr>
              <a:t>函数</a:t>
            </a:r>
            <a:r>
              <a:rPr lang="en-US" altLang="zh-CN" sz="2800" dirty="0">
                <a:latin typeface="华文楷体" pitchFamily="2" charset="-122"/>
                <a:ea typeface="华文楷体" pitchFamily="2" charset="-122"/>
                <a:cs typeface="+mj-cs"/>
              </a:rPr>
              <a:t>void 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a:latin typeface="华文楷体" pitchFamily="2" charset="-122"/>
                <a:ea typeface="华文楷体" pitchFamily="2" charset="-122"/>
                <a:cs typeface="+mj-cs"/>
              </a:rPr>
              <a:t>。</a:t>
            </a:r>
            <a:endParaRPr lang="en-US" altLang="zh-CN" sz="2800" b="0" dirty="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修饰：</a:t>
            </a:r>
            <a:endParaRPr lang="en-US" altLang="zh-CN" sz="2800" dirty="0">
              <a:latin typeface="华文楷体" pitchFamily="2" charset="-122"/>
              <a:ea typeface="华文楷体" pitchFamily="2" charset="-122"/>
            </a:endParaRPr>
          </a:p>
          <a:p>
            <a:pPr marL="715963" indent="0">
              <a:buNone/>
            </a:pPr>
            <a:r>
              <a:rPr lang="zh-CN" altLang="en-US" sz="2800" b="0" dirty="0">
                <a:latin typeface="华文楷体" pitchFamily="2" charset="-122"/>
                <a:ea typeface="华文楷体" pitchFamily="2" charset="-122"/>
              </a:rPr>
              <a:t>变</a:t>
            </a:r>
            <a:r>
              <a:rPr lang="zh-CN" altLang="zh-CN" sz="2800" b="0" dirty="0">
                <a:latin typeface="华文楷体" pitchFamily="2" charset="-122"/>
                <a:ea typeface="华文楷体" pitchFamily="2" charset="-122"/>
              </a:rPr>
              <a:t>量</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前加</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，表明在函数的实现过程中参数</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的值不需要改变。</a:t>
            </a:r>
          </a:p>
          <a:p>
            <a:pPr marL="715963" indent="0">
              <a:buNone/>
            </a:pPr>
            <a:r>
              <a:rPr lang="zh-CN" altLang="zh-CN" sz="2800" b="0" dirty="0">
                <a:latin typeface="华文楷体" pitchFamily="2" charset="-122"/>
                <a:ea typeface="华文楷体" pitchFamily="2" charset="-122"/>
              </a:rPr>
              <a:t>如函数</a:t>
            </a:r>
            <a:r>
              <a:rPr lang="en-US" altLang="zh-CN" sz="2800" b="0" dirty="0">
                <a:latin typeface="华文楷体" pitchFamily="2" charset="-122"/>
                <a:ea typeface="华文楷体" pitchFamily="2" charset="-122"/>
              </a:rPr>
              <a:t>void f(</a:t>
            </a: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x)</a:t>
            </a:r>
            <a:r>
              <a:rPr lang="zh-CN" altLang="zh-CN" sz="2800" b="0" dirty="0">
                <a:latin typeface="华文楷体" pitchFamily="2" charset="-122"/>
                <a:ea typeface="华文楷体" pitchFamily="2" charset="-122"/>
              </a:rPr>
              <a:t>，参数加了</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后，编译器会在程序编译阶段帮助程序检查函数实现代码中是否含有修改</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值的语句，如果有就报错。</a:t>
            </a:r>
            <a:endParaRPr lang="en-US" altLang="zh-CN" sz="2800" b="0" dirty="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所以，如果确认函数实现中不准备改变</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的值，请养成加</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的习惯。</a:t>
            </a:r>
            <a:endParaRPr lang="en-US" altLang="zh-CN" sz="2800" b="0" dirty="0">
              <a:latin typeface="华文楷体" pitchFamily="2" charset="-122"/>
              <a:ea typeface="华文楷体" pitchFamily="2" charset="-122"/>
            </a:endParaRPr>
          </a:p>
          <a:p>
            <a:pPr marL="715963" indent="0">
              <a:buNone/>
            </a:pPr>
            <a:r>
              <a:rPr lang="zh-CN" altLang="en-US" sz="2800" dirty="0">
                <a:latin typeface="华文楷体" pitchFamily="2" charset="-122"/>
                <a:ea typeface="华文楷体" pitchFamily="2" charset="-122"/>
              </a:rPr>
              <a:t>警惕！字符串常量作为参数传入，不加</a:t>
            </a: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会</a:t>
            </a:r>
            <a:r>
              <a:rPr lang="en-US" altLang="zh-CN" sz="2800" dirty="0">
                <a:latin typeface="华文楷体" pitchFamily="2" charset="-122"/>
                <a:ea typeface="华文楷体" pitchFamily="2" charset="-122"/>
              </a:rPr>
              <a:t>warning!</a:t>
            </a: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3813425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a:bodyPr>
          <a:lstStyle/>
          <a:p>
            <a:pPr marL="514350" indent="-514350">
              <a:lnSpc>
                <a:spcPct val="115000"/>
              </a:lnSpc>
              <a:buAutoNum type="arabicPeriod"/>
              <a:defRPr/>
            </a:pPr>
            <a:r>
              <a:rPr lang="zh-CN" altLang="zh-CN" sz="2800" dirty="0">
                <a:latin typeface="华文楷体" pitchFamily="2" charset="-122"/>
                <a:ea typeface="华文楷体" pitchFamily="2" charset="-122"/>
                <a:cs typeface="+mj-cs"/>
              </a:rPr>
              <a:t>函数</a:t>
            </a:r>
            <a:r>
              <a:rPr lang="en-US" altLang="zh-CN" sz="2800" dirty="0">
                <a:latin typeface="华文楷体" pitchFamily="2" charset="-122"/>
                <a:ea typeface="华文楷体" pitchFamily="2" charset="-122"/>
                <a:cs typeface="+mj-cs"/>
              </a:rPr>
              <a:t>void 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a:latin typeface="华文楷体" pitchFamily="2" charset="-122"/>
                <a:ea typeface="华文楷体" pitchFamily="2" charset="-122"/>
                <a:cs typeface="+mj-cs"/>
              </a:rPr>
              <a:t>。</a:t>
            </a:r>
            <a:endParaRPr lang="en-US" altLang="zh-CN" sz="2800" b="0" dirty="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和</a:t>
            </a:r>
            <a:r>
              <a:rPr lang="en-US" altLang="zh-CN" sz="2800" dirty="0">
                <a:latin typeface="华文楷体" pitchFamily="2" charset="-122"/>
                <a:ea typeface="华文楷体" pitchFamily="2" charset="-122"/>
              </a:rPr>
              <a:t>&amp;</a:t>
            </a:r>
            <a:r>
              <a:rPr lang="zh-CN" altLang="en-US" sz="2800" dirty="0">
                <a:latin typeface="华文楷体" pitchFamily="2" charset="-122"/>
                <a:ea typeface="华文楷体" pitchFamily="2" charset="-122"/>
              </a:rPr>
              <a:t>组合修饰：</a:t>
            </a:r>
            <a:endParaRPr lang="en-US" altLang="zh-CN" sz="2800" dirty="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函数</a:t>
            </a:r>
            <a:r>
              <a:rPr lang="en-US" altLang="zh-CN" sz="2800" b="0" dirty="0">
                <a:latin typeface="华文楷体" pitchFamily="2" charset="-122"/>
                <a:ea typeface="华文楷体" pitchFamily="2" charset="-122"/>
              </a:rPr>
              <a:t>find</a:t>
            </a:r>
            <a:r>
              <a:rPr lang="zh-CN" altLang="zh-CN" sz="2800" b="0" dirty="0">
                <a:latin typeface="华文楷体" pitchFamily="2" charset="-122"/>
                <a:ea typeface="华文楷体" pitchFamily="2" charset="-122"/>
              </a:rPr>
              <a:t>的原型中，</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前带</a:t>
            </a:r>
            <a:r>
              <a:rPr lang="en-US" altLang="zh-CN" sz="2800" b="0" dirty="0">
                <a:latin typeface="华文楷体" pitchFamily="2" charset="-122"/>
                <a:ea typeface="华文楷体" pitchFamily="2" charset="-122"/>
              </a:rPr>
              <a:t>&amp;</a:t>
            </a:r>
            <a:r>
              <a:rPr lang="zh-CN" altLang="zh-CN" sz="2800" b="0" dirty="0">
                <a:latin typeface="华文楷体" pitchFamily="2" charset="-122"/>
                <a:ea typeface="华文楷体" pitchFamily="2" charset="-122"/>
              </a:rPr>
              <a:t>符号，说明形参</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不分配空间，是将来调用时实参的别名。</a:t>
            </a:r>
            <a:endParaRPr lang="en-US" altLang="zh-CN" sz="2800" b="0" dirty="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如对它的调用</a:t>
            </a:r>
            <a:r>
              <a:rPr lang="en-US" altLang="zh-CN" sz="2800" b="0" dirty="0">
                <a:latin typeface="华文楷体" pitchFamily="2" charset="-122"/>
                <a:ea typeface="华文楷体" pitchFamily="2" charset="-122"/>
              </a:rPr>
              <a:t>obj1.find(a); </a:t>
            </a:r>
            <a:r>
              <a:rPr lang="zh-CN" altLang="zh-CN" sz="2800" b="0" dirty="0">
                <a:latin typeface="华文楷体" pitchFamily="2" charset="-122"/>
                <a:ea typeface="华文楷体" pitchFamily="2" charset="-122"/>
              </a:rPr>
              <a:t>形参</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不分空间，</a:t>
            </a:r>
            <a:r>
              <a:rPr lang="zh-CN" altLang="zh-CN" sz="2800" b="0" dirty="0">
                <a:latin typeface="华文楷体" pitchFamily="2" charset="-122"/>
                <a:ea typeface="华文楷体" pitchFamily="2" charset="-122"/>
              </a:rPr>
              <a:t>和实参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共用空间。</a:t>
            </a:r>
            <a:endParaRPr lang="en-US" altLang="zh-CN" sz="2800" b="0" dirty="0">
              <a:latin typeface="华文楷体" pitchFamily="2" charset="-122"/>
              <a:ea typeface="华文楷体" pitchFamily="2" charset="-122"/>
            </a:endParaRPr>
          </a:p>
          <a:p>
            <a:pPr marL="715963" indent="0">
              <a:buNone/>
            </a:pPr>
            <a:endParaRPr lang="en-US" altLang="zh-CN" dirty="0"/>
          </a:p>
          <a:p>
            <a:pPr marL="715963" indent="0">
              <a:buNone/>
            </a:pPr>
            <a:r>
              <a:rPr lang="zh-CN" altLang="zh-CN" sz="2800" b="0" dirty="0">
                <a:latin typeface="华文楷体" pitchFamily="2" charset="-122"/>
                <a:ea typeface="华文楷体" pitchFamily="2" charset="-122"/>
              </a:rPr>
              <a:t>一般来说，如果一个函数只是使用实参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的值，并不想改变实参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的值，这个</a:t>
            </a:r>
            <a:r>
              <a:rPr lang="en-US" altLang="zh-CN" sz="2800" b="0" dirty="0">
                <a:latin typeface="华文楷体" pitchFamily="2" charset="-122"/>
                <a:ea typeface="华文楷体" pitchFamily="2" charset="-122"/>
              </a:rPr>
              <a:t>&amp;</a:t>
            </a:r>
            <a:r>
              <a:rPr lang="zh-CN" altLang="zh-CN" sz="2800" b="0" dirty="0">
                <a:latin typeface="华文楷体" pitchFamily="2" charset="-122"/>
                <a:ea typeface="华文楷体" pitchFamily="2" charset="-122"/>
              </a:rPr>
              <a:t>就没有必要用</a:t>
            </a:r>
            <a:r>
              <a:rPr lang="zh-CN" altLang="en-US" sz="2800" b="0" dirty="0">
                <a:latin typeface="华文楷体" pitchFamily="2" charset="-122"/>
                <a:ea typeface="华文楷体" pitchFamily="2" charset="-122"/>
              </a:rPr>
              <a:t>，只要加</a:t>
            </a:r>
            <a:r>
              <a:rPr lang="en-US" altLang="zh-CN" sz="2800" b="0" dirty="0" err="1">
                <a:latin typeface="华文楷体" pitchFamily="2" charset="-122"/>
                <a:ea typeface="华文楷体" pitchFamily="2" charset="-122"/>
              </a:rPr>
              <a:t>const</a:t>
            </a:r>
            <a:r>
              <a:rPr lang="zh-CN" altLang="en-US" sz="2800" b="0" dirty="0">
                <a:latin typeface="华文楷体" pitchFamily="2" charset="-122"/>
                <a:ea typeface="华文楷体" pitchFamily="2" charset="-122"/>
              </a:rPr>
              <a:t>便可</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58611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fontScale="92500" lnSpcReduction="20000"/>
          </a:bodyPr>
          <a:lstStyle/>
          <a:p>
            <a:pPr marL="514350" indent="-514350">
              <a:lnSpc>
                <a:spcPct val="115000"/>
              </a:lnSpc>
              <a:buAutoNum type="arabicPeriod"/>
              <a:defRPr/>
            </a:pPr>
            <a:r>
              <a:rPr lang="zh-CN" altLang="zh-CN" sz="2800" dirty="0">
                <a:latin typeface="华文楷体" pitchFamily="2" charset="-122"/>
                <a:ea typeface="华文楷体" pitchFamily="2" charset="-122"/>
                <a:cs typeface="+mj-cs"/>
              </a:rPr>
              <a:t>函数</a:t>
            </a:r>
            <a:r>
              <a:rPr lang="en-US" altLang="zh-CN" sz="2800" dirty="0">
                <a:latin typeface="华文楷体" pitchFamily="2" charset="-122"/>
                <a:ea typeface="华文楷体" pitchFamily="2" charset="-122"/>
                <a:cs typeface="+mj-cs"/>
              </a:rPr>
              <a:t>void 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a:latin typeface="华文楷体" pitchFamily="2" charset="-122"/>
                <a:ea typeface="华文楷体" pitchFamily="2" charset="-122"/>
                <a:cs typeface="+mj-cs"/>
              </a:rPr>
              <a:t>。</a:t>
            </a:r>
            <a:endParaRPr lang="en-US" altLang="zh-CN" sz="2800" b="0" dirty="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和</a:t>
            </a:r>
            <a:r>
              <a:rPr lang="en-US" altLang="zh-CN" sz="2800" dirty="0">
                <a:latin typeface="华文楷体" pitchFamily="2" charset="-122"/>
                <a:ea typeface="华文楷体" pitchFamily="2" charset="-122"/>
              </a:rPr>
              <a:t>&amp;</a:t>
            </a:r>
            <a:r>
              <a:rPr lang="zh-CN" altLang="en-US" sz="2800" dirty="0">
                <a:latin typeface="华文楷体" pitchFamily="2" charset="-122"/>
                <a:ea typeface="华文楷体" pitchFamily="2" charset="-122"/>
              </a:rPr>
              <a:t>组合修饰：</a:t>
            </a:r>
            <a:endParaRPr lang="en-US" altLang="zh-CN" sz="2800" dirty="0">
              <a:latin typeface="华文楷体" pitchFamily="2" charset="-122"/>
              <a:ea typeface="华文楷体" pitchFamily="2" charset="-122"/>
            </a:endParaRPr>
          </a:p>
          <a:p>
            <a:pPr marL="715963" indent="0">
              <a:buNone/>
            </a:pPr>
            <a:r>
              <a:rPr lang="zh-CN" altLang="en-US" sz="2800" b="0" dirty="0">
                <a:latin typeface="华文楷体" pitchFamily="2" charset="-122"/>
                <a:ea typeface="华文楷体" pitchFamily="2" charset="-122"/>
              </a:rPr>
              <a:t>因为</a:t>
            </a:r>
            <a:r>
              <a:rPr lang="zh-CN" altLang="zh-CN" sz="2800" b="0" dirty="0">
                <a:latin typeface="华文楷体" pitchFamily="2" charset="-122"/>
                <a:ea typeface="华文楷体" pitchFamily="2" charset="-122"/>
              </a:rPr>
              <a:t>参数类型</a:t>
            </a:r>
            <a:r>
              <a:rPr lang="en-US" altLang="zh-CN" sz="2800" b="0" dirty="0" err="1">
                <a:latin typeface="华文楷体" pitchFamily="2" charset="-122"/>
                <a:ea typeface="华文楷体" pitchFamily="2" charset="-122"/>
              </a:rPr>
              <a:t>elemType</a:t>
            </a:r>
            <a:r>
              <a:rPr lang="zh-CN" altLang="zh-CN" sz="2800" b="0" dirty="0">
                <a:latin typeface="华文楷体" pitchFamily="2" charset="-122"/>
                <a:ea typeface="华文楷体" pitchFamily="2" charset="-122"/>
              </a:rPr>
              <a:t>是一种泛型类型，</a:t>
            </a:r>
            <a:r>
              <a:rPr lang="zh-CN" altLang="en-US" sz="2800" b="0" dirty="0">
                <a:latin typeface="华文楷体" pitchFamily="2" charset="-122"/>
                <a:ea typeface="华文楷体" pitchFamily="2" charset="-122"/>
              </a:rPr>
              <a:t>调用</a:t>
            </a:r>
            <a:r>
              <a:rPr lang="en-US" altLang="zh-CN" sz="2800" b="0" dirty="0">
                <a:latin typeface="华文楷体" pitchFamily="2" charset="-122"/>
                <a:ea typeface="华文楷体" pitchFamily="2" charset="-122"/>
              </a:rPr>
              <a:t>find</a:t>
            </a:r>
            <a:r>
              <a:rPr lang="zh-CN" altLang="en-US" sz="2800" b="0" dirty="0">
                <a:latin typeface="华文楷体" pitchFamily="2" charset="-122"/>
                <a:ea typeface="华文楷体" pitchFamily="2" charset="-122"/>
              </a:rPr>
              <a:t>函数时实参可能是复杂的结构类型，加了</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符号就有了明显的好处：</a:t>
            </a:r>
            <a:endParaRPr lang="en-US" altLang="zh-CN" sz="2800" b="0" dirty="0">
              <a:latin typeface="华文楷体" pitchFamily="2" charset="-122"/>
              <a:ea typeface="华文楷体" pitchFamily="2" charset="-122"/>
            </a:endParaRPr>
          </a:p>
          <a:p>
            <a:pPr marL="1230313" indent="-514350">
              <a:buFont typeface="+mj-lt"/>
              <a:buAutoNum type="alphaLcParenR"/>
            </a:pPr>
            <a:r>
              <a:rPr lang="zh-CN" altLang="en-US" sz="2800" b="0" dirty="0">
                <a:latin typeface="华文楷体" pitchFamily="2" charset="-122"/>
                <a:ea typeface="华文楷体" pitchFamily="2" charset="-122"/>
              </a:rPr>
              <a:t>形参</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不分空间，节省了空间消耗。</a:t>
            </a:r>
            <a:endParaRPr lang="en-US" altLang="zh-CN" sz="2800" b="0" dirty="0">
              <a:latin typeface="华文楷体" pitchFamily="2" charset="-122"/>
              <a:ea typeface="华文楷体" pitchFamily="2" charset="-122"/>
            </a:endParaRPr>
          </a:p>
          <a:p>
            <a:pPr marL="1230313" indent="-514350">
              <a:buFont typeface="+mj-lt"/>
              <a:buAutoNum type="alphaLcParenR"/>
            </a:pPr>
            <a:r>
              <a:rPr lang="zh-CN" altLang="en-US" sz="2800" b="0" dirty="0">
                <a:latin typeface="华文楷体" pitchFamily="2" charset="-122"/>
                <a:ea typeface="华文楷体" pitchFamily="2" charset="-122"/>
              </a:rPr>
              <a:t>没有空间分配，在实参和形参打交道时，就不涉及拷贝构造函数的执行。</a:t>
            </a:r>
            <a:r>
              <a:rPr lang="en-US"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提高了运行效率。</a:t>
            </a:r>
            <a:endParaRPr lang="en-US" altLang="zh-CN" sz="2800" b="0" dirty="0">
              <a:latin typeface="华文楷体" pitchFamily="2" charset="-122"/>
              <a:ea typeface="华文楷体" pitchFamily="2" charset="-122"/>
            </a:endParaRPr>
          </a:p>
          <a:p>
            <a:pPr marL="715963" indent="0">
              <a:buNone/>
            </a:pPr>
            <a:endParaRPr lang="en-US" altLang="zh-CN" dirty="0"/>
          </a:p>
          <a:p>
            <a:pPr marL="715963" indent="0">
              <a:buNone/>
            </a:pPr>
            <a:r>
              <a:rPr lang="zh-CN" altLang="en-US" sz="2800" b="0" dirty="0">
                <a:latin typeface="华文楷体" pitchFamily="2" charset="-122"/>
                <a:ea typeface="华文楷体" pitchFamily="2" charset="-122"/>
              </a:rPr>
              <a:t>故泛型类型参数前尽量加</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符号，</a:t>
            </a:r>
            <a:r>
              <a:rPr lang="zh-CN" altLang="zh-CN" sz="2800" b="0" dirty="0">
                <a:latin typeface="华文楷体" pitchFamily="2" charset="-122"/>
                <a:ea typeface="华文楷体" pitchFamily="2" charset="-122"/>
              </a:rPr>
              <a:t>如果</a:t>
            </a:r>
            <a:r>
              <a:rPr lang="zh-CN" altLang="en-US" sz="2800" b="0" dirty="0">
                <a:latin typeface="华文楷体" pitchFamily="2" charset="-122"/>
                <a:ea typeface="华文楷体" pitchFamily="2" charset="-122"/>
              </a:rPr>
              <a:t>函数又不需要改变这个参数，请养成在参数前加</a:t>
            </a:r>
            <a:r>
              <a:rPr lang="en-US" altLang="zh-CN" sz="2800" b="0" dirty="0" err="1">
                <a:latin typeface="华文楷体" pitchFamily="2" charset="-122"/>
                <a:ea typeface="华文楷体" pitchFamily="2" charset="-122"/>
              </a:rPr>
              <a:t>const</a:t>
            </a:r>
            <a:r>
              <a:rPr lang="zh-CN" altLang="en-US"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组合的习惯</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1544050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5000964"/>
          </a:xfrm>
        </p:spPr>
        <p:txBody>
          <a:bodyPr>
            <a:normAutofit lnSpcReduction="10000"/>
          </a:bodyPr>
          <a:lstStyle/>
          <a:p>
            <a:pPr marL="0" lvl="0" indent="0">
              <a:buNone/>
            </a:pPr>
            <a:r>
              <a:rPr lang="en-US" altLang="zh-CN" dirty="0"/>
              <a:t>2.</a:t>
            </a:r>
            <a:r>
              <a:rPr lang="zh-CN" altLang="zh-CN" dirty="0"/>
              <a:t>函数</a:t>
            </a:r>
            <a:r>
              <a:rPr lang="en-US" altLang="zh-CN" dirty="0"/>
              <a:t>void find(</a:t>
            </a:r>
            <a:r>
              <a:rPr lang="en-US" altLang="zh-CN" dirty="0" err="1"/>
              <a:t>const</a:t>
            </a:r>
            <a:r>
              <a:rPr lang="en-US" altLang="zh-CN" dirty="0"/>
              <a:t> </a:t>
            </a:r>
            <a:r>
              <a:rPr lang="en-US" altLang="zh-CN" dirty="0" err="1"/>
              <a:t>elemType</a:t>
            </a:r>
            <a:r>
              <a:rPr lang="en-US" altLang="zh-CN" dirty="0"/>
              <a:t> &amp;x)</a:t>
            </a:r>
            <a:r>
              <a:rPr lang="en-US" altLang="zh-CN" dirty="0" err="1"/>
              <a:t>const</a:t>
            </a:r>
            <a:r>
              <a:rPr lang="en-US" altLang="zh-CN" dirty="0"/>
              <a:t> </a:t>
            </a:r>
            <a:r>
              <a:rPr lang="zh-CN" altLang="zh-CN" dirty="0"/>
              <a:t>中参数表后</a:t>
            </a:r>
            <a:r>
              <a:rPr lang="en-US" altLang="zh-CN" dirty="0" err="1"/>
              <a:t>const</a:t>
            </a:r>
            <a:r>
              <a:rPr lang="zh-CN" altLang="zh-CN" dirty="0"/>
              <a:t>的用法。</a:t>
            </a:r>
            <a:endParaRPr lang="en-US" altLang="zh-CN" dirty="0"/>
          </a:p>
          <a:p>
            <a:pPr marL="0" lvl="0" indent="0">
              <a:buNone/>
            </a:pPr>
            <a:r>
              <a:rPr lang="en-US" altLang="zh-CN" dirty="0"/>
              <a:t>  </a:t>
            </a:r>
            <a:r>
              <a:rPr lang="zh-CN" altLang="zh-CN" sz="2600" b="0" dirty="0">
                <a:latin typeface="华文楷体" pitchFamily="2" charset="-122"/>
                <a:ea typeface="华文楷体" pitchFamily="2" charset="-122"/>
              </a:rPr>
              <a:t>参数表后的</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是保护调用它的对象的值不能被改变</a:t>
            </a:r>
            <a:r>
              <a:rPr lang="zh-CN" altLang="en-US" sz="2600" b="0" dirty="0">
                <a:latin typeface="华文楷体" pitchFamily="2" charset="-122"/>
                <a:ea typeface="华文楷体" pitchFamily="2" charset="-122"/>
              </a:rPr>
              <a:t>，即对隐含参数</a:t>
            </a:r>
            <a:r>
              <a:rPr lang="en-US" altLang="zh-CN" sz="2600" b="0" dirty="0">
                <a:latin typeface="华文楷体" pitchFamily="2" charset="-122"/>
                <a:ea typeface="华文楷体" pitchFamily="2" charset="-122"/>
              </a:rPr>
              <a:t>this</a:t>
            </a:r>
            <a:r>
              <a:rPr lang="zh-CN" altLang="en-US"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a:p>
            <a:pPr marL="0" lvl="0" indent="0">
              <a:buNone/>
            </a:pPr>
            <a:r>
              <a:rPr lang="en-US" altLang="zh-CN" sz="2600" b="0" dirty="0">
                <a:latin typeface="华文楷体" pitchFamily="2" charset="-122"/>
                <a:ea typeface="华文楷体" pitchFamily="2" charset="-122"/>
              </a:rPr>
              <a:t>  </a:t>
            </a:r>
            <a:r>
              <a:rPr lang="zh-CN" altLang="en-US" sz="2600" b="0" dirty="0">
                <a:latin typeface="华文楷体" pitchFamily="2" charset="-122"/>
                <a:ea typeface="华文楷体" pitchFamily="2" charset="-122"/>
              </a:rPr>
              <a:t>保护*</a:t>
            </a:r>
            <a:r>
              <a:rPr lang="en-US" altLang="zh-CN" sz="2600" b="0" dirty="0">
                <a:latin typeface="华文楷体" pitchFamily="2" charset="-122"/>
                <a:ea typeface="华文楷体" pitchFamily="2" charset="-122"/>
              </a:rPr>
              <a:t>this</a:t>
            </a:r>
            <a:r>
              <a:rPr lang="zh-CN" altLang="en-US" sz="2600" b="0" dirty="0">
                <a:latin typeface="华文楷体" pitchFamily="2" charset="-122"/>
                <a:ea typeface="华文楷体" pitchFamily="2" charset="-122"/>
              </a:rPr>
              <a:t>中的内容，使其不能被修改</a:t>
            </a:r>
            <a:r>
              <a:rPr lang="zh-CN" altLang="zh-CN"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a:p>
            <a:pPr marL="0" lvl="0" indent="0">
              <a:buNone/>
            </a:pPr>
            <a:r>
              <a:rPr lang="en-US" altLang="zh-CN" dirty="0"/>
              <a:t>  </a:t>
            </a:r>
            <a:r>
              <a:rPr lang="zh-CN" altLang="zh-CN" sz="2600" b="0" dirty="0">
                <a:latin typeface="华文楷体" pitchFamily="2" charset="-122"/>
                <a:ea typeface="华文楷体" pitchFamily="2" charset="-122"/>
              </a:rPr>
              <a:t>语句</a:t>
            </a:r>
            <a:r>
              <a:rPr lang="en-US" altLang="zh-CN" sz="2600" b="0" dirty="0">
                <a:latin typeface="华文楷体" pitchFamily="2" charset="-122"/>
                <a:ea typeface="华文楷体" pitchFamily="2" charset="-122"/>
              </a:rPr>
              <a:t>obj1.find(a)</a:t>
            </a:r>
            <a:r>
              <a:rPr lang="zh-CN" altLang="en-US"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这个</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就是保护</a:t>
            </a:r>
            <a:r>
              <a:rPr lang="zh-CN" altLang="en-US" sz="2600" b="0" dirty="0">
                <a:latin typeface="华文楷体" pitchFamily="2" charset="-122"/>
                <a:ea typeface="华文楷体" pitchFamily="2" charset="-122"/>
              </a:rPr>
              <a:t>对象</a:t>
            </a:r>
            <a:r>
              <a:rPr lang="en-US" altLang="zh-CN" sz="2600" b="0" dirty="0">
                <a:latin typeface="华文楷体" pitchFamily="2" charset="-122"/>
                <a:ea typeface="华文楷体" pitchFamily="2" charset="-122"/>
              </a:rPr>
              <a:t>obj1</a:t>
            </a:r>
            <a:r>
              <a:rPr lang="zh-CN" altLang="zh-CN" sz="2600" b="0" dirty="0">
                <a:latin typeface="华文楷体" pitchFamily="2" charset="-122"/>
                <a:ea typeface="华文楷体" pitchFamily="2" charset="-122"/>
              </a:rPr>
              <a:t>的值。</a:t>
            </a:r>
            <a:endParaRPr lang="en-US" altLang="zh-CN" sz="2600" b="0" dirty="0">
              <a:latin typeface="华文楷体" pitchFamily="2" charset="-122"/>
              <a:ea typeface="华文楷体" pitchFamily="2" charset="-122"/>
            </a:endParaRPr>
          </a:p>
          <a:p>
            <a:pPr marL="0" lvl="0" indent="0">
              <a:buNone/>
            </a:pP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一个成员函数不准备改变调用它的对象的值，请养成在参数表后加</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的习惯</a:t>
            </a:r>
            <a:r>
              <a:rPr lang="zh-CN" altLang="en-US"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a:p>
            <a:pPr marL="179388" indent="0">
              <a:buNone/>
            </a:pPr>
            <a:endParaRPr lang="en-US" altLang="zh-CN" sz="2600" b="0" dirty="0">
              <a:latin typeface="华文楷体" pitchFamily="2" charset="-122"/>
              <a:ea typeface="华文楷体" pitchFamily="2" charset="-122"/>
            </a:endParaRPr>
          </a:p>
          <a:p>
            <a:pPr marL="179388" indent="0">
              <a:buNone/>
            </a:pPr>
            <a:r>
              <a:rPr lang="zh-CN" altLang="zh-CN" sz="2600" b="0" dirty="0">
                <a:latin typeface="华文楷体" pitchFamily="2" charset="-122"/>
                <a:ea typeface="华文楷体" pitchFamily="2" charset="-122"/>
              </a:rPr>
              <a:t>如果没有函数参数表后带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的支持，常对象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是不能调用这个函数的。</a:t>
            </a:r>
            <a:endParaRPr lang="en-US" altLang="zh-CN" sz="2600" b="0" dirty="0">
              <a:latin typeface="华文楷体" pitchFamily="2" charset="-122"/>
              <a:ea typeface="华文楷体" pitchFamily="2" charset="-122"/>
            </a:endParaRPr>
          </a:p>
          <a:p>
            <a:pPr marL="179388" indent="0">
              <a:buNone/>
            </a:pPr>
            <a:r>
              <a:rPr lang="zh-CN" altLang="zh-CN" sz="2600" b="0" dirty="0">
                <a:latin typeface="华文楷体" pitchFamily="2" charset="-122"/>
                <a:ea typeface="华文楷体" pitchFamily="2" charset="-122"/>
              </a:rPr>
              <a:t>常对象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只能调用参数表后带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的成员函数</a:t>
            </a:r>
            <a:r>
              <a:rPr lang="zh-CN" altLang="en-US" sz="2600" b="0" dirty="0">
                <a:latin typeface="华文楷体" pitchFamily="2" charset="-122"/>
                <a:ea typeface="华文楷体" pitchFamily="2" charset="-122"/>
              </a:rPr>
              <a:t>，加</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就为常对象调用它开一扇窗。</a:t>
            </a:r>
            <a:r>
              <a:rPr lang="en-US" altLang="zh-CN" sz="2600" b="0" dirty="0" err="1">
                <a:latin typeface="华文楷体" pitchFamily="2" charset="-122"/>
                <a:ea typeface="华文楷体" pitchFamily="2" charset="-122"/>
              </a:rPr>
              <a:t>const</a:t>
            </a:r>
            <a:r>
              <a:rPr lang="en-US" altLang="zh-CN" sz="2600" b="0" dirty="0">
                <a:latin typeface="华文楷体" pitchFamily="2" charset="-122"/>
                <a:ea typeface="华文楷体" pitchFamily="2" charset="-122"/>
              </a:rPr>
              <a:t>  </a:t>
            </a:r>
            <a:r>
              <a:rPr lang="en-US" altLang="zh-CN" sz="2600" b="0" dirty="0" err="1">
                <a:latin typeface="华文楷体" pitchFamily="2" charset="-122"/>
                <a:ea typeface="华文楷体" pitchFamily="2" charset="-122"/>
              </a:rPr>
              <a:t>arr</a:t>
            </a:r>
            <a:r>
              <a:rPr lang="en-US" altLang="zh-CN" sz="2600" b="0" dirty="0">
                <a:latin typeface="华文楷体" pitchFamily="2" charset="-122"/>
                <a:ea typeface="华文楷体" pitchFamily="2" charset="-122"/>
              </a:rPr>
              <a:t> obj2; obj2.find(10);</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3615477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499889"/>
            <a:ext cx="5681330" cy="5000964"/>
          </a:xfrm>
        </p:spPr>
        <p:txBody>
          <a:bodyPr>
            <a:noAutofit/>
          </a:bodyPr>
          <a:lstStyle/>
          <a:p>
            <a:pPr marL="0" indent="0">
              <a:buNone/>
            </a:pPr>
            <a:r>
              <a:rPr lang="zh-CN" altLang="en-US" dirty="0">
                <a:latin typeface="华文楷体" panose="02010600040101010101" pitchFamily="2" charset="-122"/>
                <a:ea typeface="华文楷体" panose="02010600040101010101" pitchFamily="2" charset="-122"/>
              </a:rPr>
              <a:t>类模板的使用</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b="0" dirty="0"/>
          </a:p>
          <a:p>
            <a:pPr marL="0" indent="0">
              <a:buNone/>
            </a:pPr>
            <a:r>
              <a:rPr lang="en-US" altLang="zh-CN" b="0" dirty="0" err="1"/>
              <a:t>int</a:t>
            </a:r>
            <a:r>
              <a:rPr lang="en-US" altLang="zh-CN" b="0" dirty="0"/>
              <a:t> main()</a:t>
            </a:r>
            <a:endParaRPr lang="zh-CN" altLang="zh-CN" b="0" dirty="0"/>
          </a:p>
          <a:p>
            <a:pPr marL="0" indent="0">
              <a:buNone/>
            </a:pPr>
            <a:r>
              <a:rPr lang="en-US" altLang="zh-CN" b="0" dirty="0"/>
              <a:t>{  </a:t>
            </a:r>
            <a:r>
              <a:rPr lang="en-US" altLang="zh-CN" b="0" dirty="0" err="1"/>
              <a:t>arr</a:t>
            </a:r>
            <a:r>
              <a:rPr lang="en-US" altLang="zh-CN" b="0" dirty="0">
                <a:solidFill>
                  <a:srgbClr val="FF0000"/>
                </a:solidFill>
              </a:rPr>
              <a:t>&lt;</a:t>
            </a:r>
            <a:r>
              <a:rPr lang="en-US" altLang="zh-CN" b="0" dirty="0" err="1">
                <a:solidFill>
                  <a:srgbClr val="FF0000"/>
                </a:solidFill>
              </a:rPr>
              <a:t>int</a:t>
            </a:r>
            <a:r>
              <a:rPr lang="en-US" altLang="zh-CN" b="0" dirty="0">
                <a:solidFill>
                  <a:srgbClr val="FF0000"/>
                </a:solidFill>
              </a:rPr>
              <a:t>&gt;</a:t>
            </a:r>
            <a:r>
              <a:rPr lang="en-US" altLang="zh-CN" b="0" dirty="0"/>
              <a:t> obj1(10); </a:t>
            </a:r>
          </a:p>
          <a:p>
            <a:pPr marL="0" indent="0">
              <a:buNone/>
            </a:pPr>
            <a:r>
              <a:rPr lang="en-US" altLang="zh-CN" b="0" dirty="0"/>
              <a:t>    //&lt;</a:t>
            </a:r>
            <a:r>
              <a:rPr lang="en-US" altLang="zh-CN" b="0" dirty="0" err="1"/>
              <a:t>int</a:t>
            </a:r>
            <a:r>
              <a:rPr lang="en-US" altLang="zh-CN" b="0" dirty="0"/>
              <a:t>&gt;</a:t>
            </a:r>
            <a:r>
              <a:rPr lang="zh-CN" altLang="zh-CN" b="0" dirty="0"/>
              <a:t>使得类模板实例化</a:t>
            </a:r>
            <a:r>
              <a:rPr lang="zh-CN" altLang="en-US" b="0" dirty="0"/>
              <a:t>为一个模板类</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arr</a:t>
            </a:r>
            <a:r>
              <a:rPr lang="en-US" altLang="zh-CN" dirty="0">
                <a:solidFill>
                  <a:srgbClr val="FF0000"/>
                </a:solidFill>
              </a:rPr>
              <a:t>&lt;</a:t>
            </a:r>
            <a:r>
              <a:rPr lang="en-US" altLang="zh-CN" dirty="0" err="1">
                <a:solidFill>
                  <a:srgbClr val="FF0000"/>
                </a:solidFill>
              </a:rPr>
              <a:t>int</a:t>
            </a:r>
            <a:r>
              <a:rPr lang="en-US" altLang="zh-CN" dirty="0">
                <a:solidFill>
                  <a:srgbClr val="FF0000"/>
                </a:solidFill>
              </a:rPr>
              <a:t>&gt;</a:t>
            </a:r>
            <a:r>
              <a:rPr lang="en-US" altLang="zh-CN" b="0" dirty="0"/>
              <a:t> obj2(20);</a:t>
            </a:r>
            <a:endParaRPr lang="zh-CN" altLang="zh-CN" b="0" dirty="0"/>
          </a:p>
          <a:p>
            <a:pPr marL="0" indent="0">
              <a:buNone/>
            </a:pPr>
            <a:r>
              <a:rPr lang="en-US" altLang="zh-CN" b="0" dirty="0"/>
              <a:t>    </a:t>
            </a:r>
            <a:r>
              <a:rPr lang="en-US" altLang="zh-CN" b="0" dirty="0" err="1"/>
              <a:t>int</a:t>
            </a:r>
            <a:r>
              <a:rPr lang="en-US" altLang="zh-CN" b="0" dirty="0"/>
              <a:t> a;</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int</a:t>
            </a:r>
            <a:r>
              <a:rPr lang="en-US" altLang="zh-CN" b="0" dirty="0"/>
              <a:t> b=100;</a:t>
            </a:r>
            <a:endParaRPr lang="zh-CN" altLang="zh-CN" b="0" dirty="0"/>
          </a:p>
          <a:p>
            <a:pPr marL="0" indent="0">
              <a:buNone/>
            </a:pPr>
            <a:r>
              <a:rPr lang="en-US" altLang="zh-CN" b="0" dirty="0"/>
              <a:t>    </a:t>
            </a:r>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6343883" y="1484487"/>
            <a:ext cx="584811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  for (</a:t>
            </a:r>
            <a:r>
              <a:rPr lang="en-US" altLang="zh-CN" b="0" dirty="0" err="1"/>
              <a:t>int</a:t>
            </a:r>
            <a:r>
              <a:rPr lang="en-US" altLang="zh-CN" b="0" dirty="0"/>
              <a:t> </a:t>
            </a:r>
            <a:r>
              <a:rPr lang="en-US" altLang="zh-CN" b="0" dirty="0" err="1"/>
              <a:t>i</a:t>
            </a:r>
            <a:r>
              <a:rPr lang="en-US" altLang="zh-CN" b="0" dirty="0"/>
              <a:t>=0; </a:t>
            </a:r>
            <a:r>
              <a:rPr lang="en-US" altLang="zh-CN" b="0" dirty="0" err="1"/>
              <a:t>i</a:t>
            </a:r>
            <a:r>
              <a:rPr lang="en-US" altLang="zh-CN" b="0" dirty="0"/>
              <a:t>&lt;10; </a:t>
            </a:r>
            <a:r>
              <a:rPr lang="en-US" altLang="zh-CN" b="0" dirty="0" err="1"/>
              <a:t>i</a:t>
            </a:r>
            <a:r>
              <a:rPr lang="en-US" altLang="zh-CN" b="0" dirty="0"/>
              <a:t>++) </a:t>
            </a:r>
          </a:p>
          <a:p>
            <a:pPr marL="0" indent="0">
              <a:buNone/>
            </a:pPr>
            <a:r>
              <a:rPr lang="en-US" altLang="zh-CN" b="0" dirty="0"/>
              <a:t>           obj1.append(2*i+1);</a:t>
            </a:r>
          </a:p>
          <a:p>
            <a:pPr marL="0" indent="0">
              <a:buNone/>
            </a:pPr>
            <a:endParaRPr lang="zh-CN" altLang="zh-CN" b="0" dirty="0"/>
          </a:p>
          <a:p>
            <a:pPr marL="0" indent="0">
              <a:buNone/>
            </a:pPr>
            <a:r>
              <a:rPr lang="en-US" altLang="zh-CN" b="0" dirty="0"/>
              <a:t>   </a:t>
            </a:r>
            <a:r>
              <a:rPr lang="en-US" altLang="zh-CN" b="0" dirty="0" err="1"/>
              <a:t>cout</a:t>
            </a:r>
            <a:r>
              <a:rPr lang="en-US" altLang="zh-CN" b="0" dirty="0"/>
              <a:t>&lt;&lt;"a=";   </a:t>
            </a:r>
            <a:r>
              <a:rPr lang="en-US" altLang="zh-CN" b="0" dirty="0" err="1"/>
              <a:t>cin</a:t>
            </a:r>
            <a:r>
              <a:rPr lang="en-US" altLang="zh-CN" b="0" dirty="0"/>
              <a:t>&gt;&gt;a;</a:t>
            </a:r>
            <a:endParaRPr lang="zh-CN" altLang="zh-CN" b="0" dirty="0"/>
          </a:p>
          <a:p>
            <a:pPr marL="0" indent="0">
              <a:buNone/>
            </a:pPr>
            <a:r>
              <a:rPr lang="en-US" altLang="zh-CN" b="0" dirty="0"/>
              <a:t>   </a:t>
            </a:r>
            <a:r>
              <a:rPr lang="en-US" altLang="zh-CN" b="0" dirty="0" err="1"/>
              <a:t>cout</a:t>
            </a:r>
            <a:r>
              <a:rPr lang="en-US" altLang="zh-CN" b="0" dirty="0"/>
              <a:t>&lt;&lt;"In obj1: ";     obj1.find(a);</a:t>
            </a:r>
            <a:endParaRPr lang="zh-CN" altLang="zh-CN" b="0" dirty="0"/>
          </a:p>
          <a:p>
            <a:pPr marL="0" indent="0">
              <a:buNone/>
            </a:pPr>
            <a:r>
              <a:rPr lang="en-US" altLang="zh-CN" b="0" dirty="0"/>
              <a:t>   </a:t>
            </a:r>
            <a:r>
              <a:rPr lang="en-US" altLang="zh-CN" b="0" dirty="0" err="1"/>
              <a:t>cout</a:t>
            </a:r>
            <a:r>
              <a:rPr lang="en-US" altLang="zh-CN" b="0" dirty="0"/>
              <a:t>&lt;&lt;"In obj1: ";     obj1.find(b);</a:t>
            </a:r>
            <a:endParaRPr lang="zh-CN" altLang="zh-CN" b="0" dirty="0"/>
          </a:p>
          <a:p>
            <a:pPr marL="0" indent="0">
              <a:buNone/>
            </a:pPr>
            <a:r>
              <a:rPr lang="en-US" altLang="zh-CN" b="0" dirty="0"/>
              <a:t>   </a:t>
            </a:r>
            <a:r>
              <a:rPr lang="en-US" altLang="zh-CN" b="0" dirty="0" err="1"/>
              <a:t>cout</a:t>
            </a:r>
            <a:r>
              <a:rPr lang="en-US" altLang="zh-CN" b="0" dirty="0"/>
              <a:t>&lt;&lt;"In obj2: ";     obj2.find(a);</a:t>
            </a:r>
            <a:endParaRPr lang="zh-CN" altLang="zh-CN" b="0" dirty="0"/>
          </a:p>
          <a:p>
            <a:pPr marL="0" indent="0">
              <a:buNone/>
            </a:pPr>
            <a:r>
              <a:rPr lang="en-US" altLang="zh-CN" b="0" dirty="0"/>
              <a:t>   return 0;</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617021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59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41255" y="1586747"/>
            <a:ext cx="11950745" cy="2846105"/>
          </a:xfrm>
        </p:spPr>
        <p:txBody>
          <a:bodyPr>
            <a:noAutofit/>
          </a:bodyPr>
          <a:lstStyle/>
          <a:p>
            <a:pPr marL="0" indent="0">
              <a:lnSpc>
                <a:spcPct val="115000"/>
              </a:lnSpc>
              <a:buNone/>
              <a:defRPr/>
            </a:pPr>
            <a:r>
              <a:rPr lang="zh-CN" altLang="en-US" sz="2800" b="0" dirty="0">
                <a:latin typeface="华文楷体" pitchFamily="2" charset="-122"/>
                <a:ea typeface="华文楷体" pitchFamily="2" charset="-122"/>
              </a:rPr>
              <a:t>指</a:t>
            </a:r>
            <a:r>
              <a:rPr lang="zh-CN" altLang="zh-CN" sz="2800" b="0" dirty="0">
                <a:latin typeface="华文楷体" pitchFamily="2" charset="-122"/>
                <a:ea typeface="华文楷体" pitchFamily="2" charset="-122"/>
              </a:rPr>
              <a:t>类型相同的一组元素和元素间的</a:t>
            </a:r>
            <a:r>
              <a:rPr lang="zh-CN" altLang="zh-CN" sz="2800" dirty="0">
                <a:latin typeface="华文楷体" pitchFamily="2" charset="-122"/>
                <a:ea typeface="华文楷体" pitchFamily="2" charset="-122"/>
              </a:rPr>
              <a:t>关系</a:t>
            </a:r>
            <a:r>
              <a:rPr lang="zh-CN" altLang="zh-CN" sz="2800" b="0" dirty="0">
                <a:latin typeface="华文楷体" pitchFamily="2" charset="-122"/>
                <a:ea typeface="华文楷体" pitchFamily="2" charset="-122"/>
              </a:rPr>
              <a:t>。根据关系不同，可分为以下几种：</a:t>
            </a:r>
            <a:endParaRPr lang="en-US" altLang="zh-CN" sz="2800" b="0" dirty="0">
              <a:latin typeface="华文楷体" pitchFamily="2" charset="-122"/>
              <a:ea typeface="华文楷体"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集合关系：</a:t>
            </a:r>
            <a:r>
              <a:rPr lang="zh-CN" altLang="zh-CN" b="0" dirty="0">
                <a:latin typeface="华文楷体" panose="02010600040101010101" pitchFamily="2" charset="-122"/>
                <a:ea typeface="华文楷体" panose="02010600040101010101" pitchFamily="2" charset="-122"/>
              </a:rPr>
              <a:t>不同元素除了同属于一个集合，相互间无其他制约关系。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线性关系：</a:t>
            </a:r>
            <a:r>
              <a:rPr lang="zh-CN" altLang="zh-CN" b="0" dirty="0">
                <a:latin typeface="华文楷体" panose="02010600040101010101" pitchFamily="2" charset="-122"/>
                <a:ea typeface="华文楷体" panose="02010600040101010101" pitchFamily="2" charset="-122"/>
              </a:rPr>
              <a:t>元素间呈现你先我后的顺序，是一种一对一的关系。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树形关系：</a:t>
            </a:r>
            <a:r>
              <a:rPr lang="zh-CN" altLang="zh-CN" b="0" dirty="0">
                <a:latin typeface="华文楷体" panose="02010600040101010101" pitchFamily="2" charset="-122"/>
                <a:ea typeface="华文楷体" panose="02010600040101010101" pitchFamily="2" charset="-122"/>
              </a:rPr>
              <a:t>元素间呈现一对多的关系。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图关系：</a:t>
            </a:r>
            <a:r>
              <a:rPr lang="zh-CN" altLang="zh-CN" b="0" dirty="0">
                <a:latin typeface="华文楷体" panose="02010600040101010101" pitchFamily="2" charset="-122"/>
                <a:ea typeface="华文楷体" panose="02010600040101010101" pitchFamily="2" charset="-122"/>
              </a:rPr>
              <a:t>元素间呈现多对多的关系。</a:t>
            </a:r>
          </a:p>
        </p:txBody>
      </p:sp>
      <p:sp>
        <p:nvSpPr>
          <p:cNvPr id="8194" name="Rectangle 2"/>
          <p:cNvSpPr>
            <a:spLocks noGrp="1" noRot="1" noChangeArrowheads="1"/>
          </p:cNvSpPr>
          <p:nvPr>
            <p:ph type="title"/>
          </p:nvPr>
        </p:nvSpPr>
        <p:spPr>
          <a:xfrm>
            <a:off x="241255"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逻辑结构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543343" y="3880402"/>
            <a:ext cx="6224587" cy="2361372"/>
          </a:xfrm>
          <a:prstGeom prst="rect">
            <a:avLst/>
          </a:prstGeom>
          <a:noFill/>
          <a:ln>
            <a:noFill/>
          </a:ln>
        </p:spPr>
      </p:pic>
    </p:spTree>
    <p:extLst>
      <p:ext uri="{BB962C8B-B14F-4D97-AF65-F5344CB8AC3E}">
        <p14:creationId xmlns:p14="http://schemas.microsoft.com/office/powerpoint/2010/main" val="3248875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70994" y="1702745"/>
            <a:ext cx="5675840" cy="4941330"/>
          </a:xfrm>
        </p:spPr>
        <p:txBody>
          <a:bodyPr>
            <a:normAutofit fontScale="32500" lnSpcReduction="20000"/>
          </a:bodyPr>
          <a:lstStyle/>
          <a:p>
            <a:pPr marL="0" indent="0">
              <a:buNone/>
            </a:pPr>
            <a:r>
              <a:rPr lang="en-US" altLang="zh-CN" sz="6400" b="0" dirty="0"/>
              <a:t>template &lt;class </a:t>
            </a:r>
            <a:r>
              <a:rPr lang="en-US" altLang="zh-CN" sz="6400" b="0" dirty="0" err="1"/>
              <a:t>elemType</a:t>
            </a:r>
            <a:r>
              <a:rPr lang="en-US" altLang="zh-CN" sz="6400" b="0" dirty="0"/>
              <a:t>&gt;</a:t>
            </a:r>
            <a:endParaRPr lang="zh-CN" altLang="zh-CN" sz="6400" b="0" dirty="0"/>
          </a:p>
          <a:p>
            <a:pPr marL="0" indent="0">
              <a:buNone/>
            </a:pPr>
            <a:r>
              <a:rPr lang="en-US" altLang="zh-CN" sz="6400" b="0" dirty="0" err="1"/>
              <a:t>elemType</a:t>
            </a:r>
            <a:r>
              <a:rPr lang="en-US" altLang="zh-CN" sz="6400" b="0" dirty="0"/>
              <a:t> </a:t>
            </a:r>
            <a:r>
              <a:rPr lang="en-US" altLang="zh-CN" sz="6400" b="0" dirty="0" err="1"/>
              <a:t>arr</a:t>
            </a:r>
            <a:r>
              <a:rPr lang="en-US" altLang="zh-CN" sz="6400" b="0" dirty="0"/>
              <a:t>&lt;</a:t>
            </a:r>
            <a:r>
              <a:rPr lang="en-US" altLang="zh-CN" sz="6400" b="0" dirty="0" err="1"/>
              <a:t>elemType</a:t>
            </a:r>
            <a:r>
              <a:rPr lang="en-US" altLang="zh-CN" sz="6400" b="0" dirty="0"/>
              <a:t>&gt;::fetch(</a:t>
            </a:r>
            <a:r>
              <a:rPr lang="en-US" altLang="zh-CN" sz="6400" b="0" dirty="0" err="1"/>
              <a:t>int</a:t>
            </a:r>
            <a:r>
              <a:rPr lang="en-US" altLang="zh-CN" sz="6400" b="0" dirty="0"/>
              <a:t> </a:t>
            </a:r>
            <a:r>
              <a:rPr lang="en-US" altLang="zh-CN" sz="6400" b="0" dirty="0" err="1"/>
              <a:t>i</a:t>
            </a:r>
            <a:r>
              <a:rPr lang="en-US" altLang="zh-CN" sz="6400" b="0" dirty="0"/>
              <a:t>) </a:t>
            </a:r>
            <a:r>
              <a:rPr lang="en-US" altLang="zh-CN" sz="6400" b="0" dirty="0" err="1"/>
              <a:t>const</a:t>
            </a:r>
            <a:endParaRPr lang="zh-CN" altLang="zh-CN" sz="6400" b="0" dirty="0"/>
          </a:p>
          <a:p>
            <a:pPr marL="0" indent="0">
              <a:buNone/>
            </a:pPr>
            <a:r>
              <a:rPr lang="en-US" altLang="zh-CN" sz="6400" b="0" dirty="0"/>
              <a:t>{</a:t>
            </a:r>
            <a:endParaRPr lang="zh-CN" altLang="zh-CN" sz="6400" b="0" dirty="0"/>
          </a:p>
          <a:p>
            <a:pPr marL="0" indent="0">
              <a:buNone/>
            </a:pPr>
            <a:r>
              <a:rPr lang="en-US" altLang="zh-CN" sz="6400" b="0" dirty="0"/>
              <a:t>    if ((</a:t>
            </a:r>
            <a:r>
              <a:rPr lang="en-US" altLang="zh-CN" sz="6400" b="0" dirty="0" err="1"/>
              <a:t>i</a:t>
            </a:r>
            <a:r>
              <a:rPr lang="en-US" altLang="zh-CN" sz="6400" b="0" dirty="0"/>
              <a:t>&lt;0)||(</a:t>
            </a:r>
            <a:r>
              <a:rPr lang="en-US" altLang="zh-CN" sz="6400" b="0" dirty="0" err="1"/>
              <a:t>i</a:t>
            </a:r>
            <a:r>
              <a:rPr lang="en-US" altLang="zh-CN" sz="6400" b="0" dirty="0"/>
              <a:t>&gt;=count))</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a:t>
            </a:r>
            <a:r>
              <a:rPr lang="en-US" altLang="zh-CN" sz="6400" b="0" dirty="0" err="1"/>
              <a:t>cout</a:t>
            </a:r>
            <a:r>
              <a:rPr lang="en-US" altLang="zh-CN" sz="6400" b="0" dirty="0"/>
              <a:t>&lt;&lt;"index is out of the bound!"&lt;&lt;</a:t>
            </a:r>
            <a:r>
              <a:rPr lang="en-US" altLang="zh-CN" sz="6400" b="0" dirty="0" err="1"/>
              <a:t>endl</a:t>
            </a:r>
            <a:r>
              <a:rPr lang="en-US" altLang="zh-CN" sz="6400" b="0" dirty="0"/>
              <a:t>;</a:t>
            </a:r>
            <a:endParaRPr lang="zh-CN" altLang="zh-CN" sz="6400" b="0" dirty="0"/>
          </a:p>
          <a:p>
            <a:pPr marL="0" indent="0">
              <a:buNone/>
            </a:pPr>
            <a:r>
              <a:rPr lang="en-US" altLang="zh-CN" sz="6400" b="0" dirty="0"/>
              <a:t>        exit(1);</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else</a:t>
            </a:r>
            <a:endParaRPr lang="zh-CN" altLang="zh-CN" sz="6400" b="0" dirty="0"/>
          </a:p>
          <a:p>
            <a:pPr marL="0" indent="0">
              <a:buNone/>
            </a:pPr>
            <a:r>
              <a:rPr lang="en-US" altLang="zh-CN" sz="6400" b="0" dirty="0"/>
              <a:t>       return a[</a:t>
            </a:r>
            <a:r>
              <a:rPr lang="en-US" altLang="zh-CN" sz="6400" b="0" dirty="0" err="1"/>
              <a:t>i</a:t>
            </a:r>
            <a:r>
              <a:rPr lang="en-US" altLang="zh-CN" sz="6400" b="0" dirty="0"/>
              <a:t>];</a:t>
            </a:r>
            <a:endParaRPr lang="zh-CN" altLang="zh-CN" sz="6400" b="0" dirty="0"/>
          </a:p>
          <a:p>
            <a:pPr marL="0" indent="0">
              <a:buNone/>
            </a:pPr>
            <a:r>
              <a:rPr lang="en-US" altLang="zh-CN" sz="6400" b="0" dirty="0"/>
              <a:t>}</a:t>
            </a:r>
            <a:endParaRPr lang="zh-CN" altLang="zh-CN" sz="6400" b="0" dirty="0"/>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2" name="文本框 1"/>
          <p:cNvSpPr txBox="1"/>
          <p:nvPr/>
        </p:nvSpPr>
        <p:spPr>
          <a:xfrm>
            <a:off x="340647" y="1888682"/>
            <a:ext cx="5424049" cy="4569456"/>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在数组类模板中增加一个函数</a:t>
            </a:r>
            <a:r>
              <a:rPr lang="en-US" altLang="zh-CN" sz="2800" dirty="0">
                <a:latin typeface="华文楷体" pitchFamily="2" charset="-122"/>
                <a:ea typeface="华文楷体" pitchFamily="2" charset="-122"/>
              </a:rPr>
              <a:t>fetch</a:t>
            </a:r>
            <a:r>
              <a:rPr lang="zh-CN" altLang="en-US" sz="2800" dirty="0">
                <a:latin typeface="华文楷体" pitchFamily="2" charset="-122"/>
                <a:ea typeface="华文楷体" pitchFamily="2" charset="-122"/>
              </a:rPr>
              <a:t>，它读取并返回下标为</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的元素</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考虑问题：</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当</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越界时返回什么合适？</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调用</a:t>
            </a:r>
            <a:r>
              <a:rPr lang="en-US" altLang="zh-CN" sz="2800" dirty="0">
                <a:latin typeface="华文楷体" pitchFamily="2" charset="-122"/>
                <a:ea typeface="华文楷体" pitchFamily="2" charset="-122"/>
              </a:rPr>
              <a:t>exit</a:t>
            </a:r>
            <a:r>
              <a:rPr lang="zh-CN" altLang="en-US" sz="2800" dirty="0">
                <a:latin typeface="华文楷体" pitchFamily="2" charset="-122"/>
                <a:ea typeface="华文楷体" pitchFamily="2" charset="-122"/>
              </a:rPr>
              <a:t>函数？整个应用程序结束，小题大做！没给用户处理机会。</a:t>
            </a:r>
          </a:p>
        </p:txBody>
      </p:sp>
    </p:spTree>
    <p:extLst>
      <p:ext uri="{BB962C8B-B14F-4D97-AF65-F5344CB8AC3E}">
        <p14:creationId xmlns:p14="http://schemas.microsoft.com/office/powerpoint/2010/main" val="3492246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5245144" cy="5000964"/>
          </a:xfrm>
        </p:spPr>
        <p:txBody>
          <a:bodyPr>
            <a:normAutofit/>
          </a:bodyPr>
          <a:lstStyle/>
          <a:p>
            <a:pPr marL="0" indent="0">
              <a:lnSpc>
                <a:spcPct val="115000"/>
              </a:lnSpc>
              <a:buNone/>
              <a:defRPr/>
            </a:pPr>
            <a:r>
              <a:rPr lang="en-US" altLang="zh-CN" sz="2800" dirty="0">
                <a:latin typeface="华文楷体" pitchFamily="2" charset="-122"/>
                <a:ea typeface="华文楷体" pitchFamily="2" charset="-122"/>
              </a:rPr>
              <a:t>throw</a:t>
            </a:r>
            <a:r>
              <a:rPr lang="zh-CN" altLang="zh-CN"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try</a:t>
            </a:r>
            <a:r>
              <a:rPr lang="zh-CN" altLang="zh-CN"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catch</a:t>
            </a:r>
            <a:r>
              <a:rPr lang="zh-CN" altLang="zh-CN" sz="2800" dirty="0">
                <a:latin typeface="华文楷体" pitchFamily="2" charset="-122"/>
                <a:ea typeface="华文楷体" pitchFamily="2" charset="-122"/>
              </a:rPr>
              <a:t>异常处理机制</a:t>
            </a:r>
            <a:endParaRPr lang="en-US" altLang="zh-CN" sz="2800" dirty="0">
              <a:latin typeface="华文楷体" pitchFamily="2" charset="-122"/>
              <a:ea typeface="华文楷体" pitchFamily="2" charset="-122"/>
            </a:endParaRPr>
          </a:p>
          <a:p>
            <a:pPr marL="0" indent="0">
              <a:buNone/>
            </a:pPr>
            <a:endParaRPr lang="en-US" altLang="zh-CN" dirty="0"/>
          </a:p>
          <a:p>
            <a:pPr marL="0" indent="0">
              <a:buNone/>
            </a:pPr>
            <a:endParaRPr lang="en-US" altLang="zh-CN" dirty="0"/>
          </a:p>
          <a:p>
            <a:pPr marL="0" indent="0">
              <a:buNone/>
            </a:pPr>
            <a:r>
              <a:rPr lang="en-US" altLang="zh-CN" dirty="0"/>
              <a:t>class </a:t>
            </a:r>
            <a:r>
              <a:rPr lang="en-US" altLang="zh-CN" dirty="0" err="1"/>
              <a:t>tooSmall</a:t>
            </a:r>
            <a:r>
              <a:rPr lang="en-US" altLang="zh-CN" dirty="0"/>
              <a:t>{}; </a:t>
            </a:r>
            <a:endParaRPr lang="zh-CN" altLang="zh-CN" dirty="0"/>
          </a:p>
          <a:p>
            <a:pPr marL="0" indent="0">
              <a:buNone/>
            </a:pPr>
            <a:r>
              <a:rPr lang="en-US" altLang="zh-CN" dirty="0"/>
              <a:t>class </a:t>
            </a:r>
            <a:r>
              <a:rPr lang="en-US" altLang="zh-CN" dirty="0" err="1"/>
              <a:t>tooBig</a:t>
            </a:r>
            <a:r>
              <a:rPr lang="en-US" altLang="zh-CN" dirty="0"/>
              <a:t>{};</a:t>
            </a:r>
          </a:p>
          <a:p>
            <a:pPr marL="0" indent="0">
              <a:buNone/>
            </a:pPr>
            <a:endParaRPr lang="en-US" altLang="zh-CN" b="0" dirty="0"/>
          </a:p>
          <a:p>
            <a:pPr marL="0" indent="0">
              <a:buNone/>
            </a:pPr>
            <a:r>
              <a:rPr lang="zh-CN" altLang="en-US" b="0" dirty="0"/>
              <a:t>？垃圾分类，两类垃圾</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异常处理方式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给用户处理的机会</a:t>
            </a:r>
          </a:p>
        </p:txBody>
      </p:sp>
      <p:sp>
        <p:nvSpPr>
          <p:cNvPr id="4" name="Rectangle 3"/>
          <p:cNvSpPr txBox="1">
            <a:spLocks noChangeArrowheads="1"/>
          </p:cNvSpPr>
          <p:nvPr/>
        </p:nvSpPr>
        <p:spPr>
          <a:xfrm>
            <a:off x="5780664" y="1578740"/>
            <a:ext cx="6411335" cy="50009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t>template &lt;class </a:t>
            </a:r>
            <a:r>
              <a:rPr lang="en-US" altLang="zh-CN" b="0" dirty="0" err="1"/>
              <a:t>elemType</a:t>
            </a:r>
            <a:r>
              <a:rPr lang="en-US" altLang="zh-CN" b="0" dirty="0"/>
              <a:t>&gt;</a:t>
            </a:r>
            <a:endParaRPr lang="zh-CN" altLang="zh-CN" b="0" dirty="0"/>
          </a:p>
          <a:p>
            <a:pPr marL="0" indent="0">
              <a:buFont typeface="Wingdings" panose="05000000000000000000" pitchFamily="2" charset="2"/>
              <a:buNone/>
            </a:pPr>
            <a:r>
              <a:rPr lang="en-US" altLang="zh-CN" b="0" dirty="0" err="1"/>
              <a:t>elemType</a:t>
            </a:r>
            <a:r>
              <a:rPr lang="en-US" altLang="zh-CN" b="0" dirty="0"/>
              <a:t> </a:t>
            </a:r>
            <a:r>
              <a:rPr lang="en-US" altLang="zh-CN" b="0" dirty="0" err="1"/>
              <a:t>arr</a:t>
            </a:r>
            <a:r>
              <a:rPr lang="en-US" altLang="zh-CN" b="0" dirty="0"/>
              <a:t>&lt;</a:t>
            </a:r>
            <a:r>
              <a:rPr lang="en-US" altLang="zh-CN" b="0" dirty="0" err="1"/>
              <a:t>elemType</a:t>
            </a:r>
            <a:r>
              <a:rPr lang="en-US" altLang="zh-CN" b="0" dirty="0"/>
              <a:t>&gt;::fetch(</a:t>
            </a:r>
            <a:r>
              <a:rPr lang="en-US" altLang="zh-CN" b="0" dirty="0" err="1"/>
              <a:t>int</a:t>
            </a:r>
            <a:r>
              <a:rPr lang="en-US" altLang="zh-CN" b="0" dirty="0"/>
              <a:t> </a:t>
            </a:r>
            <a:r>
              <a:rPr lang="en-US" altLang="zh-CN" b="0" dirty="0" err="1"/>
              <a:t>i</a:t>
            </a:r>
            <a:r>
              <a:rPr lang="en-US" altLang="zh-CN" b="0" dirty="0"/>
              <a:t>) </a:t>
            </a:r>
            <a:r>
              <a:rPr lang="en-US" altLang="zh-CN" b="0" dirty="0" err="1"/>
              <a:t>const</a:t>
            </a:r>
            <a:endParaRPr lang="zh-CN" altLang="zh-CN" b="0" dirty="0"/>
          </a:p>
          <a:p>
            <a:pPr marL="0" indent="0">
              <a:buFont typeface="Wingdings" panose="05000000000000000000" pitchFamily="2" charset="2"/>
              <a:buNone/>
            </a:pPr>
            <a:r>
              <a:rPr lang="en-US" altLang="zh-CN" b="0" dirty="0"/>
              <a:t>{</a:t>
            </a:r>
            <a:endParaRPr lang="zh-CN" altLang="zh-CN" b="0" dirty="0"/>
          </a:p>
          <a:p>
            <a:pPr marL="0" indent="0">
              <a:buFont typeface="Wingdings" panose="05000000000000000000" pitchFamily="2" charset="2"/>
              <a:buNone/>
            </a:pPr>
            <a:r>
              <a:rPr lang="en-US" altLang="zh-CN" b="0" dirty="0"/>
              <a:t>    if (</a:t>
            </a:r>
            <a:r>
              <a:rPr lang="en-US" altLang="zh-CN" b="0" dirty="0" err="1"/>
              <a:t>i</a:t>
            </a:r>
            <a:r>
              <a:rPr lang="en-US" altLang="zh-CN" b="0" dirty="0"/>
              <a:t>&lt;0)</a:t>
            </a:r>
            <a:endParaRPr lang="zh-CN" altLang="zh-CN" b="0" dirty="0"/>
          </a:p>
          <a:p>
            <a:pPr marL="0" indent="0">
              <a:buFont typeface="Wingdings" panose="05000000000000000000" pitchFamily="2" charset="2"/>
              <a:buNone/>
            </a:pPr>
            <a:r>
              <a:rPr lang="en-US" altLang="zh-CN" b="0" dirty="0"/>
              <a:t>        throw </a:t>
            </a:r>
            <a:r>
              <a:rPr lang="en-US" altLang="zh-CN" b="0" dirty="0" err="1"/>
              <a:t>tooSmall</a:t>
            </a:r>
            <a:r>
              <a:rPr lang="en-US" altLang="zh-CN" b="0" dirty="0"/>
              <a:t>();</a:t>
            </a:r>
            <a:endParaRPr lang="zh-CN" altLang="zh-CN" b="0" dirty="0"/>
          </a:p>
          <a:p>
            <a:pPr marL="0" indent="0">
              <a:buFont typeface="Wingdings" panose="05000000000000000000" pitchFamily="2" charset="2"/>
              <a:buNone/>
            </a:pPr>
            <a:r>
              <a:rPr lang="en-US" altLang="zh-CN" b="0" dirty="0"/>
              <a:t>    if (</a:t>
            </a:r>
            <a:r>
              <a:rPr lang="en-US" altLang="zh-CN" b="0" dirty="0" err="1"/>
              <a:t>i</a:t>
            </a:r>
            <a:r>
              <a:rPr lang="en-US" altLang="zh-CN" b="0" dirty="0"/>
              <a:t>&gt;=count)</a:t>
            </a:r>
            <a:endParaRPr lang="zh-CN" altLang="zh-CN" b="0" dirty="0"/>
          </a:p>
          <a:p>
            <a:pPr marL="0" indent="0">
              <a:buFont typeface="Wingdings" panose="05000000000000000000" pitchFamily="2" charset="2"/>
              <a:buNone/>
            </a:pPr>
            <a:r>
              <a:rPr lang="en-US" altLang="zh-CN" b="0" dirty="0"/>
              <a:t>        throw </a:t>
            </a:r>
            <a:r>
              <a:rPr lang="en-US" altLang="zh-CN" b="0" dirty="0" err="1"/>
              <a:t>tooBig</a:t>
            </a:r>
            <a:r>
              <a:rPr lang="en-US" altLang="zh-CN" b="0" dirty="0"/>
              <a:t>();</a:t>
            </a:r>
            <a:endParaRPr lang="zh-CN" altLang="zh-CN" b="0" dirty="0"/>
          </a:p>
          <a:p>
            <a:pPr marL="0" indent="0">
              <a:buFont typeface="Wingdings" panose="05000000000000000000" pitchFamily="2" charset="2"/>
              <a:buNone/>
            </a:pPr>
            <a:r>
              <a:rPr lang="en-US" altLang="zh-CN" b="0" dirty="0"/>
              <a:t>    else</a:t>
            </a:r>
            <a:endParaRPr lang="zh-CN" altLang="zh-CN" b="0" dirty="0"/>
          </a:p>
          <a:p>
            <a:pPr marL="0" indent="0">
              <a:buFont typeface="Wingdings" panose="05000000000000000000" pitchFamily="2" charset="2"/>
              <a:buNone/>
            </a:pPr>
            <a:r>
              <a:rPr lang="en-US" altLang="zh-CN" b="0" dirty="0"/>
              <a:t>       return a[</a:t>
            </a:r>
            <a:r>
              <a:rPr lang="en-US" altLang="zh-CN" b="0" dirty="0" err="1"/>
              <a:t>i</a:t>
            </a:r>
            <a:r>
              <a:rPr lang="en-US" altLang="zh-CN" b="0" dirty="0"/>
              <a:t>];</a:t>
            </a:r>
            <a:endParaRPr lang="zh-CN" altLang="zh-CN" b="0" dirty="0"/>
          </a:p>
          <a:p>
            <a:pPr marL="0" indent="0">
              <a:buFont typeface="Wingdings" panose="05000000000000000000" pitchFamily="2" charset="2"/>
              <a:buNone/>
            </a:pPr>
            <a:r>
              <a:rPr lang="en-US" altLang="zh-CN" b="0" dirty="0"/>
              <a:t>}</a:t>
            </a:r>
            <a:endParaRPr lang="zh-CN" altLang="zh-CN" b="0" dirty="0"/>
          </a:p>
        </p:txBody>
      </p:sp>
      <p:cxnSp>
        <p:nvCxnSpPr>
          <p:cNvPr id="3" name="直接连接符 2"/>
          <p:cNvCxnSpPr/>
          <p:nvPr/>
        </p:nvCxnSpPr>
        <p:spPr>
          <a:xfrm>
            <a:off x="5426765" y="1288572"/>
            <a:ext cx="0" cy="55694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04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obj1(10); </a:t>
            </a: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obj2(20);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try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&lt;10; </a:t>
            </a:r>
            <a:r>
              <a:rPr lang="en-US" altLang="zh-CN" b="0" dirty="0" err="1">
                <a:cs typeface="Times New Roman" panose="02020603050405020304" pitchFamily="18" charset="0"/>
              </a:rPr>
              <a:t>i</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obj1.append(2*i+1);</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4" name="Rectangle 3"/>
          <p:cNvSpPr txBox="1">
            <a:spLocks noChangeArrowheads="1"/>
          </p:cNvSpPr>
          <p:nvPr/>
        </p:nvSpPr>
        <p:spPr>
          <a:xfrm>
            <a:off x="4113164" y="966693"/>
            <a:ext cx="792208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cs typeface="Times New Roman" panose="02020603050405020304" pitchFamily="18" charset="0"/>
              </a:rPr>
              <a:t>        while (</a:t>
            </a:r>
            <a:r>
              <a:rPr lang="en-US" altLang="zh-CN" b="0" dirty="0" err="1">
                <a:cs typeface="Times New Roman" panose="02020603050405020304" pitchFamily="18" charset="0"/>
              </a:rPr>
              <a:t>cin</a:t>
            </a:r>
            <a:r>
              <a:rPr lang="en-US" altLang="zh-CN" b="0" dirty="0">
                <a:cs typeface="Times New Roman" panose="02020603050405020304" pitchFamily="18" charset="0"/>
              </a:rPr>
              <a:t>&gt;&gt;</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i</a:t>
            </a:r>
            <a:r>
              <a:rPr lang="en-US" altLang="zh-CN" b="0" dirty="0">
                <a:cs typeface="Times New Roman" panose="02020603050405020304" pitchFamily="18" charset="0"/>
              </a:rPr>
              <a:t>&lt;&lt;":"&lt;&lt;obj1.fetch(</a:t>
            </a:r>
            <a:r>
              <a:rPr lang="en-US" altLang="zh-CN" b="0" dirty="0" err="1">
                <a:cs typeface="Times New Roman" panose="02020603050405020304" pitchFamily="18" charset="0"/>
              </a:rPr>
              <a:t>i</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tooSmall</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small!"&lt;&lt;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tooBig</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big!"&lt;&lt;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&lt;&lt;"Return to main, it is Over! "&lt;&lt;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sz="1600" b="0" dirty="0">
              <a:cs typeface="Times New Roman" panose="02020603050405020304" pitchFamily="18" charset="0"/>
            </a:endParaRPr>
          </a:p>
        </p:txBody>
      </p:sp>
      <p:cxnSp>
        <p:nvCxnSpPr>
          <p:cNvPr id="3" name="直接连接符 2"/>
          <p:cNvCxnSpPr/>
          <p:nvPr/>
        </p:nvCxnSpPr>
        <p:spPr>
          <a:xfrm flipH="1">
            <a:off x="403528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94403" y="5275159"/>
            <a:ext cx="6515398" cy="1384995"/>
          </a:xfrm>
          <a:prstGeom prst="rect">
            <a:avLst/>
          </a:prstGeom>
          <a:noFill/>
        </p:spPr>
        <p:txBody>
          <a:bodyPr wrap="square" rtlCol="0">
            <a:spAutoFit/>
          </a:bodyPr>
          <a:lstStyle/>
          <a:p>
            <a:r>
              <a:rPr lang="zh-CN" altLang="en-US" sz="2800" b="1" dirty="0"/>
              <a:t>思考：</a:t>
            </a:r>
            <a:endParaRPr lang="en-US" altLang="zh-CN" sz="2800" b="1" dirty="0"/>
          </a:p>
          <a:p>
            <a:r>
              <a:rPr lang="zh-CN" altLang="en-US" sz="2800" b="1" dirty="0"/>
              <a:t>如果只用了</a:t>
            </a:r>
            <a:r>
              <a:rPr lang="en-US" altLang="zh-CN" sz="2800" b="1" dirty="0"/>
              <a:t>throw,</a:t>
            </a:r>
            <a:r>
              <a:rPr lang="zh-CN" altLang="en-US" sz="2800" b="1" dirty="0"/>
              <a:t>没有用</a:t>
            </a:r>
            <a:r>
              <a:rPr lang="en-US" altLang="zh-CN" sz="2800" b="1" dirty="0"/>
              <a:t>try catch,</a:t>
            </a:r>
            <a:r>
              <a:rPr lang="zh-CN" altLang="en-US" sz="2800" b="1" dirty="0"/>
              <a:t>会怎样？</a:t>
            </a:r>
            <a:endParaRPr lang="en-US" altLang="zh-CN" sz="2800" b="1" dirty="0"/>
          </a:p>
          <a:p>
            <a:r>
              <a:rPr lang="zh-CN" altLang="en-US" sz="2800" b="1" dirty="0"/>
              <a:t>在哪一层上用</a:t>
            </a:r>
            <a:r>
              <a:rPr lang="en-US" altLang="zh-CN" sz="2800" b="1" dirty="0"/>
              <a:t>try catch?</a:t>
            </a:r>
            <a:endParaRPr lang="zh-CN" altLang="en-US" sz="2800" b="1" dirty="0"/>
          </a:p>
        </p:txBody>
      </p:sp>
    </p:spTree>
    <p:extLst>
      <p:ext uri="{BB962C8B-B14F-4D97-AF65-F5344CB8AC3E}">
        <p14:creationId xmlns:p14="http://schemas.microsoft.com/office/powerpoint/2010/main" val="17077814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532266" cy="5000964"/>
          </a:xfrm>
        </p:spPr>
        <p:txBody>
          <a:bodyPr>
            <a:normAutofit/>
          </a:bodyPr>
          <a:lstStyle/>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数据元素及元素间关系称作数据结构。</a:t>
            </a:r>
            <a:endParaRPr lang="en-US" altLang="zh-CN" sz="2600" b="0" dirty="0">
              <a:latin typeface="华文楷体" pitchFamily="2" charset="-122"/>
              <a:ea typeface="华文楷体" pitchFamily="2" charset="-122"/>
            </a:endParaRP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数据结构研究具有某种制约关系的一组元素及元素间关系在内存中如何存储、在各种存储方式下</a:t>
            </a:r>
            <a:r>
              <a:rPr lang="zh-CN" altLang="en-US" sz="2600" b="0" dirty="0">
                <a:latin typeface="华文楷体" pitchFamily="2" charset="-122"/>
                <a:ea typeface="华文楷体" pitchFamily="2" charset="-122"/>
              </a:rPr>
              <a:t>基本</a:t>
            </a:r>
            <a:r>
              <a:rPr lang="zh-CN" altLang="zh-CN" sz="2600" b="0" dirty="0">
                <a:latin typeface="华文楷体" pitchFamily="2" charset="-122"/>
                <a:ea typeface="华文楷体" pitchFamily="2" charset="-122"/>
              </a:rPr>
              <a:t>操作如何实现，以及各种数据结构的典型应用。 </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具体研究分逻辑结构及基本操作、物理结构、基本操作实现、典型应用四</a:t>
            </a:r>
            <a:r>
              <a:rPr lang="zh-CN" altLang="zh-CN" sz="2600" b="0">
                <a:latin typeface="华文楷体" pitchFamily="2" charset="-122"/>
                <a:ea typeface="华文楷体" pitchFamily="2" charset="-122"/>
              </a:rPr>
              <a:t>个方面。</a:t>
            </a:r>
            <a:endParaRPr lang="zh-CN" altLang="zh-CN" sz="2600" b="0" dirty="0">
              <a:latin typeface="华文楷体" pitchFamily="2" charset="-122"/>
              <a:ea typeface="华文楷体" pitchFamily="2" charset="-122"/>
            </a:endParaRP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在分析逻辑结构和基本操作时，要完全脱离计算机而仅仅依赖现实生活中的元素特征来分析元素、元素关系及基本操作，最后给出用伪代码描述的抽象数据类型。</a:t>
            </a:r>
          </a:p>
        </p:txBody>
      </p:sp>
      <p:sp>
        <p:nvSpPr>
          <p:cNvPr id="8194" name="Rectangle 2"/>
          <p:cNvSpPr>
            <a:spLocks noGrp="1" noRot="1" noChangeArrowheads="1"/>
          </p:cNvSpPr>
          <p:nvPr>
            <p:ph type="title"/>
          </p:nvPr>
        </p:nvSpPr>
        <p:spPr>
          <a:xfrm>
            <a:off x="5398423" y="742964"/>
            <a:ext cx="1416716" cy="574183"/>
          </a:xfrm>
        </p:spPr>
        <p:txBody>
          <a:bodyPr>
            <a:noAutofit/>
          </a:bodyPr>
          <a:lstStyle/>
          <a:p>
            <a:r>
              <a:rPr lang="zh-CN" altLang="en-US" sz="4000" dirty="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2721167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162883" cy="5000964"/>
          </a:xfrm>
        </p:spPr>
        <p:txBody>
          <a:bodyPr>
            <a:normAutofit/>
          </a:bodyPr>
          <a:lstStyle/>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物理结构分析阶段，讨论元素及元素关系在内存中如何存储。存储可以分顺序存储和链式存储，顺序存储使用一块连续的空间存储元素和元素之间的关系；链式存储使用各自独立的空间存储每个元素，并在每个独立的空间中附加字段以存储元素之间关系。</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在基本操作实现分析阶段，研究在各种存储方式下基本操作的实现方法和步骤即算法。对于算法提出了时间复杂度和空间复杂度的概念及计算方法，并以此为依据，对不同算法进行性能比较。</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在典型应用阶段，给出所研究的数据结构最适合的实际应用问题。</a:t>
            </a:r>
          </a:p>
        </p:txBody>
      </p:sp>
      <p:sp>
        <p:nvSpPr>
          <p:cNvPr id="6" name="Rectangle 2"/>
          <p:cNvSpPr>
            <a:spLocks noGrp="1" noRot="1" noChangeArrowheads="1"/>
          </p:cNvSpPr>
          <p:nvPr>
            <p:ph type="title"/>
          </p:nvPr>
        </p:nvSpPr>
        <p:spPr>
          <a:xfrm>
            <a:off x="5398423" y="742964"/>
            <a:ext cx="1416716" cy="574183"/>
          </a:xfrm>
        </p:spPr>
        <p:txBody>
          <a:bodyPr>
            <a:noAutofit/>
          </a:bodyPr>
          <a:lstStyle/>
          <a:p>
            <a:r>
              <a:rPr lang="zh-CN" altLang="en-US" sz="4000" dirty="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343691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3111"/>
                <a:ext cx="11690356" cy="4817568"/>
              </a:xfrm>
            </p:spPr>
            <p:txBody>
              <a:bodyPr>
                <a:normAutofit fontScale="85000" lnSpcReduction="10000"/>
              </a:bodyPr>
              <a:lstStyle/>
              <a:p>
                <a:pPr marL="0" indent="0">
                  <a:buNone/>
                </a:pPr>
                <a:r>
                  <a:rPr lang="zh-CN" altLang="zh-CN" sz="3000" b="0" dirty="0">
                    <a:latin typeface="华文楷体" panose="02010600040101010101" pitchFamily="2" charset="-122"/>
                    <a:ea typeface="华文楷体" panose="02010600040101010101" pitchFamily="2" charset="-122"/>
                  </a:rPr>
                  <a:t>逻辑结构通常可以用二元组描述</a:t>
                </a:r>
                <a:r>
                  <a:rPr lang="en-US" altLang="zh-CN" sz="3000" b="0" dirty="0">
                    <a:latin typeface="华文楷体" panose="02010600040101010101" pitchFamily="2" charset="-122"/>
                    <a:ea typeface="华文楷体" panose="02010600040101010101" pitchFamily="2" charset="-122"/>
                  </a:rPr>
                  <a:t>: </a:t>
                </a:r>
                <a:r>
                  <a:rPr lang="en-US" altLang="zh-CN" sz="3000" b="0" dirty="0" err="1">
                    <a:latin typeface="华文楷体" panose="02010600040101010101" pitchFamily="2" charset="-122"/>
                    <a:ea typeface="华文楷体" panose="02010600040101010101" pitchFamily="2" charset="-122"/>
                  </a:rPr>
                  <a:t>Data_Struct</a:t>
                </a:r>
                <a:r>
                  <a:rPr lang="en-US" altLang="zh-CN" sz="3000" b="0" dirty="0">
                    <a:latin typeface="华文楷体" panose="02010600040101010101" pitchFamily="2" charset="-122"/>
                    <a:ea typeface="华文楷体" panose="02010600040101010101" pitchFamily="2" charset="-122"/>
                  </a:rPr>
                  <a:t>=(D,R)</a:t>
                </a:r>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其中</a:t>
                </a:r>
                <a:r>
                  <a:rPr lang="en-US" altLang="zh-CN" sz="3000" b="0" dirty="0">
                    <a:latin typeface="华文楷体" panose="02010600040101010101" pitchFamily="2" charset="-122"/>
                    <a:ea typeface="华文楷体" panose="02010600040101010101" pitchFamily="2" charset="-122"/>
                  </a:rPr>
                  <a:t>D</a:t>
                </a:r>
                <a:r>
                  <a:rPr lang="zh-CN" altLang="zh-CN" sz="3000" b="0" dirty="0">
                    <a:latin typeface="华文楷体" panose="02010600040101010101" pitchFamily="2" charset="-122"/>
                    <a:ea typeface="华文楷体" panose="02010600040101010101" pitchFamily="2" charset="-122"/>
                  </a:rPr>
                  <a:t>是元素集合，</a:t>
                </a:r>
                <a:r>
                  <a:rPr lang="en-US" altLang="zh-CN" sz="3000" b="0" dirty="0">
                    <a:latin typeface="华文楷体" panose="02010600040101010101" pitchFamily="2" charset="-122"/>
                    <a:ea typeface="华文楷体" panose="02010600040101010101" pitchFamily="2" charset="-122"/>
                  </a:rPr>
                  <a:t>R</a:t>
                </a:r>
                <a:r>
                  <a:rPr lang="zh-CN" altLang="zh-CN" sz="3000" b="0" dirty="0">
                    <a:latin typeface="华文楷体" panose="02010600040101010101" pitchFamily="2" charset="-122"/>
                    <a:ea typeface="华文楷体" panose="02010600040101010101" pitchFamily="2" charset="-122"/>
                  </a:rPr>
                  <a:t>是关系集合。</a:t>
                </a:r>
                <a:endParaRPr lang="en-US" altLang="zh-CN" sz="3000" b="0" dirty="0">
                  <a:latin typeface="华文楷体" panose="02010600040101010101" pitchFamily="2" charset="-122"/>
                  <a:ea typeface="华文楷体" panose="02010600040101010101" pitchFamily="2" charset="-122"/>
                </a:endParaRPr>
              </a:p>
              <a:p>
                <a:pPr marL="0" indent="0">
                  <a:buNone/>
                </a:pP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例如整数</a:t>
                </a:r>
                <a:r>
                  <a:rPr lang="en-US" altLang="zh-CN" sz="3000" b="0" dirty="0">
                    <a:latin typeface="华文楷体" panose="02010600040101010101" pitchFamily="2" charset="-122"/>
                    <a:ea typeface="华文楷体" panose="02010600040101010101" pitchFamily="2" charset="-122"/>
                  </a:rPr>
                  <a:t>1</a:t>
                </a:r>
                <a14:m>
                  <m:oMath xmlns:m="http://schemas.openxmlformats.org/officeDocument/2006/math">
                    <m:r>
                      <a:rPr lang="en-US" altLang="zh-CN" sz="3000" b="0">
                        <a:latin typeface="Cambria Math" panose="02040503050406030204" pitchFamily="18" charset="0"/>
                      </a:rPr>
                      <m:t>~</m:t>
                    </m:r>
                  </m:oMath>
                </a14:m>
                <a:r>
                  <a:rPr lang="en-US" altLang="zh-CN" sz="3000" b="0" dirty="0">
                    <a:latin typeface="华文楷体" panose="02010600040101010101" pitchFamily="2" charset="-122"/>
                    <a:ea typeface="华文楷体" panose="02010600040101010101" pitchFamily="2" charset="-122"/>
                  </a:rPr>
                  <a:t>10</a:t>
                </a:r>
                <a:r>
                  <a:rPr lang="zh-CN" altLang="zh-CN" sz="3000" b="0" dirty="0">
                    <a:latin typeface="华文楷体" panose="02010600040101010101" pitchFamily="2" charset="-122"/>
                    <a:ea typeface="华文楷体" panose="02010600040101010101" pitchFamily="2" charset="-122"/>
                  </a:rPr>
                  <a:t>组成的有序集就是一个线性结构，它可表示为：</a:t>
                </a:r>
              </a:p>
              <a:p>
                <a:pPr marL="0" indent="0">
                  <a:buNone/>
                </a:pPr>
                <a14:m>
                  <m:oMath xmlns:m="http://schemas.openxmlformats.org/officeDocument/2006/math">
                    <m:r>
                      <m:rPr>
                        <m:sty m:val="p"/>
                      </m:rPr>
                      <a:rPr lang="en-US" altLang="zh-CN" sz="3000" b="0">
                        <a:latin typeface="Cambria Math" panose="02040503050406030204" pitchFamily="18" charset="0"/>
                      </a:rPr>
                      <m:t>D</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 </m:t>
                        </m:r>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≤10</m:t>
                        </m:r>
                        <m:r>
                          <a:rPr lang="zh-CN"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m:t>
                        </m:r>
                        <m:r>
                          <a:rPr lang="en-US" altLang="zh-CN" sz="3000" b="0" i="1">
                            <a:latin typeface="Cambria Math" panose="02040503050406030204" pitchFamily="18" charset="0"/>
                          </a:rPr>
                          <m:t>𝑁</m:t>
                        </m:r>
                      </m:e>
                    </m:d>
                  </m:oMath>
                </a14:m>
                <a:r>
                  <a:rPr lang="zh-CN" altLang="zh-CN" sz="3000" b="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3000" b="0">
                        <a:latin typeface="Cambria Math" panose="02040503050406030204" pitchFamily="18" charset="0"/>
                      </a:rPr>
                      <m:t>R</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e>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𝐷</m:t>
                        </m:r>
                        <m:r>
                          <a:rPr lang="en-US"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2∈</m:t>
                        </m:r>
                        <m:r>
                          <a:rPr lang="en-US" altLang="zh-CN" sz="3000" b="0" i="1">
                            <a:latin typeface="Cambria Math" panose="02040503050406030204" pitchFamily="18" charset="0"/>
                          </a:rPr>
                          <m:t>𝐷</m:t>
                        </m:r>
                      </m:e>
                    </m:d>
                  </m:oMath>
                </a14:m>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其中</a:t>
                </a:r>
                <a14:m>
                  <m:oMath xmlns:m="http://schemas.openxmlformats.org/officeDocument/2006/math">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oMath>
                </a14:m>
                <a:r>
                  <a:rPr lang="zh-CN" altLang="zh-CN" sz="3000" b="0" dirty="0">
                    <a:latin typeface="华文楷体" panose="02010600040101010101" pitchFamily="2" charset="-122"/>
                    <a:ea typeface="华文楷体" panose="02010600040101010101" pitchFamily="2" charset="-122"/>
                  </a:rPr>
                  <a:t>表示一个有序偶，即</a:t>
                </a:r>
                <a:r>
                  <a:rPr lang="en-US" altLang="zh-CN" sz="3000" b="0" dirty="0">
                    <a:latin typeface="华文楷体" panose="02010600040101010101" pitchFamily="2" charset="-122"/>
                    <a:ea typeface="华文楷体" panose="02010600040101010101" pitchFamily="2" charset="-122"/>
                  </a:rPr>
                  <a:t>x1</a:t>
                </a:r>
                <a:r>
                  <a:rPr lang="zh-CN" altLang="zh-CN" sz="3000" b="0" dirty="0">
                    <a:latin typeface="华文楷体" panose="02010600040101010101" pitchFamily="2" charset="-122"/>
                    <a:ea typeface="华文楷体" panose="02010600040101010101" pitchFamily="2" charset="-122"/>
                  </a:rPr>
                  <a:t>和</a:t>
                </a:r>
                <a:r>
                  <a:rPr lang="en-US" altLang="zh-CN" sz="3000" b="0" dirty="0">
                    <a:latin typeface="华文楷体" panose="02010600040101010101" pitchFamily="2" charset="-122"/>
                    <a:ea typeface="华文楷体" panose="02010600040101010101" pitchFamily="2" charset="-122"/>
                  </a:rPr>
                  <a:t>x2</a:t>
                </a:r>
                <a:r>
                  <a:rPr lang="zh-CN" altLang="zh-CN" sz="3000" b="0" dirty="0">
                    <a:latin typeface="华文楷体" panose="02010600040101010101" pitchFamily="2" charset="-122"/>
                    <a:ea typeface="华文楷体" panose="02010600040101010101" pitchFamily="2" charset="-122"/>
                  </a:rPr>
                  <a:t>有顺序关系，</a:t>
                </a:r>
                <a:r>
                  <a:rPr lang="en-US" altLang="zh-CN" sz="3000" b="0" dirty="0">
                    <a:latin typeface="华文楷体" panose="02010600040101010101" pitchFamily="2" charset="-122"/>
                    <a:ea typeface="华文楷体" panose="02010600040101010101" pitchFamily="2" charset="-122"/>
                  </a:rPr>
                  <a:t>x1</a:t>
                </a:r>
                <a:r>
                  <a:rPr lang="zh-CN" altLang="zh-CN" sz="3000" b="0" dirty="0">
                    <a:latin typeface="华文楷体" panose="02010600040101010101" pitchFamily="2" charset="-122"/>
                    <a:ea typeface="华文楷体" panose="02010600040101010101" pitchFamily="2" charset="-122"/>
                  </a:rPr>
                  <a:t>是前驱，</a:t>
                </a:r>
                <a:r>
                  <a:rPr lang="en-US" altLang="zh-CN" sz="3000" b="0" dirty="0">
                    <a:latin typeface="华文楷体" panose="02010600040101010101" pitchFamily="2" charset="-122"/>
                    <a:ea typeface="华文楷体" panose="02010600040101010101" pitchFamily="2" charset="-122"/>
                  </a:rPr>
                  <a:t>x2</a:t>
                </a:r>
                <a:r>
                  <a:rPr lang="zh-CN" altLang="zh-CN" sz="3000" b="0" dirty="0">
                    <a:latin typeface="华文楷体" panose="02010600040101010101" pitchFamily="2" charset="-122"/>
                    <a:ea typeface="华文楷体" panose="02010600040101010101" pitchFamily="2" charset="-122"/>
                  </a:rPr>
                  <a:t>是后继。</a:t>
                </a:r>
                <a:endParaRPr lang="en-US" altLang="zh-CN" sz="3000" b="0" dirty="0">
                  <a:latin typeface="华文楷体" panose="02010600040101010101" pitchFamily="2" charset="-122"/>
                  <a:ea typeface="华文楷体" panose="02010600040101010101" pitchFamily="2" charset="-122"/>
                </a:endParaRPr>
              </a:p>
              <a:p>
                <a:pPr marL="0" indent="0">
                  <a:buNone/>
                </a:pP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en-US" sz="3000" b="0" dirty="0">
                    <a:latin typeface="华文楷体" panose="02010600040101010101" pitchFamily="2" charset="-122"/>
                    <a:ea typeface="华文楷体" panose="02010600040101010101" pitchFamily="2" charset="-122"/>
                  </a:rPr>
                  <a:t>逻辑结构是事物本身的性质，和计算机没有关系。</a:t>
                </a:r>
                <a:endParaRPr lang="zh-CN" altLang="zh-CN" sz="3000" b="0" dirty="0">
                  <a:latin typeface="华文楷体" panose="02010600040101010101" pitchFamily="2" charset="-122"/>
                  <a:ea typeface="华文楷体" panose="02010600040101010101"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3111"/>
                <a:ext cx="11690356" cy="4817568"/>
              </a:xfrm>
              <a:blipFill>
                <a:blip r:embed="rId3"/>
                <a:stretch>
                  <a:fillRect l="-938" t="-63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逻辑结构的描述</a:t>
            </a:r>
          </a:p>
        </p:txBody>
      </p:sp>
    </p:spTree>
    <p:extLst>
      <p:ext uri="{BB962C8B-B14F-4D97-AF65-F5344CB8AC3E}">
        <p14:creationId xmlns:p14="http://schemas.microsoft.com/office/powerpoint/2010/main" val="2691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474189"/>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具有某种关系的数据在生活实践中表现出的几种功能相对独立的数据处理（操作）。</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它和</a:t>
            </a:r>
            <a:r>
              <a:rPr lang="zh-CN" altLang="zh-CN" sz="2800" b="0" dirty="0">
                <a:latin typeface="华文楷体" panose="02010600040101010101" pitchFamily="2" charset="-122"/>
                <a:ea typeface="华文楷体" panose="02010600040101010101" pitchFamily="2" charset="-122"/>
              </a:rPr>
              <a:t>数据的逻辑结构紧密相关，它来源于现实生活中关系自身的特点。</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无论哪种逻辑结构，基本操作都可分为</a:t>
            </a:r>
            <a:r>
              <a:rPr lang="zh-CN" altLang="zh-CN" sz="2800" dirty="0">
                <a:latin typeface="华文楷体" panose="02010600040101010101" pitchFamily="2" charset="-122"/>
                <a:ea typeface="华文楷体" panose="02010600040101010101" pitchFamily="2" charset="-122"/>
              </a:rPr>
              <a:t>五大类</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258763" indent="0">
              <a:buNone/>
            </a:pPr>
            <a:r>
              <a:rPr lang="zh-CN" altLang="zh-CN" sz="2800" dirty="0">
                <a:latin typeface="华文楷体" panose="02010600040101010101" pitchFamily="2" charset="-122"/>
                <a:ea typeface="华文楷体" panose="02010600040101010101" pitchFamily="2" charset="-122"/>
              </a:rPr>
              <a:t>构造类、属性类、数据操纵类、遍历类和典型应用类。</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关系操作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917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47795"/>
            <a:ext cx="11903716" cy="5238743"/>
          </a:xfrm>
        </p:spPr>
        <p:txBody>
          <a:bodyPr>
            <a:no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构造类：</a:t>
            </a:r>
            <a:r>
              <a:rPr lang="zh-CN" altLang="zh-CN" sz="2800" b="0" dirty="0">
                <a:latin typeface="华文楷体" panose="02010600040101010101" pitchFamily="2" charset="-122"/>
                <a:ea typeface="华文楷体" panose="02010600040101010101" pitchFamily="2" charset="-122"/>
              </a:rPr>
              <a:t>在内存中建立这种数据结构。如一个队列，有存储空间，无或有若干元素。</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属性类：</a:t>
            </a:r>
            <a:r>
              <a:rPr lang="zh-CN" altLang="zh-CN" sz="2800" b="0" dirty="0">
                <a:latin typeface="华文楷体" panose="02010600040101010101" pitchFamily="2" charset="-122"/>
                <a:ea typeface="华文楷体" panose="02010600040101010101" pitchFamily="2" charset="-122"/>
              </a:rPr>
              <a:t>对元素及元素之间关系的各类查询。属于东瞧瞧、西看看，不影响元素值及元素关系。如在线性结构中查询值为</a:t>
            </a:r>
            <a:r>
              <a:rPr lang="en-US" altLang="zh-CN" sz="2800" b="0" dirty="0">
                <a:latin typeface="华文楷体" panose="02010600040101010101" pitchFamily="2" charset="-122"/>
                <a:ea typeface="华文楷体" panose="02010600040101010101" pitchFamily="2" charset="-122"/>
              </a:rPr>
              <a:t>X</a:t>
            </a:r>
            <a:r>
              <a:rPr lang="zh-CN" altLang="zh-CN" sz="2800" b="0" dirty="0">
                <a:latin typeface="华文楷体" panose="02010600040101010101" pitchFamily="2" charset="-122"/>
                <a:ea typeface="华文楷体" panose="02010600040101010101" pitchFamily="2" charset="-122"/>
              </a:rPr>
              <a:t>的元素是否存在，队列中队首是谁。</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数据操纵类：</a:t>
            </a:r>
            <a:r>
              <a:rPr lang="zh-CN" altLang="zh-CN" sz="2800" b="0" dirty="0">
                <a:latin typeface="华文楷体" panose="02010600040101010101" pitchFamily="2" charset="-122"/>
                <a:ea typeface="华文楷体" panose="02010600040101010101" pitchFamily="2" charset="-122"/>
              </a:rPr>
              <a:t>对元素或元素关系有改变的操作。如插入或删除某个元素，一般修改可以视作在同一位置上先删除一个旧元素后再插入一个新元素，因此不再讨论修改。</a:t>
            </a:r>
          </a:p>
        </p:txBody>
      </p:sp>
    </p:spTree>
    <p:extLst>
      <p:ext uri="{BB962C8B-B14F-4D97-AF65-F5344CB8AC3E}">
        <p14:creationId xmlns:p14="http://schemas.microsoft.com/office/powerpoint/2010/main" val="357200156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6957</TotalTime>
  <Words>8688</Words>
  <Application>Microsoft Office PowerPoint</Application>
  <PresentationFormat>宽屏</PresentationFormat>
  <Paragraphs>722</Paragraphs>
  <Slides>64</Slides>
  <Notes>64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第一章 绪 论</vt:lpstr>
      <vt:lpstr>PowerPoint 演示文稿</vt:lpstr>
      <vt:lpstr>什么是数据及数据元素</vt:lpstr>
      <vt:lpstr>什么是数据结构</vt:lpstr>
      <vt:lpstr>数据结构研究内容</vt:lpstr>
      <vt:lpstr>逻辑结构</vt:lpstr>
      <vt:lpstr>逻辑结构的描述</vt:lpstr>
      <vt:lpstr>基本操作(关系操作)</vt:lpstr>
      <vt:lpstr>PowerPoint 演示文稿</vt:lpstr>
      <vt:lpstr>PowerPoint 演示文稿</vt:lpstr>
      <vt:lpstr>什么是存储结构</vt:lpstr>
      <vt:lpstr>常见的存储方式</vt:lpstr>
      <vt:lpstr>常见的存储方式</vt:lpstr>
      <vt:lpstr>基本操作的实现</vt:lpstr>
      <vt:lpstr>基本操作的实现</vt:lpstr>
      <vt:lpstr>PowerPoint 演示文稿</vt:lpstr>
      <vt:lpstr>算法：是解决一个具体问题的方法和步骤。</vt:lpstr>
      <vt:lpstr>算法的基本要求：</vt:lpstr>
      <vt:lpstr>设计算法的误区：从以往生活的经验出发，找解决问题的方法</vt:lpstr>
      <vt:lpstr>算法的时间复杂度</vt:lpstr>
      <vt:lpstr>运行前分析的依据</vt:lpstr>
      <vt:lpstr>算法运行时间的度量---时间频度</vt:lpstr>
      <vt:lpstr>算法运行时间的度量原则</vt:lpstr>
      <vt:lpstr>算法的时间复杂度</vt:lpstr>
      <vt:lpstr>算法的时间复杂度</vt:lpstr>
      <vt:lpstr>算法的时间复杂度</vt:lpstr>
      <vt:lpstr>算法的时间复杂度</vt:lpstr>
      <vt:lpstr>总结时间复杂度的计算方法：</vt:lpstr>
      <vt:lpstr>常见算法的时间复杂度：</vt:lpstr>
      <vt:lpstr>计算时间复杂度的简化工具：两个定理</vt:lpstr>
      <vt:lpstr>计算时间复杂度的简化工具：两个定理</vt:lpstr>
      <vt:lpstr>算法的时间复杂度</vt:lpstr>
      <vt:lpstr>算法的时间复杂度</vt:lpstr>
      <vt:lpstr>算法的空间复杂度</vt:lpstr>
      <vt:lpstr>一个数据序列逆置的示例：</vt:lpstr>
      <vt:lpstr>一个数据序列逆置的示例：</vt:lpstr>
      <vt:lpstr>说明：</vt:lpstr>
      <vt:lpstr>计算算法时间复杂度练习</vt:lpstr>
      <vt:lpstr>算法时间复杂度更多的表示方法：</vt:lpstr>
      <vt:lpstr>扩展---可计算问题：</vt:lpstr>
      <vt:lpstr>扩展---可计算问题：</vt:lpstr>
      <vt:lpstr>PowerPoint 演示文稿</vt:lpstr>
      <vt:lpstr>面向对象</vt:lpstr>
      <vt:lpstr>面向过程 VS 面向对象：</vt:lpstr>
      <vt:lpstr>面向过程 ：</vt:lpstr>
      <vt:lpstr>面向对象 ：</vt:lpstr>
      <vt:lpstr>面向对象 ：</vt:lpstr>
      <vt:lpstr>泛型机制</vt:lpstr>
      <vt:lpstr>函数模板</vt:lpstr>
      <vt:lpstr>类模板</vt:lpstr>
      <vt:lpstr>类模板</vt:lpstr>
      <vt:lpstr>类模板</vt:lpstr>
      <vt:lpstr>类模板</vt:lpstr>
      <vt:lpstr>const机制</vt:lpstr>
      <vt:lpstr>类定义时常见的两种const用法：</vt:lpstr>
      <vt:lpstr>类定义时常见的两种const用法：</vt:lpstr>
      <vt:lpstr>类定义时常见的两种const用法：</vt:lpstr>
      <vt:lpstr>类定义时常见的两种const用法：</vt:lpstr>
      <vt:lpstr>类模板</vt:lpstr>
      <vt:lpstr>异常处理</vt:lpstr>
      <vt:lpstr>异常处理方式-给用户处理的机会</vt:lpstr>
      <vt:lpstr>异常处理</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tongzhen zhang</cp:lastModifiedBy>
  <cp:revision>470</cp:revision>
  <dcterms:created xsi:type="dcterms:W3CDTF">2016-04-20T02:59:17Z</dcterms:created>
  <dcterms:modified xsi:type="dcterms:W3CDTF">2023-09-14T05:17:25Z</dcterms:modified>
</cp:coreProperties>
</file>