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32"/>
  </p:notesMasterIdLst>
  <p:handoutMasterIdLst>
    <p:handoutMasterId r:id="rId133"/>
  </p:handoutMasterIdLst>
  <p:sldIdLst>
    <p:sldId id="259" r:id="rId2"/>
    <p:sldId id="399" r:id="rId3"/>
    <p:sldId id="295" r:id="rId4"/>
    <p:sldId id="296" r:id="rId5"/>
    <p:sldId id="297" r:id="rId6"/>
    <p:sldId id="299" r:id="rId7"/>
    <p:sldId id="402" r:id="rId8"/>
    <p:sldId id="300" r:id="rId9"/>
    <p:sldId id="400" r:id="rId10"/>
    <p:sldId id="438" r:id="rId11"/>
    <p:sldId id="301" r:id="rId12"/>
    <p:sldId id="302" r:id="rId13"/>
    <p:sldId id="303" r:id="rId14"/>
    <p:sldId id="304" r:id="rId15"/>
    <p:sldId id="305" r:id="rId16"/>
    <p:sldId id="439" r:id="rId17"/>
    <p:sldId id="306" r:id="rId18"/>
    <p:sldId id="307" r:id="rId19"/>
    <p:sldId id="308" r:id="rId20"/>
    <p:sldId id="309" r:id="rId21"/>
    <p:sldId id="310" r:id="rId22"/>
    <p:sldId id="311" r:id="rId23"/>
    <p:sldId id="440" r:id="rId24"/>
    <p:sldId id="312" r:id="rId25"/>
    <p:sldId id="313" r:id="rId26"/>
    <p:sldId id="314" r:id="rId27"/>
    <p:sldId id="315" r:id="rId28"/>
    <p:sldId id="316" r:id="rId29"/>
    <p:sldId id="317" r:id="rId30"/>
    <p:sldId id="442" r:id="rId31"/>
    <p:sldId id="346" r:id="rId32"/>
    <p:sldId id="347" r:id="rId33"/>
    <p:sldId id="348" r:id="rId34"/>
    <p:sldId id="349" r:id="rId35"/>
    <p:sldId id="350" r:id="rId36"/>
    <p:sldId id="351" r:id="rId37"/>
    <p:sldId id="352" r:id="rId38"/>
    <p:sldId id="441"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443"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444"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445" r:id="rId89"/>
    <p:sldId id="377" r:id="rId90"/>
    <p:sldId id="378" r:id="rId91"/>
    <p:sldId id="379" r:id="rId92"/>
    <p:sldId id="380" r:id="rId93"/>
    <p:sldId id="381" r:id="rId94"/>
    <p:sldId id="382" r:id="rId95"/>
    <p:sldId id="431" r:id="rId96"/>
    <p:sldId id="384" r:id="rId97"/>
    <p:sldId id="434" r:id="rId98"/>
    <p:sldId id="432" r:id="rId99"/>
    <p:sldId id="422" r:id="rId100"/>
    <p:sldId id="448" r:id="rId101"/>
    <p:sldId id="449" r:id="rId102"/>
    <p:sldId id="450" r:id="rId103"/>
    <p:sldId id="451" r:id="rId104"/>
    <p:sldId id="452" r:id="rId105"/>
    <p:sldId id="453" r:id="rId106"/>
    <p:sldId id="411" r:id="rId107"/>
    <p:sldId id="420" r:id="rId108"/>
    <p:sldId id="385" r:id="rId109"/>
    <p:sldId id="386" r:id="rId110"/>
    <p:sldId id="387" r:id="rId111"/>
    <p:sldId id="436" r:id="rId112"/>
    <p:sldId id="419" r:id="rId113"/>
    <p:sldId id="388" r:id="rId114"/>
    <p:sldId id="389" r:id="rId115"/>
    <p:sldId id="418" r:id="rId116"/>
    <p:sldId id="390" r:id="rId117"/>
    <p:sldId id="391" r:id="rId118"/>
    <p:sldId id="435" r:id="rId119"/>
    <p:sldId id="417" r:id="rId120"/>
    <p:sldId id="392" r:id="rId121"/>
    <p:sldId id="393" r:id="rId122"/>
    <p:sldId id="437" r:id="rId123"/>
    <p:sldId id="416" r:id="rId124"/>
    <p:sldId id="394" r:id="rId125"/>
    <p:sldId id="395" r:id="rId126"/>
    <p:sldId id="396" r:id="rId127"/>
    <p:sldId id="421" r:id="rId128"/>
    <p:sldId id="446" r:id="rId129"/>
    <p:sldId id="423" r:id="rId130"/>
    <p:sldId id="447"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86207" autoAdjust="0"/>
  </p:normalViewPr>
  <p:slideViewPr>
    <p:cSldViewPr snapToGrid="0">
      <p:cViewPr varScale="1">
        <p:scale>
          <a:sx n="97" d="100"/>
          <a:sy n="97" d="100"/>
        </p:scale>
        <p:origin x="1122" y="8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2023/12/30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888376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2449546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738675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991090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728007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105704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249468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588473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479956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07106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0773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59708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968440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7061002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960986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397756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44217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789802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378333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7031080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652407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6862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487005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7630589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2937286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9100247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270146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420089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591423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4693911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2970405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1107486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0062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185328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9768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2876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646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95351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59405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082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7861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01494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70025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24671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7748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79794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85923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1115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77277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90141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2433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537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3279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48640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80098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72707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2224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02873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17713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19702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5606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81122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5515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91534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38304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87162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56337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53685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641777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93539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953809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75717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55713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8510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38853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55220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012094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9824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03492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96339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398325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05813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740958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177079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61787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85420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55864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3328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678222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495759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851234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758026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168613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22266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404338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2439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58141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629684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89616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256417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7936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68252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09505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876705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602634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126317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3598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99073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90198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56604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84979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117968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378051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847166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818809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765659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302139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5177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214583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215160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024468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317655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628176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692474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086551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441457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877400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9345323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14617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4.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6763" y="4592478"/>
            <a:ext cx="10515600" cy="899510"/>
          </a:xfrm>
        </p:spPr>
        <p:txBody>
          <a:bodyPr/>
          <a:lstStyle/>
          <a:p>
            <a:r>
              <a:rPr lang="zh-CN" altLang="en-US" dirty="0">
                <a:latin typeface="华文楷体" panose="02010600040101010101" pitchFamily="2" charset="-122"/>
                <a:ea typeface="华文楷体" panose="02010600040101010101" pitchFamily="2" charset="-122"/>
              </a:rPr>
              <a:t>第七章  排    序</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926910" y="5680838"/>
            <a:ext cx="2643602" cy="604299"/>
          </a:xfrm>
        </p:spPr>
        <p:txBody>
          <a:bodyPr/>
          <a:lstStyle/>
          <a:p>
            <a:r>
              <a:rPr lang="zh-CN" altLang="en-US" sz="3600" b="1" dirty="0">
                <a:latin typeface="华文楷体" panose="02010600040101010101" pitchFamily="2" charset="-122"/>
                <a:ea typeface="华文楷体" panose="02010600040101010101" pitchFamily="2" charset="-122"/>
              </a:rPr>
              <a:t>张同珍</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2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冒泡排序的思想：</a:t>
            </a:r>
            <a:r>
              <a:rPr lang="zh-CN" altLang="en-US" sz="3200" dirty="0">
                <a:ea typeface="华文楷体" panose="02010600040101010101" pitchFamily="2" charset="-122"/>
                <a:cs typeface="Times New Roman" panose="02020603050405020304" pitchFamily="18" charset="0"/>
              </a:rPr>
              <a:t>以两两比较为基础</a:t>
            </a:r>
            <a:endParaRPr lang="en-US" altLang="zh-CN" sz="320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个元素比较，</a:t>
            </a:r>
            <a:r>
              <a:rPr lang="zh-CN" altLang="en-US" sz="3200" b="0" dirty="0">
                <a:ea typeface="华文楷体" panose="02010600040101010101" pitchFamily="2" charset="-122"/>
                <a:cs typeface="Times New Roman" panose="02020603050405020304" pitchFamily="18" charset="0"/>
              </a:rPr>
              <a:t>如果</a:t>
            </a: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个元素，两者交换</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个元素比较，如果第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个元素，两者交换。</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如此</a:t>
            </a:r>
            <a:r>
              <a:rPr lang="zh-CN" altLang="en-US" sz="3200" b="0" dirty="0">
                <a:ea typeface="华文楷体" panose="02010600040101010101" pitchFamily="2" charset="-122"/>
                <a:cs typeface="Times New Roman" panose="02020603050405020304" pitchFamily="18" charset="0"/>
              </a:rPr>
              <a:t>操作</a:t>
            </a:r>
            <a:r>
              <a:rPr lang="zh-CN" altLang="zh-CN" sz="3200" b="0" dirty="0">
                <a:ea typeface="华文楷体" panose="02010600040101010101" pitchFamily="2" charset="-122"/>
                <a:cs typeface="Times New Roman" panose="02020603050405020304" pitchFamily="18" charset="0"/>
              </a:rPr>
              <a:t>，直到第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个元素和第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个元素比较、交换</a:t>
            </a:r>
            <a:r>
              <a:rPr lang="zh-CN" altLang="en-US" sz="3200" b="0" dirty="0">
                <a:ea typeface="华文楷体" panose="02010600040101010101" pitchFamily="2" charset="-122"/>
                <a:cs typeface="Times New Roman" panose="02020603050405020304" pitchFamily="18" charset="0"/>
              </a:rPr>
              <a:t>后</a:t>
            </a:r>
            <a:r>
              <a:rPr lang="zh-CN" altLang="zh-CN" sz="3200" b="0" dirty="0">
                <a:ea typeface="华文楷体" panose="02010600040101010101" pitchFamily="2" charset="-122"/>
                <a:cs typeface="Times New Roman" panose="02020603050405020304" pitchFamily="18" charset="0"/>
              </a:rPr>
              <a:t>最大元素被换到了序列尾部即第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个位置上。</a:t>
            </a:r>
            <a:r>
              <a:rPr lang="zh-CN" altLang="en-US" sz="3200" b="0" dirty="0">
                <a:ea typeface="华文楷体" panose="02010600040101010101" pitchFamily="2" charset="-122"/>
                <a:cs typeface="Times New Roman" panose="02020603050405020304" pitchFamily="18" charset="0"/>
              </a:rPr>
              <a:t>此称</a:t>
            </a:r>
            <a:r>
              <a:rPr lang="zh-CN" altLang="en-US" sz="3200" dirty="0">
                <a:ea typeface="华文楷体" panose="02010600040101010101" pitchFamily="2" charset="-122"/>
                <a:cs typeface="Times New Roman" panose="02020603050405020304" pitchFamily="18" charset="0"/>
              </a:rPr>
              <a:t>第一趟排序</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之后，</a:t>
            </a:r>
            <a:r>
              <a:rPr lang="zh-CN" altLang="zh-CN" sz="3200" b="0" dirty="0">
                <a:ea typeface="华文楷体" panose="02010600040101010101" pitchFamily="2" charset="-122"/>
                <a:cs typeface="Times New Roman" panose="02020603050405020304" pitchFamily="18" charset="0"/>
              </a:rPr>
              <a:t>在前</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个元素中进行如上操作，次大元素被换到了第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的位置上。</a:t>
            </a:r>
            <a:r>
              <a:rPr lang="zh-CN" altLang="en-US" sz="3200" b="0" dirty="0">
                <a:ea typeface="华文楷体" panose="02010600040101010101" pitchFamily="2" charset="-122"/>
                <a:cs typeface="Times New Roman" panose="02020603050405020304" pitchFamily="18" charset="0"/>
              </a:rPr>
              <a:t>此称</a:t>
            </a:r>
            <a:r>
              <a:rPr lang="zh-CN" altLang="en-US" sz="3200" dirty="0">
                <a:ea typeface="华文楷体" panose="02010600040101010101" pitchFamily="2" charset="-122"/>
                <a:cs typeface="Times New Roman" panose="02020603050405020304" pitchFamily="18" charset="0"/>
              </a:rPr>
              <a:t>第二趟排序</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依此方法操作，直到前面余下的元素个数为</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时停止。</a:t>
            </a:r>
            <a:r>
              <a:rPr lang="zh-CN" altLang="en-US" sz="3200" b="0" dirty="0">
                <a:ea typeface="华文楷体" panose="02010600040101010101" pitchFamily="2" charset="-122"/>
                <a:cs typeface="Times New Roman" panose="02020603050405020304" pitchFamily="18" charset="0"/>
              </a:rPr>
              <a:t>结果是</a:t>
            </a:r>
            <a:r>
              <a:rPr lang="zh-CN" altLang="zh-CN" sz="3200" b="0" dirty="0">
                <a:ea typeface="华文楷体" panose="02010600040101010101" pitchFamily="2" charset="-122"/>
                <a:cs typeface="Times New Roman" panose="02020603050405020304" pitchFamily="18" charset="0"/>
              </a:rPr>
              <a:t>无序序列变为有序序列。</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a:t>
            </a:r>
          </a:p>
        </p:txBody>
      </p:sp>
    </p:spTree>
    <p:extLst>
      <p:ext uri="{BB962C8B-B14F-4D97-AF65-F5344CB8AC3E}">
        <p14:creationId xmlns:p14="http://schemas.microsoft.com/office/powerpoint/2010/main" val="3718414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2910" y="1793866"/>
            <a:ext cx="11545740" cy="4845473"/>
          </a:xfrm>
        </p:spPr>
        <p:txBody>
          <a:bodyPr>
            <a:noAutofit/>
          </a:bodyPr>
          <a:lstStyle/>
          <a:p>
            <a:pPr marL="0" indent="0">
              <a:buNone/>
            </a:pPr>
            <a:r>
              <a:rPr lang="zh-CN" altLang="en-US" sz="2800" b="0" dirty="0">
                <a:ea typeface="华文楷体" panose="02010600040101010101" pitchFamily="2" charset="-122"/>
                <a:cs typeface="Times New Roman" panose="02020603050405020304" pitchFamily="18" charset="0"/>
              </a:rPr>
              <a:t>大多为结合几种排序算法的思想。</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内省排序： 大多数</a:t>
            </a:r>
            <a:r>
              <a:rPr lang="en-US" altLang="zh-CN" sz="2800" b="0" dirty="0">
                <a:ea typeface="华文楷体" panose="02010600040101010101" pitchFamily="2" charset="-122"/>
                <a:cs typeface="Times New Roman" panose="02020603050405020304" pitchFamily="18" charset="0"/>
              </a:rPr>
              <a:t>STL</a:t>
            </a:r>
            <a:r>
              <a:rPr lang="zh-CN" altLang="en-US" sz="2800" b="0" dirty="0">
                <a:ea typeface="华文楷体" panose="02010600040101010101" pitchFamily="2" charset="-122"/>
                <a:cs typeface="Times New Roman" panose="02020603050405020304" pitchFamily="18" charset="0"/>
              </a:rPr>
              <a:t>库中使用的排序算法</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蒂姆排序：</a:t>
            </a:r>
            <a:r>
              <a:rPr lang="en-US" altLang="zh-CN" sz="2800" b="0" dirty="0" err="1">
                <a:ea typeface="华文楷体" panose="02010600040101010101" pitchFamily="2" charset="-122"/>
                <a:cs typeface="Times New Roman" panose="02020603050405020304" pitchFamily="18" charset="0"/>
              </a:rPr>
              <a:t>Jave</a:t>
            </a:r>
            <a:r>
              <a:rPr lang="zh-CN" altLang="en-US" sz="2800" b="0" dirty="0">
                <a:ea typeface="华文楷体" panose="02010600040101010101" pitchFamily="2" charset="-122"/>
                <a:cs typeface="Times New Roman" panose="02020603050405020304" pitchFamily="18" charset="0"/>
              </a:rPr>
              <a:t>和安卓操作系统内部使用的排序算法</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进一步改进的其他方法：</a:t>
            </a:r>
          </a:p>
        </p:txBody>
      </p:sp>
    </p:spTree>
    <p:extLst>
      <p:ext uri="{BB962C8B-B14F-4D97-AF65-F5344CB8AC3E}">
        <p14:creationId xmlns:p14="http://schemas.microsoft.com/office/powerpoint/2010/main" val="1639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内省排序： 快速排序和堆排序的结合</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进一步改进的其他方法：</a:t>
            </a:r>
          </a:p>
        </p:txBody>
      </p:sp>
    </p:spTree>
    <p:extLst>
      <p:ext uri="{BB962C8B-B14F-4D97-AF65-F5344CB8AC3E}">
        <p14:creationId xmlns:p14="http://schemas.microsoft.com/office/powerpoint/2010/main" val="3293422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蒂姆排序：以块为单位的归并排序</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基础是注意到：</a:t>
            </a:r>
            <a:endParaRPr lang="en-US" altLang="zh-CN" sz="2800" b="0" dirty="0">
              <a:ea typeface="华文楷体" panose="02010600040101010101" pitchFamily="2" charset="-122"/>
              <a:cs typeface="Times New Roman" panose="02020603050405020304" pitchFamily="18" charset="0"/>
            </a:endParaRPr>
          </a:p>
          <a:p>
            <a:pPr marL="801688" indent="0">
              <a:buNone/>
            </a:pPr>
            <a:r>
              <a:rPr lang="zh-CN" altLang="en-US" sz="2800" b="0" dirty="0">
                <a:solidFill>
                  <a:srgbClr val="FF0000"/>
                </a:solidFill>
                <a:ea typeface="华文楷体" panose="02010600040101010101" pitchFamily="2" charset="-122"/>
                <a:cs typeface="Times New Roman" panose="02020603050405020304" pitchFamily="18" charset="0"/>
              </a:rPr>
              <a:t>原始数据序列，可分为顺序的若干块，每个块是递增或者递减的。利用此特点来减少排序中数据的比较和移动。</a:t>
            </a:r>
            <a:endParaRPr lang="en-US" altLang="zh-CN" sz="2800" b="0" dirty="0">
              <a:solidFill>
                <a:srgbClr val="FF0000"/>
              </a:solidFill>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进一步改进的其他方法：</a:t>
            </a:r>
          </a:p>
        </p:txBody>
      </p:sp>
    </p:spTree>
    <p:extLst>
      <p:ext uri="{BB962C8B-B14F-4D97-AF65-F5344CB8AC3E}">
        <p14:creationId xmlns:p14="http://schemas.microsoft.com/office/powerpoint/2010/main" val="23782933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算法大致思想：</a:t>
            </a:r>
            <a:endParaRPr lang="en-US" altLang="zh-CN" sz="2800" b="0" dirty="0">
              <a:ea typeface="华文楷体" panose="02010600040101010101" pitchFamily="2" charset="-122"/>
              <a:cs typeface="Times New Roman" panose="02020603050405020304" pitchFamily="18" charset="0"/>
            </a:endParaRPr>
          </a:p>
          <a:p>
            <a:pPr marL="0" indent="719138">
              <a:buNone/>
            </a:pPr>
            <a:r>
              <a:rPr lang="en-US" altLang="zh-CN" sz="2800" b="0" dirty="0">
                <a:ea typeface="华文楷体" panose="02010600040101010101" pitchFamily="2" charset="-122"/>
                <a:cs typeface="Times New Roman" panose="02020603050405020304" pitchFamily="18" charset="0"/>
              </a:rPr>
              <a:t>step1</a:t>
            </a:r>
            <a:r>
              <a:rPr lang="zh-CN" altLang="en-US" sz="2800" b="0" dirty="0">
                <a:ea typeface="华文楷体" panose="02010600040101010101" pitchFamily="2" charset="-122"/>
                <a:cs typeface="Times New Roman" panose="02020603050405020304" pitchFamily="18" charset="0"/>
              </a:rPr>
              <a:t>： 找出序列中的各个单调子序列，如果按照给定阈值判定子序列太短，用直接插入排序（利用折半查找方式找位置）整理为长的单调子序列，各子序列放入不同暂存机构（栈）中。</a:t>
            </a:r>
            <a:endParaRPr lang="en-US" altLang="zh-CN" sz="2800" b="0" dirty="0">
              <a:ea typeface="华文楷体" panose="02010600040101010101" pitchFamily="2" charset="-122"/>
              <a:cs typeface="Times New Roman" panose="02020603050405020304" pitchFamily="18" charset="0"/>
            </a:endParaRPr>
          </a:p>
          <a:p>
            <a:pPr marL="0" indent="719138">
              <a:buNone/>
            </a:pPr>
            <a:r>
              <a:rPr lang="en-US" altLang="zh-CN" sz="2800" b="0" dirty="0">
                <a:ea typeface="华文楷体" panose="02010600040101010101" pitchFamily="2" charset="-122"/>
                <a:cs typeface="Times New Roman" panose="02020603050405020304" pitchFamily="18" charset="0"/>
              </a:rPr>
              <a:t>step2</a:t>
            </a:r>
            <a:r>
              <a:rPr lang="zh-CN" altLang="en-US" sz="2800" b="0" dirty="0">
                <a:ea typeface="华文楷体" panose="02010600040101010101" pitchFamily="2" charset="-122"/>
                <a:cs typeface="Times New Roman" panose="02020603050405020304" pitchFamily="18" charset="0"/>
              </a:rPr>
              <a:t>： 合并以上子序列。合并时先找短的两两合并（类似哈夫算法），且两两合并时以跳跃式预测和批处理的方式进行，而非一个个元素进行。</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进一步改进的其他方法：</a:t>
            </a:r>
          </a:p>
        </p:txBody>
      </p:sp>
    </p:spTree>
    <p:extLst>
      <p:ext uri="{BB962C8B-B14F-4D97-AF65-F5344CB8AC3E}">
        <p14:creationId xmlns:p14="http://schemas.microsoft.com/office/powerpoint/2010/main" val="21328099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蒂姆排序性能</a:t>
                </a:r>
                <a:endParaRPr lang="en-US" altLang="zh-CN" sz="2800" b="0" dirty="0">
                  <a:ea typeface="华文楷体" panose="02010600040101010101" pitchFamily="2" charset="-122"/>
                  <a:cs typeface="Times New Roman" panose="02020603050405020304" pitchFamily="18" charset="0"/>
                </a:endParaRPr>
              </a:p>
              <a:p>
                <a:pPr marL="0" indent="719138">
                  <a:buNone/>
                </a:pPr>
                <a:r>
                  <a:rPr lang="zh-CN" altLang="en-US" sz="2800" b="0" dirty="0">
                    <a:ea typeface="华文楷体" panose="02010600040101010101" pitchFamily="2" charset="-122"/>
                    <a:cs typeface="Times New Roman" panose="02020603050405020304" pitchFamily="18" charset="0"/>
                  </a:rPr>
                  <a:t>时间复杂度上限为</a:t>
                </a:r>
                <a14:m>
                  <m:oMath xmlns:m="http://schemas.openxmlformats.org/officeDocument/2006/math">
                    <m:r>
                      <m:rPr>
                        <m:sty m:val="p"/>
                      </m:rPr>
                      <a:rPr lang="en-US" altLang="zh-CN" sz="2800" b="0" smtClean="0">
                        <a:latin typeface="Cambria Math" panose="02040503050406030204" pitchFamily="18" charset="0"/>
                        <a:ea typeface="华文楷体" panose="02010600040101010101" pitchFamily="2" charset="-122"/>
                        <a:cs typeface="Times New Roman" panose="02020603050405020304" pitchFamily="18" charset="0"/>
                      </a:rPr>
                      <m:t>O</m:t>
                    </m:r>
                    <m:d>
                      <m:d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d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func>
                          <m:func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b>
                            </m:sSub>
                          </m:fName>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func>
                      </m:e>
                    </m:d>
                    <m:r>
                      <a:rPr lang="en-US" altLang="zh-CN" sz="2800" b="0" i="1">
                        <a:latin typeface="Cambria Math" panose="02040503050406030204" pitchFamily="18" charset="0"/>
                        <a:ea typeface="华文楷体" panose="02010600040101010101" pitchFamily="2" charset="-122"/>
                        <a:cs typeface="Times New Roman" panose="02020603050405020304" pitchFamily="18" charset="0"/>
                      </a:rPr>
                      <m:t> </m:t>
                    </m:r>
                  </m:oMath>
                </a14:m>
                <a:r>
                  <a:rPr lang="zh-CN" altLang="en-US" sz="2800" b="0" dirty="0">
                    <a:ea typeface="华文楷体" panose="02010600040101010101" pitchFamily="2" charset="-122"/>
                    <a:cs typeface="Times New Roman" panose="02020603050405020304" pitchFamily="18" charset="0"/>
                  </a:rPr>
                  <a:t>，实际运行时比归并排序快几倍。</a:t>
                </a:r>
                <a:endParaRPr lang="en-US" altLang="zh-CN" sz="2800" b="0" dirty="0">
                  <a:ea typeface="华文楷体" panose="02010600040101010101" pitchFamily="2" charset="-122"/>
                  <a:cs typeface="Times New Roman" panose="02020603050405020304" pitchFamily="18" charset="0"/>
                </a:endParaRPr>
              </a:p>
              <a:p>
                <a:pPr marL="0" indent="719138">
                  <a:buNone/>
                </a:pPr>
                <a:r>
                  <a:rPr lang="zh-CN" altLang="en-US" sz="2800" b="0" dirty="0">
                    <a:ea typeface="华文楷体" panose="02010600040101010101" pitchFamily="2" charset="-122"/>
                    <a:cs typeface="Times New Roman" panose="02020603050405020304" pitchFamily="18" charset="0"/>
                  </a:rPr>
                  <a:t>是一种稳定的排序，便于多列列表的排序，应用非常广泛。</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蒂姆排序提高在哪里？</a:t>
                </a:r>
                <a:endParaRPr lang="en-US" altLang="zh-CN" sz="2800" b="0" dirty="0">
                  <a:ea typeface="华文楷体" panose="02010600040101010101" pitchFamily="2" charset="-122"/>
                  <a:cs typeface="Times New Roman" panose="02020603050405020304" pitchFamily="18" charset="0"/>
                </a:endParaRPr>
              </a:p>
              <a:p>
                <a:pPr marL="360363" indent="0">
                  <a:buNone/>
                </a:pPr>
                <a:r>
                  <a:rPr lang="zh-CN" altLang="en-US" sz="2800" b="0" dirty="0">
                    <a:ea typeface="华文楷体" panose="02010600040101010101" pitchFamily="2" charset="-122"/>
                    <a:cs typeface="Times New Roman" panose="02020603050405020304" pitchFamily="18" charset="0"/>
                  </a:rPr>
                  <a:t>灵活应用了插入排序的简单直观和归并排序的高效率。</a:t>
                </a:r>
                <a:r>
                  <a:rPr lang="en-US" altLang="zh-CN" sz="2800" b="0" dirty="0">
                    <a:ea typeface="华文楷体" panose="02010600040101010101" pitchFamily="2" charset="-122"/>
                    <a:cs typeface="Times New Roman" panose="02020603050405020304" pitchFamily="18" charset="0"/>
                  </a:rPr>
                  <a:t>   </a:t>
                </a:r>
              </a:p>
              <a:p>
                <a:pPr marL="360363" indent="0">
                  <a:buNone/>
                </a:pPr>
                <a:r>
                  <a:rPr lang="zh-CN" altLang="en-US" sz="2800" b="0" dirty="0">
                    <a:ea typeface="华文楷体" panose="02010600040101010101" pitchFamily="2" charset="-122"/>
                    <a:cs typeface="Times New Roman" panose="02020603050405020304" pitchFamily="18" charset="0"/>
                  </a:rPr>
                  <a:t>蒂姆排序减少了归并排序中过多的一一比较。</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512910" y="1793866"/>
                <a:ext cx="11545740" cy="4845473"/>
              </a:xfrm>
              <a:blipFill>
                <a:blip r:embed="rId3"/>
                <a:stretch>
                  <a:fillRect l="-898" t="-126"/>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进一步改进的其他方法：</a:t>
            </a:r>
          </a:p>
        </p:txBody>
      </p:sp>
    </p:spTree>
    <p:extLst>
      <p:ext uri="{BB962C8B-B14F-4D97-AF65-F5344CB8AC3E}">
        <p14:creationId xmlns:p14="http://schemas.microsoft.com/office/powerpoint/2010/main" val="11929284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赛跑问题</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假定有</a:t>
            </a:r>
            <a:r>
              <a:rPr lang="en-US" altLang="zh-CN" sz="2800" b="0" dirty="0">
                <a:ea typeface="华文楷体" panose="02010600040101010101" pitchFamily="2" charset="-122"/>
                <a:cs typeface="Times New Roman" panose="02020603050405020304" pitchFamily="18" charset="0"/>
              </a:rPr>
              <a:t>25</a:t>
            </a:r>
            <a:r>
              <a:rPr lang="zh-CN" altLang="en-US" sz="2800" b="0" dirty="0">
                <a:ea typeface="华文楷体" panose="02010600040101010101" pitchFamily="2" charset="-122"/>
                <a:cs typeface="Times New Roman" panose="02020603050405020304" pitchFamily="18" charset="0"/>
              </a:rPr>
              <a:t>名选手比赛争夺前</a:t>
            </a:r>
            <a:r>
              <a:rPr lang="en-US" altLang="zh-CN" sz="2800" b="0" dirty="0">
                <a:ea typeface="华文楷体" panose="02010600040101010101" pitchFamily="2" charset="-122"/>
                <a:cs typeface="Times New Roman" panose="02020603050405020304" pitchFamily="18" charset="0"/>
              </a:rPr>
              <a:t>3</a:t>
            </a:r>
            <a:r>
              <a:rPr lang="zh-CN" altLang="en-US" sz="2800" b="0" dirty="0">
                <a:ea typeface="华文楷体" panose="02010600040101010101" pitchFamily="2" charset="-122"/>
                <a:cs typeface="Times New Roman" panose="02020603050405020304" pitchFamily="18" charset="0"/>
              </a:rPr>
              <a:t>名，赛场有</a:t>
            </a:r>
            <a:r>
              <a:rPr lang="en-US" altLang="zh-CN" sz="2800" b="0" dirty="0">
                <a:ea typeface="华文楷体" panose="02010600040101010101" pitchFamily="2" charset="-122"/>
                <a:cs typeface="Times New Roman" panose="02020603050405020304" pitchFamily="18" charset="0"/>
              </a:rPr>
              <a:t>5</a:t>
            </a:r>
            <a:r>
              <a:rPr lang="zh-CN" altLang="en-US" sz="2800" b="0" dirty="0">
                <a:ea typeface="华文楷体" panose="02010600040101010101" pitchFamily="2" charset="-122"/>
                <a:cs typeface="Times New Roman" panose="02020603050405020304" pitchFamily="18" charset="0"/>
              </a:rPr>
              <a:t>条跑道，一次可以有</a:t>
            </a:r>
            <a:r>
              <a:rPr lang="en-US" altLang="zh-CN" sz="2800" b="0" dirty="0">
                <a:ea typeface="华文楷体" panose="02010600040101010101" pitchFamily="2" charset="-122"/>
                <a:cs typeface="Times New Roman" panose="02020603050405020304" pitchFamily="18" charset="0"/>
              </a:rPr>
              <a:t>5</a:t>
            </a:r>
            <a:r>
              <a:rPr lang="zh-CN" altLang="en-US" sz="2800" b="0" dirty="0">
                <a:ea typeface="华文楷体" panose="02010600040101010101" pitchFamily="2" charset="-122"/>
                <a:cs typeface="Times New Roman" panose="02020603050405020304" pitchFamily="18" charset="0"/>
              </a:rPr>
              <a:t>名选手同时比赛。比赛不计时，只看名次。且假定选手的发挥是稳定的。问：最少需要几次比赛才能决出前</a:t>
            </a:r>
            <a:r>
              <a:rPr lang="en-US" altLang="zh-CN" sz="2800" b="0" dirty="0">
                <a:ea typeface="华文楷体" panose="02010600040101010101" pitchFamily="2" charset="-122"/>
                <a:cs typeface="Times New Roman" panose="02020603050405020304" pitchFamily="18" charset="0"/>
              </a:rPr>
              <a:t>3</a:t>
            </a:r>
            <a:r>
              <a:rPr lang="zh-CN" altLang="en-US" sz="2800" b="0" dirty="0">
                <a:ea typeface="华文楷体" panose="02010600040101010101" pitchFamily="2" charset="-122"/>
                <a:cs typeface="Times New Roman" panose="02020603050405020304" pitchFamily="18" charset="0"/>
              </a:rPr>
              <a:t>名。</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思考题：</a:t>
            </a:r>
          </a:p>
        </p:txBody>
      </p:sp>
    </p:spTree>
    <p:extLst>
      <p:ext uri="{BB962C8B-B14F-4D97-AF65-F5344CB8AC3E}">
        <p14:creationId xmlns:p14="http://schemas.microsoft.com/office/powerpoint/2010/main" val="3768717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排序概念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内排序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32292037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外排序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8143377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外排序是指元素个数太多，无法一次性载入内存，而数据处理</a:t>
            </a:r>
            <a:r>
              <a:rPr lang="zh-CN" altLang="en-US" sz="2800" b="0" dirty="0">
                <a:latin typeface="华文楷体" panose="02010600040101010101" pitchFamily="2" charset="-122"/>
                <a:ea typeface="华文楷体" panose="02010600040101010101" pitchFamily="2" charset="-122"/>
              </a:rPr>
              <a:t>要求首先载入</a:t>
            </a:r>
            <a:r>
              <a:rPr lang="zh-CN" altLang="zh-CN" sz="2800" b="0" dirty="0">
                <a:latin typeface="华文楷体" panose="02010600040101010101" pitchFamily="2" charset="-122"/>
                <a:ea typeface="华文楷体" panose="02010600040101010101" pitchFamily="2" charset="-122"/>
              </a:rPr>
              <a:t>内存，因此需要在内、外存间进行多次数据交换。外存数据</a:t>
            </a:r>
            <a:r>
              <a:rPr lang="zh-CN" altLang="en-US" sz="2800" b="0" dirty="0">
                <a:latin typeface="华文楷体" panose="02010600040101010101" pitchFamily="2" charset="-122"/>
                <a:ea typeface="华文楷体" panose="02010600040101010101" pitchFamily="2" charset="-122"/>
              </a:rPr>
              <a:t>载入内存和内存中数据</a:t>
            </a:r>
            <a:r>
              <a:rPr lang="zh-CN" altLang="zh-CN" sz="2800" b="0" dirty="0">
                <a:latin typeface="华文楷体" panose="02010600040101010101" pitchFamily="2" charset="-122"/>
                <a:ea typeface="华文楷体" panose="02010600040101010101" pitchFamily="2" charset="-122"/>
              </a:rPr>
              <a:t>处理</a:t>
            </a:r>
            <a:r>
              <a:rPr lang="zh-CN" altLang="en-US" sz="2800" b="0" dirty="0">
                <a:latin typeface="华文楷体" panose="02010600040101010101" pitchFamily="2" charset="-122"/>
                <a:ea typeface="华文楷体" panose="02010600040101010101" pitchFamily="2" charset="-122"/>
              </a:rPr>
              <a:t>比，</a:t>
            </a:r>
            <a:r>
              <a:rPr lang="zh-CN" altLang="zh-CN" sz="2800" b="0" dirty="0">
                <a:latin typeface="华文楷体" panose="02010600040101010101" pitchFamily="2" charset="-122"/>
                <a:ea typeface="华文楷体" panose="02010600040101010101" pitchFamily="2" charset="-122"/>
              </a:rPr>
              <a:t>速度要慢得多，因此时间的耗费主要体现在外存的访问上。</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数据交换时的规模取决于内存的大小，直观的做法是根据内存容量的大小一次调入一定量的数据，形成一个数据序列，该序列在内存中可以按照某种内排序的方法进行排序，然后将排好的序列写入外存，之后再调入其他未排序的数据进入，以此类推。</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1146585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最终在外存上原始的待排序序列分割成了多个有序序列，之后再设法将数据分段</a:t>
            </a:r>
            <a:r>
              <a:rPr lang="zh-CN" altLang="en-US" sz="2800" dirty="0">
                <a:latin typeface="华文楷体" panose="02010600040101010101" pitchFamily="2" charset="-122"/>
                <a:ea typeface="华文楷体" panose="02010600040101010101" pitchFamily="2" charset="-122"/>
              </a:rPr>
              <a:t>逐步</a:t>
            </a:r>
            <a:r>
              <a:rPr lang="zh-CN" altLang="zh-CN" sz="2800" b="0" dirty="0">
                <a:latin typeface="华文楷体" panose="02010600040101010101" pitchFamily="2" charset="-122"/>
                <a:ea typeface="华文楷体" panose="02010600040101010101" pitchFamily="2" charset="-122"/>
              </a:rPr>
              <a:t>调入内存，进行有序数据段的归并。</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175221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901295" y="1483372"/>
            <a:ext cx="9642295" cy="4581525"/>
          </a:xfrm>
          <a:prstGeom prst="rect">
            <a:avLst/>
          </a:prstGeom>
          <a:noFill/>
          <a:ln>
            <a:noFill/>
          </a:ln>
        </p:spPr>
      </p:pic>
    </p:spTree>
    <p:extLst>
      <p:ext uri="{BB962C8B-B14F-4D97-AF65-F5344CB8AC3E}">
        <p14:creationId xmlns:p14="http://schemas.microsoft.com/office/powerpoint/2010/main" val="4090403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08038"/>
            <a:ext cx="11545740" cy="3341040"/>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，内存一次只能存储</a:t>
            </a:r>
            <a:r>
              <a:rPr lang="en-US" altLang="zh-CN" sz="2800" b="0" dirty="0">
                <a:ea typeface="华文楷体" panose="02010600040101010101" pitchFamily="2" charset="-122"/>
                <a:cs typeface="Times New Roman" panose="02020603050405020304" pitchFamily="18" charset="0"/>
              </a:rPr>
              <a:t>100M</a:t>
            </a:r>
            <a:r>
              <a:rPr lang="zh-CN" altLang="zh-CN" sz="2800" b="0" dirty="0">
                <a:ea typeface="华文楷体" panose="02010600040101010101" pitchFamily="2" charset="-122"/>
                <a:cs typeface="Times New Roman" panose="02020603050405020304" pitchFamily="18" charset="0"/>
              </a:rPr>
              <a:t>，由此可以把外存上的数据分为</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段，</a:t>
            </a:r>
            <a:r>
              <a:rPr lang="zh-CN" altLang="en-US" sz="2800" b="0" dirty="0">
                <a:ea typeface="华文楷体" panose="02010600040101010101" pitchFamily="2" charset="-122"/>
                <a:cs typeface="Times New Roman" panose="02020603050405020304" pitchFamily="18" charset="0"/>
              </a:rPr>
              <a:t>每段读入内存排好序并再次放入外存后，后面就要进行归并。</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现在在内存中开辟</a:t>
            </a:r>
            <a:r>
              <a:rPr lang="en-US" altLang="zh-CN" sz="2800" b="0" dirty="0">
                <a:ea typeface="华文楷体" panose="02010600040101010101" pitchFamily="2" charset="-122"/>
                <a:cs typeface="Times New Roman" panose="02020603050405020304" pitchFamily="18" charset="0"/>
              </a:rPr>
              <a:t>10</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的缓冲区，其中</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个用于读入</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个归并段的部分数据，作为输入缓冲区，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用于存储归并结果，即作为输出缓冲区。</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1231198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88160"/>
            <a:ext cx="11545740" cy="3142257"/>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假如</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个归并段都是非递减有序的，在归并中，最小的元素必然出现在</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第一个元素中，输出该最小元素到输出缓冲区，以此类推，找到次小元素，归并过程中，如果输出缓冲区满，可将数据移出内存，清空缓冲区，继续存储后面的归并数据，最终在外存上形成了一个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的非递减有序序列。</a:t>
            </a:r>
            <a:r>
              <a:rPr lang="zh-CN" altLang="en-US" sz="2800" b="0" dirty="0">
                <a:solidFill>
                  <a:srgbClr val="FF0000"/>
                </a:solidFill>
                <a:ea typeface="华文楷体" panose="02010600040101010101" pitchFamily="2" charset="-122"/>
                <a:cs typeface="Times New Roman" panose="02020603050405020304" pitchFamily="18" charset="0"/>
              </a:rPr>
              <a:t>加图！！！</a:t>
            </a:r>
            <a:endParaRPr lang="en-US" altLang="zh-CN" sz="2800" b="0" dirty="0">
              <a:solidFill>
                <a:srgbClr val="FF0000"/>
              </a:solidFill>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24144538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k</a:t>
            </a:r>
            <a:r>
              <a:rPr lang="zh-CN" altLang="en-US" sz="2800" dirty="0">
                <a:solidFill>
                  <a:srgbClr val="FF0000"/>
                </a:solidFill>
                <a:latin typeface="华文楷体" pitchFamily="2" charset="-122"/>
                <a:ea typeface="华文楷体" pitchFamily="2" charset="-122"/>
              </a:rPr>
              <a:t>路归并</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2720444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2069967"/>
          </a:xfrm>
        </p:spPr>
        <p:txBody>
          <a:bodyPr>
            <a:normAutofit lnSpcReduction="10000"/>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最简单的归并</a:t>
            </a:r>
            <a:r>
              <a:rPr lang="zh-CN" altLang="en-US" sz="2800" b="0" dirty="0">
                <a:ea typeface="华文楷体" panose="02010600040101010101" pitchFamily="2" charset="-122"/>
                <a:cs typeface="Times New Roman" panose="02020603050405020304" pitchFamily="18" charset="0"/>
              </a:rPr>
              <a:t>是</a:t>
            </a:r>
            <a:r>
              <a:rPr lang="zh-CN" altLang="zh-CN" sz="2800" b="0" dirty="0">
                <a:ea typeface="华文楷体" panose="02010600040101010101" pitchFamily="2" charset="-122"/>
                <a:cs typeface="Times New Roman" panose="02020603050405020304" pitchFamily="18" charset="0"/>
              </a:rPr>
              <a:t>二路归并，二路归并是将两个有序序列归并为一个有序序列。在外排序中，二路归并需要</a:t>
            </a:r>
            <a:r>
              <a:rPr lang="en-US" altLang="zh-CN" sz="2800" b="0" dirty="0">
                <a:ea typeface="华文楷体" panose="02010600040101010101" pitchFamily="2" charset="-122"/>
                <a:cs typeface="Times New Roman" panose="02020603050405020304" pitchFamily="18" charset="0"/>
              </a:rPr>
              <a:t>4</a:t>
            </a:r>
            <a:r>
              <a:rPr lang="zh-CN" altLang="zh-CN" sz="2800" b="0" dirty="0">
                <a:ea typeface="华文楷体" panose="02010600040101010101" pitchFamily="2" charset="-122"/>
                <a:cs typeface="Times New Roman" panose="02020603050405020304" pitchFamily="18" charset="0"/>
              </a:rPr>
              <a:t>条磁带</a:t>
            </a:r>
            <a:r>
              <a:rPr lang="zh-CN" altLang="en-US" sz="2800" b="0" dirty="0">
                <a:ea typeface="华文楷体" panose="02010600040101010101" pitchFamily="2" charset="-122"/>
                <a:cs typeface="Times New Roman" panose="02020603050405020304" pitchFamily="18" charset="0"/>
              </a:rPr>
              <a:t>。最初无序序列在一条磁带上，如</a:t>
            </a:r>
            <a:r>
              <a:rPr lang="en-US" altLang="zh-CN" sz="2800" b="0" dirty="0">
                <a:ea typeface="华文楷体" panose="02010600040101010101" pitchFamily="2" charset="-122"/>
                <a:cs typeface="Times New Roman" panose="02020603050405020304" pitchFamily="18" charset="0"/>
              </a:rPr>
              <a:t>A1</a:t>
            </a:r>
            <a:r>
              <a:rPr lang="zh-CN" altLang="en-US" sz="2800" b="0" dirty="0">
                <a:ea typeface="华文楷体" panose="02010600040101010101" pitchFamily="2" charset="-122"/>
                <a:cs typeface="Times New Roman" panose="02020603050405020304" pitchFamily="18" charset="0"/>
              </a:rPr>
              <a:t>，分段入内存排序后放到</a:t>
            </a:r>
            <a:r>
              <a:rPr lang="en-US" altLang="zh-CN" sz="2800" b="0" dirty="0">
                <a:ea typeface="华文楷体" panose="02010600040101010101" pitchFamily="2" charset="-122"/>
                <a:cs typeface="Times New Roman" panose="02020603050405020304" pitchFamily="18" charset="0"/>
              </a:rPr>
              <a:t>B1</a:t>
            </a:r>
            <a:r>
              <a:rPr lang="zh-CN" altLang="en-US"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B2</a:t>
            </a:r>
            <a:r>
              <a:rPr lang="zh-CN" altLang="en-US" sz="2800" b="0" dirty="0">
                <a:ea typeface="华文楷体" panose="02010600040101010101" pitchFamily="2" charset="-122"/>
                <a:cs typeface="Times New Roman" panose="02020603050405020304" pitchFamily="18" charset="0"/>
              </a:rPr>
              <a:t>两条磁带上，后面逐次进行二路归并。</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80133" y="3911307"/>
            <a:ext cx="8668393" cy="2567871"/>
          </a:xfrm>
          <a:prstGeom prst="rect">
            <a:avLst/>
          </a:prstGeom>
          <a:noFill/>
          <a:ln>
            <a:noFill/>
          </a:ln>
        </p:spPr>
      </p:pic>
    </p:spTree>
    <p:extLst>
      <p:ext uri="{BB962C8B-B14F-4D97-AF65-F5344CB8AC3E}">
        <p14:creationId xmlns:p14="http://schemas.microsoft.com/office/powerpoint/2010/main" val="10871278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76003" y="1573529"/>
            <a:ext cx="4522568" cy="231920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896947" y="1612716"/>
            <a:ext cx="4461899" cy="228001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341460" y="4360679"/>
            <a:ext cx="7091306" cy="2327504"/>
          </a:xfrm>
          <a:prstGeom prst="rect">
            <a:avLst/>
          </a:prstGeom>
          <a:noFill/>
          <a:ln>
            <a:noFill/>
          </a:ln>
        </p:spPr>
      </p:pic>
      <p:sp>
        <p:nvSpPr>
          <p:cNvPr id="3" name="文本框 2"/>
          <p:cNvSpPr txBox="1"/>
          <p:nvPr/>
        </p:nvSpPr>
        <p:spPr>
          <a:xfrm>
            <a:off x="7694023" y="4791753"/>
            <a:ext cx="3853543" cy="954107"/>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扩展：</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如果有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2K</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个磁带，就可以实现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路归并。</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357976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多阶段归并</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6040392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5169841"/>
          </a:xfrm>
        </p:spPr>
        <p:txBody>
          <a:bodyPr>
            <a:normAutofit fontScale="92500" lnSpcReduction="2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如果只有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a:t>
            </a:r>
            <a:r>
              <a:rPr lang="zh-CN" altLang="en-US" sz="3200" b="0" dirty="0">
                <a:ea typeface="华文楷体" panose="02010600040101010101" pitchFamily="2" charset="-122"/>
                <a:cs typeface="Times New Roman" panose="02020603050405020304" pitchFamily="18" charset="0"/>
              </a:rPr>
              <a:t>利用多阶段归并</a:t>
            </a:r>
            <a:r>
              <a:rPr lang="zh-CN" altLang="zh-CN" sz="3200" b="0" dirty="0">
                <a:ea typeface="华文楷体" panose="02010600040101010101" pitchFamily="2" charset="-122"/>
                <a:cs typeface="Times New Roman" panose="02020603050405020304" pitchFamily="18" charset="0"/>
              </a:rPr>
              <a:t>也可以进行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假设有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个磁带，分别为</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，将分别来自</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的</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；之后再从</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分别取下一个有序序列进行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路归并为一个有序序列，继续放入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重复以上</a:t>
            </a:r>
            <a:r>
              <a:rPr lang="zh-CN" altLang="zh-CN" sz="3200" b="0" dirty="0">
                <a:ea typeface="华文楷体" panose="02010600040101010101" pitchFamily="2" charset="-122"/>
                <a:cs typeface="Times New Roman" panose="02020603050405020304" pitchFamily="18" charset="0"/>
              </a:rPr>
              <a:t>操作，直到某个磁带</a:t>
            </a:r>
            <a:r>
              <a:rPr lang="en-US" altLang="zh-CN" sz="3200" b="0" dirty="0">
                <a:ea typeface="华文楷体" panose="02010600040101010101" pitchFamily="2" charset="-122"/>
                <a:cs typeface="Times New Roman" panose="02020603050405020304" pitchFamily="18" charset="0"/>
              </a:rPr>
              <a:t>Bi</a:t>
            </a:r>
            <a:r>
              <a:rPr lang="zh-CN" altLang="zh-CN" sz="3200" b="0" dirty="0">
                <a:ea typeface="华文楷体" panose="02010600040101010101" pitchFamily="2" charset="-122"/>
                <a:cs typeface="Times New Roman" panose="02020603050405020304" pitchFamily="18" charset="0"/>
              </a:rPr>
              <a:t>中的没有有序序列，此时又变成</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个磁带上有有序序列，一个磁带上没有有序序列的情况。</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按照上面的方法从</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个有数据的磁带上继续逐次进行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路归并到空磁带上，最后直到只有一个磁带上有数据，该数据序列是一个有序序列。这一方法称</a:t>
            </a:r>
            <a:r>
              <a:rPr lang="zh-CN" altLang="zh-CN" sz="3200" dirty="0">
                <a:ea typeface="华文楷体" panose="02010600040101010101" pitchFamily="2" charset="-122"/>
                <a:cs typeface="Times New Roman" panose="02020603050405020304" pitchFamily="18" charset="0"/>
              </a:rPr>
              <a:t>多阶段归并</a:t>
            </a:r>
            <a:r>
              <a:rPr lang="zh-CN" altLang="zh-CN" sz="3200" b="0" dirty="0">
                <a:ea typeface="华文楷体" panose="02010600040101010101" pitchFamily="2" charset="-122"/>
                <a:cs typeface="Times New Roman" panose="02020603050405020304" pitchFamily="18" charset="0"/>
              </a:rPr>
              <a:t>。</a:t>
            </a:r>
          </a:p>
          <a:p>
            <a:pPr>
              <a:buFont typeface="Wingdings" panose="05000000000000000000" pitchFamily="2" charset="2"/>
              <a:buChar char="Ø"/>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多路归并优化：多阶段归并</a:t>
            </a:r>
          </a:p>
        </p:txBody>
      </p:sp>
    </p:spTree>
    <p:extLst>
      <p:ext uri="{BB962C8B-B14F-4D97-AF65-F5344CB8AC3E}">
        <p14:creationId xmlns:p14="http://schemas.microsoft.com/office/powerpoint/2010/main" val="29563995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711430"/>
          </a:xfrm>
        </p:spPr>
        <p:txBody>
          <a:bodyPr>
            <a:normAutofit/>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如果只有</a:t>
            </a:r>
            <a:r>
              <a:rPr lang="en-US" altLang="zh-CN" sz="3200" b="0" dirty="0">
                <a:ea typeface="华文楷体" panose="02010600040101010101" pitchFamily="2" charset="-122"/>
                <a:cs typeface="Times New Roman" panose="02020603050405020304" pitchFamily="18" charset="0"/>
              </a:rPr>
              <a:t>3+1</a:t>
            </a:r>
            <a:r>
              <a:rPr lang="zh-CN" altLang="zh-CN" sz="3200" b="0" dirty="0">
                <a:ea typeface="华文楷体" panose="02010600040101010101" pitchFamily="2" charset="-122"/>
                <a:cs typeface="Times New Roman" panose="02020603050405020304" pitchFamily="18" charset="0"/>
              </a:rPr>
              <a:t>个磁带，</a:t>
            </a:r>
            <a:r>
              <a:rPr lang="zh-CN" altLang="en-US" sz="3200" b="0" dirty="0">
                <a:ea typeface="华文楷体" panose="02010600040101010101" pitchFamily="2" charset="-122"/>
                <a:cs typeface="Times New Roman" panose="02020603050405020304" pitchFamily="18" charset="0"/>
              </a:rPr>
              <a:t>利用多阶段归并</a:t>
            </a:r>
            <a:r>
              <a:rPr lang="zh-CN" altLang="zh-CN" sz="3200" b="0" dirty="0">
                <a:ea typeface="华文楷体" panose="02010600040101010101" pitchFamily="2" charset="-122"/>
                <a:cs typeface="Times New Roman" panose="02020603050405020304" pitchFamily="18" charset="0"/>
              </a:rPr>
              <a:t>也可以进行</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路归并。</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多路归并优化：多阶段归并</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44585" y="2492147"/>
            <a:ext cx="7304723" cy="3386138"/>
          </a:xfrm>
          <a:prstGeom prst="rect">
            <a:avLst/>
          </a:prstGeom>
          <a:noFill/>
          <a:ln>
            <a:noFill/>
          </a:ln>
        </p:spPr>
      </p:pic>
    </p:spTree>
    <p:extLst>
      <p:ext uri="{BB962C8B-B14F-4D97-AF65-F5344CB8AC3E}">
        <p14:creationId xmlns:p14="http://schemas.microsoft.com/office/powerpoint/2010/main" val="16907531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39293"/>
          </a:xfrm>
        </p:spPr>
        <p:txBody>
          <a:bodyPr>
            <a:normAutofit fontScale="92500" lnSpcReduction="20000"/>
          </a:bodyPr>
          <a:lstStyle/>
          <a:p>
            <a:pPr marL="0" indent="0">
              <a:buNone/>
            </a:pPr>
            <a:r>
              <a:rPr lang="zh-CN" altLang="en-US" sz="3200" b="0" dirty="0">
                <a:ea typeface="华文楷体" panose="02010600040101010101" pitchFamily="2" charset="-122"/>
                <a:cs typeface="Times New Roman" panose="02020603050405020304" pitchFamily="18" charset="0"/>
              </a:rPr>
              <a:t>上面的</a:t>
            </a:r>
            <a:r>
              <a:rPr lang="en-US" altLang="zh-CN" sz="3200" b="0" dirty="0" err="1">
                <a:ea typeface="华文楷体" panose="02010600040101010101" pitchFamily="2" charset="-122"/>
                <a:cs typeface="Times New Roman" panose="02020603050405020304" pitchFamily="18" charset="0"/>
              </a:rPr>
              <a:t>k+1</a:t>
            </a:r>
            <a:r>
              <a:rPr lang="zh-CN" altLang="en-US" sz="3200" b="0" dirty="0">
                <a:ea typeface="华文楷体" panose="02010600040101010101" pitchFamily="2" charset="-122"/>
                <a:cs typeface="Times New Roman" panose="02020603050405020304" pitchFamily="18" charset="0"/>
              </a:rPr>
              <a:t>磁带中，</a:t>
            </a:r>
            <a:r>
              <a:rPr lang="en-US" altLang="zh-CN" sz="3200" b="0" dirty="0">
                <a:ea typeface="华文楷体" panose="02010600040101010101" pitchFamily="2" charset="-122"/>
                <a:cs typeface="Times New Roman" panose="02020603050405020304" pitchFamily="18" charset="0"/>
              </a:rPr>
              <a:t>k</a:t>
            </a:r>
            <a:r>
              <a:rPr lang="zh-CN" altLang="en-US" sz="3200" b="0" dirty="0">
                <a:ea typeface="华文楷体" panose="02010600040101010101" pitchFamily="2" charset="-122"/>
                <a:cs typeface="Times New Roman" panose="02020603050405020304" pitchFamily="18" charset="0"/>
              </a:rPr>
              <a:t>条磁带上各放置多少初始归并段是最优的？</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平均分配？差！</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悬殊分配？差！</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dirty="0">
                <a:ea typeface="华文楷体" panose="02010600040101010101" pitchFamily="2" charset="-122"/>
                <a:cs typeface="Times New Roman" panose="02020603050405020304" pitchFamily="18" charset="0"/>
              </a:rPr>
              <a:t>结论：</a:t>
            </a:r>
            <a:endParaRPr lang="en-US" altLang="zh-CN" sz="3200" dirty="0">
              <a:ea typeface="华文楷体" panose="02010600040101010101" pitchFamily="2" charset="-122"/>
              <a:cs typeface="Times New Roman" panose="02020603050405020304" pitchFamily="18" charset="0"/>
            </a:endParaRPr>
          </a:p>
          <a:p>
            <a:pPr marL="0" indent="0">
              <a:buNone/>
            </a:pPr>
            <a:r>
              <a:rPr lang="zh-CN" altLang="en-US" sz="3200" dirty="0">
                <a:ea typeface="华文楷体" panose="02010600040101010101" pitchFamily="2" charset="-122"/>
                <a:cs typeface="Times New Roman" panose="02020603050405020304" pitchFamily="18" charset="0"/>
              </a:rPr>
              <a:t>按照相邻的斐波那契数分配，不足的补空的初始规定段。</a:t>
            </a:r>
            <a:endParaRPr lang="en-US" altLang="zh-CN" sz="320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各种情况举例说明。</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多阶段归并要思考的问题：</a:t>
            </a:r>
          </a:p>
        </p:txBody>
      </p:sp>
    </p:spTree>
    <p:extLst>
      <p:ext uri="{BB962C8B-B14F-4D97-AF65-F5344CB8AC3E}">
        <p14:creationId xmlns:p14="http://schemas.microsoft.com/office/powerpoint/2010/main" val="2557655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置换选择</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152967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5891390" cy="5060598"/>
          </a:xfrm>
        </p:spPr>
        <p:txBody>
          <a:bodyPr>
            <a:normAutofit/>
          </a:bodyPr>
          <a:lstStyle/>
          <a:p>
            <a:pPr>
              <a:buFont typeface="Wingdings" panose="05000000000000000000" pitchFamily="2" charset="2"/>
              <a:buChar char="Ø"/>
            </a:pPr>
            <a:r>
              <a:rPr lang="zh-CN" altLang="en-US" sz="3200" dirty="0">
                <a:ea typeface="华文楷体" panose="02010600040101010101" pitchFamily="2" charset="-122"/>
                <a:cs typeface="Times New Roman" panose="02020603050405020304" pitchFamily="18" charset="0"/>
              </a:rPr>
              <a:t>原型法</a:t>
            </a:r>
            <a:r>
              <a:rPr lang="zh-CN" altLang="zh-CN" sz="320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  先实现第一趟排序</a:t>
            </a:r>
            <a:endParaRPr lang="en-US"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&lt;n-1;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if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]&gt;a[i+1])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  </a:t>
            </a:r>
            <a:r>
              <a:rPr lang="en-US" altLang="zh-CN" sz="3200" b="0" dirty="0" err="1">
                <a:ea typeface="华文楷体" panose="02010600040101010101" pitchFamily="2" charset="-122"/>
                <a:cs typeface="Times New Roman" panose="02020603050405020304" pitchFamily="18" charset="0"/>
              </a:rPr>
              <a:t>tmp</a:t>
            </a:r>
            <a:r>
              <a:rPr lang="en-US" altLang="zh-CN" sz="3200" b="0" dirty="0">
                <a:ea typeface="华文楷体" panose="02010600040101010101" pitchFamily="2" charset="-122"/>
                <a:cs typeface="Times New Roman" panose="02020603050405020304" pitchFamily="18" charset="0"/>
              </a:rPr>
              <a:t> =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 = 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a[i+1] = </a:t>
            </a:r>
            <a:r>
              <a:rPr lang="en-US" altLang="zh-CN" sz="3200" b="0" dirty="0" err="1">
                <a:ea typeface="华文楷体" panose="02010600040101010101" pitchFamily="2" charset="-122"/>
                <a:cs typeface="Times New Roman" panose="02020603050405020304" pitchFamily="18" charset="0"/>
              </a:rPr>
              <a:t>tmp</a:t>
            </a: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冒泡排序算法实现</a:t>
            </a:r>
          </a:p>
        </p:txBody>
      </p:sp>
      <p:sp>
        <p:nvSpPr>
          <p:cNvPr id="2" name="文本框 1"/>
          <p:cNvSpPr txBox="1"/>
          <p:nvPr/>
        </p:nvSpPr>
        <p:spPr>
          <a:xfrm>
            <a:off x="6083557" y="1577194"/>
            <a:ext cx="5959150" cy="4031873"/>
          </a:xfrm>
          <a:prstGeom prst="rect">
            <a:avLst/>
          </a:prstGeom>
          <a:noFill/>
        </p:spPr>
        <p:txBody>
          <a:bodyPr wrap="square" rtlCol="0">
            <a:spAutoFit/>
          </a:bodyPr>
          <a:lstStyle/>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提示：</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顺序结构实现后，注意检查循环的左右边界，以免数组访问越界。</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 a[0]</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=n-2, a[n-2]</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a[n-1]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0404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5555487" cy="4691520"/>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对</a:t>
                </a:r>
                <a:r>
                  <a:rPr lang="zh-CN" altLang="en-US" sz="2800" b="0" dirty="0">
                    <a:latin typeface="华文楷体" panose="02010600040101010101" pitchFamily="2" charset="-122"/>
                    <a:ea typeface="华文楷体" panose="02010600040101010101" pitchFamily="2" charset="-122"/>
                  </a:rPr>
                  <a:t>有</a:t>
                </a:r>
                <a:r>
                  <a:rPr lang="en-US" altLang="zh-CN" sz="2800" b="0" dirty="0">
                    <a:latin typeface="华文楷体" panose="02010600040101010101" pitchFamily="2" charset="-122"/>
                    <a:ea typeface="华文楷体" panose="02010600040101010101" pitchFamily="2" charset="-122"/>
                  </a:rPr>
                  <a:t>m</a:t>
                </a:r>
                <a:r>
                  <a:rPr lang="zh-CN" altLang="en-US" sz="2800" b="0" dirty="0">
                    <a:latin typeface="华文楷体" panose="02010600040101010101" pitchFamily="2" charset="-122"/>
                    <a:ea typeface="华文楷体" panose="02010600040101010101" pitchFamily="2" charset="-122"/>
                  </a:rPr>
                  <a:t>个初始归并段的</a:t>
                </a:r>
                <a:r>
                  <a:rPr lang="en-US" altLang="zh-CN" sz="2800" b="0" dirty="0">
                    <a:latin typeface="华文楷体" panose="02010600040101010101" pitchFamily="2" charset="-122"/>
                    <a:ea typeface="华文楷体" panose="02010600040101010101" pitchFamily="2" charset="-122"/>
                  </a:rPr>
                  <a:t>k</a:t>
                </a:r>
                <a:r>
                  <a:rPr lang="zh-CN" altLang="zh-CN" sz="2800" b="0" dirty="0">
                    <a:latin typeface="华文楷体" panose="02010600040101010101" pitchFamily="2" charset="-122"/>
                    <a:ea typeface="华文楷体" panose="02010600040101010101" pitchFamily="2" charset="-122"/>
                  </a:rPr>
                  <a:t>路归并</a:t>
                </a:r>
                <a:r>
                  <a:rPr lang="zh-CN" altLang="en-US" sz="2800" b="0" dirty="0">
                    <a:latin typeface="华文楷体" panose="02010600040101010101" pitchFamily="2" charset="-122"/>
                    <a:ea typeface="华文楷体" panose="02010600040101010101" pitchFamily="2" charset="-122"/>
                  </a:rPr>
                  <a:t>，其</a:t>
                </a:r>
                <a:r>
                  <a:rPr lang="zh-CN" altLang="zh-CN" sz="2800" b="0" dirty="0">
                    <a:latin typeface="华文楷体" panose="02010600040101010101" pitchFamily="2" charset="-122"/>
                    <a:ea typeface="华文楷体" panose="02010600040101010101" pitchFamily="2" charset="-122"/>
                  </a:rPr>
                  <a:t>时间消耗</a:t>
                </a:r>
                <a:r>
                  <a:rPr lang="zh-CN" altLang="en-US" sz="2800" b="0" dirty="0">
                    <a:latin typeface="华文楷体" panose="02010600040101010101" pitchFamily="2" charset="-122"/>
                    <a:ea typeface="华文楷体" panose="02010600040101010101" pitchFamily="2" charset="-122"/>
                  </a:rPr>
                  <a:t>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𝑘</m:t>
                            </m:r>
                          </m:sub>
                        </m:sSub>
                      </m:fName>
                      <m:e>
                        <m:r>
                          <a:rPr lang="en-US" altLang="zh-CN" sz="2800" b="0">
                            <a:latin typeface="Cambria Math" panose="02040503050406030204" pitchFamily="18" charset="0"/>
                          </a:rPr>
                          <m:t>𝑚</m:t>
                        </m:r>
                      </m:e>
                    </m:func>
                  </m:oMath>
                </a14:m>
                <a:r>
                  <a:rPr lang="zh-CN" altLang="zh-CN" sz="2800" b="0" dirty="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m</a:t>
                </a:r>
                <a:r>
                  <a:rPr lang="zh-CN" altLang="zh-CN" sz="2800" b="0" dirty="0">
                    <a:latin typeface="华文楷体" panose="02010600040101010101" pitchFamily="2" charset="-122"/>
                    <a:ea typeface="华文楷体" panose="02010600040101010101" pitchFamily="2" charset="-122"/>
                  </a:rPr>
                  <a:t>越小时间花费越小。</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置换选择</a:t>
                </a:r>
                <a:r>
                  <a:rPr lang="zh-CN" altLang="zh-CN" sz="2800" b="0" dirty="0">
                    <a:latin typeface="华文楷体" panose="02010600040101010101" pitchFamily="2" charset="-122"/>
                    <a:ea typeface="华文楷体" panose="02010600040101010101" pitchFamily="2" charset="-122"/>
                  </a:rPr>
                  <a:t>，通过拉长每个有序序列的长度来减少初始归并段的个数。</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5555487" cy="4691520"/>
              </a:xfrm>
              <a:blipFill>
                <a:blip r:embed="rId3"/>
                <a:stretch>
                  <a:fillRect l="-2195" t="-260" r="-153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初始归并段优化：置换选择</a:t>
            </a: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765074" y="1509256"/>
            <a:ext cx="6426926" cy="5134432"/>
          </a:xfrm>
          <a:prstGeom prst="rect">
            <a:avLst/>
          </a:prstGeom>
          <a:noFill/>
          <a:ln>
            <a:noFill/>
          </a:ln>
        </p:spPr>
      </p:pic>
    </p:spTree>
    <p:extLst>
      <p:ext uri="{BB962C8B-B14F-4D97-AF65-F5344CB8AC3E}">
        <p14:creationId xmlns:p14="http://schemas.microsoft.com/office/powerpoint/2010/main" val="15048460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4839293"/>
              </a:xfrm>
            </p:spPr>
            <p:txBody>
              <a:bodyPr>
                <a:noAutofit/>
              </a:bodyPr>
              <a:lstStyle/>
              <a:p>
                <a:pPr marL="0" indent="0">
                  <a:buNone/>
                </a:pPr>
                <a:r>
                  <a:rPr lang="zh-CN" altLang="en-US" sz="2800" b="0" dirty="0">
                    <a:ea typeface="华文楷体" panose="02010600040101010101" pitchFamily="2" charset="-122"/>
                    <a:cs typeface="Times New Roman" panose="02020603050405020304" pitchFamily="18" charset="0"/>
                  </a:rPr>
                  <a:t>假设内存容纳的数据个数为</a:t>
                </a:r>
                <a:r>
                  <a:rPr lang="en-US" altLang="zh-CN" sz="2800" b="0" dirty="0">
                    <a:ea typeface="华文楷体" panose="02010600040101010101" pitchFamily="2" charset="-122"/>
                    <a:cs typeface="Times New Roman" panose="02020603050405020304" pitchFamily="18" charset="0"/>
                  </a:rPr>
                  <a:t>p</a:t>
                </a: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数据读入内存中后，每次都只是找最小值。如果按照</a:t>
                </a:r>
                <a:r>
                  <a:rPr lang="zh-CN" altLang="en-US" sz="2800" b="0" dirty="0">
                    <a:ea typeface="华文楷体" panose="02010600040101010101" pitchFamily="2" charset="-122"/>
                    <a:cs typeface="Times New Roman" panose="02020603050405020304" pitchFamily="18" charset="0"/>
                  </a:rPr>
                  <a:t>上图</a:t>
                </a:r>
                <a:r>
                  <a:rPr lang="zh-CN" altLang="zh-CN" sz="2800" b="0" dirty="0">
                    <a:ea typeface="华文楷体" panose="02010600040101010101" pitchFamily="2" charset="-122"/>
                    <a:cs typeface="Times New Roman" panose="02020603050405020304" pitchFamily="18" charset="0"/>
                  </a:rPr>
                  <a:t>的方法输出一个元素，在输出元素的位置上再读入一个新的数据，最小值的选择就只能逐个比对，时间消耗为</a:t>
                </a:r>
                <a:r>
                  <a:rPr lang="en-US" altLang="zh-CN" sz="2800" b="0" dirty="0">
                    <a:ea typeface="华文楷体" panose="02010600040101010101" pitchFamily="2" charset="-122"/>
                    <a:cs typeface="Times New Roman" panose="02020603050405020304" pitchFamily="18" charset="0"/>
                  </a:rPr>
                  <a:t>O(p)</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如果内存中元素按照最小化堆来存储，输出元素就总是下标为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的元素，新读入的元素一开始放入空出的位置，紧接着对它进行调整，使得整个序列仍然保持堆结构，时间消耗为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m:rPr>
                            <m:sty m:val="p"/>
                          </m:rPr>
                          <a:rPr lang="en-US" altLang="zh-CN" sz="2800" b="0" i="1">
                            <a:latin typeface="Cambria Math" panose="02040503050406030204" pitchFamily="18" charset="0"/>
                          </a:rPr>
                          <m:t>p</m:t>
                        </m:r>
                      </m:e>
                    </m:func>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4839293"/>
              </a:xfrm>
              <a:blipFill>
                <a:blip r:embed="rId3"/>
                <a:stretch>
                  <a:fillRect l="-1056" t="-504" r="-216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初始归并段优化：置换选择</a:t>
            </a:r>
          </a:p>
        </p:txBody>
      </p:sp>
    </p:spTree>
    <p:extLst>
      <p:ext uri="{BB962C8B-B14F-4D97-AF65-F5344CB8AC3E}">
        <p14:creationId xmlns:p14="http://schemas.microsoft.com/office/powerpoint/2010/main" val="21941960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2719793" cy="2068831"/>
          </a:xfrm>
        </p:spPr>
        <p:txBody>
          <a:bodyPr>
            <a:normAutofit/>
          </a:bodyPr>
          <a:lstStyle/>
          <a:p>
            <a:pPr marL="0" indent="0">
              <a:buNone/>
            </a:pPr>
            <a:r>
              <a:rPr lang="zh-CN" altLang="en-US" sz="2800" b="0" dirty="0">
                <a:latin typeface="华文楷体" panose="02010600040101010101" pitchFamily="2" charset="-122"/>
                <a:ea typeface="华文楷体" panose="02010600040101010101" pitchFamily="2" charset="-122"/>
              </a:rPr>
              <a:t>内存中</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按照最小化堆</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存储</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初始归并段优化：置换选择</a:t>
            </a:r>
          </a:p>
        </p:txBody>
      </p:sp>
      <p:pic>
        <p:nvPicPr>
          <p:cNvPr id="2" name="图片 1"/>
          <p:cNvPicPr>
            <a:picLocks noChangeAspect="1"/>
          </p:cNvPicPr>
          <p:nvPr/>
        </p:nvPicPr>
        <p:blipFill>
          <a:blip r:embed="rId3"/>
          <a:stretch>
            <a:fillRect/>
          </a:stretch>
        </p:blipFill>
        <p:spPr>
          <a:xfrm>
            <a:off x="3119203" y="1509255"/>
            <a:ext cx="8340651" cy="5153025"/>
          </a:xfrm>
          <a:prstGeom prst="rect">
            <a:avLst/>
          </a:prstGeom>
        </p:spPr>
      </p:pic>
    </p:spTree>
    <p:extLst>
      <p:ext uri="{BB962C8B-B14F-4D97-AF65-F5344CB8AC3E}">
        <p14:creationId xmlns:p14="http://schemas.microsoft.com/office/powerpoint/2010/main" val="13448292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最佳归并树*</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4861340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70447"/>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用置换选择方法获得的初始归并段长度并不一致，这样在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路归并时有序段的不同组合就可能造成对磁带读写的次数不同。</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  如</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个归并段中数据元素的个数分别为</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6</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8</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30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7</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20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15</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18</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dirty="0">
                <a:ea typeface="华文楷体" panose="02010600040101010101" pitchFamily="2" charset="-122"/>
                <a:cs typeface="Times New Roman" panose="02020603050405020304" pitchFamily="18" charset="0"/>
              </a:rPr>
              <a:t>采用</a:t>
            </a:r>
            <a:r>
              <a:rPr lang="zh-CN" altLang="en-US" sz="2800" dirty="0">
                <a:ea typeface="华文楷体" panose="02010600040101010101" pitchFamily="2" charset="-122"/>
                <a:cs typeface="Times New Roman" panose="02020603050405020304" pitchFamily="18" charset="0"/>
              </a:rPr>
              <a:t>普通</a:t>
            </a:r>
            <a:r>
              <a:rPr lang="zh-CN" altLang="zh-CN" sz="2800" dirty="0">
                <a:ea typeface="华文楷体" panose="02010600040101010101" pitchFamily="2" charset="-122"/>
                <a:cs typeface="Times New Roman" panose="02020603050405020304" pitchFamily="18" charset="0"/>
              </a:rPr>
              <a:t>归并方法</a:t>
            </a:r>
            <a:r>
              <a:rPr lang="zh-CN" altLang="en-US"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总的磁带读写次数为</a:t>
            </a:r>
            <a:r>
              <a:rPr lang="en-US" altLang="zh-CN" sz="2800" b="0" dirty="0">
                <a:ea typeface="华文楷体" panose="02010600040101010101" pitchFamily="2" charset="-122"/>
                <a:cs typeface="Times New Roman" panose="02020603050405020304" pitchFamily="18" charset="0"/>
              </a:rPr>
              <a:t>504</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dirty="0">
                <a:ea typeface="华文楷体" panose="02010600040101010101" pitchFamily="2" charset="-122"/>
                <a:cs typeface="Times New Roman" panose="02020603050405020304" pitchFamily="18" charset="0"/>
              </a:rPr>
              <a:t>采用类似哈夫曼树归并策略：</a:t>
            </a:r>
            <a:r>
              <a:rPr lang="zh-CN" altLang="zh-CN" sz="2800" b="0" dirty="0">
                <a:ea typeface="华文楷体" panose="02010600040101010101" pitchFamily="2" charset="-122"/>
                <a:cs typeface="Times New Roman" panose="02020603050405020304" pitchFamily="18" charset="0"/>
              </a:rPr>
              <a:t>小者优先，</a:t>
            </a: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总的磁带读写次数为</a:t>
            </a:r>
            <a:r>
              <a:rPr lang="en-US" altLang="zh-CN" sz="2800" b="0" dirty="0">
                <a:ea typeface="华文楷体" panose="02010600040101010101" pitchFamily="2" charset="-122"/>
                <a:cs typeface="Times New Roman" panose="02020603050405020304" pitchFamily="18" charset="0"/>
              </a:rPr>
              <a:t>486</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zh-CN" altLang="en-US" sz="2800" b="0" dirty="0">
                <a:ea typeface="华文楷体" panose="02010600040101010101" pitchFamily="2" charset="-122"/>
                <a:cs typeface="Times New Roman" panose="02020603050405020304" pitchFamily="18" charset="0"/>
              </a:rPr>
              <a:t>后者</a:t>
            </a:r>
            <a:r>
              <a:rPr lang="zh-CN" altLang="zh-CN" sz="2800" b="0" dirty="0">
                <a:ea typeface="华文楷体" panose="02010600040101010101" pitchFamily="2" charset="-122"/>
                <a:cs typeface="Times New Roman" panose="02020603050405020304" pitchFamily="18" charset="0"/>
              </a:rPr>
              <a:t>方法更优。</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最佳归并树</a:t>
            </a:r>
          </a:p>
        </p:txBody>
      </p:sp>
    </p:spTree>
    <p:extLst>
      <p:ext uri="{BB962C8B-B14F-4D97-AF65-F5344CB8AC3E}">
        <p14:creationId xmlns:p14="http://schemas.microsoft.com/office/powerpoint/2010/main" val="1636056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8413" y="873714"/>
            <a:ext cx="6169323" cy="270550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387736" y="3375524"/>
            <a:ext cx="4953001" cy="3077528"/>
          </a:xfrm>
          <a:prstGeom prst="rect">
            <a:avLst/>
          </a:prstGeom>
          <a:noFill/>
          <a:ln>
            <a:noFill/>
          </a:ln>
        </p:spPr>
      </p:pic>
    </p:spTree>
    <p:extLst>
      <p:ext uri="{BB962C8B-B14F-4D97-AF65-F5344CB8AC3E}">
        <p14:creationId xmlns:p14="http://schemas.microsoft.com/office/powerpoint/2010/main" val="353313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7"/>
            <a:ext cx="11545740" cy="1168630"/>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初始归并段的次数并不总是正好使得每次归并都有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个可用，如果有缺少，可增补</a:t>
            </a:r>
            <a:r>
              <a:rPr lang="en-US" altLang="zh-CN" sz="2800" b="0" dirty="0">
                <a:ea typeface="华文楷体" panose="02010600040101010101" pitchFamily="2" charset="-122"/>
                <a:cs typeface="Times New Roman" panose="02020603050405020304" pitchFamily="18" charset="0"/>
              </a:rPr>
              <a:t>t</a:t>
            </a:r>
            <a:r>
              <a:rPr lang="zh-CN" altLang="zh-CN" sz="2800" b="0" dirty="0">
                <a:ea typeface="华文楷体" panose="02010600040101010101" pitchFamily="2" charset="-122"/>
                <a:cs typeface="Times New Roman" panose="02020603050405020304" pitchFamily="18" charset="0"/>
              </a:rPr>
              <a:t>个长度为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的虚段。</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最佳归并树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9203" y="3036097"/>
            <a:ext cx="4509506" cy="2711560"/>
          </a:xfrm>
          <a:prstGeom prst="rect">
            <a:avLst/>
          </a:prstGeom>
          <a:noFill/>
          <a:ln>
            <a:noFill/>
          </a:ln>
        </p:spPr>
      </p:pic>
    </p:spTree>
    <p:extLst>
      <p:ext uri="{BB962C8B-B14F-4D97-AF65-F5344CB8AC3E}">
        <p14:creationId xmlns:p14="http://schemas.microsoft.com/office/powerpoint/2010/main" val="2198119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37856"/>
            <a:ext cx="11545740" cy="4605794"/>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排序是数据存储后支持快速查找最重要的操作。</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排序根据数据的规模分为两种：当数据量不大，能一次性全部载入内存，可利用内部排序的方法；当数据量大，内存中只能存下部分数据，需要多次进行内外存之间数据的读写，可利外部排序的方法。</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8339158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37856"/>
            <a:ext cx="11545740" cy="4605794"/>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常见的内部排序方法有很多，如冒泡排序、插入排序、归并排序、快速排序、选择排序、堆排序、基数排序。衡量一个内部排序的算法除了看时间、空间复杂度，还要看算法是否是稳定排序。</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是否选择稳定的算法，看实际问题的需求。如</a:t>
            </a:r>
            <a:r>
              <a:rPr lang="en-US" altLang="zh-CN" sz="2800" b="0" dirty="0">
                <a:ea typeface="华文楷体" panose="02010600040101010101" pitchFamily="2" charset="-122"/>
                <a:cs typeface="Times New Roman" panose="02020603050405020304" pitchFamily="18" charset="0"/>
              </a:rPr>
              <a:t>Excel</a:t>
            </a:r>
            <a:r>
              <a:rPr lang="zh-CN" altLang="en-US" sz="2800" b="0" dirty="0">
                <a:ea typeface="华文楷体" panose="02010600040101010101" pitchFamily="2" charset="-122"/>
                <a:cs typeface="Times New Roman" panose="02020603050405020304" pitchFamily="18" charset="0"/>
              </a:rPr>
              <a:t>表的的排序就要用稳定的算法</a:t>
            </a:r>
            <a:r>
              <a:rPr lang="zh-CN" altLang="zh-CN" sz="2800" b="0" dirty="0">
                <a:ea typeface="华文楷体" panose="02010600040101010101" pitchFamily="2" charset="-122"/>
                <a:cs typeface="Times New Roman" panose="02020603050405020304" pitchFamily="18" charset="0"/>
              </a:rPr>
              <a:t>排序。</a:t>
            </a:r>
            <a:endParaRPr lang="en-US" altLang="zh-CN" sz="2800" b="0" dirty="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5953681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791532"/>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外部排序采用分批将数据载入内存，经过内部排序后形成若干个初始归并段（有序子序列）、然后再利用归并的方法，最终形成一个有序序列。其时间消耗主要体现在内外存的数据读写上。</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在形成初始归并段阶段，利用置换选择方法可以拉长每个归并段长度，达到减少归并段数量的目的；</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07880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zh-CN" sz="2800" dirty="0">
                <a:ea typeface="华文楷体" panose="02010600040101010101" pitchFamily="2" charset="-122"/>
                <a:cs typeface="Times New Roman" panose="02020603050405020304" pitchFamily="18" charset="0"/>
              </a:rPr>
              <a:t>泛化</a:t>
            </a:r>
            <a:r>
              <a:rPr lang="zh-CN" altLang="en-US"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逐渐递减</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的右边界，</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从</a:t>
            </a:r>
            <a:r>
              <a:rPr lang="en-US" altLang="zh-CN" sz="2800" b="0" dirty="0">
                <a:ea typeface="华文楷体" panose="02010600040101010101" pitchFamily="2" charset="-122"/>
                <a:cs typeface="Times New Roman" panose="02020603050405020304" pitchFamily="18" charset="0"/>
              </a:rPr>
              <a:t>n-2</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n-3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逐步递减到</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for (j=n-1; j&gt;0; j--)</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&lt;j;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if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]&gt;a[i+1])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 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a[i+1]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冒泡排序算法实现</a:t>
            </a:r>
          </a:p>
        </p:txBody>
      </p:sp>
      <p:sp>
        <p:nvSpPr>
          <p:cNvPr id="2" name="文本框 1"/>
          <p:cNvSpPr txBox="1"/>
          <p:nvPr/>
        </p:nvSpPr>
        <p:spPr>
          <a:xfrm>
            <a:off x="5523722" y="2171130"/>
            <a:ext cx="6307494" cy="2062103"/>
          </a:xfrm>
          <a:prstGeom prst="rect">
            <a:avLst/>
          </a:prstGeom>
          <a:noFill/>
        </p:spPr>
        <p:txBody>
          <a:bodyPr wrap="square" rtlCol="0">
            <a:spAutoFit/>
          </a:bodyPr>
          <a:lstStyle/>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外循环中</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j=n-1 </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内循环如上页原型</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j=1, </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内循环仅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a[0]</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6744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791532"/>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在归并阶段，可以采用类似构造哈夫曼树的方法，利用最佳归并树达到减少数据读写次数的目的；</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如果归并采用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路，除了可以用</a:t>
            </a:r>
            <a:r>
              <a:rPr lang="en-US" altLang="zh-CN" sz="2800" b="0" dirty="0">
                <a:ea typeface="华文楷体" panose="02010600040101010101" pitchFamily="2" charset="-122"/>
                <a:cs typeface="Times New Roman" panose="02020603050405020304" pitchFamily="18" charset="0"/>
              </a:rPr>
              <a:t>2k</a:t>
            </a:r>
            <a:r>
              <a:rPr lang="zh-CN" altLang="zh-CN" sz="2800" b="0" dirty="0">
                <a:ea typeface="华文楷体" panose="02010600040101010101" pitchFamily="2" charset="-122"/>
                <a:cs typeface="Times New Roman" panose="02020603050405020304" pitchFamily="18" charset="0"/>
              </a:rPr>
              <a:t>个磁带也可以仅用</a:t>
            </a:r>
            <a:r>
              <a:rPr lang="en-US" altLang="zh-CN" sz="2800" b="0" dirty="0">
                <a:ea typeface="华文楷体" panose="02010600040101010101" pitchFamily="2" charset="-122"/>
                <a:cs typeface="Times New Roman" panose="02020603050405020304" pitchFamily="18" charset="0"/>
              </a:rPr>
              <a:t>k+1</a:t>
            </a:r>
            <a:r>
              <a:rPr lang="zh-CN" altLang="zh-CN" sz="2800" b="0" dirty="0">
                <a:ea typeface="华文楷体" panose="02010600040101010101" pitchFamily="2" charset="-122"/>
                <a:cs typeface="Times New Roman" panose="02020603050405020304" pitchFamily="18" charset="0"/>
              </a:rPr>
              <a:t>个磁带来解决。</a:t>
            </a:r>
          </a:p>
          <a:p>
            <a:pPr>
              <a:buFont typeface="Wingdings" panose="05000000000000000000" pitchFamily="2" charset="2"/>
              <a:buChar char="Ø"/>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80667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当某趟排序中一次交换都没有发生，说明已经有序。</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可每趟排序设置是否发生交换标志。</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t>   </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冒泡排序算法的优化</a:t>
            </a:r>
          </a:p>
        </p:txBody>
      </p:sp>
      <p:sp>
        <p:nvSpPr>
          <p:cNvPr id="2" name="文本框 1"/>
          <p:cNvSpPr txBox="1"/>
          <p:nvPr/>
        </p:nvSpPr>
        <p:spPr>
          <a:xfrm>
            <a:off x="5337111" y="467147"/>
            <a:ext cx="6307494" cy="6251968"/>
          </a:xfrm>
          <a:prstGeom prst="rect">
            <a:avLst/>
          </a:prstGeom>
          <a:noFill/>
        </p:spPr>
        <p:txBody>
          <a:bodyPr wrap="square" rtlCol="0">
            <a:spAutoFit/>
          </a:bodyPr>
          <a:lstStyle/>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bubbleSort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bool  change = true;</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(j=n-1; j&gt;0&amp;&amp;change; j--)</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change = false;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&lt;j;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change = true;</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50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fontScale="85000" lnSpcReduction="10000"/>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在两两比较时，前者和后者相邻，且前者大于后者才交换，相等则保持不动，故是</a:t>
            </a:r>
            <a:r>
              <a:rPr lang="zh-CN" altLang="en-US" sz="3200" dirty="0">
                <a:solidFill>
                  <a:srgbClr val="FF0000"/>
                </a:solidFill>
                <a:ea typeface="华文楷体" panose="02010600040101010101" pitchFamily="2" charset="-122"/>
                <a:cs typeface="Times New Roman" panose="02020603050405020304" pitchFamily="18" charset="0"/>
              </a:rPr>
              <a:t>稳定排序</a:t>
            </a:r>
            <a:r>
              <a:rPr lang="zh-CN" altLang="zh-CN"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  从上图示例中，可看出</a:t>
            </a:r>
            <a:r>
              <a:rPr lang="en-US" altLang="zh-CN" sz="3200" b="0" dirty="0">
                <a:ea typeface="华文楷体" panose="02010600040101010101" pitchFamily="2" charset="-122"/>
                <a:cs typeface="Times New Roman" panose="02020603050405020304" pitchFamily="18" charset="0"/>
              </a:rPr>
              <a:t>72(a),72(b)</a:t>
            </a:r>
            <a:r>
              <a:rPr lang="zh-CN" altLang="en-US" sz="3200" b="0" dirty="0">
                <a:ea typeface="华文楷体" panose="02010600040101010101" pitchFamily="2" charset="-122"/>
                <a:cs typeface="Times New Roman" panose="02020603050405020304" pitchFamily="18" charset="0"/>
              </a:rPr>
              <a:t>在排序前后相对位置不变。</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内外循环相互不独立，打开外循环。</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当</a:t>
            </a:r>
            <a:r>
              <a:rPr lang="en-US" altLang="zh-CN" sz="3200" b="0" dirty="0">
                <a:ea typeface="华文楷体" panose="02010600040101010101" pitchFamily="2" charset="-122"/>
                <a:cs typeface="Times New Roman" panose="02020603050405020304" pitchFamily="18" charset="0"/>
              </a:rPr>
              <a:t>j=n-1</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n-1</a:t>
            </a:r>
            <a:r>
              <a:rPr lang="zh-CN" altLang="en-US" sz="3200" b="0" dirty="0">
                <a:ea typeface="华文楷体" panose="02010600040101010101" pitchFamily="2" charset="-122"/>
                <a:cs typeface="Times New Roman" panose="02020603050405020304" pitchFamily="18" charset="0"/>
              </a:rPr>
              <a:t>次；</a:t>
            </a: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当</a:t>
            </a:r>
            <a:r>
              <a:rPr lang="en-US" altLang="zh-CN" sz="3200" b="0" dirty="0">
                <a:ea typeface="华文楷体" panose="02010600040101010101" pitchFamily="2" charset="-122"/>
                <a:cs typeface="Times New Roman" panose="02020603050405020304" pitchFamily="18" charset="0"/>
              </a:rPr>
              <a:t>j=n-2</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次； </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   当</a:t>
            </a:r>
            <a:r>
              <a:rPr lang="en-US" altLang="zh-CN" sz="3200" b="0" dirty="0">
                <a:ea typeface="华文楷体" panose="02010600040101010101" pitchFamily="2" charset="-122"/>
                <a:cs typeface="Times New Roman" panose="02020603050405020304" pitchFamily="18" charset="0"/>
              </a:rPr>
              <a:t>j=1</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次； 共</a:t>
            </a:r>
            <a:r>
              <a:rPr lang="en-US" altLang="zh-CN" sz="3200" b="0" dirty="0">
                <a:ea typeface="华文楷体" panose="02010600040101010101" pitchFamily="2" charset="-122"/>
                <a:cs typeface="Times New Roman" panose="02020603050405020304" pitchFamily="18" charset="0"/>
              </a:rPr>
              <a:t>(1+2+3+…+n-1)=n(n-1)/2</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baseline="30000" dirty="0">
                <a:ea typeface="华文楷体" panose="02010600040101010101" pitchFamily="2" charset="-122"/>
                <a:cs typeface="Times New Roman" panose="02020603050405020304" pitchFamily="18" charset="0"/>
              </a:rPr>
              <a:t>    </a:t>
            </a:r>
            <a:r>
              <a:rPr lang="zh-CN" altLang="en-US" sz="3200" b="0" dirty="0">
                <a:solidFill>
                  <a:srgbClr val="FF0000"/>
                </a:solidFill>
                <a:ea typeface="华文楷体" panose="02010600040101010101" pitchFamily="2" charset="-122"/>
                <a:cs typeface="Times New Roman" panose="02020603050405020304" pitchFamily="18" charset="0"/>
              </a:rPr>
              <a:t>最差即逆序时，每趟都有交换，复杂度：</a:t>
            </a:r>
            <a:r>
              <a:rPr lang="en-US" altLang="zh-CN" sz="3200" dirty="0">
                <a:solidFill>
                  <a:srgbClr val="FF0000"/>
                </a:solidFill>
                <a:ea typeface="华文楷体" panose="02010600040101010101" pitchFamily="2" charset="-122"/>
                <a:cs typeface="Times New Roman" panose="02020603050405020304" pitchFamily="18" charset="0"/>
              </a:rPr>
              <a:t>O(n</a:t>
            </a:r>
            <a:r>
              <a:rPr lang="en-US" altLang="zh-CN" sz="3200" baseline="30000" dirty="0">
                <a:solidFill>
                  <a:srgbClr val="FF0000"/>
                </a:solidFill>
                <a:ea typeface="华文楷体" panose="02010600040101010101" pitchFamily="2" charset="-122"/>
                <a:cs typeface="Times New Roman" panose="02020603050405020304" pitchFamily="18" charset="0"/>
              </a:rPr>
              <a:t>2</a:t>
            </a:r>
            <a:r>
              <a:rPr lang="en-US" altLang="zh-CN" sz="3200" dirty="0">
                <a:solidFill>
                  <a:srgbClr val="FF0000"/>
                </a:solidFill>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最好时，第一趟就没有交换，</a:t>
            </a:r>
            <a:r>
              <a:rPr lang="zh-CN" altLang="en-US" sz="3200" b="0" dirty="0">
                <a:solidFill>
                  <a:srgbClr val="FF0000"/>
                </a:solidFill>
                <a:ea typeface="华文楷体" panose="02010600040101010101" pitchFamily="2" charset="-122"/>
                <a:cs typeface="Times New Roman" panose="02020603050405020304" pitchFamily="18" charset="0"/>
              </a:rPr>
              <a:t>原本有序，复杂度：</a:t>
            </a:r>
            <a:r>
              <a:rPr lang="en-US" altLang="zh-CN" sz="3200" dirty="0">
                <a:solidFill>
                  <a:srgbClr val="FF0000"/>
                </a:solidFill>
                <a:ea typeface="华文楷体" panose="02010600040101010101" pitchFamily="2" charset="-122"/>
                <a:cs typeface="Times New Roman" panose="02020603050405020304" pitchFamily="18" charset="0"/>
              </a:rPr>
              <a:t>O(n)</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总体介于两者之间，</a:t>
            </a:r>
            <a:r>
              <a:rPr lang="zh-CN" altLang="en-US" sz="3200" dirty="0">
                <a:solidFill>
                  <a:srgbClr val="FF0000"/>
                </a:solidFill>
                <a:ea typeface="华文楷体" panose="02010600040101010101" pitchFamily="2" charset="-122"/>
                <a:cs typeface="Times New Roman" panose="02020603050405020304" pitchFamily="18" charset="0"/>
              </a:rPr>
              <a:t>一般按最差情况，称其复杂度为</a:t>
            </a:r>
            <a:r>
              <a:rPr lang="en-US" altLang="zh-CN" sz="3200" dirty="0">
                <a:solidFill>
                  <a:srgbClr val="FF0000"/>
                </a:solidFill>
                <a:ea typeface="华文楷体" panose="02010600040101010101" pitchFamily="2" charset="-122"/>
                <a:cs typeface="Times New Roman" panose="02020603050405020304" pitchFamily="18" charset="0"/>
              </a:rPr>
              <a:t>O(n</a:t>
            </a:r>
            <a:r>
              <a:rPr lang="en-US" altLang="zh-CN" sz="3200" baseline="30000" dirty="0">
                <a:solidFill>
                  <a:srgbClr val="FF0000"/>
                </a:solidFill>
                <a:ea typeface="华文楷体" panose="02010600040101010101" pitchFamily="2" charset="-122"/>
                <a:cs typeface="Times New Roman" panose="02020603050405020304" pitchFamily="18" charset="0"/>
              </a:rPr>
              <a:t>2</a:t>
            </a:r>
            <a:r>
              <a:rPr lang="en-US" altLang="zh-CN" sz="3200" dirty="0">
                <a:solidFill>
                  <a:srgbClr val="FF0000"/>
                </a:solidFill>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冒泡排序算法分析：</a:t>
            </a:r>
          </a:p>
        </p:txBody>
      </p:sp>
    </p:spTree>
    <p:extLst>
      <p:ext uri="{BB962C8B-B14F-4D97-AF65-F5344CB8AC3E}">
        <p14:creationId xmlns:p14="http://schemas.microsoft.com/office/powerpoint/2010/main" val="238808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插入排序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01421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1889927"/>
          </a:xfrm>
        </p:spPr>
        <p:txBody>
          <a:bodyPr>
            <a:normAutofit fontScale="92500" lnSpcReduction="10000"/>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插入</a:t>
            </a:r>
            <a:r>
              <a:rPr lang="zh-CN" altLang="zh-CN" sz="3200" b="0" dirty="0">
                <a:latin typeface="华文楷体" panose="02010600040101010101" pitchFamily="2" charset="-122"/>
                <a:ea typeface="华文楷体" panose="02010600040101010101" pitchFamily="2" charset="-122"/>
              </a:rPr>
              <a:t>排序的思想：</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en-US" sz="3200" dirty="0">
                <a:latin typeface="华文楷体" panose="02010600040101010101" pitchFamily="2" charset="-122"/>
                <a:ea typeface="华文楷体" panose="02010600040101010101" pitchFamily="2" charset="-122"/>
              </a:rPr>
              <a:t>以两两比较为基础，将一个元素插入到有序序列</a:t>
            </a:r>
            <a:endParaRPr lang="en-US" altLang="zh-CN" sz="3200" dirty="0">
              <a:latin typeface="华文楷体" panose="02010600040101010101" pitchFamily="2" charset="-122"/>
              <a:ea typeface="华文楷体" panose="02010600040101010101" pitchFamily="2" charset="-122"/>
            </a:endParaRPr>
          </a:p>
          <a:p>
            <a:pPr marL="357188" indent="0">
              <a:buNone/>
            </a:pPr>
            <a:r>
              <a:rPr lang="zh-CN" altLang="en-US" sz="3200" b="0" dirty="0">
                <a:latin typeface="华文楷体" panose="02010600040101010101" pitchFamily="2" charset="-122"/>
                <a:ea typeface="华文楷体" panose="02010600040101010101" pitchFamily="2" charset="-122"/>
              </a:rPr>
              <a:t>如将</a:t>
            </a:r>
            <a:r>
              <a:rPr lang="en-US" altLang="zh-CN" sz="3200" b="0" dirty="0">
                <a:latin typeface="华文楷体" panose="02010600040101010101" pitchFamily="2" charset="-122"/>
                <a:ea typeface="华文楷体" panose="02010600040101010101" pitchFamily="2" charset="-122"/>
              </a:rPr>
              <a:t>15</a:t>
            </a:r>
            <a:r>
              <a:rPr lang="zh-CN" altLang="en-US" sz="3200" b="0" dirty="0">
                <a:latin typeface="华文楷体" panose="02010600040101010101" pitchFamily="2" charset="-122"/>
                <a:ea typeface="华文楷体" panose="02010600040101010101" pitchFamily="2" charset="-122"/>
              </a:rPr>
              <a:t>插入一个序列</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pic>
        <p:nvPicPr>
          <p:cNvPr id="2" name="图片 1"/>
          <p:cNvPicPr>
            <a:picLocks noChangeAspect="1"/>
          </p:cNvPicPr>
          <p:nvPr/>
        </p:nvPicPr>
        <p:blipFill>
          <a:blip r:embed="rId3"/>
          <a:stretch>
            <a:fillRect/>
          </a:stretch>
        </p:blipFill>
        <p:spPr>
          <a:xfrm>
            <a:off x="5052184" y="2806075"/>
            <a:ext cx="5801346" cy="3753751"/>
          </a:xfrm>
          <a:prstGeom prst="rect">
            <a:avLst/>
          </a:prstGeom>
        </p:spPr>
      </p:pic>
    </p:spTree>
    <p:extLst>
      <p:ext uri="{BB962C8B-B14F-4D97-AF65-F5344CB8AC3E}">
        <p14:creationId xmlns:p14="http://schemas.microsoft.com/office/powerpoint/2010/main" val="319398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插入实现代码：</a:t>
            </a:r>
          </a:p>
        </p:txBody>
      </p:sp>
      <p:sp>
        <p:nvSpPr>
          <p:cNvPr id="2" name="文本框 1"/>
          <p:cNvSpPr txBox="1"/>
          <p:nvPr/>
        </p:nvSpPr>
        <p:spPr>
          <a:xfrm>
            <a:off x="341460" y="1346990"/>
            <a:ext cx="1136683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为有序表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中当前元素的个数，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为待插入新元素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从后往前找第一个不比</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大的元素，大者后移一位</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]&lt;=x) break;</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else a[i+1]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x;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在腾出的位置上存新元素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479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07201" cy="5060598"/>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如何利用以上插入的思想将一个无序的序列排成有序序列？ </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首先将序列中仅由第</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个元素构成的序列视作一个有序序列，将序列中的第</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个元素的有序序列</a:t>
            </a:r>
            <a:r>
              <a:rPr lang="en-US" altLang="zh-CN" sz="2800" b="0" dirty="0">
                <a:ea typeface="华文楷体" panose="02010600040101010101" pitchFamily="2" charset="-122"/>
                <a:cs typeface="Times New Roman" panose="02020603050405020304" pitchFamily="18" charset="0"/>
              </a:rPr>
              <a:t>-</a:t>
            </a:r>
            <a:r>
              <a:rPr lang="zh-CN" altLang="en-US" sz="2800" dirty="0">
                <a:ea typeface="华文楷体" panose="02010600040101010101" pitchFamily="2" charset="-122"/>
                <a:cs typeface="Times New Roman" panose="02020603050405020304" pitchFamily="18" charset="0"/>
              </a:rPr>
              <a:t>第一趟</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再将序列中的第</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个元素插入到前面的有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个元素的有序序列</a:t>
            </a:r>
            <a:r>
              <a:rPr lang="en-US" altLang="zh-CN" sz="2800" b="0" dirty="0">
                <a:ea typeface="华文楷体" panose="02010600040101010101" pitchFamily="2" charset="-122"/>
                <a:cs typeface="Times New Roman" panose="02020603050405020304" pitchFamily="18" charset="0"/>
              </a:rPr>
              <a:t>-</a:t>
            </a:r>
            <a:r>
              <a:rPr lang="zh-CN" altLang="en-US" sz="2800" dirty="0">
                <a:ea typeface="华文楷体" panose="02010600040101010101" pitchFamily="2" charset="-122"/>
                <a:cs typeface="Times New Roman" panose="02020603050405020304" pitchFamily="18" charset="0"/>
              </a:rPr>
              <a:t>第二趟</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如此操作，直到将第</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n-1</a:t>
            </a:r>
            <a:r>
              <a:rPr lang="zh-CN" altLang="zh-CN" sz="2800" b="0" dirty="0">
                <a:ea typeface="华文楷体" panose="02010600040101010101" pitchFamily="2" charset="-122"/>
                <a:cs typeface="Times New Roman" panose="02020603050405020304" pitchFamily="18" charset="0"/>
              </a:rPr>
              <a:t>个元素的有序序列中，最终形成有</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个元素的有序序列。</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spTree>
    <p:extLst>
      <p:ext uri="{BB962C8B-B14F-4D97-AF65-F5344CB8AC3E}">
        <p14:creationId xmlns:p14="http://schemas.microsoft.com/office/powerpoint/2010/main" val="179594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排序概念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内排序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697269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872086" y="1539944"/>
            <a:ext cx="7729114" cy="4980126"/>
          </a:xfrm>
          <a:prstGeom prst="rect">
            <a:avLst/>
          </a:prstGeom>
          <a:noFill/>
          <a:ln>
            <a:noFill/>
          </a:ln>
        </p:spPr>
      </p:pic>
    </p:spTree>
    <p:extLst>
      <p:ext uri="{BB962C8B-B14F-4D97-AF65-F5344CB8AC3E}">
        <p14:creationId xmlns:p14="http://schemas.microsoft.com/office/powerpoint/2010/main" val="290615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插入排序实现代码：</a:t>
            </a:r>
          </a:p>
        </p:txBody>
      </p:sp>
      <p:sp>
        <p:nvSpPr>
          <p:cNvPr id="2" name="文本框 1"/>
          <p:cNvSpPr txBox="1"/>
          <p:nvPr/>
        </p:nvSpPr>
        <p:spPr>
          <a:xfrm>
            <a:off x="341460" y="1346990"/>
            <a:ext cx="11366836" cy="5078313"/>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insertSort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将第</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个元素插入到前</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i-1</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个元素的有序序列中</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&lt;n;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insert(a,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7546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插入位置上及之后所有元素都大于</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，原本在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前又和</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值相等的元素依然保留在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插入位置之前，为</a:t>
                </a:r>
                <a:r>
                  <a:rPr lang="zh-CN" altLang="zh-CN" sz="2800" dirty="0">
                    <a:solidFill>
                      <a:srgbClr val="FF0000"/>
                    </a:solidFill>
                    <a:ea typeface="华文楷体" panose="02010600040101010101" pitchFamily="2" charset="-122"/>
                    <a:cs typeface="Times New Roman" panose="02020603050405020304" pitchFamily="18" charset="0"/>
                  </a:rPr>
                  <a:t>稳定排序</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当待排序序列</a:t>
                </a:r>
                <a:r>
                  <a:rPr lang="zh-CN" altLang="zh-CN" sz="2800" b="0" dirty="0">
                    <a:solidFill>
                      <a:srgbClr val="FF0000"/>
                    </a:solidFill>
                    <a:ea typeface="华文楷体" panose="02010600040101010101" pitchFamily="2" charset="-122"/>
                    <a:cs typeface="Times New Roman" panose="02020603050405020304" pitchFamily="18" charset="0"/>
                  </a:rPr>
                  <a:t>原本</a:t>
                </a:r>
                <a:r>
                  <a:rPr lang="zh-CN" altLang="zh-CN" sz="2800" dirty="0">
                    <a:solidFill>
                      <a:srgbClr val="FF0000"/>
                    </a:solidFill>
                    <a:ea typeface="华文楷体" panose="02010600040101010101" pitchFamily="2" charset="-122"/>
                    <a:cs typeface="Times New Roman" panose="02020603050405020304" pitchFamily="18" charset="0"/>
                  </a:rPr>
                  <a:t>正序时</a:t>
                </a:r>
                <a:r>
                  <a:rPr lang="zh-CN" altLang="en-US"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每次插入一个元素时，只需要比较一次，数据无需移动，此时算法的时间复杂度为</a:t>
                </a:r>
                <a:r>
                  <a:rPr lang="en-US" altLang="zh-CN" sz="2800" dirty="0">
                    <a:solidFill>
                      <a:srgbClr val="FF0000"/>
                    </a:solidFill>
                    <a:ea typeface="华文楷体" panose="02010600040101010101" pitchFamily="2" charset="-122"/>
                    <a:cs typeface="Times New Roman" panose="02020603050405020304" pitchFamily="18" charset="0"/>
                  </a:rPr>
                  <a:t>O(n)</a:t>
                </a:r>
                <a:r>
                  <a:rPr lang="zh-CN" altLang="zh-CN" sz="2800" b="0" dirty="0">
                    <a:solidFill>
                      <a:srgbClr val="FF0000"/>
                    </a:solidFill>
                    <a:ea typeface="华文楷体" panose="02010600040101010101" pitchFamily="2" charset="-122"/>
                    <a:cs typeface="Times New Roman" panose="02020603050405020304" pitchFamily="18" charset="0"/>
                  </a:rPr>
                  <a:t>，为最优情况</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179388" indent="0">
                  <a:buNone/>
                </a:pPr>
                <a:r>
                  <a:rPr lang="zh-CN" altLang="zh-CN" sz="2800" b="0" dirty="0">
                    <a:ea typeface="华文楷体" panose="02010600040101010101" pitchFamily="2" charset="-122"/>
                    <a:cs typeface="Times New Roman" panose="02020603050405020304" pitchFamily="18" charset="0"/>
                  </a:rPr>
                  <a:t>当待排序序列</a:t>
                </a:r>
                <a:r>
                  <a:rPr lang="zh-CN" altLang="zh-CN" sz="2800" b="0" dirty="0">
                    <a:solidFill>
                      <a:srgbClr val="FF0000"/>
                    </a:solidFill>
                    <a:ea typeface="华文楷体" panose="02010600040101010101" pitchFamily="2" charset="-122"/>
                    <a:cs typeface="Times New Roman" panose="02020603050405020304" pitchFamily="18" charset="0"/>
                  </a:rPr>
                  <a:t>原本</a:t>
                </a:r>
                <a:r>
                  <a:rPr lang="zh-CN" altLang="zh-CN" sz="2800" dirty="0">
                    <a:solidFill>
                      <a:srgbClr val="FF0000"/>
                    </a:solidFill>
                    <a:ea typeface="华文楷体" panose="02010600040101010101" pitchFamily="2" charset="-122"/>
                    <a:cs typeface="Times New Roman" panose="02020603050405020304" pitchFamily="18" charset="0"/>
                  </a:rPr>
                  <a:t>逆序时</a:t>
                </a:r>
                <a:r>
                  <a:rPr lang="zh-CN" altLang="en-US"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每次插入一个元素时，都需要比较前面所有元素，数据全部需要移动，此时比较次数和移动次数都为</a:t>
                </a:r>
                <a:r>
                  <a:rPr lang="en-US" altLang="zh-CN" sz="2800" b="0" dirty="0">
                    <a:ea typeface="华文楷体" panose="02010600040101010101" pitchFamily="2" charset="-122"/>
                    <a:cs typeface="Times New Roman" panose="02020603050405020304" pitchFamily="18" charset="0"/>
                  </a:rPr>
                  <a:t>n(n-1)/2</a:t>
                </a:r>
                <a:r>
                  <a:rPr lang="zh-CN" altLang="zh-CN" sz="2800" b="0" dirty="0">
                    <a:ea typeface="华文楷体" panose="02010600040101010101" pitchFamily="2" charset="-122"/>
                    <a:cs typeface="Times New Roman" panose="02020603050405020304" pitchFamily="18" charset="0"/>
                  </a:rPr>
                  <a:t>，算法的时间</a:t>
                </a:r>
                <a:r>
                  <a:rPr lang="zh-CN" altLang="zh-CN" sz="2800" b="0" dirty="0">
                    <a:solidFill>
                      <a:srgbClr val="FF0000"/>
                    </a:solidFill>
                    <a:ea typeface="华文楷体" panose="02010600040101010101" pitchFamily="2" charset="-122"/>
                    <a:cs typeface="Times New Roman" panose="02020603050405020304" pitchFamily="18" charset="0"/>
                  </a:rPr>
                  <a:t>复杂度达到</a:t>
                </a:r>
                <a:r>
                  <a:rPr lang="en-US" altLang="zh-CN" sz="2800" dirty="0">
                    <a:solidFill>
                      <a:srgbClr val="FF0000"/>
                    </a:solidFill>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𝐧</m:t>
                        </m:r>
                      </m:e>
                      <m:sup>
                        <m:r>
                          <a:rPr lang="en-US" altLang="zh-CN" sz="2800" b="1" i="1">
                            <a:solidFill>
                              <a:srgbClr val="FF0000"/>
                            </a:solidFill>
                            <a:latin typeface="Cambria Math" panose="02040503050406030204" pitchFamily="18" charset="0"/>
                          </a:rPr>
                          <m:t>𝟐</m:t>
                        </m:r>
                      </m:sup>
                    </m:sSup>
                  </m:oMath>
                </a14:m>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b="0" dirty="0">
                    <a:solidFill>
                      <a:srgbClr val="FF0000"/>
                    </a:solidFill>
                    <a:ea typeface="华文楷体" panose="02010600040101010101" pitchFamily="2" charset="-122"/>
                    <a:cs typeface="Times New Roman" panose="02020603050405020304" pitchFamily="18" charset="0"/>
                  </a:rPr>
                  <a:t>，为最差情况</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179388" indent="0">
                  <a:buNone/>
                </a:pPr>
                <a:r>
                  <a:rPr lang="zh-CN" altLang="zh-CN" sz="2800" dirty="0">
                    <a:solidFill>
                      <a:srgbClr val="FF0000"/>
                    </a:solidFill>
                    <a:ea typeface="华文楷体" panose="02010600040101010101" pitchFamily="2" charset="-122"/>
                    <a:cs typeface="Times New Roman" panose="02020603050405020304" pitchFamily="18" charset="0"/>
                  </a:rPr>
                  <a:t>一般</a:t>
                </a:r>
                <a:r>
                  <a:rPr lang="zh-CN" altLang="en-US" sz="2800" dirty="0">
                    <a:solidFill>
                      <a:srgbClr val="FF0000"/>
                    </a:solidFill>
                    <a:ea typeface="华文楷体" panose="02010600040101010101" pitchFamily="2" charset="-122"/>
                    <a:cs typeface="Times New Roman" panose="02020603050405020304" pitchFamily="18" charset="0"/>
                  </a:rPr>
                  <a:t>按最差情况，</a:t>
                </a:r>
                <a:r>
                  <a:rPr lang="zh-CN" altLang="zh-CN" sz="2800" dirty="0">
                    <a:solidFill>
                      <a:srgbClr val="FF0000"/>
                    </a:solidFill>
                    <a:ea typeface="华文楷体" panose="02010600040101010101" pitchFamily="2" charset="-122"/>
                    <a:cs typeface="Times New Roman" panose="02020603050405020304" pitchFamily="18" charset="0"/>
                  </a:rPr>
                  <a:t>称其复杂度为</a:t>
                </a:r>
                <a:r>
                  <a:rPr lang="en-US" altLang="zh-CN" sz="2800" dirty="0">
                    <a:solidFill>
                      <a:srgbClr val="FF0000"/>
                    </a:solidFill>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𝐧</m:t>
                        </m:r>
                      </m:e>
                      <m:sup>
                        <m:r>
                          <a:rPr lang="en-US" altLang="zh-CN" sz="2800" b="1" i="1">
                            <a:solidFill>
                              <a:srgbClr val="FF0000"/>
                            </a:solidFill>
                            <a:latin typeface="Cambria Math" panose="02040503050406030204" pitchFamily="18" charset="0"/>
                          </a:rPr>
                          <m:t>𝟐</m:t>
                        </m:r>
                      </m:sup>
                    </m:sSup>
                  </m:oMath>
                </a14:m>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dirty="0">
                    <a:ea typeface="华文楷体" panose="02010600040101010101" pitchFamily="2" charset="-122"/>
                    <a:cs typeface="Times New Roman" panose="02020603050405020304" pitchFamily="18" charset="0"/>
                  </a:rPr>
                  <a:t>。</a:t>
                </a:r>
                <a:endParaRPr lang="en-US" altLang="zh-CN" sz="280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5060598"/>
              </a:xfrm>
              <a:blipFill>
                <a:blip r:embed="rId3"/>
                <a:stretch>
                  <a:fillRect l="-898" t="-482" r="-31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插入排序算法分析：</a:t>
            </a:r>
          </a:p>
        </p:txBody>
      </p:sp>
    </p:spTree>
    <p:extLst>
      <p:ext uri="{BB962C8B-B14F-4D97-AF65-F5344CB8AC3E}">
        <p14:creationId xmlns:p14="http://schemas.microsoft.com/office/powerpoint/2010/main" val="127717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希尔排序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88632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8"/>
            <a:ext cx="11280697" cy="4752396"/>
          </a:xfrm>
        </p:spPr>
        <p:txBody>
          <a:bodyPr>
            <a:no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希尔</a:t>
            </a:r>
            <a:r>
              <a:rPr lang="zh-CN" altLang="zh-CN" sz="2800" b="0" dirty="0">
                <a:latin typeface="华文楷体" panose="02010600040101010101" pitchFamily="2" charset="-122"/>
                <a:ea typeface="华文楷体" panose="02010600040101010101" pitchFamily="2" charset="-122"/>
              </a:rPr>
              <a:t>排序的思想：</a:t>
            </a:r>
            <a:endParaRPr lang="en-US" altLang="zh-CN" sz="2800" b="0" dirty="0">
              <a:latin typeface="华文楷体" panose="02010600040101010101" pitchFamily="2" charset="-122"/>
              <a:ea typeface="华文楷体" panose="02010600040101010101" pitchFamily="2" charset="-122"/>
            </a:endParaRPr>
          </a:p>
          <a:p>
            <a:pPr marL="179388" indent="0">
              <a:buNone/>
            </a:pPr>
            <a:r>
              <a:rPr lang="zh-CN" altLang="en-US" sz="2800" dirty="0">
                <a:latin typeface="华文楷体" panose="02010600040101010101" pitchFamily="2" charset="-122"/>
                <a:ea typeface="华文楷体" panose="02010600040101010101" pitchFamily="2" charset="-122"/>
              </a:rPr>
              <a:t>预处理，使序列比较有序，然后进行插入排序</a:t>
            </a:r>
            <a:endParaRPr lang="en-US" altLang="zh-CN" sz="2800" dirty="0">
              <a:latin typeface="华文楷体" panose="02010600040101010101" pitchFamily="2" charset="-122"/>
              <a:ea typeface="华文楷体" panose="02010600040101010101" pitchFamily="2" charset="-122"/>
            </a:endParaRPr>
          </a:p>
          <a:p>
            <a:pPr marL="258763" indent="0">
              <a:buNone/>
            </a:pPr>
            <a:endParaRPr lang="en-US" altLang="zh-CN" sz="2800" dirty="0">
              <a:latin typeface="华文楷体" panose="02010600040101010101" pitchFamily="2" charset="-122"/>
              <a:ea typeface="华文楷体" panose="02010600040101010101" pitchFamily="2" charset="-122"/>
            </a:endParaRPr>
          </a:p>
          <a:p>
            <a:pPr marL="258763" indent="0">
              <a:buNone/>
            </a:pPr>
            <a:r>
              <a:rPr lang="zh-CN" altLang="en-US" sz="2800" dirty="0">
                <a:latin typeface="华文楷体" panose="02010600040101010101" pitchFamily="2" charset="-122"/>
                <a:ea typeface="华文楷体" panose="02010600040101010101" pitchFamily="2" charset="-122"/>
              </a:rPr>
              <a:t>预处理方法：</a:t>
            </a:r>
            <a:endParaRPr lang="en-US" altLang="zh-CN" sz="2800" dirty="0">
              <a:latin typeface="华文楷体" panose="02010600040101010101" pitchFamily="2" charset="-122"/>
              <a:ea typeface="华文楷体" panose="02010600040101010101" pitchFamily="2" charset="-122"/>
            </a:endParaRPr>
          </a:p>
          <a:p>
            <a:pPr marL="258763" indent="0">
              <a:buNone/>
            </a:pPr>
            <a:r>
              <a:rPr lang="zh-CN" altLang="en-US" sz="2800" b="0" dirty="0">
                <a:latin typeface="华文楷体" panose="02010600040101010101" pitchFamily="2" charset="-122"/>
                <a:ea typeface="华文楷体" panose="02010600040101010101" pitchFamily="2" charset="-122"/>
              </a:rPr>
              <a:t>将原始序列按不同步长分成若干子序列，分别进行插入排序，使序列变比较有序，降低插入排序时间消耗。</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Tree>
    <p:extLst>
      <p:ext uri="{BB962C8B-B14F-4D97-AF65-F5344CB8AC3E}">
        <p14:creationId xmlns:p14="http://schemas.microsoft.com/office/powerpoint/2010/main" val="2046511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27187" y="1569139"/>
            <a:ext cx="8994499" cy="5070200"/>
          </a:xfrm>
          <a:prstGeom prst="rect">
            <a:avLst/>
          </a:prstGeom>
          <a:noFill/>
          <a:ln>
            <a:noFill/>
          </a:ln>
        </p:spPr>
      </p:pic>
      <p:sp>
        <p:nvSpPr>
          <p:cNvPr id="2" name="文本框 1"/>
          <p:cNvSpPr txBox="1"/>
          <p:nvPr/>
        </p:nvSpPr>
        <p:spPr>
          <a:xfrm>
            <a:off x="7444408" y="6003235"/>
            <a:ext cx="4154556"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第一趟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step=5</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的预处理</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7245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73712" y="1346990"/>
            <a:ext cx="9525054" cy="5371862"/>
          </a:xfrm>
          <a:prstGeom prst="rect">
            <a:avLst/>
          </a:prstGeom>
          <a:noFill/>
          <a:ln>
            <a:noFill/>
          </a:ln>
        </p:spPr>
      </p:pic>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
        <p:nvSpPr>
          <p:cNvPr id="2" name="文本框 1"/>
          <p:cNvSpPr txBox="1"/>
          <p:nvPr/>
        </p:nvSpPr>
        <p:spPr>
          <a:xfrm>
            <a:off x="7757222" y="5764696"/>
            <a:ext cx="4747592" cy="461665"/>
          </a:xfrm>
          <a:prstGeom prst="rect">
            <a:avLst/>
          </a:prstGeom>
          <a:noFill/>
        </p:spPr>
        <p:txBody>
          <a:bodyPr wrap="square" rtlCol="0">
            <a:spAutoFit/>
          </a:bodyPr>
          <a:lstStyle/>
          <a:p>
            <a:r>
              <a:rPr lang="zh-CN" altLang="zh-CN" dirty="0"/>
              <a:t> </a:t>
            </a:r>
            <a:r>
              <a:rPr lang="zh-CN" altLang="zh-CN" sz="2400" b="1" dirty="0">
                <a:latin typeface="华文楷体" panose="02010600040101010101" pitchFamily="2" charset="-122"/>
                <a:ea typeface="华文楷体" panose="02010600040101010101" pitchFamily="2" charset="-122"/>
              </a:rPr>
              <a:t>第二趟</a:t>
            </a:r>
            <a:r>
              <a:rPr lang="en-US" altLang="zh-CN" sz="2400" b="1" dirty="0">
                <a:latin typeface="华文楷体" panose="02010600040101010101" pitchFamily="2" charset="-122"/>
                <a:ea typeface="华文楷体" panose="02010600040101010101" pitchFamily="2" charset="-122"/>
              </a:rPr>
              <a:t>step=2</a:t>
            </a:r>
            <a:r>
              <a:rPr lang="zh-CN" altLang="zh-CN" sz="2400" b="1" dirty="0">
                <a:latin typeface="华文楷体" panose="02010600040101010101" pitchFamily="2" charset="-122"/>
                <a:ea typeface="华文楷体" panose="02010600040101010101" pitchFamily="2" charset="-122"/>
              </a:rPr>
              <a:t>时的预处理</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5510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
        <p:nvSpPr>
          <p:cNvPr id="2" name="文本框 1"/>
          <p:cNvSpPr txBox="1"/>
          <p:nvPr/>
        </p:nvSpPr>
        <p:spPr>
          <a:xfrm>
            <a:off x="2668387" y="4552122"/>
            <a:ext cx="4747592"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第三趟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step=1</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时的处理结果</a:t>
            </a:r>
            <a:endParaRPr lang="zh-CN" altLang="en-US" sz="4800" b="1"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116712" y="1673294"/>
            <a:ext cx="7455788" cy="1769994"/>
          </a:xfrm>
          <a:prstGeom prst="rect">
            <a:avLst/>
          </a:prstGeom>
          <a:noFill/>
          <a:ln>
            <a:noFill/>
          </a:ln>
        </p:spPr>
      </p:pic>
      <p:sp>
        <p:nvSpPr>
          <p:cNvPr id="3" name="文本框 2"/>
          <p:cNvSpPr txBox="1"/>
          <p:nvPr/>
        </p:nvSpPr>
        <p:spPr>
          <a:xfrm>
            <a:off x="1483973" y="5446643"/>
            <a:ext cx="8825948" cy="954107"/>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一般来说，</a:t>
            </a:r>
            <a:r>
              <a:rPr lang="en-US" altLang="zh-CN" sz="2800" dirty="0">
                <a:latin typeface="华文楷体" panose="02010600040101010101" pitchFamily="2" charset="-122"/>
                <a:ea typeface="华文楷体" panose="02010600040101010101" pitchFamily="2" charset="-122"/>
              </a:rPr>
              <a:t>step</a:t>
            </a:r>
            <a:r>
              <a:rPr lang="zh-CN" altLang="zh-CN" sz="2800" dirty="0">
                <a:latin typeface="华文楷体" panose="02010600040101010101" pitchFamily="2" charset="-122"/>
                <a:ea typeface="华文楷体" panose="02010600040101010101" pitchFamily="2" charset="-122"/>
              </a:rPr>
              <a:t>的取值从</a:t>
            </a:r>
            <a:r>
              <a:rPr lang="en-US" altLang="zh-CN" sz="2800" dirty="0">
                <a:latin typeface="华文楷体" panose="02010600040101010101" pitchFamily="2" charset="-122"/>
                <a:ea typeface="华文楷体" panose="02010600040101010101" pitchFamily="2" charset="-122"/>
              </a:rPr>
              <a:t>n/2</a:t>
            </a:r>
            <a:r>
              <a:rPr lang="zh-CN" altLang="zh-CN" sz="2800" dirty="0">
                <a:latin typeface="华文楷体" panose="02010600040101010101" pitchFamily="2" charset="-122"/>
                <a:ea typeface="华文楷体" panose="02010600040101010101" pitchFamily="2" charset="-122"/>
              </a:rPr>
              <a:t>开始，之后逐次减半</a:t>
            </a:r>
            <a:r>
              <a:rPr lang="zh-CN" altLang="en-US" sz="2800" dirty="0">
                <a:latin typeface="华文楷体" panose="02010600040101010101" pitchFamily="2" charset="-122"/>
                <a:ea typeface="华文楷体" panose="02010600040101010101" pitchFamily="2" charset="-122"/>
              </a:rPr>
              <a:t>直到</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step</a:t>
            </a:r>
            <a:r>
              <a:rPr lang="zh-CN" altLang="zh-CN" sz="2800" dirty="0">
                <a:latin typeface="华文楷体" panose="02010600040101010101" pitchFamily="2" charset="-122"/>
                <a:ea typeface="华文楷体" panose="02010600040101010101" pitchFamily="2" charset="-122"/>
              </a:rPr>
              <a:t>将会取到</a:t>
            </a:r>
            <a:r>
              <a:rPr lang="en-US" altLang="zh-CN" sz="2800" dirty="0">
                <a:latin typeface="华文楷体" panose="02010600040101010101" pitchFamily="2" charset="-122"/>
                <a:ea typeface="华文楷体" panose="02010600040101010101" pitchFamily="2" charset="-122"/>
              </a:rPr>
              <a:t>log</a:t>
            </a:r>
            <a:r>
              <a:rPr lang="en-US" altLang="zh-CN" sz="2800" baseline="-25000" dirty="0">
                <a:latin typeface="华文楷体" panose="02010600040101010101" pitchFamily="2" charset="-122"/>
                <a:ea typeface="华文楷体" panose="02010600040101010101" pitchFamily="2" charset="-122"/>
              </a:rPr>
              <a:t>2</a:t>
            </a:r>
            <a:r>
              <a:rPr lang="en-US" altLang="zh-CN" sz="2800" dirty="0">
                <a:latin typeface="华文楷体" panose="02010600040101010101" pitchFamily="2" charset="-122"/>
                <a:ea typeface="华文楷体" panose="02010600040101010101" pitchFamily="2" charset="-122"/>
              </a:rPr>
              <a:t>n</a:t>
            </a:r>
            <a:r>
              <a:rPr lang="zh-CN" altLang="zh-CN" sz="2800" dirty="0">
                <a:latin typeface="华文楷体" panose="02010600040101010101" pitchFamily="2" charset="-122"/>
                <a:ea typeface="华文楷体" panose="02010600040101010101" pitchFamily="2" charset="-122"/>
              </a:rPr>
              <a:t>个值。</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8502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7499"/>
            <a:ext cx="5085305" cy="5060598"/>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shellSort</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j;</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(step=n/2; step&gt;0; step/=2)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&lt;n;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j =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希尔排序算法实现</a:t>
            </a:r>
          </a:p>
        </p:txBody>
      </p:sp>
      <p:sp>
        <p:nvSpPr>
          <p:cNvPr id="2" name="文本框 1"/>
          <p:cNvSpPr txBox="1"/>
          <p:nvPr/>
        </p:nvSpPr>
        <p:spPr>
          <a:xfrm>
            <a:off x="5576054" y="1560224"/>
            <a:ext cx="6615946" cy="5200398"/>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while ((j-step&gt;=0)</a:t>
            </a: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a[j] = 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a[j]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所有子序列同时做直接插入排序</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76054" y="1427499"/>
            <a:ext cx="74646" cy="54305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4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346990"/>
                <a:ext cx="11280697" cy="3188494"/>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希尔排序</a:t>
                </a:r>
                <a:r>
                  <a:rPr lang="zh-CN" altLang="zh-CN" sz="2800" b="0" dirty="0">
                    <a:solidFill>
                      <a:srgbClr val="FF0000"/>
                    </a:solidFill>
                    <a:ea typeface="华文楷体" panose="02010600040101010101" pitchFamily="2" charset="-122"/>
                    <a:cs typeface="Times New Roman" panose="02020603050405020304" pitchFamily="18" charset="0"/>
                  </a:rPr>
                  <a:t>预处理时间分析较复杂</a:t>
                </a:r>
                <a:r>
                  <a:rPr lang="zh-CN" altLang="en-US" sz="2800" b="0" dirty="0">
                    <a:ea typeface="华文楷体" panose="02010600040101010101" pitchFamily="2" charset="-122"/>
                    <a:cs typeface="Times New Roman" panose="02020603050405020304" pitchFamily="18" charset="0"/>
                  </a:rPr>
                  <a:t>。算法含三重循环，外循环消耗为</a:t>
                </a:r>
                <a14:m>
                  <m:oMath xmlns:m="http://schemas.openxmlformats.org/officeDocument/2006/math">
                    <m:func>
                      <m:funcPr>
                        <m:ctrlPr>
                          <a:rPr lang="en-US" altLang="zh-CN" sz="2800" b="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en-US" altLang="zh-CN" sz="2800" b="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b>
                        </m:sSub>
                      </m:fName>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func>
                    <m:r>
                      <a:rPr lang="en-US" altLang="zh-CN" sz="2800" b="0">
                        <a:latin typeface="Cambria Math" panose="02040503050406030204" pitchFamily="18" charset="0"/>
                        <a:ea typeface="华文楷体" panose="02010600040101010101" pitchFamily="2" charset="-122"/>
                        <a:cs typeface="Times New Roman" panose="02020603050405020304" pitchFamily="18" charset="0"/>
                      </a:rPr>
                      <m:t>, </m:t>
                    </m:r>
                  </m:oMath>
                </a14:m>
                <a:r>
                  <a:rPr lang="zh-CN" altLang="en-US" sz="2800" b="0" dirty="0">
                    <a:ea typeface="华文楷体" panose="02010600040101010101" pitchFamily="2" charset="-122"/>
                    <a:cs typeface="Times New Roman" panose="02020603050405020304" pitchFamily="18" charset="0"/>
                  </a:rPr>
                  <a:t>中</a:t>
                </a:r>
                <a14:m>
                  <m:oMath xmlns:m="http://schemas.openxmlformats.org/officeDocument/2006/math">
                    <m:r>
                      <a:rPr lang="zh-CN" altLang="en-US" sz="2800" b="0">
                        <a:latin typeface="Cambria Math" panose="02040503050406030204" pitchFamily="18" charset="0"/>
                        <a:ea typeface="华文楷体" panose="02010600040101010101" pitchFamily="2" charset="-122"/>
                        <a:cs typeface="Times New Roman" panose="02020603050405020304" pitchFamily="18" charset="0"/>
                      </a:rPr>
                      <m:t>和</m:t>
                    </m:r>
                  </m:oMath>
                </a14:m>
                <a:r>
                  <a:rPr lang="zh-CN" altLang="en-US" sz="2800" b="0" dirty="0">
                    <a:ea typeface="华文楷体" panose="02010600040101010101" pitchFamily="2" charset="-122"/>
                    <a:cs typeface="Times New Roman" panose="02020603050405020304" pitchFamily="18" charset="0"/>
                  </a:rPr>
                  <a:t>内循环相关，在经过几轮预处理后，最后有望接近</a:t>
                </a:r>
                <a:r>
                  <a:rPr lang="en-US" altLang="zh-CN" sz="2800" b="0" dirty="0">
                    <a:ea typeface="华文楷体" panose="02010600040101010101" pitchFamily="2" charset="-122"/>
                    <a:cs typeface="Times New Roman" panose="02020603050405020304" pitchFamily="18" charset="0"/>
                  </a:rPr>
                  <a:t>n</a:t>
                </a:r>
                <a:r>
                  <a:rPr lang="zh-CN" altLang="en-US" sz="2800" b="0" dirty="0">
                    <a:ea typeface="华文楷体" panose="02010600040101010101" pitchFamily="2" charset="-122"/>
                    <a:cs typeface="Times New Roman" panose="02020603050405020304" pitchFamily="18" charset="0"/>
                  </a:rPr>
                  <a:t>，因此其下界为</a:t>
                </a:r>
                <a:r>
                  <a:rPr lang="en-US" altLang="zh-CN" sz="2800" b="0" dirty="0">
                    <a:ea typeface="华文楷体" panose="02010600040101010101" pitchFamily="2" charset="-122"/>
                    <a:cs typeface="Times New Roman" panose="02020603050405020304" pitchFamily="18" charset="0"/>
                  </a:rPr>
                  <a:t>O</a:t>
                </a:r>
                <a14:m>
                  <m:oMath xmlns:m="http://schemas.openxmlformats.org/officeDocument/2006/math">
                    <m:r>
                      <a:rPr lang="zh-CN" altLang="en-US" sz="2800" b="0" i="1" dirty="0">
                        <a:latin typeface="Cambria Math" panose="02040503050406030204" pitchFamily="18" charset="0"/>
                      </a:rPr>
                      <m:t>（</m:t>
                    </m:r>
                    <m:r>
                      <a:rPr lang="en-US" altLang="zh-CN" sz="2800" b="0" i="1">
                        <a:latin typeface="Cambria Math" panose="02040503050406030204" pitchFamily="18" charset="0"/>
                      </a:rPr>
                      <m:t>𝑛</m:t>
                    </m:r>
                    <m:r>
                      <a:rPr lang="en-US" altLang="zh-CN" sz="2800" b="0" i="1" baseline="30000">
                        <a:latin typeface="Cambria Math" panose="02040503050406030204" pitchFamily="18" charset="0"/>
                      </a:rPr>
                      <m:t> </m:t>
                    </m:r>
                    <m:func>
                      <m:funcPr>
                        <m:ctrlPr>
                          <a:rPr lang="en-US" altLang="zh-CN" sz="2800" b="0" i="1">
                            <a:latin typeface="Cambria Math" panose="02040503050406030204" pitchFamily="18" charset="0"/>
                          </a:rPr>
                        </m:ctrlPr>
                      </m:funcPr>
                      <m:fName>
                        <m:sSub>
                          <m:sSubPr>
                            <m:ctrlPr>
                              <a:rPr lang="en-US"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zh-CN" altLang="en-US" sz="2800" b="0" dirty="0">
                    <a:ea typeface="华文楷体" panose="02010600040101010101" pitchFamily="2" charset="-122"/>
                    <a:cs typeface="Times New Roman" panose="02020603050405020304" pitchFamily="18" charset="0"/>
                  </a:rPr>
                  <a:t>），</a:t>
                </a:r>
                <a:r>
                  <a:rPr lang="zh-CN" altLang="en-US" sz="2800" dirty="0">
                    <a:solidFill>
                      <a:srgbClr val="FF0000"/>
                    </a:solidFill>
                    <a:ea typeface="华文楷体" panose="02010600040101010101" pitchFamily="2" charset="-122"/>
                    <a:cs typeface="Times New Roman" panose="02020603050405020304" pitchFamily="18" charset="0"/>
                  </a:rPr>
                  <a:t>经过某种计算</a:t>
                </a:r>
                <a:r>
                  <a:rPr lang="zh-CN" altLang="en-US" sz="2800" b="0" dirty="0">
                    <a:solidFill>
                      <a:srgbClr val="FF0000"/>
                    </a:solidFill>
                    <a:ea typeface="华文楷体" panose="02010600040101010101" pitchFamily="2" charset="-122"/>
                    <a:cs typeface="Times New Roman" panose="02020603050405020304" pitchFamily="18" charset="0"/>
                  </a:rPr>
                  <a:t>复杂度为</a:t>
                </a:r>
                <a:r>
                  <a:rPr lang="en-US" altLang="zh-CN" sz="2800" b="0" dirty="0">
                    <a:solidFill>
                      <a:srgbClr val="FF0000"/>
                    </a:solidFill>
                    <a:ea typeface="华文楷体" panose="02010600040101010101" pitchFamily="2" charset="-122"/>
                    <a:cs typeface="Times New Roman" panose="02020603050405020304" pitchFamily="18" charset="0"/>
                  </a:rPr>
                  <a:t>O</a:t>
                </a:r>
                <a14:m>
                  <m:oMath xmlns:m="http://schemas.openxmlformats.org/officeDocument/2006/math">
                    <m:r>
                      <a:rPr lang="zh-CN" altLang="en-US" sz="2800" b="0" i="1" dirty="0">
                        <a:solidFill>
                          <a:srgbClr val="FF0000"/>
                        </a:solidFill>
                        <a:latin typeface="Cambria Math" panose="02040503050406030204" pitchFamily="18" charset="0"/>
                      </a:rPr>
                      <m:t>（</m:t>
                    </m:r>
                    <m:r>
                      <a:rPr lang="en-US" altLang="zh-CN" sz="2800" b="0" i="1">
                        <a:solidFill>
                          <a:srgbClr val="FF0000"/>
                        </a:solidFill>
                        <a:latin typeface="Cambria Math" panose="02040503050406030204" pitchFamily="18" charset="0"/>
                      </a:rPr>
                      <m:t>𝑛</m:t>
                    </m:r>
                    <m:r>
                      <a:rPr lang="en-US" altLang="zh-CN" sz="2800" b="0" i="1" baseline="30000">
                        <a:solidFill>
                          <a:srgbClr val="FF0000"/>
                        </a:solidFill>
                        <a:latin typeface="Cambria Math" panose="02040503050406030204" pitchFamily="18" charset="0"/>
                      </a:rPr>
                      <m:t>1.3</m:t>
                    </m:r>
                  </m:oMath>
                </a14:m>
                <a:r>
                  <a:rPr lang="zh-CN" altLang="en-US" sz="2800" b="0" dirty="0">
                    <a:solidFill>
                      <a:srgbClr val="FF0000"/>
                    </a:solidFill>
                    <a:ea typeface="华文楷体" panose="02010600040101010101" pitchFamily="2" charset="-122"/>
                    <a:cs typeface="Times New Roman" panose="02020603050405020304" pitchFamily="18" charset="0"/>
                  </a:rPr>
                  <a:t>）之间</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希尔排序的稳定性，值相等的元素在预处理可能分在不同的子序列中，经过在各自子序列中位置的调整，原本的相对前后位置就可能发生改变，因此</a:t>
                </a:r>
                <a:r>
                  <a:rPr lang="zh-CN" altLang="zh-CN" sz="2800" b="0" dirty="0">
                    <a:solidFill>
                      <a:srgbClr val="FF0000"/>
                    </a:solidFill>
                    <a:ea typeface="华文楷体" panose="02010600040101010101" pitchFamily="2" charset="-122"/>
                    <a:cs typeface="Times New Roman" panose="02020603050405020304" pitchFamily="18" charset="0"/>
                  </a:rPr>
                  <a:t>希尔排序是</a:t>
                </a:r>
                <a:r>
                  <a:rPr lang="zh-CN" altLang="zh-CN" sz="2800" dirty="0">
                    <a:solidFill>
                      <a:srgbClr val="FF0000"/>
                    </a:solidFill>
                    <a:ea typeface="华文楷体" panose="02010600040101010101" pitchFamily="2" charset="-122"/>
                    <a:cs typeface="Times New Roman" panose="02020603050405020304" pitchFamily="18" charset="0"/>
                  </a:rPr>
                  <a:t>不稳定排序</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346990"/>
                <a:ext cx="11280697" cy="3188494"/>
              </a:xfrm>
              <a:blipFill>
                <a:blip r:embed="rId3"/>
                <a:stretch>
                  <a:fillRect l="-918" t="-382" r="-2971" b="-764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希尔排序算法分析：</a:t>
            </a: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1876010" y="4535484"/>
            <a:ext cx="7566163" cy="2137742"/>
          </a:xfrm>
          <a:prstGeom prst="rect">
            <a:avLst/>
          </a:prstGeom>
          <a:noFill/>
          <a:ln>
            <a:noFill/>
          </a:ln>
        </p:spPr>
      </p:pic>
    </p:spTree>
    <p:extLst>
      <p:ext uri="{BB962C8B-B14F-4D97-AF65-F5344CB8AC3E}">
        <p14:creationId xmlns:p14="http://schemas.microsoft.com/office/powerpoint/2010/main" val="39129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查找表明，有序表的查找可远远快于无序表。</a:t>
            </a:r>
            <a:r>
              <a:rPr lang="zh-CN" altLang="en-US" sz="3200" b="0" dirty="0">
                <a:ea typeface="华文楷体" pitchFamily="2" charset="-122"/>
                <a:cs typeface="Times New Roman" panose="02020603050405020304" pitchFamily="18" charset="0"/>
              </a:rPr>
              <a:t>如有序表的</a:t>
            </a:r>
            <a:r>
              <a:rPr lang="zh-CN" altLang="zh-CN" sz="3200" b="0" dirty="0">
                <a:ea typeface="华文楷体" pitchFamily="2" charset="-122"/>
                <a:cs typeface="Times New Roman" panose="02020603050405020304" pitchFamily="18" charset="0"/>
              </a:rPr>
              <a:t>二分查找就能使时间复杂度降到</a:t>
            </a:r>
            <a:r>
              <a:rPr lang="en-US" altLang="zh-CN" sz="3200" b="0" dirty="0">
                <a:ea typeface="华文楷体" pitchFamily="2" charset="-122"/>
                <a:cs typeface="Times New Roman" panose="02020603050405020304" pitchFamily="18" charset="0"/>
              </a:rPr>
              <a:t>O(log</a:t>
            </a:r>
            <a:r>
              <a:rPr lang="en-US" altLang="zh-CN" sz="3200" b="0" baseline="-25000" dirty="0">
                <a:ea typeface="华文楷体" pitchFamily="2" charset="-122"/>
                <a:cs typeface="Times New Roman" panose="02020603050405020304" pitchFamily="18" charset="0"/>
              </a:rPr>
              <a:t>2</a:t>
            </a:r>
            <a:r>
              <a:rPr lang="en-US" altLang="zh-CN" sz="3200" b="0" dirty="0">
                <a:ea typeface="华文楷体" pitchFamily="2" charset="-122"/>
                <a:cs typeface="Times New Roman" panose="02020603050405020304" pitchFamily="18" charset="0"/>
              </a:rPr>
              <a:t>n)</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因此</a:t>
            </a:r>
            <a:r>
              <a:rPr lang="zh-CN" altLang="zh-CN" sz="3200" b="0" dirty="0">
                <a:ea typeface="华文楷体" pitchFamily="2" charset="-122"/>
                <a:cs typeface="Times New Roman" panose="02020603050405020304" pitchFamily="18" charset="0"/>
              </a:rPr>
              <a:t>排序是常见的数据操作之一。</a:t>
            </a:r>
            <a:endParaRPr lang="en-US" altLang="zh-CN" sz="32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通常待处理的数据不是单一的值，而是含有若干个字段的复杂数据记录，选择其一字段的值作为排序中比较的依据，该字段称作</a:t>
            </a:r>
            <a:r>
              <a:rPr lang="zh-CN" altLang="zh-CN" sz="3200" dirty="0">
                <a:ea typeface="华文楷体" pitchFamily="2" charset="-122"/>
                <a:cs typeface="Times New Roman" panose="02020603050405020304" pitchFamily="18" charset="0"/>
              </a:rPr>
              <a:t>关键字</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排序只涉及到关键字，下</a:t>
            </a:r>
            <a:r>
              <a:rPr lang="zh-CN" altLang="zh-CN" sz="3200" b="0" dirty="0">
                <a:ea typeface="华文楷体" pitchFamily="2" charset="-122"/>
                <a:cs typeface="Times New Roman" panose="02020603050405020304" pitchFamily="18" charset="0"/>
              </a:rPr>
              <a:t>文中数据值</a:t>
            </a:r>
            <a:r>
              <a:rPr lang="zh-CN" altLang="en-US" sz="3200" b="0" dirty="0">
                <a:ea typeface="华文楷体" pitchFamily="2" charset="-122"/>
                <a:cs typeface="Times New Roman" panose="02020603050405020304" pitchFamily="18" charset="0"/>
              </a:rPr>
              <a:t>特指</a:t>
            </a:r>
            <a:r>
              <a:rPr lang="zh-CN" altLang="zh-CN" sz="3200" b="0" dirty="0">
                <a:ea typeface="华文楷体" pitchFamily="2" charset="-122"/>
                <a:cs typeface="Times New Roman" panose="02020603050405020304" pitchFamily="18" charset="0"/>
              </a:rPr>
              <a:t>该数据的关键字值</a:t>
            </a:r>
            <a:r>
              <a:rPr lang="zh-CN" altLang="en-US" sz="3200" b="0" dirty="0">
                <a:ea typeface="华文楷体" pitchFamily="2" charset="-122"/>
                <a:cs typeface="Times New Roman" panose="02020603050405020304" pitchFamily="18" charset="0"/>
              </a:rPr>
              <a:t>。</a:t>
            </a:r>
            <a:endParaRPr lang="en-US" altLang="zh-CN" sz="32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585806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选择排序</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14427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选择</a:t>
            </a:r>
            <a:r>
              <a:rPr lang="zh-CN" altLang="zh-CN" sz="3200" b="0" dirty="0">
                <a:ea typeface="华文楷体" panose="02010600040101010101" pitchFamily="2" charset="-122"/>
                <a:cs typeface="Times New Roman" panose="02020603050405020304" pitchFamily="18" charset="0"/>
              </a:rPr>
              <a:t>排序的思想：</a:t>
            </a:r>
            <a:r>
              <a:rPr lang="zh-CN" altLang="en-US" sz="3200" dirty="0">
                <a:ea typeface="华文楷体" panose="02010600040101010101" pitchFamily="2" charset="-122"/>
                <a:cs typeface="Times New Roman" panose="02020603050405020304" pitchFamily="18" charset="0"/>
              </a:rPr>
              <a:t>以两两比较为基础</a:t>
            </a:r>
            <a:endParaRPr lang="en-US" altLang="zh-CN" sz="320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从左到右，为有序序列中每个位置选择合适的元素。</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具体为：</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0-n-1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0</a:t>
            </a:r>
            <a:r>
              <a:rPr lang="zh-CN" altLang="en-US" sz="3200" b="0" dirty="0">
                <a:ea typeface="华文楷体" panose="02010600040101010101" pitchFamily="2" charset="-122"/>
                <a:cs typeface="Times New Roman" panose="02020603050405020304" pitchFamily="18" charset="0"/>
              </a:rPr>
              <a:t>下标位置；</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1-n-1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下标位置；</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a:t>
            </a: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n-2-n-1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下标位置</a:t>
            </a:r>
            <a:r>
              <a:rPr lang="en-US" altLang="zh-CN" sz="3200" b="0" dirty="0">
                <a:ea typeface="华文楷体" panose="02010600040101010101"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spTree>
    <p:extLst>
      <p:ext uri="{BB962C8B-B14F-4D97-AF65-F5344CB8AC3E}">
        <p14:creationId xmlns:p14="http://schemas.microsoft.com/office/powerpoint/2010/main" val="180132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364829" y="1059898"/>
            <a:ext cx="7554424" cy="5559563"/>
          </a:xfrm>
          <a:prstGeom prst="rect">
            <a:avLst/>
          </a:prstGeom>
          <a:noFill/>
          <a:ln>
            <a:noFill/>
          </a:ln>
        </p:spPr>
      </p:pic>
    </p:spTree>
    <p:extLst>
      <p:ext uri="{BB962C8B-B14F-4D97-AF65-F5344CB8AC3E}">
        <p14:creationId xmlns:p14="http://schemas.microsoft.com/office/powerpoint/2010/main" val="226069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3" name="图片 2"/>
          <p:cNvPicPr>
            <a:picLocks noChangeAspect="1"/>
          </p:cNvPicPr>
          <p:nvPr/>
        </p:nvPicPr>
        <p:blipFill>
          <a:blip r:embed="rId3"/>
          <a:stretch>
            <a:fillRect/>
          </a:stretch>
        </p:blipFill>
        <p:spPr>
          <a:xfrm>
            <a:off x="2342568" y="1059898"/>
            <a:ext cx="7108757" cy="5410865"/>
          </a:xfrm>
          <a:prstGeom prst="rect">
            <a:avLst/>
          </a:prstGeom>
        </p:spPr>
      </p:pic>
    </p:spTree>
    <p:extLst>
      <p:ext uri="{BB962C8B-B14F-4D97-AF65-F5344CB8AC3E}">
        <p14:creationId xmlns:p14="http://schemas.microsoft.com/office/powerpoint/2010/main" val="92362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2" name="图片 1"/>
          <p:cNvPicPr>
            <a:picLocks noChangeAspect="1"/>
          </p:cNvPicPr>
          <p:nvPr/>
        </p:nvPicPr>
        <p:blipFill>
          <a:blip r:embed="rId3"/>
          <a:stretch>
            <a:fillRect/>
          </a:stretch>
        </p:blipFill>
        <p:spPr>
          <a:xfrm>
            <a:off x="2031723" y="1527727"/>
            <a:ext cx="6217755" cy="1499576"/>
          </a:xfrm>
          <a:prstGeom prst="rect">
            <a:avLst/>
          </a:prstGeom>
        </p:spPr>
      </p:pic>
    </p:spTree>
    <p:extLst>
      <p:ext uri="{BB962C8B-B14F-4D97-AF65-F5344CB8AC3E}">
        <p14:creationId xmlns:p14="http://schemas.microsoft.com/office/powerpoint/2010/main" val="369601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selectSort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j,minIndex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为第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个位置找合适的数据</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j&lt;n;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(a[j]&lt;a[</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 j;</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选择排序算法实现</a:t>
            </a:r>
          </a:p>
        </p:txBody>
      </p:sp>
      <p:sp>
        <p:nvSpPr>
          <p:cNvPr id="2" name="文本框 1"/>
          <p:cNvSpPr txBox="1"/>
          <p:nvPr/>
        </p:nvSpPr>
        <p:spPr>
          <a:xfrm>
            <a:off x="6083557" y="1577194"/>
            <a:ext cx="5959150" cy="453560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位置上的数据</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和位置</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上数据交换</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[0,n-1]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n-1</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[1,n-1]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en-US" altLang="zh-CN" sz="3200" b="0" dirty="0">
                <a:ea typeface="华文楷体" panose="02010600040101010101" pitchFamily="2" charset="-122"/>
                <a:cs typeface="Times New Roman" panose="02020603050405020304" pitchFamily="18" charset="0"/>
              </a:rPr>
              <a:t>…</a:t>
            </a: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[n-2,n-1]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共比较了</a:t>
            </a:r>
            <a:r>
              <a:rPr lang="en-US" altLang="zh-CN" sz="3200" b="0" dirty="0">
                <a:ea typeface="华文楷体" panose="02010600040101010101" pitchFamily="2" charset="-122"/>
                <a:cs typeface="Times New Roman" panose="02020603050405020304" pitchFamily="18" charset="0"/>
              </a:rPr>
              <a:t>n(n-1)/2</a:t>
            </a:r>
            <a:r>
              <a:rPr lang="zh-CN" altLang="en-US" sz="3200" b="0" dirty="0">
                <a:ea typeface="华文楷体" panose="02010600040101010101" pitchFamily="2" charset="-122"/>
                <a:cs typeface="Times New Roman" panose="02020603050405020304" pitchFamily="18" charset="0"/>
              </a:rPr>
              <a:t>次，时间复杂度为</a:t>
            </a:r>
            <a:r>
              <a:rPr lang="en-US" altLang="zh-CN" sz="3200" b="0" dirty="0">
                <a:ea typeface="华文楷体" panose="02010600040101010101" pitchFamily="2" charset="-122"/>
                <a:cs typeface="Times New Roman" panose="02020603050405020304" pitchFamily="18" charset="0"/>
              </a:rPr>
              <a:t>O(n</a:t>
            </a:r>
            <a:r>
              <a:rPr lang="en-US" altLang="zh-CN" sz="3200" b="0" baseline="30000" dirty="0">
                <a:ea typeface="华文楷体" panose="02010600040101010101" pitchFamily="2" charset="-122"/>
                <a:cs typeface="Times New Roman" panose="02020603050405020304" pitchFamily="18" charset="0"/>
              </a:rPr>
              <a:t>2</a:t>
            </a:r>
            <a:r>
              <a:rPr lang="en-US" altLang="zh-CN" sz="3200" b="0" dirty="0">
                <a:ea typeface="华文楷体" panose="02010600040101010101" pitchFamily="2" charset="-122"/>
                <a:cs typeface="Times New Roman" panose="02020603050405020304" pitchFamily="18" charset="0"/>
              </a:rPr>
              <a:t>)</a:t>
            </a:r>
          </a:p>
          <a:p>
            <a:pPr marL="0" indent="0">
              <a:buNone/>
            </a:pPr>
            <a:endParaRPr lang="en-US" altLang="zh-CN" sz="3200" b="0" dirty="0">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选择排序算法分析：</a:t>
            </a:r>
          </a:p>
        </p:txBody>
      </p:sp>
    </p:spTree>
    <p:extLst>
      <p:ext uri="{BB962C8B-B14F-4D97-AF65-F5344CB8AC3E}">
        <p14:creationId xmlns:p14="http://schemas.microsoft.com/office/powerpoint/2010/main" val="761715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1676857"/>
          </a:xfrm>
        </p:spPr>
        <p:txBody>
          <a:bodyPr>
            <a:normAutofit fontScale="77500" lnSpcReduction="20000"/>
          </a:bodyPr>
          <a:lstStyle/>
          <a:p>
            <a:pPr>
              <a:buFont typeface="Wingdings" panose="05000000000000000000" pitchFamily="2" charset="2"/>
              <a:buChar char="Ø"/>
            </a:pPr>
            <a:r>
              <a:rPr lang="zh-CN" altLang="en-US" sz="4000" b="0" dirty="0">
                <a:ea typeface="华文楷体" panose="02010600040101010101" pitchFamily="2" charset="-122"/>
                <a:cs typeface="Times New Roman" panose="02020603050405020304" pitchFamily="18" charset="0"/>
              </a:rPr>
              <a:t>当找到最小值后，交换可能发生在不相邻元素之间，破环了原本的顺序，故是</a:t>
            </a:r>
            <a:r>
              <a:rPr lang="zh-CN" altLang="en-US" sz="4000" dirty="0">
                <a:ea typeface="华文楷体" panose="02010600040101010101" pitchFamily="2" charset="-122"/>
                <a:cs typeface="Times New Roman" panose="02020603050405020304" pitchFamily="18" charset="0"/>
              </a:rPr>
              <a:t>不稳定排序</a:t>
            </a:r>
            <a:r>
              <a:rPr lang="zh-CN" altLang="en-US" sz="4000" b="0" dirty="0">
                <a:ea typeface="华文楷体" panose="02010600040101010101" pitchFamily="2" charset="-122"/>
                <a:cs typeface="Times New Roman" panose="02020603050405020304" pitchFamily="18" charset="0"/>
              </a:rPr>
              <a:t>。</a:t>
            </a:r>
            <a:endParaRPr lang="en-US" altLang="zh-CN" sz="4000" b="0" dirty="0">
              <a:ea typeface="华文楷体" panose="02010600040101010101" pitchFamily="2" charset="-122"/>
              <a:cs typeface="Times New Roman" panose="02020603050405020304" pitchFamily="18" charset="0"/>
            </a:endParaRPr>
          </a:p>
          <a:p>
            <a:pPr marL="258763" indent="0">
              <a:buNone/>
            </a:pPr>
            <a:r>
              <a:rPr lang="zh-CN" altLang="en-US" sz="4000" b="0" dirty="0">
                <a:ea typeface="华文楷体" panose="02010600040101010101" pitchFamily="2" charset="-122"/>
                <a:cs typeface="Times New Roman" panose="02020603050405020304" pitchFamily="18" charset="0"/>
              </a:rPr>
              <a:t>例：</a:t>
            </a:r>
            <a:endParaRPr lang="en-US" altLang="zh-CN" sz="4000" b="0" dirty="0">
              <a:ea typeface="华文楷体" panose="02010600040101010101" pitchFamily="2" charset="-122"/>
              <a:cs typeface="Times New Roman" panose="02020603050405020304" pitchFamily="18" charset="0"/>
            </a:endParaRPr>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选择排序算法分析：</a:t>
            </a:r>
          </a:p>
        </p:txBody>
      </p:sp>
      <p:pic>
        <p:nvPicPr>
          <p:cNvPr id="2" name="图片 1"/>
          <p:cNvPicPr>
            <a:picLocks noChangeAspect="1"/>
          </p:cNvPicPr>
          <p:nvPr/>
        </p:nvPicPr>
        <p:blipFill>
          <a:blip r:embed="rId3"/>
          <a:stretch>
            <a:fillRect/>
          </a:stretch>
        </p:blipFill>
        <p:spPr>
          <a:xfrm>
            <a:off x="3208490" y="3044614"/>
            <a:ext cx="5811680" cy="3101009"/>
          </a:xfrm>
          <a:prstGeom prst="rect">
            <a:avLst/>
          </a:prstGeom>
        </p:spPr>
      </p:pic>
    </p:spTree>
    <p:extLst>
      <p:ext uri="{BB962C8B-B14F-4D97-AF65-F5344CB8AC3E}">
        <p14:creationId xmlns:p14="http://schemas.microsoft.com/office/powerpoint/2010/main" val="190190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堆排序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82522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10000"/>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堆的概念：</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一个</a:t>
            </a:r>
            <a:r>
              <a:rPr lang="zh-CN" altLang="en-US" sz="3200" dirty="0">
                <a:latin typeface="华文楷体" panose="02010600040101010101" pitchFamily="2" charset="-122"/>
                <a:ea typeface="华文楷体" panose="02010600040101010101" pitchFamily="2" charset="-122"/>
              </a:rPr>
              <a:t>完全二叉树</a:t>
            </a:r>
            <a:r>
              <a:rPr lang="zh-CN" altLang="en-US" sz="3200" b="0" dirty="0">
                <a:latin typeface="华文楷体" panose="02010600040101010101" pitchFamily="2" charset="-122"/>
                <a:ea typeface="华文楷体" panose="02010600040101010101" pitchFamily="2" charset="-122"/>
              </a:rPr>
              <a:t>中，任意一个结点的值比其左右子结点值都大，</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称为</a:t>
            </a:r>
            <a:r>
              <a:rPr lang="zh-CN" altLang="en-US" sz="3200" dirty="0">
                <a:latin typeface="华文楷体" panose="02010600040101010101" pitchFamily="2" charset="-122"/>
                <a:ea typeface="华文楷体" panose="02010600040101010101" pitchFamily="2" charset="-122"/>
              </a:rPr>
              <a:t>大顶堆</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258763" indent="0">
              <a:buNone/>
            </a:pPr>
            <a:r>
              <a:rPr lang="zh-CN" altLang="en-US" sz="3200" b="0" dirty="0">
                <a:latin typeface="华文楷体" panose="02010600040101010101" pitchFamily="2" charset="-122"/>
                <a:ea typeface="华文楷体" panose="02010600040101010101" pitchFamily="2" charset="-122"/>
              </a:rPr>
              <a:t> 一个</a:t>
            </a:r>
            <a:r>
              <a:rPr lang="zh-CN" altLang="en-US" sz="3200" dirty="0">
                <a:latin typeface="华文楷体" panose="02010600040101010101" pitchFamily="2" charset="-122"/>
                <a:ea typeface="华文楷体" panose="02010600040101010101" pitchFamily="2" charset="-122"/>
              </a:rPr>
              <a:t>完全二叉树</a:t>
            </a:r>
            <a:r>
              <a:rPr lang="zh-CN" altLang="en-US" sz="3200" b="0" dirty="0">
                <a:latin typeface="华文楷体" panose="02010600040101010101" pitchFamily="2" charset="-122"/>
                <a:ea typeface="华文楷体" panose="02010600040101010101" pitchFamily="2" charset="-122"/>
              </a:rPr>
              <a:t>中，任意一个结点的值比其左右子结点值都小，</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称为</a:t>
            </a:r>
            <a:r>
              <a:rPr lang="zh-CN" altLang="en-US" sz="3200" dirty="0">
                <a:latin typeface="华文楷体" panose="02010600040101010101" pitchFamily="2" charset="-122"/>
                <a:ea typeface="华文楷体" panose="02010600040101010101" pitchFamily="2" charset="-122"/>
              </a:rPr>
              <a:t>小顶堆</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大顶堆和小顶堆都称为</a:t>
            </a:r>
            <a:r>
              <a:rPr lang="zh-CN" altLang="en-US" sz="3200" dirty="0">
                <a:latin typeface="华文楷体" panose="02010600040101010101" pitchFamily="2" charset="-122"/>
                <a:ea typeface="华文楷体" panose="02010600040101010101" pitchFamily="2" charset="-122"/>
              </a:rPr>
              <a:t>堆</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p>
        </p:txBody>
      </p:sp>
      <p:sp>
        <p:nvSpPr>
          <p:cNvPr id="8194" name="Rectangle 2"/>
          <p:cNvSpPr>
            <a:spLocks noGrp="1" noRot="1" noChangeArrowheads="1"/>
          </p:cNvSpPr>
          <p:nvPr>
            <p:ph type="title"/>
          </p:nvPr>
        </p:nvSpPr>
        <p:spPr>
          <a:xfrm>
            <a:off x="341460" y="772807"/>
            <a:ext cx="10446405" cy="574183"/>
          </a:xfrm>
        </p:spPr>
        <p:txBody>
          <a:bodyPr>
            <a:normAutofit fontScale="90000"/>
          </a:bodyPr>
          <a:lstStyle/>
          <a:p>
            <a:pPr marL="838200" indent="-838200">
              <a:defRPr/>
            </a:pPr>
            <a:r>
              <a:rPr lang="zh-CN" altLang="en-US" dirty="0">
                <a:latin typeface="华文楷体" panose="02010600040101010101" pitchFamily="2" charset="-122"/>
                <a:ea typeface="华文楷体" panose="02010600040101010101" pitchFamily="2" charset="-122"/>
              </a:rPr>
              <a:t>堆排序 </a:t>
            </a:r>
            <a:r>
              <a:rPr lang="en-US" altLang="zh-CN" dirty="0">
                <a:latin typeface="华文楷体" panose="02010600040101010101" pitchFamily="2" charset="-122"/>
                <a:ea typeface="华文楷体" panose="02010600040101010101" pitchFamily="2" charset="-122"/>
              </a:rPr>
              <a:t>(1964</a:t>
            </a:r>
            <a:r>
              <a:rPr lang="zh-CN" altLang="en-US" dirty="0">
                <a:latin typeface="华文楷体" panose="02010600040101010101" pitchFamily="2" charset="-122"/>
                <a:ea typeface="华文楷体" panose="02010600040101010101" pitchFamily="2" charset="-122"/>
              </a:rPr>
              <a:t>年  加拿大科学家 约翰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威廉斯提出， 就地特征</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8253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待排序数据中如果有关键字值相同的元素，经过某种排序算法后</a:t>
            </a:r>
            <a:r>
              <a:rPr lang="zh-CN" altLang="en-US" sz="3200" b="0" dirty="0">
                <a:ea typeface="华文楷体" panose="02010600040101010101" pitchFamily="2" charset="-122"/>
                <a:cs typeface="Times New Roman" panose="02020603050405020304" pitchFamily="18" charset="0"/>
              </a:rPr>
              <a:t>其相对先后位置在排序前后没有变化，这种排序称</a:t>
            </a:r>
            <a:r>
              <a:rPr lang="zh-CN" altLang="en-US" sz="3200" dirty="0">
                <a:ea typeface="华文楷体" panose="02010600040101010101" pitchFamily="2" charset="-122"/>
                <a:cs typeface="Times New Roman" panose="02020603050405020304" pitchFamily="18" charset="0"/>
              </a:rPr>
              <a:t>稳定排序</a:t>
            </a:r>
            <a:r>
              <a:rPr lang="zh-CN" altLang="en-US" sz="3200" b="0" dirty="0">
                <a:ea typeface="华文楷体" panose="02010600040101010101" pitchFamily="2" charset="-122"/>
                <a:cs typeface="Times New Roman" panose="02020603050405020304" pitchFamily="18" charset="0"/>
              </a:rPr>
              <a:t>，使用的算法称</a:t>
            </a:r>
            <a:r>
              <a:rPr lang="zh-CN" altLang="en-US" sz="3200" dirty="0">
                <a:ea typeface="华文楷体" panose="02010600040101010101" pitchFamily="2" charset="-122"/>
                <a:cs typeface="Times New Roman" panose="02020603050405020304" pitchFamily="18" charset="0"/>
              </a:rPr>
              <a:t>稳定排序算法</a:t>
            </a:r>
            <a:r>
              <a:rPr lang="zh-CN" altLang="en-US" sz="3200" b="0" dirty="0">
                <a:ea typeface="华文楷体" panose="02010600040101010101" pitchFamily="2" charset="-122"/>
                <a:cs typeface="Times New Roman" panose="02020603050405020304" pitchFamily="18" charset="0"/>
              </a:rPr>
              <a:t>。反之，如果不能保证其相对先后位置保持不变，称</a:t>
            </a:r>
            <a:r>
              <a:rPr lang="zh-CN" altLang="en-US" sz="3200" dirty="0">
                <a:ea typeface="华文楷体" panose="02010600040101010101" pitchFamily="2" charset="-122"/>
                <a:cs typeface="Times New Roman" panose="02020603050405020304" pitchFamily="18" charset="0"/>
              </a:rPr>
              <a:t>不稳定排序</a:t>
            </a:r>
            <a:r>
              <a:rPr lang="zh-CN" altLang="en-US" sz="3200" b="0" dirty="0">
                <a:ea typeface="华文楷体" panose="02010600040101010101" pitchFamily="2" charset="-122"/>
                <a:cs typeface="Times New Roman" panose="02020603050405020304" pitchFamily="18" charset="0"/>
              </a:rPr>
              <a:t>，算法称</a:t>
            </a:r>
            <a:r>
              <a:rPr lang="zh-CN" altLang="en-US" sz="3200" dirty="0">
                <a:ea typeface="华文楷体" panose="02010600040101010101" pitchFamily="2" charset="-122"/>
                <a:cs typeface="Times New Roman" panose="02020603050405020304" pitchFamily="18" charset="0"/>
              </a:rPr>
              <a:t>不稳定排序算法</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如</a:t>
            </a:r>
            <a:r>
              <a:rPr lang="zh-CN" altLang="zh-CN" sz="3200" b="0" dirty="0">
                <a:ea typeface="华文楷体" pitchFamily="2" charset="-122"/>
                <a:cs typeface="Times New Roman" panose="02020603050405020304" pitchFamily="18" charset="0"/>
              </a:rPr>
              <a:t>数据</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和</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关键字值相同</a:t>
            </a:r>
            <a:endParaRPr lang="en-US" altLang="zh-CN" sz="3200" b="0" dirty="0">
              <a:ea typeface="华文楷体" pitchFamily="2" charset="-122"/>
              <a:cs typeface="Times New Roman" panose="02020603050405020304" pitchFamily="18" charset="0"/>
            </a:endParaRPr>
          </a:p>
          <a:p>
            <a:pPr marL="0" indent="0">
              <a:buNone/>
            </a:pPr>
            <a:r>
              <a:rPr lang="zh-CN" altLang="zh-CN" sz="3200" b="0" dirty="0">
                <a:ea typeface="华文楷体" pitchFamily="2" charset="-122"/>
                <a:cs typeface="Times New Roman" panose="02020603050405020304" pitchFamily="18" charset="0"/>
              </a:rPr>
              <a:t>排序前</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在</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之前，</a:t>
            </a:r>
            <a:r>
              <a:rPr lang="zh-CN" altLang="en-US" sz="3200" b="0" dirty="0">
                <a:ea typeface="华文楷体" panose="02010600040101010101" pitchFamily="2" charset="-122"/>
                <a:cs typeface="Times New Roman" panose="02020603050405020304" pitchFamily="18" charset="0"/>
              </a:rPr>
              <a:t>稳定排序后一定保持</a:t>
            </a:r>
            <a:r>
              <a:rPr lang="en-US" altLang="zh-CN" sz="3200" b="0" dirty="0" err="1">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a:ea typeface="华文楷体" panose="02010600040101010101" pitchFamily="2" charset="-122"/>
                <a:cs typeface="Times New Roman" panose="02020603050405020304" pitchFamily="18" charset="0"/>
              </a:rPr>
              <a:t>之前</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不稳定排序后，有可能</a:t>
            </a:r>
            <a:r>
              <a:rPr lang="zh-CN" altLang="zh-CN" sz="3200" b="0" dirty="0">
                <a:ea typeface="华文楷体" panose="02010600040101010101" pitchFamily="2" charset="-122"/>
                <a:cs typeface="Times New Roman" panose="02020603050405020304" pitchFamily="18" charset="0"/>
              </a:rPr>
              <a:t>变为</a:t>
            </a:r>
            <a:r>
              <a:rPr lang="en-US" altLang="zh-CN" sz="3200" b="0" dirty="0" err="1">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a:ea typeface="华文楷体" panose="02010600040101010101" pitchFamily="2" charset="-122"/>
                <a:cs typeface="Times New Roman" panose="02020603050405020304" pitchFamily="18" charset="0"/>
              </a:rPr>
              <a:t>之后</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t>排序</a:t>
            </a:r>
          </a:p>
        </p:txBody>
      </p:sp>
    </p:spTree>
    <p:extLst>
      <p:ext uri="{BB962C8B-B14F-4D97-AF65-F5344CB8AC3E}">
        <p14:creationId xmlns:p14="http://schemas.microsoft.com/office/powerpoint/2010/main" val="1281423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sp>
        <p:nvSpPr>
          <p:cNvPr id="2" name="文本框 1"/>
          <p:cNvSpPr txBox="1"/>
          <p:nvPr/>
        </p:nvSpPr>
        <p:spPr>
          <a:xfrm>
            <a:off x="341460" y="1764433"/>
            <a:ext cx="11621724" cy="2400657"/>
          </a:xfrm>
          <a:prstGeom prst="rect">
            <a:avLst/>
          </a:prstGeom>
          <a:noFill/>
        </p:spPr>
        <p:txBody>
          <a:bodyPr wrap="square" rtlCol="0">
            <a:spAutoFit/>
          </a:bodyPr>
          <a:lstStyle>
            <a:defPPr>
              <a:defRPr lang="zh-CN"/>
            </a:defPPr>
            <a:lvl1pPr>
              <a:defRPr sz="3600"/>
            </a:lvl1pPr>
          </a:lstStyle>
          <a:p>
            <a:pPr marL="457200" indent="-457200">
              <a:buFont typeface="Wingdings" panose="05000000000000000000" pitchFamily="2" charset="2"/>
              <a:buChar char="Ø"/>
            </a:pPr>
            <a:r>
              <a:rPr lang="zh-CN" altLang="en-US" sz="3000" dirty="0">
                <a:latin typeface="华文楷体" panose="02010600040101010101" pitchFamily="2" charset="-122"/>
                <a:ea typeface="华文楷体" panose="02010600040101010101" pitchFamily="2" charset="-122"/>
              </a:rPr>
              <a:t>将</a:t>
            </a:r>
            <a:r>
              <a:rPr lang="zh-CN" altLang="zh-CN" sz="3000" dirty="0">
                <a:latin typeface="华文楷体" panose="02010600040101010101" pitchFamily="2" charset="-122"/>
                <a:ea typeface="华文楷体" panose="02010600040101010101" pitchFamily="2" charset="-122"/>
              </a:rPr>
              <a:t>存于数组中的序列看作是一棵完全二叉树的顺序存储。</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按照堆的概念调整之，使之成为一个大顶堆。</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摘取大顶，换到待处理元素最后位置</a:t>
            </a:r>
            <a:r>
              <a:rPr lang="zh-CN" altLang="en-US" sz="3000" dirty="0">
                <a:latin typeface="华文楷体" panose="02010600040101010101" pitchFamily="2" charset="-122"/>
                <a:ea typeface="华文楷体" panose="02010600040101010101" pitchFamily="2" charset="-122"/>
              </a:rPr>
              <a:t>。</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继续调整新的根使之满足大顶堆概念，得到次大元素，</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继续后移，直到序列中元素全部有序。</a:t>
            </a:r>
            <a:endParaRPr lang="zh-CN" altLang="en-US" sz="3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8130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897958" y="715657"/>
            <a:ext cx="7265918" cy="5511010"/>
          </a:xfrm>
          <a:prstGeom prst="rect">
            <a:avLst/>
          </a:prstGeom>
          <a:noFill/>
          <a:ln>
            <a:noFill/>
          </a:ln>
        </p:spPr>
      </p:pic>
    </p:spTree>
    <p:extLst>
      <p:ext uri="{BB962C8B-B14F-4D97-AF65-F5344CB8AC3E}">
        <p14:creationId xmlns:p14="http://schemas.microsoft.com/office/powerpoint/2010/main" val="219690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sp>
        <p:nvSpPr>
          <p:cNvPr id="3" name="文本框 2"/>
          <p:cNvSpPr txBox="1"/>
          <p:nvPr/>
        </p:nvSpPr>
        <p:spPr>
          <a:xfrm>
            <a:off x="778295" y="1346990"/>
            <a:ext cx="10237304" cy="954107"/>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对序列从后往前逐一做元素检查、调整使得以该元素为根的二叉树满足大顶堆的定义。</a:t>
            </a:r>
            <a:endParaRPr lang="zh-CN" altLang="en-US"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493912" y="2474222"/>
            <a:ext cx="9220470" cy="4125361"/>
          </a:xfrm>
          <a:prstGeom prst="rect">
            <a:avLst/>
          </a:prstGeom>
          <a:noFill/>
          <a:ln>
            <a:noFill/>
          </a:ln>
        </p:spPr>
      </p:pic>
    </p:spTree>
    <p:extLst>
      <p:ext uri="{BB962C8B-B14F-4D97-AF65-F5344CB8AC3E}">
        <p14:creationId xmlns:p14="http://schemas.microsoft.com/office/powerpoint/2010/main" val="2120424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97236" y="1605408"/>
            <a:ext cx="8661189" cy="3823842"/>
          </a:xfrm>
          <a:prstGeom prst="rect">
            <a:avLst/>
          </a:prstGeom>
          <a:noFill/>
          <a:ln>
            <a:noFill/>
          </a:ln>
        </p:spPr>
      </p:pic>
    </p:spTree>
    <p:extLst>
      <p:ext uri="{BB962C8B-B14F-4D97-AF65-F5344CB8AC3E}">
        <p14:creationId xmlns:p14="http://schemas.microsoft.com/office/powerpoint/2010/main" val="2348802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298857" y="1506016"/>
            <a:ext cx="9553989" cy="4835149"/>
          </a:xfrm>
          <a:prstGeom prst="rect">
            <a:avLst/>
          </a:prstGeom>
          <a:noFill/>
          <a:ln>
            <a:noFill/>
          </a:ln>
        </p:spPr>
      </p:pic>
    </p:spTree>
    <p:extLst>
      <p:ext uri="{BB962C8B-B14F-4D97-AF65-F5344CB8AC3E}">
        <p14:creationId xmlns:p14="http://schemas.microsoft.com/office/powerpoint/2010/main" val="1061353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39296" y="1555888"/>
            <a:ext cx="9474477" cy="4666008"/>
          </a:xfrm>
          <a:prstGeom prst="rect">
            <a:avLst/>
          </a:prstGeom>
          <a:noFill/>
          <a:ln>
            <a:noFill/>
          </a:ln>
        </p:spPr>
      </p:pic>
    </p:spTree>
    <p:extLst>
      <p:ext uri="{BB962C8B-B14F-4D97-AF65-F5344CB8AC3E}">
        <p14:creationId xmlns:p14="http://schemas.microsoft.com/office/powerpoint/2010/main" val="4268720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85653" y="1492319"/>
            <a:ext cx="7301147" cy="4689820"/>
          </a:xfrm>
          <a:prstGeom prst="rect">
            <a:avLst/>
          </a:prstGeom>
          <a:noFill/>
          <a:ln>
            <a:noFill/>
          </a:ln>
        </p:spPr>
      </p:pic>
      <p:sp>
        <p:nvSpPr>
          <p:cNvPr id="2" name="文本框 1"/>
          <p:cNvSpPr txBox="1"/>
          <p:nvPr/>
        </p:nvSpPr>
        <p:spPr>
          <a:xfrm>
            <a:off x="315756" y="6065858"/>
            <a:ext cx="12330347"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数组中元素为：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26</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35</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72(a)</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72(b)</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有序！</a:t>
            </a:r>
          </a:p>
        </p:txBody>
      </p:sp>
    </p:spTree>
    <p:extLst>
      <p:ext uri="{BB962C8B-B14F-4D97-AF65-F5344CB8AC3E}">
        <p14:creationId xmlns:p14="http://schemas.microsoft.com/office/powerpoint/2010/main" val="1171644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lnSpc>
                <a:spcPct val="130000"/>
              </a:lnSpc>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heapSort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从倒数第一个非叶子结点开始调整，</a:t>
            </a:r>
            <a:endParaRPr lang="en-US"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首次建立大顶堆</a:t>
            </a:r>
          </a:p>
          <a:p>
            <a:pPr marL="0" indent="0">
              <a:lnSpc>
                <a:spcPct val="13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=(n-1)/2;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&gt;=0;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adjust(a, 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堆排序算法实现</a:t>
            </a:r>
          </a:p>
        </p:txBody>
      </p:sp>
      <p:sp>
        <p:nvSpPr>
          <p:cNvPr id="2" name="文本框 1"/>
          <p:cNvSpPr txBox="1"/>
          <p:nvPr/>
        </p:nvSpPr>
        <p:spPr>
          <a:xfrm>
            <a:off x="6232850" y="1342258"/>
            <a:ext cx="5959150" cy="5439438"/>
          </a:xfrm>
          <a:prstGeom prst="rect">
            <a:avLst/>
          </a:prstGeom>
          <a:noFill/>
        </p:spPr>
        <p:txBody>
          <a:bodyPr wrap="square" rtlCol="0">
            <a:spAutoFit/>
          </a:bodyPr>
          <a:lstStyle/>
          <a:p>
            <a:pPr>
              <a:lnSpc>
                <a:spcPct val="130000"/>
              </a:lnSpc>
              <a:spcBef>
                <a:spcPts val="1000"/>
              </a:spcBef>
              <a:buClr>
                <a:schemeClr val="accent1"/>
              </a:buClr>
              <a:buSzPct val="100000"/>
            </a:pP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换大顶，逐次减少参与的元素，</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重新调整为大顶堆</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(j=n-1; j&gt;=1;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大顶和第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个位置元素交换</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a[0];  a[0] = a[j];   a[j]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调整第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个元素</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adjust(a, j,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27576"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694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adjust(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对尺寸为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的数组</a:t>
            </a:r>
            <a:r>
              <a:rPr lang="en-US" altLang="zh-CN" b="0" dirty="0">
                <a:ea typeface="华文楷体" panose="02010600040101010101" pitchFamily="2" charset="-122"/>
                <a:cs typeface="Times New Roman" panose="02020603050405020304" pitchFamily="18" charset="0"/>
              </a:rPr>
              <a:t>a</a:t>
            </a:r>
            <a:r>
              <a:rPr lang="zh-CN" altLang="zh-CN" b="0" dirty="0">
                <a:ea typeface="华文楷体" panose="02010600040101010101" pitchFamily="2" charset="-122"/>
                <a:cs typeface="Times New Roman" panose="02020603050405020304" pitchFamily="18" charset="0"/>
              </a:rPr>
              <a:t>，假设根为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下</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标元素，调整下标为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的元素，使</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得以</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为根的二叉树为一个大顶堆。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 2*i+1;  //</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的左子下标</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堆排序算法实现</a:t>
            </a:r>
          </a:p>
        </p:txBody>
      </p:sp>
      <p:sp>
        <p:nvSpPr>
          <p:cNvPr id="2" name="文本框 1"/>
          <p:cNvSpPr txBox="1"/>
          <p:nvPr/>
        </p:nvSpPr>
        <p:spPr>
          <a:xfrm>
            <a:off x="5752931" y="1466867"/>
            <a:ext cx="6229739" cy="4955203"/>
          </a:xfrm>
          <a:prstGeom prst="rect">
            <a:avLst/>
          </a:prstGeom>
          <a:noFill/>
        </p:spPr>
        <p:txBody>
          <a:bodyPr wrap="square" rtlCol="0">
            <a:spAutoFit/>
          </a:bodyPr>
          <a:lstStyle/>
          <a:p>
            <a:r>
              <a:rPr lang="en-US" altLang="zh-CN" sz="2800" dirty="0"/>
              <a:t> </a:t>
            </a: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&gt;n-1) return;</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(maxChild+1&lt;=n-1)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还有右子</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(a[maxChild+1]&gt;=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右子最大</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继续向下调整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50497"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31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堆排序时间消耗由两部分组成：</a:t>
                </a:r>
                <a:endParaRPr lang="en-US" altLang="zh-CN" sz="2800" b="0" dirty="0">
                  <a:ea typeface="华文楷体" panose="02010600040101010101" pitchFamily="2" charset="-122"/>
                  <a:cs typeface="Times New Roman" panose="02020603050405020304" pitchFamily="18" charset="0"/>
                </a:endParaRPr>
              </a:p>
              <a:p>
                <a:pPr lvl="1">
                  <a:buFont typeface="Wingdings" panose="05000000000000000000" pitchFamily="2" charset="2"/>
                  <a:buChar char="ü"/>
                </a:pPr>
                <a:r>
                  <a:rPr lang="zh-CN" altLang="zh-CN" sz="3200" b="0" dirty="0">
                    <a:ea typeface="华文楷体" panose="02010600040101010101" pitchFamily="2" charset="-122"/>
                    <a:cs typeface="Times New Roman" panose="02020603050405020304" pitchFamily="18" charset="0"/>
                  </a:rPr>
                  <a:t>初次建堆的时间消耗和</a:t>
                </a:r>
                <a:endParaRPr lang="en-US" altLang="zh-CN" sz="3200" b="0" dirty="0">
                  <a:ea typeface="华文楷体" panose="02010600040101010101" pitchFamily="2" charset="-122"/>
                  <a:cs typeface="Times New Roman" panose="02020603050405020304" pitchFamily="18" charset="0"/>
                </a:endParaRPr>
              </a:p>
              <a:p>
                <a:pPr lvl="1">
                  <a:buFont typeface="Wingdings" panose="05000000000000000000" pitchFamily="2" charset="2"/>
                  <a:buChar char="ü"/>
                </a:pPr>
                <a:r>
                  <a:rPr lang="en-US" altLang="zh-CN" sz="3200" b="0" dirty="0">
                    <a:ea typeface="华文楷体" panose="02010600040101010101" pitchFamily="2" charset="-122"/>
                    <a:cs typeface="Times New Roman" panose="02020603050405020304" pitchFamily="18" charset="0"/>
                  </a:rPr>
                  <a:t>n-1</a:t>
                </a:r>
                <a:r>
                  <a:rPr lang="zh-CN" altLang="en-US" sz="3200" b="0" dirty="0">
                    <a:ea typeface="华文楷体" panose="02010600040101010101" pitchFamily="2" charset="-122"/>
                    <a:cs typeface="Times New Roman" panose="02020603050405020304" pitchFamily="18" charset="0"/>
                  </a:rPr>
                  <a:t>次</a:t>
                </a:r>
                <a:r>
                  <a:rPr lang="zh-CN" altLang="zh-CN" sz="3200" b="0" dirty="0">
                    <a:ea typeface="华文楷体" panose="02010600040101010101" pitchFamily="2" charset="-122"/>
                    <a:cs typeface="Times New Roman" panose="02020603050405020304" pitchFamily="18" charset="0"/>
                  </a:rPr>
                  <a:t>取大顶的时间消耗。</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前者从形式上看时间复杂度是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但实际可达</a:t>
                </a:r>
                <a:r>
                  <a:rPr lang="en-US" altLang="zh-CN" sz="2800" b="0" dirty="0">
                    <a:ea typeface="华文楷体" panose="02010600040101010101" pitchFamily="2" charset="-122"/>
                    <a:cs typeface="Times New Roman" panose="02020603050405020304" pitchFamily="18" charset="0"/>
                  </a:rPr>
                  <a:t>O(n)</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后者时间复杂度</a:t>
                </a:r>
                <a:r>
                  <a:rPr lang="zh-CN" altLang="en-US" sz="2800" b="0" dirty="0">
                    <a:ea typeface="华文楷体" panose="02010600040101010101" pitchFamily="2" charset="-122"/>
                    <a:cs typeface="Times New Roman" panose="02020603050405020304" pitchFamily="18" charset="0"/>
                  </a:rPr>
                  <a:t>也</a:t>
                </a:r>
                <a:r>
                  <a:rPr lang="zh-CN" altLang="zh-CN" sz="2800" b="0" dirty="0">
                    <a:ea typeface="华文楷体" panose="02010600040101010101" pitchFamily="2" charset="-122"/>
                    <a:cs typeface="Times New Roman" panose="02020603050405020304" pitchFamily="18" charset="0"/>
                  </a:rPr>
                  <a:t>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a:t>
                </a:r>
                <a:r>
                  <a:rPr lang="zh-CN" altLang="en-US" sz="2800" dirty="0">
                    <a:ea typeface="华文楷体" panose="02010600040101010101" pitchFamily="2" charset="-122"/>
                    <a:cs typeface="Times New Roman" panose="02020603050405020304" pitchFamily="18" charset="0"/>
                  </a:rPr>
                  <a:t>思考：为什么不可以是</a:t>
                </a:r>
                <a:r>
                  <a:rPr lang="en-US" altLang="zh-CN" sz="2800" dirty="0">
                    <a:ea typeface="华文楷体" panose="02010600040101010101" pitchFamily="2" charset="-122"/>
                    <a:cs typeface="Times New Roman" panose="02020603050405020304" pitchFamily="18" charset="0"/>
                  </a:rPr>
                  <a:t>O(n)</a:t>
                </a:r>
              </a:p>
              <a:p>
                <a:pPr marL="0" indent="0">
                  <a:buNone/>
                </a:pPr>
                <a:endParaRPr lang="en-US" altLang="zh-CN" sz="36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81880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待排序数据可全部一次性载入内存，排序只和内存打交道，在程序中的具体表现就是数据可以全部放入声明的一组变量中，该排序操作称为</a:t>
            </a:r>
            <a:r>
              <a:rPr lang="zh-CN" altLang="zh-CN" sz="3200" dirty="0">
                <a:latin typeface="华文楷体" panose="02010600040101010101" pitchFamily="2" charset="-122"/>
                <a:ea typeface="华文楷体" panose="02010600040101010101" pitchFamily="2" charset="-122"/>
              </a:rPr>
              <a:t>内排序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如果待排序数据不能一次性全部载入内存，在排序过程中还需要进行内、外存之间的数据交换，在程序中的具体表现是数据只能分批从文件中读入内存变量中，该排序称为</a:t>
            </a:r>
            <a:r>
              <a:rPr lang="zh-CN" altLang="zh-CN" sz="3200" dirty="0">
                <a:latin typeface="华文楷体" panose="02010600040101010101" pitchFamily="2" charset="-122"/>
                <a:ea typeface="华文楷体" panose="02010600040101010101" pitchFamily="2" charset="-122"/>
              </a:rPr>
              <a:t>外部排序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07883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480681"/>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a:ea typeface="华文楷体" panose="02010600040101010101" pitchFamily="2" charset="-122"/>
                    <a:cs typeface="Times New Roman" panose="02020603050405020304" pitchFamily="18" charset="0"/>
                  </a:rPr>
                  <a:t>假设堆的高度为</a:t>
                </a:r>
                <a:r>
                  <a:rPr lang="en-US" altLang="zh-CN" sz="2800" b="0" dirty="0">
                    <a:ea typeface="华文楷体" panose="02010600040101010101" pitchFamily="2" charset="-122"/>
                    <a:cs typeface="Times New Roman" panose="02020603050405020304" pitchFamily="18" charset="0"/>
                  </a:rPr>
                  <a:t>h+1</a:t>
                </a:r>
                <a:r>
                  <a:rPr lang="zh-CN" altLang="zh-CN" sz="2800" b="0" dirty="0">
                    <a:ea typeface="华文楷体" panose="02010600040101010101" pitchFamily="2" charset="-122"/>
                    <a:cs typeface="Times New Roman" panose="02020603050405020304" pitchFamily="18" charset="0"/>
                  </a:rPr>
                  <a:t>，总的元素个数为</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当堆是一个满二叉树时，有：</a:t>
                </a:r>
              </a:p>
              <a:p>
                <a:pPr marL="0" indent="0">
                  <a:buNone/>
                </a:pPr>
                <a:r>
                  <a:rPr lang="en-US" altLang="zh-CN" sz="2800" b="0" dirty="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sSup>
                      <m:sSupPr>
                        <m:ctrlPr>
                          <a:rPr lang="zh-CN" altLang="zh-CN" sz="2800" b="0" i="1">
                            <a:latin typeface="Cambria Math" panose="02040503050406030204" pitchFamily="18" charset="0"/>
                          </a:rPr>
                        </m:ctrlPr>
                      </m:sSupPr>
                      <m:e>
                        <m:r>
                          <a:rPr lang="en-US" altLang="zh-CN" sz="2800" b="0" i="1">
                            <a:latin typeface="Cambria Math" panose="02040503050406030204" pitchFamily="18" charset="0"/>
                          </a:rPr>
                          <m:t>2</m:t>
                        </m:r>
                      </m:e>
                      <m:sup>
                        <m:r>
                          <a:rPr lang="en-US" altLang="zh-CN" sz="2800" b="0" i="1">
                            <a:latin typeface="Cambria Math" panose="02040503050406030204" pitchFamily="18" charset="0"/>
                          </a:rPr>
                          <m:t>h</m:t>
                        </m:r>
                        <m:r>
                          <a:rPr lang="en-US" altLang="zh-CN" sz="2800" b="0" i="1">
                            <a:latin typeface="Cambria Math" panose="02040503050406030204" pitchFamily="18" charset="0"/>
                          </a:rPr>
                          <m:t>+1</m:t>
                        </m:r>
                      </m:sup>
                    </m:sSup>
                    <m:r>
                      <a:rPr lang="zh-CN" altLang="en-US" sz="2800" b="0" i="1">
                        <a:latin typeface="Cambria Math" panose="02040503050406030204" pitchFamily="18" charset="0"/>
                      </a:rPr>
                      <m:t>−</m:t>
                    </m:r>
                    <m:r>
                      <a:rPr lang="en-US" altLang="zh-CN" sz="2800" b="0" i="1">
                        <a:latin typeface="Cambria Math" panose="02040503050406030204" pitchFamily="18" charset="0"/>
                      </a:rPr>
                      <m:t>1</m:t>
                    </m:r>
                  </m:oMath>
                </a14:m>
                <a:r>
                  <a:rPr lang="en-US" altLang="zh-CN" sz="2800" b="0" dirty="0">
                    <a:ea typeface="华文楷体" panose="02010600040101010101" pitchFamily="2" charset="-122"/>
                    <a:cs typeface="Times New Roman" panose="02020603050405020304" pitchFamily="18" charset="0"/>
                  </a:rPr>
                  <a:t> </a:t>
                </a:r>
              </a:p>
              <a:p>
                <a:pPr marL="0" indent="0">
                  <a:buNone/>
                </a:pPr>
                <a:r>
                  <a:rPr lang="zh-CN" altLang="zh-CN" sz="2800" b="0" dirty="0">
                    <a:ea typeface="华文楷体" panose="02010600040101010101" pitchFamily="2" charset="-122"/>
                    <a:cs typeface="Times New Roman" panose="02020603050405020304" pitchFamily="18" charset="0"/>
                  </a:rPr>
                  <a:t>观察此堆，从后往前逐个检查并调整各个非叶子结点时，比较并调整的最大次数为以该结点为根的堆的高度</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480681"/>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3455671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endParaRPr lang="en-US" altLang="zh-CN" sz="2800" b="0" dirty="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第一批非叶子结点在倒数第二层，倒数第二层总的结点个数为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1</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倒数第三层总的结点个数为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2</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根结点这层的结点个数为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h</m:t>
                        </m:r>
                      </m:sup>
                    </m:sSup>
                  </m:oMath>
                </a14:m>
                <a:r>
                  <a:rPr lang="en-US" altLang="zh-CN" sz="2800" b="0" dirty="0">
                    <a:ea typeface="华文楷体" panose="02010600040101010101" pitchFamily="2" charset="-122"/>
                    <a:cs typeface="Times New Roman" panose="02020603050405020304" pitchFamily="18" charset="0"/>
                  </a:rPr>
                  <a:t>=</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0</m:t>
                        </m:r>
                      </m:sup>
                    </m:sSup>
                  </m:oMath>
                </a14:m>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个，结点比较调整最大次数为</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2285503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a:ea typeface="华文楷体" panose="02010600040101010101" pitchFamily="2" charset="-122"/>
                    <a:cs typeface="Times New Roman" panose="02020603050405020304" pitchFamily="18" charset="0"/>
                  </a:rPr>
                  <a:t>故总的比较调整次数最多为：</a:t>
                </a:r>
                <a:endParaRPr lang="en-US" altLang="zh-CN" sz="2800" b="0"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0</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d>
                            <m:dPr>
                              <m:ctrlPr>
                                <a:rPr lang="zh-CN" altLang="zh-CN" i="1">
                                  <a:latin typeface="Cambria Math" panose="02040503050406030204" pitchFamily="18" charset="0"/>
                                </a:rPr>
                              </m:ctrlPr>
                            </m:dPr>
                            <m:e>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𝑖</m:t>
                              </m:r>
                            </m:e>
                          </m:d>
                        </m:e>
                      </m:nary>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a14:m>
                <a:endParaRPr lang="en-US" altLang="zh-CN" i="1" dirty="0">
                  <a:ea typeface="华文楷体" panose="02010600040101010101" pitchFamily="2" charset="-122"/>
                  <a:cs typeface="Times New Roman" panose="02020603050405020304" pitchFamily="18" charset="0"/>
                </a:endParaRPr>
              </a:p>
              <a:p>
                <a:pPr marL="0" indent="0">
                  <a:buNone/>
                </a:pPr>
                <a:endParaRPr lang="en-US" altLang="zh-CN" i="1"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=0+2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endParaRPr lang="zh-CN" altLang="zh-CN" dirty="0">
                  <a:ea typeface="华文楷体" panose="02010600040101010101" pitchFamily="2" charset="-122"/>
                  <a:cs typeface="Times New Roman" panose="02020603050405020304" pitchFamily="18" charset="0"/>
                </a:endParaRPr>
              </a:p>
              <a:p>
                <a:pPr marL="0" indent="0">
                  <a:buNone/>
                </a:pPr>
                <a:endParaRPr lang="en-US" altLang="zh-CN" sz="2800"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3004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5"/>
                <a:ext cx="11631465" cy="5034420"/>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i="1">
                          <a:latin typeface="Cambria Math" panose="02040503050406030204" pitchFamily="18" charset="0"/>
                        </a:rPr>
                        <m:t>−</m:t>
                      </m:r>
                      <m:r>
                        <m:rPr>
                          <m:sty m:val="p"/>
                        </m:rPr>
                        <a:rPr lang="en-US" altLang="zh-CN">
                          <a:latin typeface="Cambria Math" panose="02040503050406030204" pitchFamily="18" charset="0"/>
                        </a:rPr>
                        <m:t>t</m:t>
                      </m:r>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1+1+2+4+8+…+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r>
                            <a:rPr lang="zh-CN" altLang="en-US"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num>
                        <m:den>
                          <m:r>
                            <a:rPr lang="en-US" altLang="zh-CN" i="1">
                              <a:latin typeface="Cambria Math" panose="02040503050406030204" pitchFamily="18" charset="0"/>
                            </a:rPr>
                            <m:t>1−2</m:t>
                          </m:r>
                        </m:den>
                      </m:f>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r>
                      <a:rPr lang="en-US" altLang="zh-CN" i="1">
                        <a:latin typeface="Cambria Math" panose="02040503050406030204" pitchFamily="18" charset="0"/>
                      </a:rPr>
                      <m:t>−1</m:t>
                    </m:r>
                  </m:oMath>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+1</m:t>
                      </m:r>
                      <m:r>
                        <a:rPr lang="zh-CN" altLang="zh-CN">
                          <a:latin typeface="Cambria Math" panose="02040503050406030204" pitchFamily="18" charset="0"/>
                        </a:rPr>
                        <m:t>）</m:t>
                      </m:r>
                    </m:oMath>
                  </m:oMathPara>
                </a14:m>
                <a:endParaRPr lang="en-US" altLang="zh-CN"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又</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为</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的对数阶，故建堆的时间复杂度为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大顶和数组中最后一个元素交换后，堆的规模和高度也在逐渐边小，调整计算量和建堆时间不一样，如具有树高的结点是多个，而不是仅</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个。</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5"/>
                <a:ext cx="11631465" cy="5034420"/>
              </a:xfrm>
              <a:blipFill>
                <a:blip r:embed="rId3"/>
                <a:stretch>
                  <a:fillRect l="-1048" r="-262" b="-133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3848405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05819"/>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以上算法中可以看出，左、右子中选择最大元素时，右子是优先的。即如果左、右子一样大，选择右子为最大子，优先进入堆顶，并先于左子被替换到序列尾部。右子相对于左子，原本在数组序列中的位置就居于后面。</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当父结点值和最大孩子结点的值相同时，该孩子也被换到上层，优先进入排序结果序列的尾部，此时排序</a:t>
            </a:r>
            <a:r>
              <a:rPr lang="zh-CN" altLang="en-US" sz="2800" b="0" dirty="0">
                <a:ea typeface="华文楷体" panose="02010600040101010101" pitchFamily="2" charset="-122"/>
                <a:cs typeface="Times New Roman" panose="02020603050405020304" pitchFamily="18" charset="0"/>
              </a:rPr>
              <a:t>保持了原来的相对前后位置。</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但当父结点值和最小结点的值相同时，情况可能发生反转，排序结果显示为</a:t>
            </a:r>
            <a:r>
              <a:rPr lang="zh-CN" altLang="zh-CN" sz="2800" dirty="0">
                <a:ea typeface="华文楷体" panose="02010600040101010101" pitchFamily="2" charset="-122"/>
                <a:cs typeface="Times New Roman" panose="02020603050405020304" pitchFamily="18" charset="0"/>
              </a:rPr>
              <a:t>不稳定排序</a:t>
            </a:r>
            <a:r>
              <a:rPr lang="zh-CN" altLang="zh-CN" sz="2800" b="0" dirty="0">
                <a:ea typeface="华文楷体" panose="02010600040101010101" pitchFamily="2" charset="-122"/>
                <a:cs typeface="Times New Roman" panose="02020603050405020304" pitchFamily="18" charset="0"/>
              </a:rPr>
              <a:t>。</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spTree>
    <p:extLst>
      <p:ext uri="{BB962C8B-B14F-4D97-AF65-F5344CB8AC3E}">
        <p14:creationId xmlns:p14="http://schemas.microsoft.com/office/powerpoint/2010/main" val="1983897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28209" y="2057400"/>
            <a:ext cx="7737475" cy="3343276"/>
          </a:xfrm>
          <a:prstGeom prst="rect">
            <a:avLst/>
          </a:prstGeom>
          <a:noFill/>
          <a:ln>
            <a:noFill/>
          </a:ln>
        </p:spPr>
      </p:pic>
    </p:spTree>
    <p:extLst>
      <p:ext uri="{BB962C8B-B14F-4D97-AF65-F5344CB8AC3E}">
        <p14:creationId xmlns:p14="http://schemas.microsoft.com/office/powerpoint/2010/main" val="2197081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70024" y="2076450"/>
            <a:ext cx="7273925" cy="3252788"/>
          </a:xfrm>
          <a:prstGeom prst="rect">
            <a:avLst/>
          </a:prstGeom>
          <a:noFill/>
          <a:ln>
            <a:noFill/>
          </a:ln>
        </p:spPr>
      </p:pic>
    </p:spTree>
    <p:extLst>
      <p:ext uri="{BB962C8B-B14F-4D97-AF65-F5344CB8AC3E}">
        <p14:creationId xmlns:p14="http://schemas.microsoft.com/office/powerpoint/2010/main" val="442530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822587" y="1629395"/>
            <a:ext cx="7415213" cy="2843213"/>
          </a:xfrm>
          <a:prstGeom prst="rect">
            <a:avLst/>
          </a:prstGeom>
          <a:noFill/>
          <a:ln>
            <a:noFill/>
          </a:ln>
        </p:spPr>
      </p:pic>
      <p:sp>
        <p:nvSpPr>
          <p:cNvPr id="6" name="文本框 5"/>
          <p:cNvSpPr txBox="1"/>
          <p:nvPr/>
        </p:nvSpPr>
        <p:spPr>
          <a:xfrm>
            <a:off x="546278" y="4624447"/>
            <a:ext cx="10701337" cy="2062103"/>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总结： </a:t>
            </a:r>
            <a:r>
              <a:rPr lang="zh-CN" altLang="en-US" sz="3200" dirty="0">
                <a:latin typeface="华文楷体" panose="02010600040101010101" pitchFamily="2" charset="-122"/>
                <a:ea typeface="华文楷体" panose="02010600040101010101" pitchFamily="2" charset="-122"/>
              </a:rPr>
              <a:t>堆排序算法是一个</a:t>
            </a:r>
            <a:r>
              <a:rPr lang="zh-CN" altLang="en-US" sz="3200" b="1" dirty="0">
                <a:latin typeface="华文楷体" panose="02010600040101010101" pitchFamily="2" charset="-122"/>
                <a:ea typeface="华文楷体" panose="02010600040101010101" pitchFamily="2" charset="-122"/>
              </a:rPr>
              <a:t>不稳定排序</a:t>
            </a:r>
            <a:r>
              <a:rPr lang="zh-CN" altLang="en-US" sz="3200" dirty="0">
                <a:latin typeface="华文楷体" panose="02010600040101010101" pitchFamily="2" charset="-122"/>
                <a:ea typeface="华文楷体" panose="02010600040101010101" pitchFamily="2" charset="-122"/>
              </a:rPr>
              <a:t>算法</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事实上，最终有序序列是按照层次遍历得出，而在调整过程中是父子之间进行的交换，而父子位置在最终的有序序列中并不是相邻的，故不稳定。</a:t>
            </a:r>
          </a:p>
        </p:txBody>
      </p:sp>
    </p:spTree>
    <p:extLst>
      <p:ext uri="{BB962C8B-B14F-4D97-AF65-F5344CB8AC3E}">
        <p14:creationId xmlns:p14="http://schemas.microsoft.com/office/powerpoint/2010/main" val="694152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归并排序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449549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7"/>
            <a:ext cx="11713691" cy="1373092"/>
          </a:xfrm>
        </p:spPr>
        <p:txBody>
          <a:bodyPr>
            <a:normAutofit lnSpcReduction="10000"/>
          </a:bodyPr>
          <a:lstStyle/>
          <a:p>
            <a:pPr marL="715963" indent="-457200">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基于将两个有序序列归并为一个有序序列的方法。</a:t>
            </a:r>
            <a:endParaRPr lang="en-US" altLang="zh-CN" sz="3200" b="0" dirty="0">
              <a:latin typeface="华文楷体" panose="02010600040101010101" pitchFamily="2" charset="-122"/>
              <a:ea typeface="华文楷体" panose="02010600040101010101" pitchFamily="2" charset="-122"/>
            </a:endParaRPr>
          </a:p>
          <a:p>
            <a:pPr marL="258763" indent="0">
              <a:buNone/>
            </a:pPr>
            <a:r>
              <a:rPr lang="zh-CN" altLang="en-US" sz="3200" b="0" dirty="0">
                <a:latin typeface="华文楷体" panose="02010600040101010101" pitchFamily="2" charset="-122"/>
                <a:ea typeface="华文楷体" panose="02010600040101010101" pitchFamily="2" charset="-122"/>
              </a:rPr>
              <a:t>归并示例：</a:t>
            </a:r>
            <a:endParaRPr lang="en-US" altLang="zh-CN" sz="3200" b="0" dirty="0">
              <a:latin typeface="华文楷体" panose="02010600040101010101" pitchFamily="2" charset="-122"/>
              <a:ea typeface="华文楷体" panose="02010600040101010101" pitchFamily="2" charset="-122"/>
            </a:endParaRPr>
          </a:p>
          <a:p>
            <a:pPr marL="258763" indent="0">
              <a:buNone/>
            </a:pPr>
            <a:endParaRPr lang="en-US" altLang="zh-CN" sz="3200" b="0" dirty="0"/>
          </a:p>
        </p:txBody>
      </p:sp>
      <p:sp>
        <p:nvSpPr>
          <p:cNvPr id="8194" name="Rectangle 2"/>
          <p:cNvSpPr>
            <a:spLocks noGrp="1" noRot="1" noChangeArrowheads="1"/>
          </p:cNvSpPr>
          <p:nvPr>
            <p:ph type="title"/>
          </p:nvPr>
        </p:nvSpPr>
        <p:spPr>
          <a:xfrm>
            <a:off x="341460" y="772807"/>
            <a:ext cx="7025111"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归并排序     </a:t>
            </a:r>
            <a:r>
              <a:rPr lang="en-US" altLang="zh-CN" dirty="0">
                <a:latin typeface="华文楷体" panose="02010600040101010101" pitchFamily="2" charset="-122"/>
                <a:ea typeface="华文楷体" panose="02010600040101010101" pitchFamily="2" charset="-122"/>
              </a:rPr>
              <a:t>(1945</a:t>
            </a:r>
            <a:r>
              <a:rPr lang="zh-CN" altLang="en-US" dirty="0">
                <a:latin typeface="华文楷体" panose="02010600040101010101" pitchFamily="2" charset="-122"/>
                <a:ea typeface="华文楷体" panose="02010600040101010101" pitchFamily="2" charset="-122"/>
              </a:rPr>
              <a:t>年 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诺依曼提出</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97155" y="2255438"/>
            <a:ext cx="8892479" cy="4344145"/>
          </a:xfrm>
          <a:prstGeom prst="rect">
            <a:avLst/>
          </a:prstGeom>
          <a:noFill/>
          <a:ln>
            <a:noFill/>
          </a:ln>
        </p:spPr>
      </p:pic>
    </p:spTree>
    <p:extLst>
      <p:ext uri="{BB962C8B-B14F-4D97-AF65-F5344CB8AC3E}">
        <p14:creationId xmlns:p14="http://schemas.microsoft.com/office/powerpoint/2010/main" val="328706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排序算法中，比较和交换是基础。</a:t>
            </a:r>
            <a:r>
              <a:rPr lang="zh-CN" altLang="en-US" sz="3200" b="0" dirty="0">
                <a:latin typeface="华文楷体" panose="02010600040101010101" pitchFamily="2" charset="-122"/>
                <a:ea typeface="华文楷体" panose="02010600040101010101" pitchFamily="2" charset="-122"/>
              </a:rPr>
              <a:t>编程语言</a:t>
            </a:r>
            <a:r>
              <a:rPr lang="zh-CN" altLang="zh-CN" sz="3200" b="0" dirty="0">
                <a:latin typeface="华文楷体" panose="02010600040101010101" pitchFamily="2" charset="-122"/>
                <a:ea typeface="华文楷体" panose="02010600040101010101" pitchFamily="2" charset="-122"/>
              </a:rPr>
              <a:t>提供的比较操作是一个二元操作，它给出了</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五种关系的比较操作，所有的比较操作均以此为基础，如何反复利用二元操作中的两两比较完成排序任务是以下所有算法的主线。</a:t>
            </a:r>
            <a:endParaRPr lang="en-US" altLang="zh-CN" sz="3200" b="0" dirty="0">
              <a:latin typeface="华文楷体" panose="02010600040101010101" pitchFamily="2" charset="-122"/>
              <a:ea typeface="华文楷体" panose="02010600040101010101" pitchFamily="2" charset="-122"/>
            </a:endParaRPr>
          </a:p>
          <a:p>
            <a:pPr marL="0" indent="0">
              <a:buNone/>
            </a:pPr>
            <a:endParaRPr lang="zh-CN"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如无特殊说明，</a:t>
            </a:r>
            <a:r>
              <a:rPr lang="zh-CN" altLang="en-US" sz="3200" b="0" dirty="0">
                <a:latin typeface="华文楷体" panose="02010600040101010101" pitchFamily="2" charset="-122"/>
                <a:ea typeface="华文楷体" panose="02010600040101010101" pitchFamily="2" charset="-122"/>
              </a:rPr>
              <a:t>排序后</a:t>
            </a:r>
            <a:r>
              <a:rPr lang="zh-CN" altLang="zh-CN" sz="3200" b="0" dirty="0">
                <a:latin typeface="华文楷体" panose="02010600040101010101" pitchFamily="2" charset="-122"/>
                <a:ea typeface="华文楷体" panose="02010600040101010101" pitchFamily="2" charset="-122"/>
              </a:rPr>
              <a:t>都假定是非递减的序列。</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2842564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56756" y="1662527"/>
            <a:ext cx="8680382" cy="4897299"/>
          </a:xfrm>
          <a:prstGeom prst="rect">
            <a:avLst/>
          </a:prstGeom>
          <a:noFill/>
          <a:ln>
            <a:noFill/>
          </a:ln>
        </p:spPr>
      </p:pic>
    </p:spTree>
    <p:extLst>
      <p:ext uri="{BB962C8B-B14F-4D97-AF65-F5344CB8AC3E}">
        <p14:creationId xmlns:p14="http://schemas.microsoft.com/office/powerpoint/2010/main" val="2721176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8758" y="1618836"/>
            <a:ext cx="8907816" cy="4940990"/>
          </a:xfrm>
          <a:prstGeom prst="rect">
            <a:avLst/>
          </a:prstGeom>
          <a:noFill/>
          <a:ln>
            <a:noFill/>
          </a:ln>
        </p:spPr>
      </p:pic>
    </p:spTree>
    <p:extLst>
      <p:ext uri="{BB962C8B-B14F-4D97-AF65-F5344CB8AC3E}">
        <p14:creationId xmlns:p14="http://schemas.microsoft.com/office/powerpoint/2010/main" val="183778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5056" y="1712636"/>
            <a:ext cx="9169083" cy="4787555"/>
          </a:xfrm>
          <a:prstGeom prst="rect">
            <a:avLst/>
          </a:prstGeom>
          <a:noFill/>
          <a:ln>
            <a:noFill/>
          </a:ln>
        </p:spPr>
      </p:pic>
    </p:spTree>
    <p:extLst>
      <p:ext uri="{BB962C8B-B14F-4D97-AF65-F5344CB8AC3E}">
        <p14:creationId xmlns:p14="http://schemas.microsoft.com/office/powerpoint/2010/main" val="4202472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32939" y="1518616"/>
            <a:ext cx="9557914" cy="5080966"/>
          </a:xfrm>
          <a:prstGeom prst="rect">
            <a:avLst/>
          </a:prstGeom>
          <a:noFill/>
          <a:ln>
            <a:noFill/>
          </a:ln>
        </p:spPr>
      </p:pic>
    </p:spTree>
    <p:extLst>
      <p:ext uri="{BB962C8B-B14F-4D97-AF65-F5344CB8AC3E}">
        <p14:creationId xmlns:p14="http://schemas.microsoft.com/office/powerpoint/2010/main" val="3128933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归并算法实现：</a:t>
            </a:r>
          </a:p>
        </p:txBody>
      </p:sp>
      <p:sp>
        <p:nvSpPr>
          <p:cNvPr id="2" name="文本框 1"/>
          <p:cNvSpPr txBox="1"/>
          <p:nvPr/>
        </p:nvSpPr>
        <p:spPr>
          <a:xfrm>
            <a:off x="341460" y="1346990"/>
            <a:ext cx="11704766" cy="5204502"/>
          </a:xfrm>
          <a:prstGeom prst="rect">
            <a:avLst/>
          </a:prstGeom>
          <a:noFill/>
        </p:spPr>
        <p:txBody>
          <a:bodyPr wrap="square" rtlCol="0">
            <a:spAutoFit/>
          </a:bodyPr>
          <a:lstStyle/>
          <a:p>
            <a:pPr lvl="1">
              <a:lnSpc>
                <a:spcPct val="120000"/>
              </a:lnSpc>
              <a:spcBef>
                <a:spcPts val="500"/>
              </a:spcBef>
              <a:buClr>
                <a:schemeClr val="accent1"/>
              </a:buClr>
              <a:buSzPct val="100000"/>
            </a:pP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现将两个有序序列均放在数组</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中，下标从</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low</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mid</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存储了第一个有序序列，下标从</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mid+1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high</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存储了第二个有序序列。</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void merge(</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low,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     </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创建实际空间存储合并后结果</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c=new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[high-low+1];</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low;   j = mid+1;   k = 0;</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45407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5252" y="1327112"/>
            <a:ext cx="9879496" cy="5268622"/>
          </a:xfrm>
          <a:prstGeom prst="rect">
            <a:avLst/>
          </a:prstGeom>
          <a:noFill/>
        </p:spPr>
        <p:txBody>
          <a:bodyPr wrap="square" rtlCol="0">
            <a:spAutoFit/>
          </a:bodyPr>
          <a:lstStyle/>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两个有序序列中元素的比较合并</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&lt;=mid)&amp;&amp;(j&lt;=high))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]&lt;=a[j])</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c[k]=a[j];   j=j+1;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k=k+1;</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93503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199" y="856357"/>
            <a:ext cx="9879496" cy="5509200"/>
          </a:xfrm>
          <a:prstGeom prst="rect">
            <a:avLst/>
          </a:prstGeom>
          <a:noFill/>
        </p:spPr>
        <p:txBody>
          <a:bodyPr wrap="square" rtlCol="0">
            <a:spAutoFit/>
          </a:bodyPr>
          <a:lstStyle/>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=i+1;    k=k+1;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c[k]=a[j];     j=j+1;    k=k+1;    }</a:t>
            </a:r>
          </a:p>
          <a:p>
            <a:pPr marL="715963"/>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=0;i&lt;high-low+1;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i+low</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delete []c;</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83060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8782" y="1549012"/>
            <a:ext cx="11287323" cy="4036779"/>
          </a:xfrm>
        </p:spPr>
        <p:txBody>
          <a:bodyPr>
            <a:normAutofit/>
          </a:bodyPr>
          <a:lstStyle/>
          <a:p>
            <a:pPr marL="715963" indent="-457200">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两个有序序列中，每个元素参与比较的次数不确定，从这个角度分析较复杂。</a:t>
            </a:r>
            <a:endParaRPr lang="en-US" altLang="zh-CN" sz="3200" b="0" dirty="0">
              <a:ea typeface="华文楷体" panose="02010600040101010101" pitchFamily="2" charset="-122"/>
              <a:cs typeface="Times New Roman" panose="02020603050405020304" pitchFamily="18" charset="0"/>
            </a:endParaRPr>
          </a:p>
          <a:p>
            <a:pPr marL="715963" indent="-457200">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换个角度，</a:t>
            </a:r>
            <a:r>
              <a:rPr lang="zh-CN" altLang="en-US" sz="3200" dirty="0">
                <a:solidFill>
                  <a:srgbClr val="FF0000"/>
                </a:solidFill>
                <a:ea typeface="华文楷体" panose="02010600040101010101" pitchFamily="2" charset="-122"/>
                <a:cs typeface="Times New Roman" panose="02020603050405020304" pitchFamily="18" charset="0"/>
              </a:rPr>
              <a:t>从结果序列观察</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814388" indent="0">
              <a:buNone/>
            </a:pPr>
            <a:r>
              <a:rPr lang="zh-CN" altLang="en-US" sz="3200" b="0" dirty="0">
                <a:ea typeface="华文楷体" panose="02010600040101010101" pitchFamily="2" charset="-122"/>
                <a:cs typeface="Times New Roman" panose="02020603050405020304" pitchFamily="18" charset="0"/>
              </a:rPr>
              <a:t>假设两个序列长度分别是</a:t>
            </a:r>
            <a:r>
              <a:rPr lang="en-US" altLang="zh-CN" sz="3200" b="0" dirty="0">
                <a:ea typeface="华文楷体" panose="02010600040101010101" pitchFamily="2" charset="-122"/>
                <a:cs typeface="Times New Roman" panose="02020603050405020304" pitchFamily="18" charset="0"/>
              </a:rPr>
              <a:t>n</a:t>
            </a:r>
            <a:r>
              <a:rPr lang="zh-CN" altLang="en-US" sz="3200" b="0" dirty="0">
                <a:ea typeface="华文楷体" panose="02010600040101010101" pitchFamily="2" charset="-122"/>
                <a:cs typeface="Times New Roman" panose="02020603050405020304" pitchFamily="18" charset="0"/>
              </a:rPr>
              <a:t>和</a:t>
            </a:r>
            <a:r>
              <a:rPr lang="en-US" altLang="zh-CN" sz="3200" b="0" dirty="0">
                <a:ea typeface="华文楷体" panose="02010600040101010101" pitchFamily="2" charset="-122"/>
                <a:cs typeface="Times New Roman" panose="02020603050405020304" pitchFamily="18" charset="0"/>
              </a:rPr>
              <a:t>m, </a:t>
            </a:r>
            <a:r>
              <a:rPr lang="zh-CN" altLang="en-US" sz="3200" b="0" dirty="0">
                <a:ea typeface="华文楷体" panose="02010600040101010101" pitchFamily="2" charset="-122"/>
                <a:cs typeface="Times New Roman" panose="02020603050405020304" pitchFamily="18" charset="0"/>
              </a:rPr>
              <a:t>合并后长度为</a:t>
            </a:r>
            <a:r>
              <a:rPr lang="en-US" altLang="zh-CN" sz="3200" b="0" dirty="0" err="1">
                <a:ea typeface="华文楷体" panose="02010600040101010101" pitchFamily="2" charset="-122"/>
                <a:cs typeface="Times New Roman" panose="02020603050405020304" pitchFamily="18" charset="0"/>
              </a:rPr>
              <a:t>n+m</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814388" indent="0">
              <a:buNone/>
            </a:pPr>
            <a:r>
              <a:rPr lang="zh-CN" altLang="en-US" sz="3200" b="0" dirty="0">
                <a:ea typeface="华文楷体" panose="02010600040101010101" pitchFamily="2" charset="-122"/>
                <a:cs typeface="Times New Roman" panose="02020603050405020304" pitchFamily="18" charset="0"/>
              </a:rPr>
              <a:t>每次比较，结果序列都会得到一个元素，最终</a:t>
            </a:r>
            <a:r>
              <a:rPr lang="en-US" altLang="zh-CN" sz="3200" b="0" dirty="0" err="1">
                <a:ea typeface="华文楷体" panose="02010600040101010101" pitchFamily="2" charset="-122"/>
                <a:cs typeface="Times New Roman" panose="02020603050405020304" pitchFamily="18" charset="0"/>
              </a:rPr>
              <a:t>n+m</a:t>
            </a:r>
            <a:r>
              <a:rPr lang="zh-CN" altLang="en-US" sz="3200" b="0" dirty="0">
                <a:ea typeface="华文楷体" panose="02010600040101010101" pitchFamily="2" charset="-122"/>
                <a:cs typeface="Times New Roman" panose="02020603050405020304" pitchFamily="18" charset="0"/>
              </a:rPr>
              <a:t>次比较便完成了两个序列的归并。</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solidFill>
                  <a:schemeClr val="tx1"/>
                </a:solidFill>
                <a:latin typeface="华文楷体" panose="02010600040101010101" pitchFamily="2" charset="-122"/>
                <a:ea typeface="华文楷体" panose="02010600040101010101" pitchFamily="2" charset="-122"/>
              </a:rPr>
              <a:t>归并算法时间分析</a:t>
            </a:r>
          </a:p>
        </p:txBody>
      </p:sp>
    </p:spTree>
    <p:extLst>
      <p:ext uri="{BB962C8B-B14F-4D97-AF65-F5344CB8AC3E}">
        <p14:creationId xmlns:p14="http://schemas.microsoft.com/office/powerpoint/2010/main" val="1347062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归并</a:t>
            </a:r>
            <a:r>
              <a:rPr lang="zh-CN" altLang="zh-CN" sz="3200" b="0" dirty="0">
                <a:ea typeface="华文楷体" panose="02010600040101010101" pitchFamily="2" charset="-122"/>
                <a:cs typeface="Times New Roman" panose="02020603050405020304" pitchFamily="18" charset="0"/>
              </a:rPr>
              <a:t>排序的思想：</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基于将两个有序序列归并为一个有序序列的方法。</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原始序列中，每个元素可以看作是一个长度为</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的有序序列，经过两两归并，形成多个长度为</a:t>
            </a:r>
            <a:r>
              <a:rPr lang="en-US" altLang="zh-CN" sz="3200" b="0" dirty="0">
                <a:ea typeface="华文楷体" panose="02010600040101010101" pitchFamily="2" charset="-122"/>
                <a:cs typeface="Times New Roman" panose="02020603050405020304" pitchFamily="18" charset="0"/>
              </a:rPr>
              <a:t>2</a:t>
            </a:r>
            <a:r>
              <a:rPr lang="zh-CN" altLang="en-US" sz="3200" b="0" dirty="0">
                <a:ea typeface="华文楷体" panose="02010600040101010101" pitchFamily="2" charset="-122"/>
                <a:cs typeface="Times New Roman" panose="02020603050405020304" pitchFamily="18" charset="0"/>
              </a:rPr>
              <a:t>的有序序列；</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再经过相邻两个有序序列归并，形成多个长度为</a:t>
            </a:r>
            <a:r>
              <a:rPr lang="en-US" altLang="zh-CN" sz="3200" b="0" dirty="0">
                <a:ea typeface="华文楷体" panose="02010600040101010101" pitchFamily="2" charset="-122"/>
                <a:cs typeface="Times New Roman" panose="02020603050405020304" pitchFamily="18" charset="0"/>
              </a:rPr>
              <a:t>4</a:t>
            </a:r>
            <a:r>
              <a:rPr lang="zh-CN" altLang="en-US" sz="3200" b="0" dirty="0">
                <a:ea typeface="华文楷体" panose="02010600040101010101" pitchFamily="2" charset="-122"/>
                <a:cs typeface="Times New Roman" panose="02020603050405020304" pitchFamily="18" charset="0"/>
              </a:rPr>
              <a:t>的有序序列；反复如此，最后形成一个长度为</a:t>
            </a:r>
            <a:r>
              <a:rPr lang="en-US" altLang="zh-CN" sz="3200" b="0" dirty="0">
                <a:ea typeface="华文楷体" panose="02010600040101010101" pitchFamily="2" charset="-122"/>
                <a:cs typeface="Times New Roman" panose="02020603050405020304" pitchFamily="18" charset="0"/>
              </a:rPr>
              <a:t>n</a:t>
            </a:r>
            <a:r>
              <a:rPr lang="zh-CN" altLang="en-US" sz="3200" b="0" dirty="0">
                <a:ea typeface="华文楷体" panose="02010600040101010101" pitchFamily="2" charset="-122"/>
                <a:cs typeface="Times New Roman" panose="02020603050405020304" pitchFamily="18" charset="0"/>
              </a:rPr>
              <a:t>的有序序列。</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倒推回去，就是递归的思路。</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spTree>
    <p:extLst>
      <p:ext uri="{BB962C8B-B14F-4D97-AF65-F5344CB8AC3E}">
        <p14:creationId xmlns:p14="http://schemas.microsoft.com/office/powerpoint/2010/main" val="3850363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归并排序示例（递归的思路）</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98863" y="1517166"/>
            <a:ext cx="6042911" cy="5002904"/>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41774" y="1707977"/>
            <a:ext cx="5426973" cy="4621282"/>
          </a:xfrm>
          <a:prstGeom prst="rect">
            <a:avLst/>
          </a:prstGeom>
          <a:noFill/>
          <a:ln>
            <a:noFill/>
          </a:ln>
        </p:spPr>
      </p:pic>
      <p:cxnSp>
        <p:nvCxnSpPr>
          <p:cNvPr id="4" name="直接连接符 3"/>
          <p:cNvCxnSpPr/>
          <p:nvPr/>
        </p:nvCxnSpPr>
        <p:spPr>
          <a:xfrm>
            <a:off x="61553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4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排序概念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内排序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26753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a:t>
            </a:r>
          </a:p>
        </p:txBody>
      </p:sp>
      <p:sp>
        <p:nvSpPr>
          <p:cNvPr id="2" name="矩形 1"/>
          <p:cNvSpPr/>
          <p:nvPr/>
        </p:nvSpPr>
        <p:spPr>
          <a:xfrm>
            <a:off x="129289" y="1545179"/>
            <a:ext cx="5979827" cy="2246769"/>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0, n-1);</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5896947" y="1346990"/>
            <a:ext cx="5979827" cy="5262979"/>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low,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if (low&gt;=high) return;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low+high</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low,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mid+1,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merge(a, low, mid,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896947"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1460" y="4847920"/>
            <a:ext cx="4985914" cy="954107"/>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体会：</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递归调用中分割和合并的过程</a:t>
            </a:r>
          </a:p>
        </p:txBody>
      </p:sp>
    </p:spTree>
    <p:extLst>
      <p:ext uri="{BB962C8B-B14F-4D97-AF65-F5344CB8AC3E}">
        <p14:creationId xmlns:p14="http://schemas.microsoft.com/office/powerpoint/2010/main" val="203795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0486" y="1747795"/>
            <a:ext cx="10253654" cy="2863961"/>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在两两合并算法中，对前后两个有序序列中元素比较时，后者元素大才能胜出，因此值相同的元素在合并中能保持原本的相对前后位置，</a:t>
            </a:r>
            <a:r>
              <a:rPr lang="zh-CN" altLang="zh-CN" sz="2800" b="0" dirty="0">
                <a:solidFill>
                  <a:srgbClr val="FF0000"/>
                </a:solidFill>
                <a:latin typeface="华文楷体" panose="02010600040101010101" pitchFamily="2" charset="-122"/>
                <a:ea typeface="华文楷体" panose="02010600040101010101" pitchFamily="2" charset="-122"/>
              </a:rPr>
              <a:t>合并排序是一个</a:t>
            </a:r>
            <a:r>
              <a:rPr lang="zh-CN" altLang="zh-CN" sz="2800" dirty="0">
                <a:solidFill>
                  <a:srgbClr val="FF0000"/>
                </a:solidFill>
                <a:latin typeface="华文楷体" panose="02010600040101010101" pitchFamily="2" charset="-122"/>
                <a:ea typeface="华文楷体" panose="02010600040101010101" pitchFamily="2" charset="-122"/>
              </a:rPr>
              <a:t>稳定排序</a:t>
            </a:r>
            <a:r>
              <a:rPr lang="zh-CN" altLang="zh-CN" sz="2800" b="0" dirty="0">
                <a:latin typeface="华文楷体" panose="02010600040101010101" pitchFamily="2" charset="-122"/>
                <a:ea typeface="华文楷体" panose="02010600040101010101" pitchFamily="2" charset="-122"/>
              </a:rPr>
              <a:t>。</a:t>
            </a: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归并排序算法稳定性分析：</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214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327079" cy="5060598"/>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假设原始序列长度为</a:t>
                </a:r>
                <a:r>
                  <a:rPr lang="en-US" altLang="zh-CN" sz="2800" b="0" dirty="0">
                    <a:ea typeface="华文楷体" panose="02010600040101010101" pitchFamily="2" charset="-122"/>
                    <a:cs typeface="Times New Roman" panose="02020603050405020304" pitchFamily="18" charset="0"/>
                  </a:rPr>
                  <a:t>n, </a:t>
                </a:r>
                <a:r>
                  <a:rPr lang="zh-CN" altLang="zh-CN" sz="2800" b="0" dirty="0">
                    <a:ea typeface="华文楷体" panose="02010600040101010101" pitchFamily="2" charset="-122"/>
                    <a:cs typeface="Times New Roman" panose="02020603050405020304" pitchFamily="18" charset="0"/>
                  </a:rPr>
                  <a:t>消耗的时间函数为</a:t>
                </a:r>
                <a:r>
                  <a:rPr lang="en-US" altLang="zh-CN" sz="2800" b="0" dirty="0">
                    <a:ea typeface="华文楷体" panose="02010600040101010101" pitchFamily="2" charset="-122"/>
                    <a:cs typeface="Times New Roman" panose="02020603050405020304" pitchFamily="18" charset="0"/>
                  </a:rPr>
                  <a:t>t(n),</a:t>
                </a:r>
                <a:r>
                  <a:rPr lang="zh-CN" altLang="zh-CN" sz="2800" b="0" dirty="0">
                    <a:ea typeface="华文楷体" panose="02010600040101010101" pitchFamily="2" charset="-122"/>
                    <a:cs typeface="Times New Roman" panose="02020603050405020304" pitchFamily="18" charset="0"/>
                  </a:rPr>
                  <a:t>则有：</a:t>
                </a:r>
              </a:p>
              <a:p>
                <a:pPr marL="0" indent="0">
                  <a:buNone/>
                </a:pPr>
                <a:r>
                  <a:rPr lang="en-US" altLang="zh-CN" sz="2800" b="0" dirty="0">
                    <a:ea typeface="华文楷体" panose="02010600040101010101" pitchFamily="2" charset="-122"/>
                    <a:cs typeface="Times New Roman" panose="02020603050405020304" pitchFamily="18" charset="0"/>
                  </a:rPr>
                  <a:t>t(n)=t(n/2) + t(n/2) + 2*n/2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=2t(n/2)+n  = 2(t(n/4)+t(n/4)+2*n/4)+n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=4t(n/4)+2n = 4(t(n/8)+t(n/8)+2*n/8)+2n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=8t(n/8)+3n = 2</a:t>
                </a:r>
                <a:r>
                  <a:rPr lang="en-US" altLang="zh-CN" sz="2800" b="0" baseline="30000" dirty="0">
                    <a:ea typeface="华文楷体" panose="02010600040101010101" pitchFamily="2" charset="-122"/>
                    <a:cs typeface="Times New Roman" panose="02020603050405020304" pitchFamily="18" charset="0"/>
                  </a:rPr>
                  <a:t>3</a:t>
                </a:r>
                <a:r>
                  <a:rPr lang="en-US" altLang="zh-CN" sz="2800" b="0" dirty="0">
                    <a:ea typeface="华文楷体" panose="02010600040101010101" pitchFamily="2" charset="-122"/>
                    <a:cs typeface="Times New Roman" panose="02020603050405020304" pitchFamily="18" charset="0"/>
                  </a:rPr>
                  <a:t>t(n/23)+3n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=…=2</a:t>
                </a:r>
                <a:r>
                  <a:rPr lang="en-US" altLang="zh-CN" sz="2800" b="0" baseline="30000" dirty="0">
                    <a:ea typeface="华文楷体" panose="02010600040101010101" pitchFamily="2" charset="-122"/>
                    <a:cs typeface="Times New Roman" panose="02020603050405020304" pitchFamily="18" charset="0"/>
                  </a:rPr>
                  <a:t>k</a:t>
                </a:r>
                <a:r>
                  <a:rPr lang="en-US" altLang="zh-CN" sz="2800" b="0" dirty="0">
                    <a:ea typeface="华文楷体" panose="02010600040101010101" pitchFamily="2" charset="-122"/>
                    <a:cs typeface="Times New Roman" panose="02020603050405020304" pitchFamily="18" charset="0"/>
                  </a:rPr>
                  <a:t>t(1)+</a:t>
                </a:r>
                <a:r>
                  <a:rPr lang="en-US" altLang="zh-CN" sz="2800" b="0" dirty="0" err="1">
                    <a:ea typeface="华文楷体" panose="02010600040101010101" pitchFamily="2" charset="-122"/>
                    <a:cs typeface="Times New Roman" panose="02020603050405020304" pitchFamily="18" charset="0"/>
                  </a:rPr>
                  <a:t>kn</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k</a:t>
                </a:r>
                <a:r>
                  <a:rPr lang="zh-CN" altLang="en-US" sz="2800" b="0" dirty="0">
                    <a:ea typeface="华文楷体" panose="02010600040101010101" pitchFamily="2" charset="-122"/>
                    <a:cs typeface="Times New Roman" panose="02020603050405020304" pitchFamily="18" charset="0"/>
                  </a:rPr>
                  <a:t>为</a:t>
                </a:r>
                <a:r>
                  <a:rPr lang="en-US" altLang="zh-CN" sz="2800" b="0" dirty="0">
                    <a:ea typeface="华文楷体" panose="02010600040101010101" pitchFamily="2" charset="-122"/>
                    <a:cs typeface="Times New Roman" panose="02020603050405020304" pitchFamily="18" charset="0"/>
                  </a:rPr>
                  <a:t>n</a:t>
                </a:r>
                <a:r>
                  <a:rPr lang="zh-CN" altLang="en-US" sz="2800" b="0" dirty="0">
                    <a:ea typeface="华文楷体" panose="02010600040101010101" pitchFamily="2" charset="-122"/>
                    <a:cs typeface="Times New Roman" panose="02020603050405020304" pitchFamily="18" charset="0"/>
                  </a:rPr>
                  <a:t>能被</a:t>
                </a:r>
                <a:r>
                  <a:rPr lang="en-US" altLang="zh-CN" sz="2800" b="0" dirty="0">
                    <a:ea typeface="华文楷体" panose="02010600040101010101" pitchFamily="2" charset="-122"/>
                    <a:cs typeface="Times New Roman" panose="02020603050405020304" pitchFamily="18" charset="0"/>
                  </a:rPr>
                  <a:t>2</a:t>
                </a:r>
                <a:r>
                  <a:rPr lang="zh-CN" altLang="en-US" sz="2800" b="0" dirty="0">
                    <a:ea typeface="华文楷体" panose="02010600040101010101" pitchFamily="2" charset="-122"/>
                    <a:cs typeface="Times New Roman" panose="02020603050405020304" pitchFamily="18" charset="0"/>
                  </a:rPr>
                  <a:t>除的次数，为</a:t>
                </a:r>
                <a14:m>
                  <m:oMath xmlns:m="http://schemas.openxmlformats.org/officeDocument/2006/math">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 </a:t>
                </a:r>
                <a:r>
                  <a:rPr lang="zh-CN" altLang="en-US" sz="2800" b="0" dirty="0">
                    <a:ea typeface="华文楷体" panose="02010600040101010101" pitchFamily="2" charset="-122"/>
                    <a:cs typeface="Times New Roman" panose="02020603050405020304" pitchFamily="18" charset="0"/>
                  </a:rPr>
                  <a:t>故</a:t>
                </a:r>
                <a:r>
                  <a:rPr lang="zh-CN" altLang="en-US" sz="2800" b="0" dirty="0">
                    <a:solidFill>
                      <a:srgbClr val="FF0000"/>
                    </a:solidFill>
                    <a:ea typeface="华文楷体" panose="02010600040101010101" pitchFamily="2" charset="-122"/>
                    <a:cs typeface="Times New Roman" panose="02020603050405020304" pitchFamily="18" charset="0"/>
                  </a:rPr>
                  <a:t>时间复杂度为</a:t>
                </a:r>
                <a:r>
                  <a:rPr lang="en-US" altLang="zh-CN" sz="2800" b="0" dirty="0">
                    <a:solidFill>
                      <a:srgbClr val="FF0000"/>
                    </a:solidFill>
                    <a:ea typeface="华文楷体" panose="02010600040101010101" pitchFamily="2" charset="-122"/>
                    <a:cs typeface="Times New Roman" panose="02020603050405020304" pitchFamily="18" charset="0"/>
                  </a:rPr>
                  <a:t>O(</a:t>
                </a:r>
                <a14:m>
                  <m:oMath xmlns:m="http://schemas.openxmlformats.org/officeDocument/2006/math">
                    <m:func>
                      <m:funcPr>
                        <m:ctrlPr>
                          <a:rPr lang="en-US" altLang="zh-CN" sz="2800" b="0" i="1" smtClean="0">
                            <a:solidFill>
                              <a:srgbClr val="FF0000"/>
                            </a:solidFill>
                            <a:latin typeface="Cambria Math" panose="02040503050406030204" pitchFamily="18" charset="0"/>
                          </a:rPr>
                        </m:ctrlPr>
                      </m:funcPr>
                      <m:fName>
                        <m:sSub>
                          <m:sSubPr>
                            <m:ctrlPr>
                              <a:rPr lang="en-US" altLang="zh-CN" sz="2800" b="0" i="1" smtClean="0">
                                <a:solidFill>
                                  <a:srgbClr val="FF0000"/>
                                </a:solidFill>
                                <a:latin typeface="Cambria Math" panose="02040503050406030204" pitchFamily="18" charset="0"/>
                              </a:rPr>
                            </m:ctrlPr>
                          </m:sSubPr>
                          <m:e>
                            <m:r>
                              <m:rPr>
                                <m:sty m:val="p"/>
                              </m:rPr>
                              <a:rPr lang="en-US" altLang="zh-CN" sz="2800" b="0" i="0" smtClean="0">
                                <a:solidFill>
                                  <a:srgbClr val="FF0000"/>
                                </a:solidFill>
                                <a:latin typeface="Cambria Math" panose="02040503050406030204" pitchFamily="18" charset="0"/>
                              </a:rPr>
                              <m:t>nlog</m:t>
                            </m:r>
                          </m:e>
                          <m:sub>
                            <m:r>
                              <a:rPr lang="en-US" altLang="zh-CN" sz="2800" b="0" i="1" smtClean="0">
                                <a:solidFill>
                                  <a:srgbClr val="FF0000"/>
                                </a:solidFill>
                                <a:latin typeface="Cambria Math" panose="02040503050406030204" pitchFamily="18" charset="0"/>
                              </a:rPr>
                              <m:t>2</m:t>
                            </m:r>
                          </m:sub>
                        </m:sSub>
                      </m:fName>
                      <m:e>
                        <m:r>
                          <a:rPr lang="en-US" altLang="zh-CN" sz="2800" b="0" i="1" smtClean="0">
                            <a:solidFill>
                              <a:srgbClr val="FF0000"/>
                            </a:solidFill>
                            <a:latin typeface="Cambria Math" panose="02040503050406030204" pitchFamily="18" charset="0"/>
                          </a:rPr>
                          <m:t>𝑛</m:t>
                        </m:r>
                      </m:e>
                    </m:func>
                  </m:oMath>
                </a14:m>
                <a:r>
                  <a:rPr lang="en-US" altLang="zh-CN" sz="2800" b="0" dirty="0">
                    <a:solidFill>
                      <a:srgbClr val="FF0000"/>
                    </a:solidFill>
                    <a:ea typeface="华文楷体" panose="02010600040101010101" pitchFamily="2" charset="-122"/>
                    <a:cs typeface="Times New Roman" panose="02020603050405020304" pitchFamily="18" charset="0"/>
                  </a:rPr>
                  <a:t>)</a:t>
                </a:r>
                <a:r>
                  <a:rPr lang="zh-CN" altLang="en-US" sz="2800" b="0" dirty="0">
                    <a:solidFill>
                      <a:srgbClr val="FF0000"/>
                    </a:solidFill>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且和原始数据序列是否有序无关，空间复杂度高，为</a:t>
                </a:r>
                <a:r>
                  <a:rPr lang="en-US" altLang="zh-CN" sz="2800" b="0" dirty="0">
                    <a:solidFill>
                      <a:srgbClr val="FF0000"/>
                    </a:solidFill>
                    <a:ea typeface="华文楷体" panose="02010600040101010101" pitchFamily="2" charset="-122"/>
                    <a:cs typeface="Times New Roman" panose="02020603050405020304" pitchFamily="18" charset="0"/>
                  </a:rPr>
                  <a:t>O</a:t>
                </a:r>
                <a:r>
                  <a:rPr lang="zh-CN" altLang="en-US" sz="2800" b="0" dirty="0">
                    <a:solidFill>
                      <a:srgbClr val="FF0000"/>
                    </a:solidFill>
                    <a:ea typeface="华文楷体" panose="02010600040101010101" pitchFamily="2" charset="-122"/>
                    <a:cs typeface="Times New Roman" panose="02020603050405020304" pitchFamily="18" charset="0"/>
                  </a:rPr>
                  <a:t> </a:t>
                </a:r>
                <a:r>
                  <a:rPr lang="en-US" altLang="zh-CN" sz="2800" b="0" dirty="0">
                    <a:solidFill>
                      <a:srgbClr val="FF0000"/>
                    </a:solidFill>
                    <a:ea typeface="华文楷体" panose="02010600040101010101" pitchFamily="2" charset="-122"/>
                    <a:cs typeface="Times New Roman" panose="02020603050405020304" pitchFamily="18" charset="0"/>
                  </a:rPr>
                  <a:t>(n) </a:t>
                </a:r>
                <a:r>
                  <a:rPr lang="zh-CN" altLang="en-US"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327079" cy="5060598"/>
              </a:xfrm>
              <a:blipFill>
                <a:blip r:embed="rId3"/>
                <a:stretch>
                  <a:fillRect l="-1076" t="-482" b="-60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归并排序算法时间效率分析：</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23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快速排序 </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2147236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4195805"/>
          </a:xfrm>
        </p:spPr>
        <p:txBody>
          <a:bodyPr>
            <a:normAutofit/>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快速</a:t>
            </a:r>
            <a:r>
              <a:rPr lang="zh-CN" altLang="zh-CN" sz="3200" b="0" dirty="0">
                <a:latin typeface="华文楷体" panose="02010600040101010101" pitchFamily="2" charset="-122"/>
                <a:ea typeface="华文楷体" panose="02010600040101010101" pitchFamily="2" charset="-122"/>
              </a:rPr>
              <a:t>排序的思想：</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选择一个元素作为标杆</a:t>
            </a:r>
            <a:r>
              <a:rPr lang="zh-CN" altLang="en-US"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所有小于它的元素移到它的前面，大于等于它的元素移到它的后面。</a:t>
            </a:r>
            <a:endParaRPr lang="en-US" altLang="zh-CN" sz="30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对标杆前后两个</a:t>
            </a:r>
            <a:r>
              <a:rPr lang="zh-CN" altLang="en-US" sz="3000" b="0" dirty="0">
                <a:latin typeface="华文楷体" panose="02010600040101010101" pitchFamily="2" charset="-122"/>
                <a:ea typeface="华文楷体" panose="02010600040101010101" pitchFamily="2" charset="-122"/>
              </a:rPr>
              <a:t>子序列</a:t>
            </a:r>
            <a:r>
              <a:rPr lang="zh-CN" altLang="zh-CN" sz="3000" b="0" dirty="0">
                <a:latin typeface="华文楷体" panose="02010600040101010101" pitchFamily="2" charset="-122"/>
                <a:ea typeface="华文楷体" panose="02010600040101010101" pitchFamily="2" charset="-122"/>
              </a:rPr>
              <a:t>分别排序后，整个序列就有序了。</a:t>
            </a:r>
            <a:endParaRPr lang="en-US" altLang="zh-CN" sz="3000" b="0" dirty="0">
              <a:latin typeface="华文楷体" panose="02010600040101010101" pitchFamily="2" charset="-122"/>
              <a:ea typeface="华文楷体" panose="02010600040101010101" pitchFamily="2" charset="-122"/>
            </a:endParaRPr>
          </a:p>
          <a:p>
            <a:pPr marL="357188" indent="0">
              <a:buNone/>
            </a:pPr>
            <a:endParaRPr lang="en-US" altLang="zh-CN" sz="30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1082654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快速排序 </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英国科学家 托尼</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霍尔提出， 就地特征</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603682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3" name="图片 2"/>
          <p:cNvPicPr>
            <a:picLocks noChangeAspect="1"/>
          </p:cNvPicPr>
          <p:nvPr/>
        </p:nvPicPr>
        <p:blipFill>
          <a:blip r:embed="rId3"/>
          <a:stretch>
            <a:fillRect/>
          </a:stretch>
        </p:blipFill>
        <p:spPr>
          <a:xfrm>
            <a:off x="3119203" y="1496874"/>
            <a:ext cx="6677570" cy="5162343"/>
          </a:xfrm>
          <a:prstGeom prst="rect">
            <a:avLst/>
          </a:prstGeom>
        </p:spPr>
      </p:pic>
    </p:spTree>
    <p:extLst>
      <p:ext uri="{BB962C8B-B14F-4D97-AF65-F5344CB8AC3E}">
        <p14:creationId xmlns:p14="http://schemas.microsoft.com/office/powerpoint/2010/main" val="2771435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2" name="图片 1"/>
          <p:cNvPicPr>
            <a:picLocks noChangeAspect="1"/>
          </p:cNvPicPr>
          <p:nvPr/>
        </p:nvPicPr>
        <p:blipFill>
          <a:blip r:embed="rId3"/>
          <a:stretch>
            <a:fillRect/>
          </a:stretch>
        </p:blipFill>
        <p:spPr>
          <a:xfrm>
            <a:off x="3119203" y="1427601"/>
            <a:ext cx="6111369" cy="1319280"/>
          </a:xfrm>
          <a:prstGeom prst="rect">
            <a:avLst/>
          </a:prstGeom>
        </p:spPr>
      </p:pic>
      <p:pic>
        <p:nvPicPr>
          <p:cNvPr id="4" name="图片 3"/>
          <p:cNvPicPr>
            <a:picLocks noChangeAspect="1"/>
          </p:cNvPicPr>
          <p:nvPr/>
        </p:nvPicPr>
        <p:blipFill>
          <a:blip r:embed="rId4"/>
          <a:stretch>
            <a:fillRect/>
          </a:stretch>
        </p:blipFill>
        <p:spPr>
          <a:xfrm>
            <a:off x="3119203" y="2827492"/>
            <a:ext cx="6548690" cy="3848614"/>
          </a:xfrm>
          <a:prstGeom prst="rect">
            <a:avLst/>
          </a:prstGeom>
        </p:spPr>
      </p:pic>
    </p:spTree>
    <p:extLst>
      <p:ext uri="{BB962C8B-B14F-4D97-AF65-F5344CB8AC3E}">
        <p14:creationId xmlns:p14="http://schemas.microsoft.com/office/powerpoint/2010/main" val="31980126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3" name="图片 2"/>
          <p:cNvPicPr>
            <a:picLocks noChangeAspect="1"/>
          </p:cNvPicPr>
          <p:nvPr/>
        </p:nvPicPr>
        <p:blipFill>
          <a:blip r:embed="rId3"/>
          <a:stretch>
            <a:fillRect/>
          </a:stretch>
        </p:blipFill>
        <p:spPr>
          <a:xfrm>
            <a:off x="3231576" y="1059898"/>
            <a:ext cx="6190719" cy="3953574"/>
          </a:xfrm>
          <a:prstGeom prst="rect">
            <a:avLst/>
          </a:prstGeom>
        </p:spPr>
      </p:pic>
      <p:pic>
        <p:nvPicPr>
          <p:cNvPr id="5" name="图片 4"/>
          <p:cNvPicPr>
            <a:picLocks noChangeAspect="1"/>
          </p:cNvPicPr>
          <p:nvPr/>
        </p:nvPicPr>
        <p:blipFill>
          <a:blip r:embed="rId4"/>
          <a:stretch>
            <a:fillRect/>
          </a:stretch>
        </p:blipFill>
        <p:spPr>
          <a:xfrm>
            <a:off x="3175388" y="5013472"/>
            <a:ext cx="6303093" cy="1614207"/>
          </a:xfrm>
          <a:prstGeom prst="rect">
            <a:avLst/>
          </a:prstGeom>
        </p:spPr>
      </p:pic>
    </p:spTree>
    <p:extLst>
      <p:ext uri="{BB962C8B-B14F-4D97-AF65-F5344CB8AC3E}">
        <p14:creationId xmlns:p14="http://schemas.microsoft.com/office/powerpoint/2010/main" val="32032136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4" name="图片 3"/>
          <p:cNvPicPr>
            <a:picLocks noChangeAspect="1"/>
          </p:cNvPicPr>
          <p:nvPr/>
        </p:nvPicPr>
        <p:blipFill>
          <a:blip r:embed="rId3"/>
          <a:stretch>
            <a:fillRect/>
          </a:stretch>
        </p:blipFill>
        <p:spPr>
          <a:xfrm>
            <a:off x="3119203" y="1346990"/>
            <a:ext cx="7764703" cy="5252593"/>
          </a:xfrm>
          <a:prstGeom prst="rect">
            <a:avLst/>
          </a:prstGeom>
        </p:spPr>
      </p:pic>
    </p:spTree>
    <p:extLst>
      <p:ext uri="{BB962C8B-B14F-4D97-AF65-F5344CB8AC3E}">
        <p14:creationId xmlns:p14="http://schemas.microsoft.com/office/powerpoint/2010/main" val="1543489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 0, n-1);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 hole;</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502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排序算法大致可以分为两类：</a:t>
            </a:r>
            <a:endParaRPr lang="en-US" altLang="zh-CN" sz="3200" b="0" dirty="0">
              <a:ea typeface="华文楷体" panose="02010600040101010101" pitchFamily="2" charset="-122"/>
              <a:cs typeface="Times New Roman" panose="02020603050405020304" pitchFamily="18" charset="0"/>
            </a:endParaRPr>
          </a:p>
          <a:p>
            <a:pPr lvl="1">
              <a:buFont typeface="Wingdings" panose="05000000000000000000" pitchFamily="2" charset="2"/>
              <a:buChar char="ü"/>
            </a:pPr>
            <a:r>
              <a:rPr lang="zh-CN" altLang="en-US" sz="2800" b="0" dirty="0">
                <a:ea typeface="华文楷体" panose="02010600040101010101" pitchFamily="2" charset="-122"/>
                <a:cs typeface="Times New Roman" panose="02020603050405020304" pitchFamily="18" charset="0"/>
              </a:rPr>
              <a:t>复杂度为</a:t>
            </a:r>
            <a:r>
              <a:rPr lang="en-US" altLang="zh-CN" sz="2800" b="0" dirty="0">
                <a:ea typeface="华文楷体" panose="02010600040101010101" pitchFamily="2" charset="-122"/>
                <a:cs typeface="Times New Roman" panose="02020603050405020304" pitchFamily="18" charset="0"/>
              </a:rPr>
              <a:t>O(n</a:t>
            </a:r>
            <a:r>
              <a:rPr lang="en-US" altLang="zh-CN" sz="2800" b="0" baseline="30000" dirty="0">
                <a:ea typeface="华文楷体" panose="02010600040101010101" pitchFamily="2" charset="-122"/>
                <a:cs typeface="Times New Roman" panose="02020603050405020304" pitchFamily="18" charset="0"/>
              </a:rPr>
              <a:t>2</a:t>
            </a:r>
            <a:r>
              <a:rPr lang="en-US" altLang="zh-CN" sz="2800" b="0" dirty="0">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的算法</a:t>
            </a:r>
            <a:endParaRPr lang="en-US" altLang="zh-CN" sz="2800" b="0" dirty="0">
              <a:ea typeface="华文楷体" panose="02010600040101010101" pitchFamily="2" charset="-122"/>
              <a:cs typeface="Times New Roman" panose="02020603050405020304" pitchFamily="18" charset="0"/>
            </a:endParaRPr>
          </a:p>
          <a:p>
            <a:pPr lvl="1">
              <a:buFont typeface="Wingdings" panose="05000000000000000000" pitchFamily="2" charset="2"/>
              <a:buChar char="ü"/>
            </a:pPr>
            <a:r>
              <a:rPr lang="zh-CN" altLang="en-US" sz="2800" b="0" dirty="0">
                <a:ea typeface="华文楷体" panose="02010600040101010101" pitchFamily="2" charset="-122"/>
                <a:cs typeface="Times New Roman" panose="02020603050405020304" pitchFamily="18" charset="0"/>
              </a:rPr>
              <a:t>复杂度为</a:t>
            </a:r>
            <a:r>
              <a:rPr lang="en-US" altLang="zh-CN" sz="2800" b="0" dirty="0">
                <a:ea typeface="华文楷体" panose="02010600040101010101" pitchFamily="2" charset="-122"/>
                <a:cs typeface="Times New Roman" panose="02020603050405020304" pitchFamily="18" charset="0"/>
              </a:rPr>
              <a:t>O(nlog</a:t>
            </a:r>
            <a:r>
              <a:rPr lang="en-US" altLang="zh-CN" sz="2800" b="0" baseline="-25000" dirty="0">
                <a:ea typeface="华文楷体" panose="02010600040101010101" pitchFamily="2" charset="-122"/>
                <a:cs typeface="Times New Roman" panose="02020603050405020304" pitchFamily="18" charset="0"/>
              </a:rPr>
              <a:t>2</a:t>
            </a:r>
            <a:r>
              <a:rPr lang="en-US" altLang="zh-CN" sz="2800" b="0" dirty="0">
                <a:ea typeface="华文楷体" panose="02010600040101010101" pitchFamily="2" charset="-122"/>
                <a:cs typeface="Times New Roman" panose="02020603050405020304" pitchFamily="18" charset="0"/>
              </a:rPr>
              <a:t>n)</a:t>
            </a:r>
            <a:r>
              <a:rPr lang="zh-CN" altLang="en-US" sz="2800" b="0" dirty="0">
                <a:ea typeface="华文楷体" panose="02010600040101010101" pitchFamily="2" charset="-122"/>
                <a:cs typeface="Times New Roman" panose="02020603050405020304" pitchFamily="18" charset="0"/>
              </a:rPr>
              <a:t>的算法</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前者大多比较直观</a:t>
            </a:r>
            <a:r>
              <a:rPr lang="en-US" altLang="zh-CN" sz="3200" b="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递推的方法</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后者不那么直观，但效率高</a:t>
            </a:r>
            <a:r>
              <a:rPr lang="en-US" altLang="zh-CN" sz="3200" b="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递归加分治的方法</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内排序</a:t>
            </a:r>
          </a:p>
        </p:txBody>
      </p:sp>
    </p:spTree>
    <p:extLst>
      <p:ext uri="{BB962C8B-B14F-4D97-AF65-F5344CB8AC3E}">
        <p14:creationId xmlns:p14="http://schemas.microsoft.com/office/powerpoint/2010/main" val="29998652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序列中没有元素或只有一个元素，递归结束</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(end&lt;=start) return;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temp = a[start];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从左到右搜索的指针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j=end;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从右到左搜索的指针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640562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位置开始从后往前找第一个小于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((j&gt;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)&amp;&amp;(a[j]&gt;=temp))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02319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位置开始从前往后找第一个大于等于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&lt;j)&amp;&amp;(a[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]&lt;temp))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 = 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34643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3416320"/>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对标杆位置左边的序列实施同样的方法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a,start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hole-1);</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对标杆位置右边的序列实施同样的方法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(a,hole+1,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4132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无论标杆元素最后落在什么位置上，从左向右的搜索加上从右向左的搜索次数加起来都是</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 因此一趟的时间花费是</a:t>
                </a:r>
                <a:r>
                  <a:rPr lang="en-US" altLang="zh-CN" sz="2800" b="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那么一共有几趟呢？ </a:t>
                </a:r>
                <a:endParaRPr lang="en-US" altLang="zh-CN" sz="2800" b="0" dirty="0">
                  <a:ea typeface="华文楷体" panose="02010600040101010101" pitchFamily="2" charset="-122"/>
                  <a:cs typeface="Times New Roman" panose="02020603050405020304" pitchFamily="18" charset="0"/>
                </a:endParaRPr>
              </a:p>
              <a:p>
                <a:pPr marL="357188" indent="0">
                  <a:buNone/>
                </a:pPr>
                <a:r>
                  <a:rPr lang="zh-CN" altLang="zh-CN" sz="2800" b="0" dirty="0">
                    <a:ea typeface="华文楷体" panose="02010600040101010101" pitchFamily="2" charset="-122"/>
                    <a:cs typeface="Times New Roman" panose="02020603050405020304" pitchFamily="18" charset="0"/>
                  </a:rPr>
                  <a:t>如果每一趟都很幸运，标杆都落在中间位置上，即将待处理元素分成长度最多差</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的两部分，这种情况趟数最少，为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zh-CN" altLang="zh-CN" sz="2800" b="0" dirty="0">
                    <a:ea typeface="华文楷体" panose="02010600040101010101" pitchFamily="2" charset="-122"/>
                    <a:cs typeface="Times New Roman" panose="02020603050405020304" pitchFamily="18" charset="0"/>
                  </a:rPr>
                  <a:t>趟，时间复杂度为</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357188" indent="0">
                  <a:buNone/>
                </a:pPr>
                <a:r>
                  <a:rPr lang="zh-CN" altLang="zh-CN" sz="2800" b="0" dirty="0">
                    <a:ea typeface="华文楷体" panose="02010600040101010101" pitchFamily="2" charset="-122"/>
                    <a:cs typeface="Times New Roman" panose="02020603050405020304" pitchFamily="18" charset="0"/>
                  </a:rPr>
                  <a:t>如果最不幸，每次标杆落定后，其左边或者右边序列都有一个序列元素个数为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，那么下趟序列仅比上趟少一个元素，如原本待处理数据为完全逆序或正序时，比较次数为</a:t>
                </a:r>
                <a:r>
                  <a:rPr lang="en-US" altLang="zh-CN" sz="2800" b="0" dirty="0">
                    <a:ea typeface="华文楷体" panose="02010600040101010101" pitchFamily="2" charset="-122"/>
                    <a:cs typeface="Times New Roman" panose="02020603050405020304" pitchFamily="18" charset="0"/>
                  </a:rPr>
                  <a:t>n+(n-1)+…+1</a:t>
                </a:r>
                <a:r>
                  <a:rPr lang="zh-CN" altLang="zh-CN" sz="2800" b="0" dirty="0">
                    <a:ea typeface="华文楷体" panose="02010600040101010101" pitchFamily="2" charset="-122"/>
                    <a:cs typeface="Times New Roman" panose="02020603050405020304" pitchFamily="18" charset="0"/>
                  </a:rPr>
                  <a:t>，时间复杂度为</a:t>
                </a:r>
                <a:r>
                  <a:rPr lang="en-US" altLang="zh-CN" sz="2800" b="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𝑛</m:t>
                        </m:r>
                      </m:e>
                      <m:sup>
                        <m:r>
                          <a:rPr lang="en-US" altLang="zh-CN" sz="2800" b="0">
                            <a:latin typeface="Cambria Math" panose="02040503050406030204" pitchFamily="18" charset="0"/>
                          </a:rPr>
                          <m:t>2</m:t>
                        </m:r>
                      </m:sup>
                    </m:sSup>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605376" cy="5060598"/>
              </a:xfrm>
              <a:blipFill>
                <a:blip r:embed="rId3"/>
                <a:stretch>
                  <a:fillRect l="-893" t="-241" r="-473" b="-3253"/>
                </a:stretch>
              </a:blipFill>
            </p:spPr>
            <p:txBody>
              <a:bodyPr/>
              <a:lstStyle/>
              <a:p>
                <a:r>
                  <a:rPr lang="zh-CN" altLang="en-US">
                    <a:noFill/>
                  </a:rPr>
                  <a:t> </a:t>
                </a:r>
              </a:p>
            </p:txBody>
          </p:sp>
        </mc:Fallback>
      </mc:AlternateContent>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快速排序算法时间效率分析：</a:t>
            </a:r>
          </a:p>
        </p:txBody>
      </p:sp>
    </p:spTree>
    <p:extLst>
      <p:ext uri="{BB962C8B-B14F-4D97-AF65-F5344CB8AC3E}">
        <p14:creationId xmlns:p14="http://schemas.microsoft.com/office/powerpoint/2010/main" val="28772131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几种改进办法</a:t>
            </a:r>
            <a:r>
              <a:rPr lang="en-US" altLang="zh-CN" sz="2800" b="0" dirty="0">
                <a:latin typeface="华文楷体" panose="02010600040101010101" pitchFamily="2" charset="-122"/>
                <a:ea typeface="华文楷体" panose="02010600040101010101" pitchFamily="2" charset="-122"/>
              </a:rPr>
              <a:t>: </a:t>
            </a:r>
          </a:p>
          <a:p>
            <a:pPr marL="357188" indent="0">
              <a:buNone/>
            </a:pPr>
            <a:r>
              <a:rPr lang="zh-CN" altLang="zh-CN" sz="2800" b="0" dirty="0">
                <a:latin typeface="华文楷体" panose="02010600040101010101" pitchFamily="2" charset="-122"/>
                <a:ea typeface="华文楷体" panose="02010600040101010101" pitchFamily="2" charset="-122"/>
              </a:rPr>
              <a:t>第一，取中间位置的值作为标杆；</a:t>
            </a:r>
            <a:endParaRPr lang="en-US" altLang="zh-CN" sz="2800" b="0" dirty="0">
              <a:latin typeface="华文楷体" panose="02010600040101010101" pitchFamily="2" charset="-122"/>
              <a:ea typeface="华文楷体" panose="02010600040101010101" pitchFamily="2" charset="-122"/>
            </a:endParaRPr>
          </a:p>
          <a:p>
            <a:pPr marL="357188" indent="0">
              <a:buNone/>
            </a:pPr>
            <a:r>
              <a:rPr lang="zh-CN" altLang="zh-CN" sz="2800" b="0" dirty="0">
                <a:latin typeface="华文楷体" panose="02010600040101010101" pitchFamily="2" charset="-122"/>
                <a:ea typeface="华文楷体" panose="02010600040101010101" pitchFamily="2" charset="-122"/>
              </a:rPr>
              <a:t>第二，在首、尾、中间三个位置的值中找到中间值，将</a:t>
            </a:r>
            <a:r>
              <a:rPr lang="zh-CN" altLang="en-US" sz="2800" b="0" dirty="0">
                <a:latin typeface="华文楷体" panose="02010600040101010101" pitchFamily="2" charset="-122"/>
                <a:ea typeface="华文楷体" panose="02010600040101010101" pitchFamily="2" charset="-122"/>
              </a:rPr>
              <a:t>其</a:t>
            </a:r>
            <a:r>
              <a:rPr lang="zh-CN" altLang="zh-CN" sz="2800" b="0" dirty="0">
                <a:latin typeface="华文楷体" panose="02010600040101010101" pitchFamily="2" charset="-122"/>
                <a:ea typeface="华文楷体" panose="02010600040101010101" pitchFamily="2" charset="-122"/>
              </a:rPr>
              <a:t>作为标杆。</a:t>
            </a:r>
            <a:endParaRPr lang="en-US" altLang="zh-CN" sz="2800" b="0" dirty="0">
              <a:latin typeface="华文楷体" panose="02010600040101010101" pitchFamily="2" charset="-122"/>
              <a:ea typeface="华文楷体" panose="02010600040101010101" pitchFamily="2" charset="-122"/>
            </a:endParaRPr>
          </a:p>
          <a:p>
            <a:pPr marL="357188" indent="0">
              <a:buNone/>
            </a:pPr>
            <a:endParaRPr lang="en-US" altLang="zh-CN" sz="2800" b="0" dirty="0">
              <a:latin typeface="华文楷体" panose="02010600040101010101" pitchFamily="2" charset="-122"/>
              <a:ea typeface="华文楷体" panose="02010600040101010101" pitchFamily="2" charset="-122"/>
            </a:endParaRPr>
          </a:p>
          <a:p>
            <a:pPr marL="357188" indent="-357188">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无论标杆取什么位置上的元素，在排序前，需首先将该标杆元素换到首位置上，保证第一个洞一定在最左侧。当然，也可以将首洞位置定在最右侧，前面的处理就先从左向右搜索，而不是先从右向左搜索。</a:t>
            </a:r>
            <a:endParaRPr lang="en-US" altLang="zh-CN" sz="2800" b="0" dirty="0">
              <a:latin typeface="华文楷体" panose="02010600040101010101" pitchFamily="2" charset="-122"/>
              <a:ea typeface="华文楷体" panose="02010600040101010101" pitchFamily="2" charset="-122"/>
            </a:endParaRPr>
          </a:p>
          <a:p>
            <a:pPr marL="357188" indent="-357188">
              <a:buFont typeface="Wingdings" panose="05000000000000000000" pitchFamily="2" charset="2"/>
              <a:buChar char="Ø"/>
            </a:pPr>
            <a:r>
              <a:rPr lang="zh-CN" altLang="en-US" sz="2800" b="0" dirty="0">
                <a:solidFill>
                  <a:srgbClr val="FF0000"/>
                </a:solidFill>
                <a:latin typeface="华文楷体" panose="02010600040101010101" pitchFamily="2" charset="-122"/>
                <a:ea typeface="华文楷体" panose="02010600040101010101" pitchFamily="2" charset="-122"/>
              </a:rPr>
              <a:t>据称，比归并排序和堆排序快</a:t>
            </a:r>
            <a:r>
              <a:rPr lang="en-US" altLang="zh-CN" sz="2800" b="0" dirty="0">
                <a:solidFill>
                  <a:srgbClr val="FF0000"/>
                </a:solidFill>
                <a:latin typeface="华文楷体" panose="02010600040101010101" pitchFamily="2" charset="-122"/>
                <a:ea typeface="华文楷体" panose="02010600040101010101" pitchFamily="2" charset="-122"/>
              </a:rPr>
              <a:t>2</a:t>
            </a:r>
            <a:r>
              <a:rPr lang="zh-CN" altLang="en-US" sz="2800" b="0" dirty="0">
                <a:solidFill>
                  <a:srgbClr val="FF0000"/>
                </a:solidFill>
                <a:latin typeface="华文楷体" panose="02010600040101010101" pitchFamily="2" charset="-122"/>
                <a:ea typeface="华文楷体" panose="02010600040101010101" pitchFamily="2" charset="-122"/>
              </a:rPr>
              <a:t>到</a:t>
            </a:r>
            <a:r>
              <a:rPr lang="en-US" altLang="zh-CN" sz="2800" b="0" dirty="0">
                <a:solidFill>
                  <a:srgbClr val="FF0000"/>
                </a:solidFill>
                <a:latin typeface="华文楷体" panose="02010600040101010101" pitchFamily="2" charset="-122"/>
                <a:ea typeface="华文楷体" panose="02010600040101010101" pitchFamily="2" charset="-122"/>
              </a:rPr>
              <a:t>3</a:t>
            </a:r>
            <a:r>
              <a:rPr lang="zh-CN" altLang="en-US" sz="2800" b="0" dirty="0">
                <a:solidFill>
                  <a:srgbClr val="FF0000"/>
                </a:solidFill>
                <a:latin typeface="华文楷体" panose="02010600040101010101" pitchFamily="2" charset="-122"/>
                <a:ea typeface="华文楷体" panose="02010600040101010101" pitchFamily="2" charset="-122"/>
              </a:rPr>
              <a:t>倍。</a:t>
            </a:r>
            <a:endParaRPr lang="en-US" altLang="zh-CN" sz="2800" b="0" dirty="0">
              <a:solidFill>
                <a:srgbClr val="FF0000"/>
              </a:solidFill>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快速排序算法时间效率分析：</a:t>
            </a:r>
          </a:p>
        </p:txBody>
      </p:sp>
    </p:spTree>
    <p:extLst>
      <p:ext uri="{BB962C8B-B14F-4D97-AF65-F5344CB8AC3E}">
        <p14:creationId xmlns:p14="http://schemas.microsoft.com/office/powerpoint/2010/main" val="23861465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2844083"/>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算法中标杆取最左侧元素，右边</a:t>
            </a:r>
            <a:r>
              <a:rPr lang="zh-CN" altLang="en-US" sz="2800" b="0" dirty="0">
                <a:latin typeface="华文楷体" panose="02010600040101010101" pitchFamily="2" charset="-122"/>
                <a:ea typeface="华文楷体" panose="02010600040101010101" pitchFamily="2" charset="-122"/>
              </a:rPr>
              <a:t>小于</a:t>
            </a:r>
            <a:r>
              <a:rPr lang="zh-CN" altLang="zh-CN" sz="2800" b="0" dirty="0">
                <a:latin typeface="华文楷体" panose="02010600040101010101" pitchFamily="2" charset="-122"/>
                <a:ea typeface="华文楷体" panose="02010600040101010101" pitchFamily="2" charset="-122"/>
              </a:rPr>
              <a:t>它的元素往左边的洞中移动，左边大于等于它的值往右边的洞中移动</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当序列中有两个关键字值相同的元素，且均小于标杆元素，其中一个居于序列最右侧时，第一次移动就将最右侧元素移到了最左端，这样两个关键字值相同的元素相对位置就发生了变化，</a:t>
            </a:r>
            <a:r>
              <a:rPr lang="zh-CN" altLang="zh-CN" sz="2800" b="0" dirty="0">
                <a:solidFill>
                  <a:srgbClr val="FF0000"/>
                </a:solidFill>
                <a:latin typeface="华文楷体" panose="02010600040101010101" pitchFamily="2" charset="-122"/>
                <a:ea typeface="华文楷体" panose="02010600040101010101" pitchFamily="2" charset="-122"/>
              </a:rPr>
              <a:t>快速排序是</a:t>
            </a:r>
            <a:r>
              <a:rPr lang="zh-CN" altLang="en-US" sz="2800" dirty="0">
                <a:solidFill>
                  <a:srgbClr val="FF0000"/>
                </a:solidFill>
                <a:latin typeface="华文楷体" panose="02010600040101010101" pitchFamily="2" charset="-122"/>
                <a:ea typeface="华文楷体" panose="02010600040101010101" pitchFamily="2" charset="-122"/>
              </a:rPr>
              <a:t>不</a:t>
            </a:r>
            <a:r>
              <a:rPr lang="zh-CN" altLang="zh-CN" sz="2800" dirty="0">
                <a:solidFill>
                  <a:srgbClr val="FF0000"/>
                </a:solidFill>
                <a:latin typeface="华文楷体" panose="02010600040101010101" pitchFamily="2" charset="-122"/>
                <a:ea typeface="华文楷体" panose="02010600040101010101" pitchFamily="2" charset="-122"/>
              </a:rPr>
              <a:t>稳定排序</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endParaRPr lang="zh-CN" altLang="zh-CN" sz="2800" b="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快速排序稳定性分析：</a:t>
            </a:r>
          </a:p>
        </p:txBody>
      </p:sp>
    </p:spTree>
    <p:extLst>
      <p:ext uri="{BB962C8B-B14F-4D97-AF65-F5344CB8AC3E}">
        <p14:creationId xmlns:p14="http://schemas.microsoft.com/office/powerpoint/2010/main" val="12618576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不稳定排序示例：</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720008" y="1690480"/>
            <a:ext cx="8073888" cy="4014582"/>
          </a:xfrm>
          <a:prstGeom prst="rect">
            <a:avLst/>
          </a:prstGeom>
          <a:noFill/>
          <a:ln>
            <a:noFill/>
          </a:ln>
        </p:spPr>
      </p:pic>
    </p:spTree>
    <p:extLst>
      <p:ext uri="{BB962C8B-B14F-4D97-AF65-F5344CB8AC3E}">
        <p14:creationId xmlns:p14="http://schemas.microsoft.com/office/powerpoint/2010/main" val="1868876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33893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3402378"/>
          </a:xfrm>
        </p:spPr>
        <p:txBody>
          <a:bodyPr>
            <a:normAutofit fontScale="85000" lnSpcReduction="20000"/>
          </a:bodyPr>
          <a:lstStyle/>
          <a:p>
            <a:pPr marL="0" indent="0">
              <a:buNone/>
            </a:pPr>
            <a:r>
              <a:rPr lang="zh-CN" altLang="zh-CN" sz="3200" b="0" dirty="0">
                <a:latin typeface="华文楷体" panose="02010600040101010101" pitchFamily="2" charset="-122"/>
                <a:ea typeface="华文楷体" panose="02010600040101010101" pitchFamily="2" charset="-122"/>
              </a:rPr>
              <a:t>前面的排序都是</a:t>
            </a:r>
            <a:r>
              <a:rPr lang="zh-CN" altLang="en-US" sz="3200" b="0" dirty="0">
                <a:latin typeface="华文楷体" panose="02010600040101010101" pitchFamily="2" charset="-122"/>
                <a:ea typeface="华文楷体" panose="02010600040101010101" pitchFamily="2" charset="-122"/>
              </a:rPr>
              <a:t>按</a:t>
            </a:r>
            <a:r>
              <a:rPr lang="zh-CN" altLang="zh-CN" sz="3200" b="0" dirty="0">
                <a:latin typeface="华文楷体" panose="02010600040101010101" pitchFamily="2" charset="-122"/>
                <a:ea typeface="华文楷体" panose="02010600040101010101" pitchFamily="2" charset="-122"/>
              </a:rPr>
              <a:t>单一关键字进行的。例如每个元素是一个学生的数据，如果排序是按照学号排序，学号即其关键字。</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有时又需要按照多个关键字进行排序，如学生数据先按照年龄排序，年龄相同者再按照身高排序</a:t>
            </a:r>
            <a:r>
              <a:rPr lang="zh-CN" altLang="en-US" sz="3200" b="0" dirty="0">
                <a:latin typeface="华文楷体" panose="02010600040101010101" pitchFamily="2" charset="-122"/>
                <a:ea typeface="华文楷体" panose="02010600040101010101" pitchFamily="2" charset="-122"/>
              </a:rPr>
              <a:t>，这称</a:t>
            </a:r>
            <a:r>
              <a:rPr lang="zh-CN" altLang="en-US" sz="3200" dirty="0">
                <a:latin typeface="华文楷体" panose="02010600040101010101" pitchFamily="2" charset="-122"/>
                <a:ea typeface="华文楷体" panose="02010600040101010101" pitchFamily="2" charset="-122"/>
              </a:rPr>
              <a:t>多关键字排序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在多关键字排序中关键字有主次之分，排序中先考虑的关键字称</a:t>
            </a:r>
            <a:r>
              <a:rPr lang="zh-CN" altLang="zh-CN" sz="3200" dirty="0">
                <a:latin typeface="华文楷体" panose="02010600040101010101" pitchFamily="2" charset="-122"/>
                <a:ea typeface="华文楷体" panose="02010600040101010101" pitchFamily="2" charset="-122"/>
              </a:rPr>
              <a:t>为主关键字</a:t>
            </a:r>
            <a:r>
              <a:rPr lang="zh-CN" altLang="zh-CN" sz="3200" b="0" dirty="0">
                <a:latin typeface="华文楷体" panose="02010600040101010101" pitchFamily="2" charset="-122"/>
                <a:ea typeface="华文楷体" panose="02010600040101010101" pitchFamily="2" charset="-122"/>
              </a:rPr>
              <a:t>，其他称为</a:t>
            </a:r>
            <a:r>
              <a:rPr lang="zh-CN" altLang="zh-CN" sz="3200" dirty="0">
                <a:latin typeface="华文楷体" panose="02010600040101010101" pitchFamily="2" charset="-122"/>
                <a:ea typeface="华文楷体" panose="02010600040101010101" pitchFamily="2" charset="-122"/>
              </a:rPr>
              <a:t>次关键字</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学生先按年龄再按身高排序示例中，年龄是主关键字、身高是次关键字。</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多关键字排序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2933" y="5185954"/>
            <a:ext cx="8178164" cy="1058092"/>
          </a:xfrm>
          <a:prstGeom prst="rect">
            <a:avLst/>
          </a:prstGeom>
          <a:noFill/>
          <a:ln>
            <a:noFill/>
          </a:ln>
        </p:spPr>
      </p:pic>
    </p:spTree>
    <p:extLst>
      <p:ext uri="{BB962C8B-B14F-4D97-AF65-F5344CB8AC3E}">
        <p14:creationId xmlns:p14="http://schemas.microsoft.com/office/powerpoint/2010/main" val="84634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冒泡排序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快速排序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26806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713691" cy="4917671"/>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基数排序是基于多关键字排序的思想，解决单一关键字排序问题</a:t>
            </a:r>
            <a:r>
              <a:rPr lang="zh-CN" altLang="en-US"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dirty="0">
                <a:ea typeface="华文楷体" panose="02010600040101010101" pitchFamily="2" charset="-122"/>
                <a:cs typeface="Times New Roman" panose="02020603050405020304" pitchFamily="18" charset="0"/>
              </a:rPr>
              <a:t>具体方法是：</a:t>
            </a:r>
            <a:r>
              <a:rPr lang="zh-CN" altLang="zh-CN" sz="2700" b="0" dirty="0">
                <a:ea typeface="华文楷体" panose="02010600040101010101" pitchFamily="2" charset="-122"/>
                <a:cs typeface="Times New Roman" panose="02020603050405020304" pitchFamily="18" charset="0"/>
              </a:rPr>
              <a:t>把单一关键字中的不同位数视作多关键字进行排序。</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b="0" dirty="0">
                <a:ea typeface="华文楷体" panose="02010600040101010101" pitchFamily="2" charset="-122"/>
                <a:cs typeface="Times New Roman" panose="02020603050405020304" pitchFamily="18" charset="0"/>
              </a:rPr>
              <a:t>如原始序列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a:t>
            </a:r>
            <a:r>
              <a:rPr lang="zh-CN" altLang="en-US" sz="2700" b="0" dirty="0">
                <a:ea typeface="华文楷体" panose="02010600040101010101" pitchFamily="2" charset="-122"/>
                <a:cs typeface="Times New Roman" panose="02020603050405020304" pitchFamily="18" charset="0"/>
              </a:rPr>
              <a:t>有十位和个位两位数字，可以先看十位再看个位，</a:t>
            </a:r>
            <a:r>
              <a:rPr lang="zh-CN" altLang="zh-CN" sz="2700" b="0" dirty="0">
                <a:ea typeface="华文楷体" panose="02010600040101010101" pitchFamily="2" charset="-122"/>
                <a:cs typeface="Times New Roman" panose="02020603050405020304" pitchFamily="18" charset="0"/>
              </a:rPr>
              <a:t>即</a:t>
            </a:r>
            <a:r>
              <a:rPr lang="zh-CN" altLang="zh-CN" sz="2700" dirty="0">
                <a:ea typeface="华文楷体" panose="02010600040101010101" pitchFamily="2" charset="-122"/>
                <a:cs typeface="Times New Roman" panose="02020603050405020304" pitchFamily="18" charset="0"/>
              </a:rPr>
              <a:t>最高位优先法</a:t>
            </a:r>
            <a:r>
              <a:rPr lang="en-US" altLang="zh-CN" sz="2700" dirty="0">
                <a:ea typeface="华文楷体" panose="02010600040101010101" pitchFamily="2" charset="-122"/>
                <a:cs typeface="Times New Roman" panose="02020603050405020304" pitchFamily="18" charset="0"/>
              </a:rPr>
              <a:t>MSD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Most Significant digital</a:t>
            </a:r>
            <a:r>
              <a:rPr lang="zh-CN" altLang="zh-CN"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；也可以先看个位再看十位，即</a:t>
            </a:r>
            <a:r>
              <a:rPr lang="zh-CN" altLang="zh-CN" sz="2700" dirty="0">
                <a:ea typeface="华文楷体" panose="02010600040101010101" pitchFamily="2" charset="-122"/>
                <a:cs typeface="Times New Roman" panose="02020603050405020304" pitchFamily="18" charset="0"/>
              </a:rPr>
              <a:t>低位优先法</a:t>
            </a:r>
            <a:r>
              <a:rPr lang="en-US" altLang="zh-CN" sz="2700" dirty="0">
                <a:ea typeface="华文楷体" panose="02010600040101010101" pitchFamily="2" charset="-122"/>
                <a:cs typeface="Times New Roman" panose="02020603050405020304" pitchFamily="18" charset="0"/>
              </a:rPr>
              <a:t>LSD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Least Significant Digital</a:t>
            </a:r>
            <a:r>
              <a:rPr lang="zh-CN" altLang="zh-CN"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a:t>
            </a:r>
            <a:endParaRPr lang="zh-CN"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基数排序（也称口袋排序）</a:t>
            </a:r>
          </a:p>
        </p:txBody>
      </p:sp>
    </p:spTree>
    <p:extLst>
      <p:ext uri="{BB962C8B-B14F-4D97-AF65-F5344CB8AC3E}">
        <p14:creationId xmlns:p14="http://schemas.microsoft.com/office/powerpoint/2010/main" val="16531260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4361170" cy="4695602"/>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如原始序列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中，可先根据十位上的值按序将数据分到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个不同子序列中，然后对每个子序列中的数据再按个位分到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个子序列中，将各个子序列顺序连接起来便得到最终的有序序列。</a:t>
            </a:r>
          </a:p>
        </p:txBody>
      </p:sp>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最高位优先法即</a:t>
            </a:r>
            <a:r>
              <a:rPr lang="en-US" altLang="zh-CN" dirty="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064033" y="1509254"/>
            <a:ext cx="6823167" cy="4068585"/>
          </a:xfrm>
          <a:prstGeom prst="rect">
            <a:avLst/>
          </a:prstGeom>
          <a:noFill/>
          <a:ln>
            <a:noFill/>
          </a:ln>
        </p:spPr>
      </p:pic>
      <p:cxnSp>
        <p:nvCxnSpPr>
          <p:cNvPr id="3" name="直接连接符 2"/>
          <p:cNvCxnSpPr/>
          <p:nvPr/>
        </p:nvCxnSpPr>
        <p:spPr>
          <a:xfrm>
            <a:off x="4820194" y="1386179"/>
            <a:ext cx="26126" cy="5471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21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最高位优先法即</a:t>
            </a:r>
            <a:r>
              <a:rPr lang="en-US" altLang="zh-CN" dirty="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28841" y="1911440"/>
            <a:ext cx="5118815" cy="430647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045040" y="1911440"/>
            <a:ext cx="5580904" cy="884011"/>
          </a:xfrm>
          <a:prstGeom prst="rect">
            <a:avLst/>
          </a:prstGeom>
          <a:noFill/>
          <a:ln>
            <a:noFill/>
          </a:ln>
        </p:spPr>
      </p:pic>
      <p:cxnSp>
        <p:nvCxnSpPr>
          <p:cNvPr id="5" name="直接连接符 4"/>
          <p:cNvCxnSpPr/>
          <p:nvPr/>
        </p:nvCxnSpPr>
        <p:spPr>
          <a:xfrm>
            <a:off x="5760721" y="1386179"/>
            <a:ext cx="65313" cy="5380381"/>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200775" y="4100513"/>
            <a:ext cx="5214938" cy="1384995"/>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可以看出：</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如果数字有</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位，就有</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层，</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各层如何存储和区别？比较复杂</a:t>
            </a:r>
            <a:r>
              <a:rPr lang="zh-CN" altLang="en-US" sz="2800" dirty="0"/>
              <a:t>。</a:t>
            </a:r>
          </a:p>
        </p:txBody>
      </p:sp>
    </p:spTree>
    <p:extLst>
      <p:ext uri="{BB962C8B-B14F-4D97-AF65-F5344CB8AC3E}">
        <p14:creationId xmlns:p14="http://schemas.microsoft.com/office/powerpoint/2010/main" val="3051608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917978"/>
            <a:ext cx="3995410" cy="4160025"/>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先将原始序列根据个位数值按序分割成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个子序列，然后将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个子序列收集形成一个新的序列，再次将该序列按照十位数值按序分割成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个子序列按序连接后便得到了最终的有序序列。</a:t>
            </a:r>
            <a:endParaRPr lang="en-US"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低位优先法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781005" y="1411545"/>
            <a:ext cx="6466113" cy="5172890"/>
          </a:xfrm>
          <a:prstGeom prst="rect">
            <a:avLst/>
          </a:prstGeom>
          <a:noFill/>
          <a:ln>
            <a:noFill/>
          </a:ln>
        </p:spPr>
      </p:pic>
      <p:cxnSp>
        <p:nvCxnSpPr>
          <p:cNvPr id="3" name="直接连接符 2"/>
          <p:cNvCxnSpPr/>
          <p:nvPr/>
        </p:nvCxnSpPr>
        <p:spPr>
          <a:xfrm>
            <a:off x="4663439" y="1346990"/>
            <a:ext cx="0" cy="51844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3045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低位优先法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45963" y="1346990"/>
            <a:ext cx="5786845" cy="5184439"/>
          </a:xfrm>
          <a:prstGeom prst="rect">
            <a:avLst/>
          </a:prstGeom>
          <a:noFill/>
          <a:ln>
            <a:noFill/>
          </a:ln>
        </p:spPr>
      </p:pic>
      <p:sp>
        <p:nvSpPr>
          <p:cNvPr id="2" name="文本框 1"/>
          <p:cNvSpPr txBox="1"/>
          <p:nvPr/>
        </p:nvSpPr>
        <p:spPr>
          <a:xfrm>
            <a:off x="4457699" y="3102705"/>
            <a:ext cx="7300913" cy="1384995"/>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可以看出：</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如果数字有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位，只需进行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趟的分配和收集，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相对简单。</a:t>
            </a:r>
          </a:p>
        </p:txBody>
      </p:sp>
    </p:spTree>
    <p:extLst>
      <p:ext uri="{BB962C8B-B14F-4D97-AF65-F5344CB8AC3E}">
        <p14:creationId xmlns:p14="http://schemas.microsoft.com/office/powerpoint/2010/main" val="1417598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362861" cy="4003271"/>
          </a:xfrm>
        </p:spPr>
        <p:txBody>
          <a:bodyPr>
            <a:noAutofit/>
          </a:bodyPr>
          <a:lstStyle/>
          <a:p>
            <a:pPr marL="0" indent="0">
              <a:buNone/>
            </a:pPr>
            <a:r>
              <a:rPr lang="en-US" altLang="zh-CN" sz="2700" b="0" dirty="0">
                <a:ea typeface="华文楷体" panose="02010600040101010101" pitchFamily="2" charset="-122"/>
                <a:cs typeface="Times New Roman" panose="02020603050405020304" pitchFamily="18" charset="0"/>
              </a:rPr>
              <a:t>LSD</a:t>
            </a:r>
            <a:r>
              <a:rPr lang="zh-CN" altLang="zh-CN" sz="2700" b="0" dirty="0">
                <a:ea typeface="华文楷体" panose="02010600040101010101" pitchFamily="2" charset="-122"/>
                <a:cs typeface="Times New Roman" panose="02020603050405020304" pitchFamily="18" charset="0"/>
              </a:rPr>
              <a:t>和</a:t>
            </a:r>
            <a:r>
              <a:rPr lang="en-US" altLang="zh-CN" sz="2700" b="0" dirty="0">
                <a:ea typeface="华文楷体" panose="02010600040101010101" pitchFamily="2" charset="-122"/>
                <a:cs typeface="Times New Roman" panose="02020603050405020304" pitchFamily="18" charset="0"/>
              </a:rPr>
              <a:t>MSD</a:t>
            </a:r>
            <a:r>
              <a:rPr lang="zh-CN" altLang="zh-CN" sz="2700" b="0" dirty="0">
                <a:ea typeface="华文楷体" panose="02010600040101010101" pitchFamily="2" charset="-122"/>
                <a:cs typeface="Times New Roman" panose="02020603050405020304" pitchFamily="18" charset="0"/>
              </a:rPr>
              <a:t>方法不同处在于：按照个位数值分割的子序列不再各自进一步分割成子子序列，而是按序收集后统一参加下次按照十位数值的分割，无论是存储还是处理都变得更加便捷简单。</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dirty="0">
                <a:ea typeface="华文楷体" panose="02010600040101010101" pitchFamily="2" charset="-122"/>
                <a:cs typeface="Times New Roman" panose="02020603050405020304" pitchFamily="18" charset="0"/>
              </a:rPr>
              <a:t>基数排序</a:t>
            </a:r>
            <a:r>
              <a:rPr lang="zh-CN" altLang="en-US" sz="2700" dirty="0">
                <a:ea typeface="华文楷体" panose="02010600040101010101" pitchFamily="2" charset="-122"/>
                <a:cs typeface="Times New Roman" panose="02020603050405020304" pitchFamily="18" charset="0"/>
              </a:rPr>
              <a:t>法</a:t>
            </a:r>
            <a:r>
              <a:rPr lang="zh-CN" altLang="zh-CN" sz="2700" b="0" dirty="0">
                <a:ea typeface="华文楷体" panose="02010600040101010101" pitchFamily="2" charset="-122"/>
                <a:cs typeface="Times New Roman" panose="02020603050405020304" pitchFamily="18" charset="0"/>
              </a:rPr>
              <a:t>是</a:t>
            </a:r>
            <a:r>
              <a:rPr lang="zh-CN" altLang="en-US" sz="2700" b="0" dirty="0">
                <a:ea typeface="华文楷体" panose="02010600040101010101" pitchFamily="2" charset="-122"/>
                <a:cs typeface="Times New Roman" panose="02020603050405020304" pitchFamily="18" charset="0"/>
              </a:rPr>
              <a:t>用</a:t>
            </a:r>
            <a:r>
              <a:rPr lang="en-US" altLang="zh-CN" sz="2700" b="0" dirty="0">
                <a:ea typeface="华文楷体" panose="02010600040101010101" pitchFamily="2" charset="-122"/>
                <a:cs typeface="Times New Roman" panose="02020603050405020304" pitchFamily="18" charset="0"/>
              </a:rPr>
              <a:t>LSD</a:t>
            </a:r>
            <a:r>
              <a:rPr lang="zh-CN" altLang="en-US" sz="2700" b="0" dirty="0">
                <a:ea typeface="华文楷体" panose="02010600040101010101" pitchFamily="2" charset="-122"/>
                <a:cs typeface="Times New Roman" panose="02020603050405020304" pitchFamily="18" charset="0"/>
              </a:rPr>
              <a:t>方法</a:t>
            </a:r>
            <a:r>
              <a:rPr lang="zh-CN" altLang="zh-CN" sz="2700" b="0" dirty="0">
                <a:ea typeface="华文楷体" panose="02010600040101010101" pitchFamily="2" charset="-122"/>
                <a:cs typeface="Times New Roman" panose="02020603050405020304" pitchFamily="18" charset="0"/>
              </a:rPr>
              <a:t>，基于若干次的分配和收集，每次分配都是将元素分配到若干个不同的口袋中，每次收集也是将若干个口袋中的元素顺次收集成新的序列，因此基数排序又称为</a:t>
            </a:r>
            <a:r>
              <a:rPr lang="zh-CN" altLang="zh-CN" sz="2700" dirty="0">
                <a:ea typeface="华文楷体" panose="02010600040101010101" pitchFamily="2" charset="-122"/>
                <a:cs typeface="Times New Roman" panose="02020603050405020304" pitchFamily="18" charset="0"/>
              </a:rPr>
              <a:t>口袋排序法</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p>
          <a:p>
            <a:pPr marL="0" indent="0">
              <a:buNone/>
            </a:pPr>
            <a:endParaRPr lang="en-US" altLang="zh-CN" sz="2700" b="0" dirty="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基数排序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0721555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62861" cy="5009110"/>
          </a:xfrm>
        </p:spPr>
        <p:txBody>
          <a:bodyPr>
            <a:noAutofit/>
          </a:bodyPr>
          <a:lstStyle/>
          <a:p>
            <a:pPr marL="0" indent="0">
              <a:buNone/>
            </a:pPr>
            <a:r>
              <a:rPr lang="zh-CN" altLang="en-US" sz="2700" b="0" dirty="0">
                <a:ea typeface="华文楷体" panose="02010600040101010101" pitchFamily="2" charset="-122"/>
                <a:cs typeface="Times New Roman" panose="02020603050405020304" pitchFamily="18" charset="0"/>
              </a:rPr>
              <a:t>对序列中的任意两个不同的关键字</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，位数均为</a:t>
            </a:r>
            <a:r>
              <a:rPr lang="en-US" altLang="zh-CN" sz="2700" b="0" dirty="0">
                <a:ea typeface="华文楷体" panose="02010600040101010101" pitchFamily="2" charset="-122"/>
                <a:cs typeface="Times New Roman" panose="02020603050405020304" pitchFamily="18" charset="0"/>
              </a:rPr>
              <a:t>2</a:t>
            </a:r>
            <a:r>
              <a:rPr lang="zh-CN" altLang="en-US" sz="2700" b="0" dirty="0">
                <a:ea typeface="华文楷体" panose="02010600040101010101" pitchFamily="2" charset="-122"/>
                <a:cs typeface="Times New Roman" panose="02020603050405020304" pitchFamily="18" charset="0"/>
              </a:rPr>
              <a:t>位</a:t>
            </a:r>
            <a:r>
              <a:rPr lang="en-US" altLang="zh-CN" sz="2700" b="0" dirty="0">
                <a:ea typeface="华文楷体" panose="02010600040101010101" pitchFamily="2" charset="-122"/>
                <a:cs typeface="Times New Roman" panose="02020603050405020304" pitchFamily="18" charset="0"/>
              </a:rPr>
              <a:t>:</a:t>
            </a:r>
          </a:p>
          <a:p>
            <a:pPr>
              <a:buFont typeface="Wingdings" panose="05000000000000000000" pitchFamily="2" charset="2"/>
              <a:buChar char="ü"/>
            </a:pPr>
            <a:r>
              <a:rPr lang="zh-CN" altLang="en-US" sz="2700" dirty="0">
                <a:ea typeface="华文楷体" panose="02010600040101010101" pitchFamily="2" charset="-122"/>
                <a:cs typeface="Times New Roman" panose="02020603050405020304" pitchFamily="18" charset="0"/>
              </a:rPr>
              <a:t>当</a:t>
            </a:r>
            <a:r>
              <a:rPr lang="en-US" altLang="zh-CN" sz="2700" dirty="0" err="1">
                <a:ea typeface="华文楷体" panose="02010600040101010101" pitchFamily="2" charset="-122"/>
                <a:cs typeface="Times New Roman" panose="02020603050405020304" pitchFamily="18" charset="0"/>
              </a:rPr>
              <a:t>x1</a:t>
            </a:r>
            <a:r>
              <a:rPr lang="zh-CN" altLang="en-US" sz="2700" dirty="0">
                <a:ea typeface="华文楷体" panose="02010600040101010101" pitchFamily="2" charset="-122"/>
                <a:cs typeface="Times New Roman" panose="02020603050405020304" pitchFamily="18" charset="0"/>
              </a:rPr>
              <a:t>、</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的十位数不同时，如</a:t>
            </a:r>
            <a:r>
              <a:rPr lang="en-US" altLang="zh-CN" sz="2700" dirty="0" err="1">
                <a:ea typeface="华文楷体" panose="02010600040101010101" pitchFamily="2" charset="-122"/>
                <a:cs typeface="Times New Roman" panose="02020603050405020304" pitchFamily="18" charset="0"/>
              </a:rPr>
              <a:t>x1</a:t>
            </a:r>
            <a:r>
              <a:rPr lang="en-US" altLang="zh-CN" sz="2700" dirty="0">
                <a:ea typeface="华文楷体" panose="02010600040101010101" pitchFamily="2" charset="-122"/>
                <a:cs typeface="Times New Roman" panose="02020603050405020304" pitchFamily="18" charset="0"/>
              </a:rPr>
              <a:t>&gt;</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按照最后一次的分配原则十位数大的 </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必然在大号口袋中，十位数小的</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必然在小号口袋中，按照口袋号由小到大的最后一次收集得到的序列中，</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必然在</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之前，结果正确。</a:t>
            </a: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zh-CN" altLang="en-US" sz="2700" dirty="0">
                <a:ea typeface="华文楷体" panose="02010600040101010101" pitchFamily="2" charset="-122"/>
                <a:cs typeface="Times New Roman" panose="02020603050405020304" pitchFamily="18" charset="0"/>
              </a:rPr>
              <a:t>当</a:t>
            </a:r>
            <a:r>
              <a:rPr lang="en-US" altLang="zh-CN" sz="2700" dirty="0" err="1">
                <a:ea typeface="华文楷体" panose="02010600040101010101" pitchFamily="2" charset="-122"/>
                <a:cs typeface="Times New Roman" panose="02020603050405020304" pitchFamily="18" charset="0"/>
              </a:rPr>
              <a:t>x1</a:t>
            </a:r>
            <a:r>
              <a:rPr lang="zh-CN" altLang="en-US" sz="2700" dirty="0">
                <a:ea typeface="华文楷体" panose="02010600040101010101" pitchFamily="2" charset="-122"/>
                <a:cs typeface="Times New Roman" panose="02020603050405020304" pitchFamily="18" charset="0"/>
              </a:rPr>
              <a:t>、</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的十位数相同但个位数不同时，如</a:t>
            </a:r>
            <a:r>
              <a:rPr lang="en-US" altLang="zh-CN" sz="2700" dirty="0" err="1">
                <a:ea typeface="华文楷体" panose="02010600040101010101" pitchFamily="2" charset="-122"/>
                <a:cs typeface="Times New Roman" panose="02020603050405020304" pitchFamily="18" charset="0"/>
              </a:rPr>
              <a:t>x1</a:t>
            </a:r>
            <a:r>
              <a:rPr lang="en-US" altLang="zh-CN" sz="2700" dirty="0">
                <a:ea typeface="华文楷体" panose="02010600040101010101" pitchFamily="2" charset="-122"/>
                <a:cs typeface="Times New Roman" panose="02020603050405020304" pitchFamily="18" charset="0"/>
              </a:rPr>
              <a:t>&gt;</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按照第一次分配原则个位数大的 </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必然在大号口袋中，个位数小的</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必然在小号口袋中，按照口袋号由小到大的第一次收集得到的序列中，</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必然在</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之前，在第二次分配时，因十位数相同又分在同一口袋中，且依然维持</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在</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之前，结果正确。</a:t>
            </a:r>
            <a:endParaRPr lang="en-US" altLang="zh-CN" sz="2700"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正确性和稳定性分析</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30367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62861" cy="5009110"/>
          </a:xfrm>
        </p:spPr>
        <p:txBody>
          <a:bodyPr>
            <a:noAutofit/>
          </a:bodyPr>
          <a:lstStyle/>
          <a:p>
            <a:pPr marL="0" indent="0">
              <a:buNone/>
            </a:pPr>
            <a:r>
              <a:rPr lang="zh-CN" altLang="en-US" sz="2700" b="0" dirty="0">
                <a:ea typeface="华文楷体" panose="02010600040101010101" pitchFamily="2" charset="-122"/>
                <a:cs typeface="Times New Roman" panose="02020603050405020304" pitchFamily="18" charset="0"/>
              </a:rPr>
              <a:t>对序列中的任意两个不同的关键字</a:t>
            </a:r>
            <a:r>
              <a:rPr lang="en-US" altLang="zh-CN" sz="2700" b="0" dirty="0" err="1">
                <a:ea typeface="华文楷体" panose="02010600040101010101" pitchFamily="2" charset="-122"/>
                <a:cs typeface="Times New Roman" panose="02020603050405020304" pitchFamily="18" charset="0"/>
              </a:rPr>
              <a:t>x1</a:t>
            </a:r>
            <a:r>
              <a:rPr lang="zh-CN" altLang="en-US" sz="2700" b="0" dirty="0">
                <a:ea typeface="华文楷体" panose="02010600040101010101" pitchFamily="2" charset="-122"/>
                <a:cs typeface="Times New Roman" panose="02020603050405020304" pitchFamily="18" charset="0"/>
              </a:rPr>
              <a:t>、</a:t>
            </a:r>
            <a:r>
              <a:rPr lang="en-US" altLang="zh-CN" sz="2700" b="0" dirty="0" err="1">
                <a:ea typeface="华文楷体" panose="02010600040101010101" pitchFamily="2" charset="-122"/>
                <a:cs typeface="Times New Roman" panose="02020603050405020304" pitchFamily="18" charset="0"/>
              </a:rPr>
              <a:t>x2</a:t>
            </a:r>
            <a:r>
              <a:rPr lang="zh-CN" altLang="en-US" sz="2700" b="0" dirty="0">
                <a:ea typeface="华文楷体" panose="02010600040101010101" pitchFamily="2" charset="-122"/>
                <a:cs typeface="Times New Roman" panose="02020603050405020304" pitchFamily="18" charset="0"/>
              </a:rPr>
              <a:t>，位数均为</a:t>
            </a:r>
            <a:r>
              <a:rPr lang="en-US" altLang="zh-CN" sz="2700" b="0" dirty="0">
                <a:ea typeface="华文楷体" panose="02010600040101010101" pitchFamily="2" charset="-122"/>
                <a:cs typeface="Times New Roman" panose="02020603050405020304" pitchFamily="18" charset="0"/>
              </a:rPr>
              <a:t>2</a:t>
            </a:r>
            <a:r>
              <a:rPr lang="zh-CN" altLang="en-US" sz="2700" b="0" dirty="0">
                <a:ea typeface="华文楷体" panose="02010600040101010101" pitchFamily="2" charset="-122"/>
                <a:cs typeface="Times New Roman" panose="02020603050405020304" pitchFamily="18" charset="0"/>
              </a:rPr>
              <a:t>位</a:t>
            </a:r>
            <a:r>
              <a:rPr lang="en-US" altLang="zh-CN" sz="2700" b="0" dirty="0">
                <a:ea typeface="华文楷体" panose="02010600040101010101" pitchFamily="2" charset="-122"/>
                <a:cs typeface="Times New Roman" panose="02020603050405020304" pitchFamily="18" charset="0"/>
              </a:rPr>
              <a:t>:</a:t>
            </a:r>
          </a:p>
          <a:p>
            <a:pPr>
              <a:buFont typeface="Wingdings" panose="05000000000000000000" pitchFamily="2" charset="2"/>
              <a:buChar char="ü"/>
            </a:pPr>
            <a:r>
              <a:rPr lang="zh-CN" altLang="en-US" sz="2700" dirty="0">
                <a:ea typeface="华文楷体" panose="02010600040101010101" pitchFamily="2" charset="-122"/>
                <a:cs typeface="Times New Roman" panose="02020603050405020304" pitchFamily="18" charset="0"/>
              </a:rPr>
              <a:t>当</a:t>
            </a:r>
            <a:r>
              <a:rPr lang="en-US" altLang="zh-CN" sz="2700" dirty="0" err="1">
                <a:ea typeface="华文楷体" panose="02010600040101010101" pitchFamily="2" charset="-122"/>
                <a:cs typeface="Times New Roman" panose="02020603050405020304" pitchFamily="18" charset="0"/>
              </a:rPr>
              <a:t>x1</a:t>
            </a:r>
            <a:r>
              <a:rPr lang="zh-CN" altLang="en-US" sz="2700" dirty="0">
                <a:ea typeface="华文楷体" panose="02010600040101010101" pitchFamily="2" charset="-122"/>
                <a:cs typeface="Times New Roman" panose="02020603050405020304" pitchFamily="18" charset="0"/>
              </a:rPr>
              <a:t>、</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的十位数和个位数都相同时，且</a:t>
            </a:r>
            <a:r>
              <a:rPr lang="en-US" altLang="zh-CN" sz="2700" dirty="0" err="1">
                <a:ea typeface="华文楷体" panose="02010600040101010101" pitchFamily="2" charset="-122"/>
                <a:cs typeface="Times New Roman" panose="02020603050405020304" pitchFamily="18" charset="0"/>
              </a:rPr>
              <a:t>x1</a:t>
            </a:r>
            <a:r>
              <a:rPr lang="zh-CN" altLang="en-US" sz="2700" dirty="0">
                <a:ea typeface="华文楷体" panose="02010600040101010101" pitchFamily="2" charset="-122"/>
                <a:cs typeface="Times New Roman" panose="02020603050405020304" pitchFamily="18" charset="0"/>
              </a:rPr>
              <a:t>在</a:t>
            </a:r>
            <a:r>
              <a:rPr lang="en-US" altLang="zh-CN" sz="2700" dirty="0" err="1">
                <a:ea typeface="华文楷体" panose="02010600040101010101" pitchFamily="2" charset="-122"/>
                <a:cs typeface="Times New Roman" panose="02020603050405020304" pitchFamily="18" charset="0"/>
              </a:rPr>
              <a:t>x2</a:t>
            </a:r>
            <a:r>
              <a:rPr lang="zh-CN" altLang="en-US" sz="2700" dirty="0">
                <a:ea typeface="华文楷体" panose="02010600040101010101" pitchFamily="2" charset="-122"/>
                <a:cs typeface="Times New Roman" panose="02020603050405020304" pitchFamily="18" charset="0"/>
              </a:rPr>
              <a:t>之前：</a:t>
            </a:r>
            <a:r>
              <a:rPr lang="zh-CN" altLang="en-US" sz="2700" b="0" dirty="0">
                <a:ea typeface="华文楷体" panose="02010600040101010101" pitchFamily="2" charset="-122"/>
                <a:cs typeface="Times New Roman" panose="02020603050405020304" pitchFamily="18" charset="0"/>
              </a:rPr>
              <a:t>各次分配时会分在同一个口袋中，且保持了原本的先后顺序。收集时只简单地将各个口袋连接起来，各个口袋数据保持不变，故依然维持原来的相对先后顺序。</a:t>
            </a: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en-US" sz="2700" b="0" dirty="0">
                <a:ea typeface="华文楷体" panose="02010600040101010101" pitchFamily="2" charset="-122"/>
                <a:cs typeface="Times New Roman" panose="02020603050405020304" pitchFamily="18" charset="0"/>
              </a:rPr>
              <a:t>故基数排序是正确的，且为</a:t>
            </a:r>
            <a:r>
              <a:rPr lang="zh-CN" altLang="en-US" sz="2700" dirty="0">
                <a:ea typeface="华文楷体" panose="02010600040101010101" pitchFamily="2" charset="-122"/>
                <a:cs typeface="Times New Roman" panose="02020603050405020304" pitchFamily="18" charset="0"/>
              </a:rPr>
              <a:t>稳定排序</a:t>
            </a:r>
            <a:r>
              <a:rPr lang="zh-CN" altLang="en-US" sz="2700" b="0" dirty="0">
                <a:ea typeface="华文楷体" panose="02010600040101010101" pitchFamily="2" charset="-122"/>
                <a:cs typeface="Times New Roman" panose="02020603050405020304" pitchFamily="18" charset="0"/>
              </a:rPr>
              <a:t>。</a:t>
            </a:r>
            <a:endParaRPr lang="zh-CN" altLang="zh-CN" sz="2700" b="0" dirty="0"/>
          </a:p>
          <a:p>
            <a:pPr marL="0" indent="0">
              <a:buNone/>
            </a:pP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endParaRPr lang="en-US" altLang="zh-CN" sz="2700"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正确性和稳定性分析</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911816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62861" cy="5009110"/>
          </a:xfrm>
        </p:spPr>
        <p:txBody>
          <a:bodyPr>
            <a:noAutofit/>
          </a:bodyPr>
          <a:lstStyle/>
          <a:p>
            <a:pPr>
              <a:buFont typeface="Wingdings" panose="05000000000000000000" pitchFamily="2" charset="2"/>
              <a:buChar char="ü"/>
            </a:pP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个口袋是根据每位数字的所有取值定出的，和元素的个数没有关系。</a:t>
            </a: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zh-CN" altLang="zh-CN" sz="2700" b="0" dirty="0">
                <a:ea typeface="华文楷体" panose="02010600040101010101" pitchFamily="2" charset="-122"/>
                <a:cs typeface="Times New Roman" panose="02020603050405020304" pitchFamily="18" charset="0"/>
              </a:rPr>
              <a:t>从上面程序可以看出，和元素个数相关的是两趟分配工作，每趟分配的时间复杂度是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，将最后一趟收集结果写回数组的时间消耗也是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zh-CN" altLang="zh-CN" sz="2700" b="0" dirty="0">
                <a:ea typeface="华文楷体" panose="02010600040101010101" pitchFamily="2" charset="-122"/>
                <a:cs typeface="Times New Roman" panose="02020603050405020304" pitchFamily="18" charset="0"/>
              </a:rPr>
              <a:t>每次收集工作时间消耗都是常量次数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a:buFont typeface="Wingdings" panose="05000000000000000000" pitchFamily="2" charset="2"/>
              <a:buChar char="ü"/>
            </a:pPr>
            <a:r>
              <a:rPr lang="zh-CN" altLang="zh-CN" sz="2700" b="0" dirty="0">
                <a:ea typeface="华文楷体" panose="02010600040101010101" pitchFamily="2" charset="-122"/>
                <a:cs typeface="Times New Roman" panose="02020603050405020304" pitchFamily="18" charset="0"/>
              </a:rPr>
              <a:t>假如元素的最大值位数为</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，分配、收集要各自进行</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趟</a:t>
            </a:r>
            <a:r>
              <a:rPr lang="zh-CN" altLang="en-US"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b="0" dirty="0">
                <a:ea typeface="华文楷体" panose="02010600040101010101" pitchFamily="2" charset="-122"/>
                <a:cs typeface="Times New Roman" panose="02020603050405020304" pitchFamily="18" charset="0"/>
              </a:rPr>
              <a:t>故整个算法复杂度是</a:t>
            </a:r>
            <a:r>
              <a:rPr lang="en-US" altLang="zh-CN" sz="2700" b="0" dirty="0">
                <a:ea typeface="华文楷体" panose="02010600040101010101" pitchFamily="2" charset="-122"/>
                <a:cs typeface="Times New Roman" panose="02020603050405020304" pitchFamily="18" charset="0"/>
              </a:rPr>
              <a:t>O(</a:t>
            </a:r>
            <a:r>
              <a:rPr lang="en-US" altLang="zh-CN" sz="2700" b="0" dirty="0" err="1">
                <a:ea typeface="华文楷体" panose="02010600040101010101" pitchFamily="2" charset="-122"/>
                <a:cs typeface="Times New Roman" panose="02020603050405020304" pitchFamily="18" charset="0"/>
              </a:rPr>
              <a:t>mn</a:t>
            </a:r>
            <a:r>
              <a:rPr lang="en-US" altLang="zh-CN" sz="2700" b="0" dirty="0">
                <a:ea typeface="华文楷体" panose="02010600040101010101" pitchFamily="2" charset="-122"/>
                <a:cs typeface="Times New Roman" panose="02020603050405020304" pitchFamily="18" charset="0"/>
              </a:rPr>
              <a:t>)</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cs typeface="Times New Roman" panose="02020603050405020304" pitchFamily="18" charset="0"/>
            </a:endParaRPr>
          </a:p>
          <a:p>
            <a:pPr marL="0" indent="0">
              <a:buNone/>
            </a:pPr>
            <a:endParaRPr lang="en-US" altLang="zh-CN" sz="2700" b="0" dirty="0"/>
          </a:p>
          <a:p>
            <a:pPr marL="0" indent="0">
              <a:buNone/>
            </a:pPr>
            <a:endParaRPr lang="en-US" altLang="zh-CN" sz="2700" b="0" dirty="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算法时间复杂度分析：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7097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512910" y="1793866"/>
                <a:ext cx="11545740" cy="4845473"/>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冒泡排序、插入排序、选择排序、快速排序的最坏情况下时间复杂度都是</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sSup>
                      <m:sSup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，特别地在数据原本正序的基础上冒泡排序和插入排序时间复杂度可以达到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a:rPr lang="zh-CN" altLang="en-US" sz="2800" b="0" i="1">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基数排序在一般情况下时间复杂度就能达到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。归并排序、堆排序、快速排序最好情况时间复杂度能达到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d>
                      <m:d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d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func>
                          <m:func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b>
                            </m:sSub>
                          </m:fName>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func>
                      </m:e>
                    </m:d>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冒泡排序、插入排序、归并排序、快速排序、基数排序都是</a:t>
                </a:r>
                <a:r>
                  <a:rPr lang="zh-CN" altLang="zh-CN" sz="2800" dirty="0">
                    <a:ea typeface="华文楷体" panose="02010600040101010101" pitchFamily="2" charset="-122"/>
                    <a:cs typeface="Times New Roman" panose="02020603050405020304" pitchFamily="18" charset="0"/>
                  </a:rPr>
                  <a:t>稳定排序</a:t>
                </a:r>
                <a:r>
                  <a:rPr lang="zh-CN" altLang="en-US"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希尔排序、选择排序、堆排序都是</a:t>
                </a:r>
                <a:r>
                  <a:rPr lang="zh-CN" altLang="zh-CN" sz="2800" dirty="0">
                    <a:ea typeface="华文楷体" panose="02010600040101010101" pitchFamily="2" charset="-122"/>
                    <a:cs typeface="Times New Roman" panose="02020603050405020304" pitchFamily="18" charset="0"/>
                  </a:rPr>
                  <a:t>不稳定排序</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512910" y="1793866"/>
                <a:ext cx="11545740" cy="4845473"/>
              </a:xfrm>
              <a:blipFill>
                <a:blip r:embed="rId3"/>
                <a:stretch>
                  <a:fillRect l="-898" t="-126" r="-47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12910" y="769700"/>
            <a:ext cx="694143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各种内部排序方法的比较：</a:t>
            </a:r>
          </a:p>
        </p:txBody>
      </p:sp>
    </p:spTree>
    <p:extLst>
      <p:ext uri="{BB962C8B-B14F-4D97-AF65-F5344CB8AC3E}">
        <p14:creationId xmlns:p14="http://schemas.microsoft.com/office/powerpoint/2010/main" val="2969569917"/>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6820</TotalTime>
  <Words>8376</Words>
  <Application>Microsoft Office PowerPoint</Application>
  <PresentationFormat>宽屏</PresentationFormat>
  <Paragraphs>832</Paragraphs>
  <Slides>130</Slides>
  <Notes>130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130</vt:i4>
      </vt:variant>
    </vt:vector>
  </HeadingPairs>
  <TitlesOfParts>
    <vt:vector size="140"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第七章  排    序</vt:lpstr>
      <vt:lpstr>PowerPoint 演示文稿</vt:lpstr>
      <vt:lpstr>排序</vt:lpstr>
      <vt:lpstr>排序</vt:lpstr>
      <vt:lpstr>排序</vt:lpstr>
      <vt:lpstr>排序</vt:lpstr>
      <vt:lpstr>PowerPoint 演示文稿</vt:lpstr>
      <vt:lpstr>内排序</vt:lpstr>
      <vt:lpstr>PowerPoint 演示文稿</vt:lpstr>
      <vt:lpstr>冒泡排序</vt:lpstr>
      <vt:lpstr>冒泡排序</vt:lpstr>
      <vt:lpstr>冒泡排序算法实现</vt:lpstr>
      <vt:lpstr>冒泡排序算法实现</vt:lpstr>
      <vt:lpstr>冒泡排序算法的优化</vt:lpstr>
      <vt:lpstr>冒泡排序算法分析：</vt:lpstr>
      <vt:lpstr>PowerPoint 演示文稿</vt:lpstr>
      <vt:lpstr>插入排序</vt:lpstr>
      <vt:lpstr>插入实现代码：</vt:lpstr>
      <vt:lpstr>插入排序：</vt:lpstr>
      <vt:lpstr>插入排序：</vt:lpstr>
      <vt:lpstr>插入排序实现代码：</vt:lpstr>
      <vt:lpstr>插入排序算法分析：</vt:lpstr>
      <vt:lpstr>PowerPoint 演示文稿</vt:lpstr>
      <vt:lpstr>希尔排序</vt:lpstr>
      <vt:lpstr>希尔排序</vt:lpstr>
      <vt:lpstr>希尔排序</vt:lpstr>
      <vt:lpstr>希尔排序</vt:lpstr>
      <vt:lpstr>希尔排序算法实现</vt:lpstr>
      <vt:lpstr>希尔排序算法分析：</vt:lpstr>
      <vt:lpstr>PowerPoint 演示文稿</vt:lpstr>
      <vt:lpstr>选择排序</vt:lpstr>
      <vt:lpstr>选择排序</vt:lpstr>
      <vt:lpstr>选择排序</vt:lpstr>
      <vt:lpstr>选择排序</vt:lpstr>
      <vt:lpstr>选择排序算法实现</vt:lpstr>
      <vt:lpstr>选择排序算法分析：</vt:lpstr>
      <vt:lpstr>选择排序算法分析：</vt:lpstr>
      <vt:lpstr>PowerPoint 演示文稿</vt:lpstr>
      <vt:lpstr>堆排序 (1964年  加拿大科学家 约翰·威廉斯提出， 就地特征)</vt:lpstr>
      <vt:lpstr>堆排序</vt:lpstr>
      <vt:lpstr>堆排序</vt:lpstr>
      <vt:lpstr>堆排序</vt:lpstr>
      <vt:lpstr>堆排序</vt:lpstr>
      <vt:lpstr>堆排序</vt:lpstr>
      <vt:lpstr>堆排序</vt:lpstr>
      <vt:lpstr>堆排序</vt:lpstr>
      <vt:lpstr>堆排序算法实现</vt:lpstr>
      <vt:lpstr>堆排序算法实现</vt:lpstr>
      <vt:lpstr>堆排序算法分析：</vt:lpstr>
      <vt:lpstr>堆排序算法分析：</vt:lpstr>
      <vt:lpstr>堆排序算法分析：</vt:lpstr>
      <vt:lpstr>堆排序算法分析：</vt:lpstr>
      <vt:lpstr>堆排序算法分析：</vt:lpstr>
      <vt:lpstr>堆排序算法稳定性分析：</vt:lpstr>
      <vt:lpstr>堆排序算法稳定性分析：</vt:lpstr>
      <vt:lpstr>堆排序算法稳定性分析：</vt:lpstr>
      <vt:lpstr>堆排序算法稳定性分析：</vt:lpstr>
      <vt:lpstr>PowerPoint 演示文稿</vt:lpstr>
      <vt:lpstr>归并排序     (1945年 冯·诺依曼提出)</vt:lpstr>
      <vt:lpstr>归并排序</vt:lpstr>
      <vt:lpstr>归并排序</vt:lpstr>
      <vt:lpstr>归并排序</vt:lpstr>
      <vt:lpstr>归并排序</vt:lpstr>
      <vt:lpstr>归并算法实现：</vt:lpstr>
      <vt:lpstr>PowerPoint 演示文稿</vt:lpstr>
      <vt:lpstr>PowerPoint 演示文稿</vt:lpstr>
      <vt:lpstr>归并算法时间分析</vt:lpstr>
      <vt:lpstr>归并排序</vt:lpstr>
      <vt:lpstr>归并排序示例（递归的思路）</vt:lpstr>
      <vt:lpstr>归并排序算法：</vt:lpstr>
      <vt:lpstr>归并排序算法稳定性分析：</vt:lpstr>
      <vt:lpstr>归并排序算法时间效率分析：</vt:lpstr>
      <vt:lpstr>PowerPoint 演示文稿</vt:lpstr>
      <vt:lpstr>快速排序 (英国科学家 托尼·霍尔提出， 就地特征)</vt:lpstr>
      <vt:lpstr>快速排序示例：</vt:lpstr>
      <vt:lpstr>快速排序示例：</vt:lpstr>
      <vt:lpstr>快速排序示例：</vt:lpstr>
      <vt:lpstr>快速排序示例：</vt:lpstr>
      <vt:lpstr>快速排序算法实现：</vt:lpstr>
      <vt:lpstr>快速排序算法实现：</vt:lpstr>
      <vt:lpstr>快速排序算法实现：</vt:lpstr>
      <vt:lpstr>快速排序算法实现：</vt:lpstr>
      <vt:lpstr>快速排序算法实现：</vt:lpstr>
      <vt:lpstr>快速排序算法时间效率分析：</vt:lpstr>
      <vt:lpstr>快速排序算法时间效率分析：</vt:lpstr>
      <vt:lpstr>快速排序稳定性分析：</vt:lpstr>
      <vt:lpstr>不稳定排序示例：</vt:lpstr>
      <vt:lpstr>PowerPoint 演示文稿</vt:lpstr>
      <vt:lpstr>多关键字排序</vt:lpstr>
      <vt:lpstr>基数排序（也称口袋排序）</vt:lpstr>
      <vt:lpstr>最高位优先法即MSD（Most Significant digital）</vt:lpstr>
      <vt:lpstr>最高位优先法即MSD（Most Significant digital）</vt:lpstr>
      <vt:lpstr>低位优先法LSD（Least Significant Digital），</vt:lpstr>
      <vt:lpstr>低位优先法LSD（Least Significant Digital），</vt:lpstr>
      <vt:lpstr>基数排序：</vt:lpstr>
      <vt:lpstr>算法正确性和稳定性分析：</vt:lpstr>
      <vt:lpstr>算法正确性和稳定性分析：</vt:lpstr>
      <vt:lpstr>算法时间复杂度分析：</vt:lpstr>
      <vt:lpstr>各种内部排序方法的比较：</vt:lpstr>
      <vt:lpstr>进一步改进的其他方法：</vt:lpstr>
      <vt:lpstr>进一步改进的其他方法：</vt:lpstr>
      <vt:lpstr>进一步改进的其他方法：</vt:lpstr>
      <vt:lpstr>进一步改进的其他方法：</vt:lpstr>
      <vt:lpstr>进一步改进的其他方法：</vt:lpstr>
      <vt:lpstr>思考题：</vt:lpstr>
      <vt:lpstr>PowerPoint 演示文稿</vt:lpstr>
      <vt:lpstr>PowerPoint 演示文稿</vt:lpstr>
      <vt:lpstr>外排序</vt:lpstr>
      <vt:lpstr>外排序</vt:lpstr>
      <vt:lpstr>外排序</vt:lpstr>
      <vt:lpstr>外排序</vt:lpstr>
      <vt:lpstr>PowerPoint 演示文稿</vt:lpstr>
      <vt:lpstr>K路归并</vt:lpstr>
      <vt:lpstr>K路归并</vt:lpstr>
      <vt:lpstr>PowerPoint 演示文稿</vt:lpstr>
      <vt:lpstr>多路归并优化：多阶段归并</vt:lpstr>
      <vt:lpstr>多路归并优化：多阶段归并</vt:lpstr>
      <vt:lpstr>多阶段归并要思考的问题：</vt:lpstr>
      <vt:lpstr>PowerPoint 演示文稿</vt:lpstr>
      <vt:lpstr>初始归并段优化：置换选择</vt:lpstr>
      <vt:lpstr>初始归并段优化：置换选择</vt:lpstr>
      <vt:lpstr>初始归并段优化：置换选择</vt:lpstr>
      <vt:lpstr>PowerPoint 演示文稿</vt:lpstr>
      <vt:lpstr>最佳归并树</vt:lpstr>
      <vt:lpstr>PowerPoint 演示文稿</vt:lpstr>
      <vt:lpstr>最佳归并树</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管 昊</cp:lastModifiedBy>
  <cp:revision>475</cp:revision>
  <dcterms:created xsi:type="dcterms:W3CDTF">2016-04-20T02:59:17Z</dcterms:created>
  <dcterms:modified xsi:type="dcterms:W3CDTF">2023-12-30T12:31:51Z</dcterms:modified>
</cp:coreProperties>
</file>