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49"/>
  </p:notesMasterIdLst>
  <p:handoutMasterIdLst>
    <p:handoutMasterId r:id="rId50"/>
  </p:handoutMasterIdLst>
  <p:sldIdLst>
    <p:sldId id="259" r:id="rId2"/>
    <p:sldId id="413"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22" r:id="rId45"/>
    <p:sldId id="423" r:id="rId46"/>
    <p:sldId id="424" r:id="rId47"/>
    <p:sldId id="425"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71115" autoAdjust="0"/>
  </p:normalViewPr>
  <p:slideViewPr>
    <p:cSldViewPr snapToGrid="0">
      <p:cViewPr varScale="1">
        <p:scale>
          <a:sx n="48" d="100"/>
          <a:sy n="48" d="100"/>
        </p:scale>
        <p:origin x="1488" y="36"/>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17784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34058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558663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5624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159053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6680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46280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251134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589477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39855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5370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76690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265515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640932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928735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496877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01223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432899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94566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072359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00901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smtClean="0">
                <a:latin typeface="Arial" panose="020B0604020202020204" pitchFamily="34" charset="0"/>
              </a:rPr>
              <a:t>特殊操作，如求子串，子串连接，串匹配等</a:t>
            </a: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447930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292280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919357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481528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91983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034737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820003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795770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5314879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7238590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5374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879281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519138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165802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204573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510180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3522518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0014685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1828340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9764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3169789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80492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69223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223855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323627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4"/>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7"/>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4"/>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5" cstate="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7"/>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20" r:id="rId10"/>
    <p:sldLayoutId id="2147483821" r:id="rId11"/>
    <p:sldLayoutId id="2147483822" r:id="rId12"/>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rPr>
              <a:t>第二章 线性表</a:t>
            </a:r>
            <a:r>
              <a:rPr lang="en-US" altLang="zh-CN" dirty="0" smtClean="0">
                <a:latin typeface="华文楷体" panose="02010600040101010101" pitchFamily="2" charset="-122"/>
                <a:ea typeface="华文楷体" panose="02010600040101010101" pitchFamily="2" charset="-122"/>
              </a:rPr>
              <a:t>-</a:t>
            </a:r>
            <a:r>
              <a:rPr lang="zh-CN" altLang="en-US" smtClean="0">
                <a:latin typeface="华文楷体" panose="02010600040101010101" pitchFamily="2" charset="-122"/>
                <a:ea typeface="华文楷体" panose="02010600040101010101" pitchFamily="2" charset="-122"/>
              </a:rPr>
              <a:t>下</a:t>
            </a:r>
            <a:endParaRPr lang="zh-CN" altLang="en-US" sz="2400" dirty="0">
              <a:latin typeface="华文楷体" panose="02010600040101010101" pitchFamily="2" charset="-122"/>
              <a:ea typeface="华文楷体" panose="02010600040101010101" pitchFamily="2" charset="-122"/>
            </a:endParaRPr>
          </a:p>
        </p:txBody>
      </p:sp>
      <p:sp>
        <p:nvSpPr>
          <p:cNvPr id="5" name="Subtitle 1"/>
          <p:cNvSpPr>
            <a:spLocks noGrp="1"/>
          </p:cNvSpPr>
          <p:nvPr>
            <p:ph type="subTitle" idx="1"/>
          </p:nvPr>
        </p:nvSpPr>
        <p:spPr>
          <a:xfrm>
            <a:off x="4356380" y="5314614"/>
            <a:ext cx="2643602" cy="604299"/>
          </a:xfrm>
        </p:spPr>
        <p:txBody>
          <a:bodyPr/>
          <a:lstStyle/>
          <a:p>
            <a:r>
              <a:rPr lang="zh-CN" altLang="en-US" sz="3600" b="1" dirty="0" smtClean="0">
                <a:latin typeface="华文楷体" panose="02010600040101010101" pitchFamily="2" charset="-122"/>
                <a:ea typeface="华文楷体" panose="02010600040101010101" pitchFamily="2" charset="-122"/>
              </a:rPr>
              <a:t>张同珍</a:t>
            </a:r>
            <a:endParaRPr lang="zh-CN" altLang="en-US" sz="36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串的长度：</a:t>
            </a:r>
            <a:r>
              <a:rPr lang="zh-CN" altLang="zh-CN" sz="2600" b="0" dirty="0">
                <a:latin typeface="华文楷体" pitchFamily="2" charset="-122"/>
                <a:ea typeface="华文楷体" pitchFamily="2" charset="-122"/>
              </a:rPr>
              <a:t>求串中字符的个数，如</a:t>
            </a:r>
            <a:r>
              <a:rPr lang="en-US" altLang="zh-CN" sz="2600" b="0" dirty="0">
                <a:latin typeface="华文楷体" pitchFamily="2" charset="-122"/>
                <a:ea typeface="华文楷体" pitchFamily="2" charset="-122"/>
              </a:rPr>
              <a:t>“SHANG HAI”</a:t>
            </a:r>
            <a:r>
              <a:rPr lang="zh-CN" altLang="zh-CN" sz="2600" b="0" dirty="0">
                <a:latin typeface="华文楷体" pitchFamily="2" charset="-122"/>
                <a:ea typeface="华文楷体" pitchFamily="2" charset="-122"/>
              </a:rPr>
              <a:t>长度为</a:t>
            </a:r>
            <a:r>
              <a:rPr lang="en-US" altLang="zh-CN" sz="2600" b="0" dirty="0">
                <a:latin typeface="华文楷体" pitchFamily="2" charset="-122"/>
                <a:ea typeface="华文楷体" pitchFamily="2" charset="-122"/>
              </a:rPr>
              <a:t>9</a:t>
            </a:r>
            <a:r>
              <a:rPr lang="zh-CN" altLang="zh-CN" sz="2600" b="0" dirty="0">
                <a:latin typeface="华文楷体" pitchFamily="2" charset="-122"/>
                <a:ea typeface="华文楷体" pitchFamily="2" charset="-122"/>
              </a:rPr>
              <a:t>。</a:t>
            </a:r>
          </a:p>
          <a:p>
            <a:pPr lvl="0">
              <a:buFont typeface="Wingdings" panose="05000000000000000000" pitchFamily="2" charset="2"/>
              <a:buChar char="Ø"/>
            </a:pPr>
            <a:r>
              <a:rPr lang="zh-CN" altLang="zh-CN" sz="2600" dirty="0">
                <a:latin typeface="华文楷体" pitchFamily="2" charset="-122"/>
                <a:ea typeface="华文楷体" pitchFamily="2" charset="-122"/>
              </a:rPr>
              <a:t>串相等操作：</a:t>
            </a:r>
            <a:r>
              <a:rPr lang="zh-CN" altLang="zh-CN" sz="2600" b="0" dirty="0">
                <a:latin typeface="华文楷体" pitchFamily="2" charset="-122"/>
                <a:ea typeface="华文楷体" pitchFamily="2" charset="-122"/>
              </a:rPr>
              <a:t>判断两个字符串是否长度相等，且对应位置上的字符也相等。若二者均满足，返回</a:t>
            </a:r>
            <a:r>
              <a:rPr lang="en-US" altLang="zh-CN" sz="2600" b="0" dirty="0">
                <a:latin typeface="华文楷体" pitchFamily="2" charset="-122"/>
                <a:ea typeface="华文楷体" pitchFamily="2" charset="-122"/>
              </a:rPr>
              <a:t>true</a:t>
            </a:r>
            <a:r>
              <a:rPr lang="zh-CN" altLang="zh-CN" sz="2600" b="0" dirty="0">
                <a:latin typeface="华文楷体" pitchFamily="2" charset="-122"/>
                <a:ea typeface="华文楷体" pitchFamily="2" charset="-122"/>
              </a:rPr>
              <a:t>；若有一样不等，返回</a:t>
            </a:r>
            <a:r>
              <a:rPr lang="en-US" altLang="zh-CN" sz="2600" b="0" dirty="0">
                <a:latin typeface="华文楷体" pitchFamily="2" charset="-122"/>
                <a:ea typeface="华文楷体" pitchFamily="2" charset="-122"/>
              </a:rPr>
              <a:t>false</a:t>
            </a:r>
            <a:r>
              <a:rPr lang="zh-CN" altLang="zh-CN" sz="2600" b="0" dirty="0">
                <a:latin typeface="华文楷体" pitchFamily="2" charset="-122"/>
                <a:ea typeface="华文楷体" pitchFamily="2" charset="-122"/>
              </a:rPr>
              <a:t>。</a:t>
            </a:r>
          </a:p>
          <a:p>
            <a:pPr marL="0" indent="0">
              <a:buNone/>
            </a:pPr>
            <a:r>
              <a:rPr lang="en-US" altLang="zh-CN" sz="2600" b="0" dirty="0">
                <a:latin typeface="华文楷体" pitchFamily="2" charset="-122"/>
                <a:ea typeface="华文楷体" pitchFamily="2" charset="-122"/>
              </a:rPr>
              <a:t>	           </a:t>
            </a:r>
            <a:r>
              <a:rPr lang="zh-CN" altLang="zh-CN" sz="2600" b="0" dirty="0">
                <a:latin typeface="华文楷体" pitchFamily="2" charset="-122"/>
                <a:ea typeface="华文楷体" pitchFamily="2" charset="-122"/>
              </a:rPr>
              <a:t>如</a:t>
            </a:r>
            <a:r>
              <a:rPr lang="en-US" altLang="zh-CN" sz="2600" b="0" dirty="0">
                <a:latin typeface="华文楷体" pitchFamily="2" charset="-122"/>
                <a:ea typeface="华文楷体" pitchFamily="2" charset="-122"/>
              </a:rPr>
              <a:t>	“SHANGHAI”</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“SHANGHAI”</a:t>
            </a:r>
            <a:r>
              <a:rPr lang="zh-CN" altLang="zh-CN" sz="2600" b="0" dirty="0">
                <a:latin typeface="华文楷体" pitchFamily="2" charset="-122"/>
                <a:ea typeface="华文楷体" pitchFamily="2" charset="-122"/>
              </a:rPr>
              <a:t>相等，</a:t>
            </a:r>
            <a:r>
              <a:rPr lang="en-US" altLang="zh-CN" sz="2600" b="0" dirty="0">
                <a:latin typeface="华文楷体" pitchFamily="2" charset="-122"/>
                <a:ea typeface="华文楷体" pitchFamily="2" charset="-122"/>
              </a:rPr>
              <a:t> </a:t>
            </a:r>
            <a:endParaRPr lang="zh-CN" altLang="zh-CN" sz="2600" b="0" dirty="0">
              <a:latin typeface="华文楷体" pitchFamily="2" charset="-122"/>
              <a:ea typeface="华文楷体" pitchFamily="2" charset="-122"/>
            </a:endParaRPr>
          </a:p>
          <a:p>
            <a:pPr marL="0" indent="0">
              <a:buNone/>
            </a:pPr>
            <a:r>
              <a:rPr lang="en-US" altLang="zh-CN" sz="2600" b="0" dirty="0">
                <a:latin typeface="华文楷体" pitchFamily="2" charset="-122"/>
                <a:ea typeface="华文楷体" pitchFamily="2" charset="-122"/>
              </a:rPr>
              <a:t>			“SHANGHAI”</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 “SHANGHAAI ”</a:t>
            </a:r>
            <a:r>
              <a:rPr lang="zh-CN" altLang="zh-CN" sz="2600" b="0" dirty="0">
                <a:latin typeface="华文楷体" pitchFamily="2" charset="-122"/>
                <a:ea typeface="华文楷体" pitchFamily="2" charset="-122"/>
              </a:rPr>
              <a:t>不等。</a:t>
            </a:r>
          </a:p>
          <a:p>
            <a:pPr lvl="0">
              <a:buFont typeface="Wingdings" panose="05000000000000000000" pitchFamily="2" charset="2"/>
              <a:buChar char="Ø"/>
            </a:pPr>
            <a:r>
              <a:rPr lang="zh-CN" altLang="zh-CN" sz="2600" dirty="0">
                <a:latin typeface="华文楷体" pitchFamily="2" charset="-122"/>
                <a:ea typeface="华文楷体" pitchFamily="2" charset="-122"/>
              </a:rPr>
              <a:t>赋值操作：</a:t>
            </a:r>
            <a:r>
              <a:rPr lang="zh-CN" altLang="zh-CN" sz="2600" b="0" dirty="0">
                <a:latin typeface="华文楷体" pitchFamily="2" charset="-122"/>
                <a:ea typeface="华文楷体" pitchFamily="2" charset="-122"/>
              </a:rPr>
              <a:t>将一个字符串赋值给另一个串。如</a:t>
            </a:r>
            <a:r>
              <a:rPr lang="en-US" altLang="zh-CN" sz="2600" b="0" dirty="0">
                <a:latin typeface="华文楷体" pitchFamily="2" charset="-122"/>
                <a:ea typeface="华文楷体" pitchFamily="2" charset="-122"/>
              </a:rPr>
              <a:t>t =“SHANGHAI”, s=“UNIVERSITY”, </a:t>
            </a:r>
            <a:r>
              <a:rPr lang="zh-CN" altLang="zh-CN" sz="2600" b="0" dirty="0">
                <a:latin typeface="华文楷体" pitchFamily="2" charset="-122"/>
                <a:ea typeface="华文楷体" pitchFamily="2" charset="-122"/>
              </a:rPr>
              <a:t>将</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的值赋给</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，则</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的值变为</a:t>
            </a:r>
            <a:r>
              <a:rPr lang="en-US" altLang="zh-CN" sz="2600" b="0" dirty="0">
                <a:latin typeface="华文楷体" pitchFamily="2" charset="-122"/>
                <a:ea typeface="华文楷体" pitchFamily="2" charset="-122"/>
              </a:rPr>
              <a:t>“UNIVERSITY”</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串</a:t>
            </a:r>
            <a:r>
              <a:rPr lang="zh-CN" altLang="zh-CN" dirty="0">
                <a:latin typeface="华文楷体" panose="02010600040101010101" pitchFamily="2" charset="-122"/>
                <a:ea typeface="华文楷体" panose="02010600040101010101" pitchFamily="2" charset="-122"/>
              </a:rPr>
              <a:t>的基本</a:t>
            </a:r>
            <a:r>
              <a:rPr lang="zh-CN" altLang="zh-CN" dirty="0" smtClean="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751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连接操作：</a:t>
            </a:r>
            <a:r>
              <a:rPr lang="zh-CN" altLang="zh-CN" sz="2600" b="0" dirty="0">
                <a:latin typeface="华文楷体" pitchFamily="2" charset="-122"/>
                <a:ea typeface="华文楷体" pitchFamily="2" charset="-122"/>
              </a:rPr>
              <a:t>将一个字符串中的字符序列，连接在另一个串字符序列之后，形成一个新的串</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 s=“JIAOTONG”</a:t>
            </a:r>
            <a:r>
              <a:rPr lang="zh-CN" altLang="zh-CN" sz="2600" b="0" dirty="0">
                <a:latin typeface="华文楷体" pitchFamily="2" charset="-122"/>
                <a:ea typeface="华文楷体" pitchFamily="2" charset="-122"/>
              </a:rPr>
              <a:t>。连接</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，即操作</a:t>
            </a:r>
            <a:r>
              <a:rPr lang="en-US" altLang="zh-CN" sz="2600" b="0" dirty="0">
                <a:latin typeface="华文楷体" pitchFamily="2" charset="-122"/>
                <a:ea typeface="华文楷体" pitchFamily="2" charset="-122"/>
              </a:rPr>
              <a:t>t+=s</a:t>
            </a:r>
            <a:r>
              <a:rPr lang="zh-CN" altLang="zh-CN" sz="2600" b="0" dirty="0">
                <a:latin typeface="华文楷体" pitchFamily="2" charset="-122"/>
                <a:ea typeface="华文楷体" pitchFamily="2" charset="-122"/>
              </a:rPr>
              <a:t>之后，得到字符串</a:t>
            </a:r>
            <a:r>
              <a:rPr lang="en-US" altLang="zh-CN" sz="2600" b="0" dirty="0">
                <a:latin typeface="华文楷体" pitchFamily="2" charset="-122"/>
                <a:ea typeface="华文楷体" pitchFamily="2" charset="-122"/>
              </a:rPr>
              <a:t>t =“SHANGHAIJIAOTONG”</a:t>
            </a:r>
            <a:r>
              <a:rPr lang="zh-CN" altLang="zh-CN" sz="2600" b="0" dirty="0">
                <a:latin typeface="华文楷体" pitchFamily="2" charset="-122"/>
                <a:ea typeface="华文楷体" pitchFamily="2" charset="-122"/>
              </a:rPr>
              <a:t>；而连接</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和</a:t>
            </a:r>
            <a:r>
              <a:rPr lang="en-US" altLang="zh-CN" sz="2600" b="0" dirty="0">
                <a:latin typeface="华文楷体" pitchFamily="2" charset="-122"/>
                <a:ea typeface="华文楷体" pitchFamily="2" charset="-122"/>
              </a:rPr>
              <a:t> t</a:t>
            </a:r>
            <a:r>
              <a:rPr lang="zh-CN" altLang="zh-CN" sz="2600" b="0" dirty="0">
                <a:latin typeface="华文楷体" pitchFamily="2" charset="-122"/>
                <a:ea typeface="华文楷体" pitchFamily="2" charset="-122"/>
              </a:rPr>
              <a:t>，即</a:t>
            </a:r>
            <a:r>
              <a:rPr lang="en-US" altLang="zh-CN" sz="2600" b="0" dirty="0">
                <a:latin typeface="华文楷体" pitchFamily="2" charset="-122"/>
                <a:ea typeface="华文楷体" pitchFamily="2" charset="-122"/>
              </a:rPr>
              <a:t>s+=t</a:t>
            </a:r>
            <a:r>
              <a:rPr lang="zh-CN" altLang="zh-CN" sz="2600" b="0" dirty="0">
                <a:latin typeface="华文楷体" pitchFamily="2" charset="-122"/>
                <a:ea typeface="华文楷体" pitchFamily="2" charset="-122"/>
              </a:rPr>
              <a:t>之后得到字符串</a:t>
            </a:r>
            <a:r>
              <a:rPr lang="en-US" altLang="zh-CN" sz="2600" b="0" dirty="0">
                <a:latin typeface="华文楷体" pitchFamily="2" charset="-122"/>
                <a:ea typeface="华文楷体" pitchFamily="2" charset="-122"/>
              </a:rPr>
              <a:t>t =“JIAOTONGSHANGHAI”</a:t>
            </a:r>
            <a:r>
              <a:rPr lang="zh-CN" altLang="zh-CN" sz="2600" b="0" dirty="0">
                <a:latin typeface="华文楷体" pitchFamily="2" charset="-122"/>
                <a:ea typeface="华文楷体" pitchFamily="2" charset="-122"/>
              </a:rPr>
              <a:t>。</a:t>
            </a:r>
          </a:p>
          <a:p>
            <a:pPr lvl="0">
              <a:buFont typeface="Wingdings" panose="05000000000000000000" pitchFamily="2" charset="2"/>
              <a:buChar char="Ø"/>
            </a:pPr>
            <a:r>
              <a:rPr lang="zh-CN" altLang="zh-CN" sz="2600" dirty="0">
                <a:latin typeface="华文楷体" pitchFamily="2" charset="-122"/>
                <a:ea typeface="华文楷体" pitchFamily="2" charset="-122"/>
              </a:rPr>
              <a:t>定位操作：</a:t>
            </a:r>
            <a:r>
              <a:rPr lang="zh-CN" altLang="zh-CN" sz="2600" b="0" dirty="0">
                <a:latin typeface="华文楷体" pitchFamily="2" charset="-122"/>
                <a:ea typeface="华文楷体" pitchFamily="2" charset="-122"/>
              </a:rPr>
              <a:t>对于一个字符或字符串</a:t>
            </a:r>
            <a:r>
              <a:rPr lang="zh-CN" altLang="zh-CN" sz="2600" b="0" dirty="0" smtClean="0">
                <a:latin typeface="华文楷体" pitchFamily="2" charset="-122"/>
                <a:ea typeface="华文楷体" pitchFamily="2" charset="-122"/>
              </a:rPr>
              <a:t>，求</a:t>
            </a:r>
            <a:r>
              <a:rPr lang="zh-CN" altLang="zh-CN" sz="2600" b="0" dirty="0">
                <a:latin typeface="华文楷体" pitchFamily="2" charset="-122"/>
                <a:ea typeface="华文楷体" pitchFamily="2" charset="-122"/>
              </a:rPr>
              <a:t>其在另一个字符串中指定字符位置之后首次出现的位置</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 s = “HA”</a:t>
            </a:r>
            <a:r>
              <a:rPr lang="zh-CN" altLang="zh-CN" sz="2600" b="0" dirty="0">
                <a:latin typeface="华文楷体" pitchFamily="2" charset="-122"/>
                <a:ea typeface="华文楷体" pitchFamily="2" charset="-122"/>
              </a:rPr>
              <a:t>，则</a:t>
            </a:r>
            <a:r>
              <a:rPr lang="en-US" altLang="zh-CN" sz="2600" b="0" dirty="0">
                <a:latin typeface="华文楷体" pitchFamily="2" charset="-122"/>
                <a:ea typeface="华文楷体" pitchFamily="2" charset="-122"/>
              </a:rPr>
              <a:t>s</a:t>
            </a:r>
            <a:r>
              <a:rPr lang="zh-CN" altLang="zh-CN" sz="2600" b="0" dirty="0">
                <a:latin typeface="华文楷体" pitchFamily="2" charset="-122"/>
                <a:ea typeface="华文楷体" pitchFamily="2" charset="-122"/>
              </a:rPr>
              <a:t>在</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的第</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个字符及其之后首次出现的位置序号为</a:t>
            </a:r>
            <a:r>
              <a:rPr lang="en-US" altLang="zh-CN" sz="2600" b="0" dirty="0">
                <a:latin typeface="华文楷体" pitchFamily="2" charset="-122"/>
                <a:ea typeface="华文楷体" pitchFamily="2" charset="-122"/>
              </a:rPr>
              <a:t>5</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串</a:t>
            </a:r>
            <a:r>
              <a:rPr lang="zh-CN" altLang="zh-CN" dirty="0">
                <a:latin typeface="华文楷体" panose="02010600040101010101" pitchFamily="2" charset="-122"/>
                <a:ea typeface="华文楷体" panose="02010600040101010101" pitchFamily="2" charset="-122"/>
              </a:rPr>
              <a:t>的基本</a:t>
            </a:r>
            <a:r>
              <a:rPr lang="zh-CN" altLang="zh-CN" dirty="0" smtClean="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28135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求子串操作：</a:t>
            </a:r>
            <a:r>
              <a:rPr lang="zh-CN" altLang="zh-CN" sz="2600" b="0" dirty="0">
                <a:latin typeface="华文楷体" pitchFamily="2" charset="-122"/>
                <a:ea typeface="华文楷体" pitchFamily="2" charset="-122"/>
              </a:rPr>
              <a:t>在一个主串中，从指定的位置序号开始，取得一定长度的字符序列</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 </a:t>
            </a:r>
            <a:r>
              <a:rPr lang="zh-CN" altLang="zh-CN" sz="2600" b="0" dirty="0">
                <a:latin typeface="华文楷体" pitchFamily="2" charset="-122"/>
                <a:ea typeface="华文楷体" pitchFamily="2" charset="-122"/>
              </a:rPr>
              <a:t>对</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取第</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个字符开始的</a:t>
            </a:r>
            <a:r>
              <a:rPr lang="en-US" altLang="zh-CN" sz="2600" b="0" dirty="0">
                <a:latin typeface="华文楷体" pitchFamily="2" charset="-122"/>
                <a:ea typeface="华文楷体" pitchFamily="2" charset="-122"/>
              </a:rPr>
              <a:t>4</a:t>
            </a:r>
            <a:r>
              <a:rPr lang="zh-CN" altLang="zh-CN" sz="2600" b="0" dirty="0">
                <a:latin typeface="华文楷体" pitchFamily="2" charset="-122"/>
                <a:ea typeface="华文楷体" pitchFamily="2" charset="-122"/>
              </a:rPr>
              <a:t>个字符长度的子串为：</a:t>
            </a:r>
            <a:r>
              <a:rPr lang="en-US" altLang="zh-CN" sz="2600" b="0" dirty="0">
                <a:latin typeface="华文楷体" pitchFamily="2" charset="-122"/>
                <a:ea typeface="华文楷体" pitchFamily="2" charset="-122"/>
              </a:rPr>
              <a:t>“ANGH”</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当</a:t>
            </a:r>
            <a:r>
              <a:rPr lang="zh-CN" altLang="zh-CN" sz="2600" b="0" dirty="0">
                <a:latin typeface="华文楷体" pitchFamily="2" charset="-122"/>
                <a:ea typeface="华文楷体" pitchFamily="2" charset="-122"/>
              </a:rPr>
              <a:t>要求的子串长度过长，超出了主串在指定字符位置后的长度限制，以主串所能提供的最大长度为准。如</a:t>
            </a:r>
            <a:r>
              <a:rPr lang="en-US" altLang="zh-CN" sz="2600" b="0" dirty="0">
                <a:latin typeface="华文楷体" pitchFamily="2" charset="-122"/>
                <a:ea typeface="华文楷体" pitchFamily="2" charset="-122"/>
              </a:rPr>
              <a:t>t =“SHANGHAI”, </a:t>
            </a:r>
            <a:r>
              <a:rPr lang="zh-CN" altLang="zh-CN" sz="2600" b="0" dirty="0">
                <a:latin typeface="华文楷体" pitchFamily="2" charset="-122"/>
                <a:ea typeface="华文楷体" pitchFamily="2" charset="-122"/>
              </a:rPr>
              <a:t>对</a:t>
            </a:r>
            <a:r>
              <a:rPr lang="en-US" altLang="zh-CN" sz="2600" b="0" dirty="0">
                <a:latin typeface="华文楷体" pitchFamily="2" charset="-122"/>
                <a:ea typeface="华文楷体" pitchFamily="2" charset="-122"/>
              </a:rPr>
              <a:t>t</a:t>
            </a:r>
            <a:r>
              <a:rPr lang="zh-CN" altLang="zh-CN" sz="2600" b="0" dirty="0">
                <a:latin typeface="华文楷体" pitchFamily="2" charset="-122"/>
                <a:ea typeface="华文楷体" pitchFamily="2" charset="-122"/>
              </a:rPr>
              <a:t>取第</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个字符开始的</a:t>
            </a:r>
            <a:r>
              <a:rPr lang="en-US" altLang="zh-CN" sz="2600" b="0" dirty="0">
                <a:latin typeface="华文楷体" pitchFamily="2" charset="-122"/>
                <a:ea typeface="华文楷体" pitchFamily="2" charset="-122"/>
              </a:rPr>
              <a:t>10</a:t>
            </a:r>
            <a:r>
              <a:rPr lang="zh-CN" altLang="zh-CN" sz="2600" b="0" dirty="0">
                <a:latin typeface="华文楷体" pitchFamily="2" charset="-122"/>
                <a:ea typeface="华文楷体" pitchFamily="2" charset="-122"/>
              </a:rPr>
              <a:t>个字符长度的子串，实际变为取第</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个字符开始的</a:t>
            </a:r>
            <a:r>
              <a:rPr lang="en-US" altLang="zh-CN" sz="2600" b="0" dirty="0">
                <a:latin typeface="华文楷体" pitchFamily="2" charset="-122"/>
                <a:ea typeface="华文楷体" pitchFamily="2" charset="-122"/>
              </a:rPr>
              <a:t>6</a:t>
            </a:r>
            <a:r>
              <a:rPr lang="zh-CN" altLang="zh-CN" sz="2600" b="0" dirty="0">
                <a:latin typeface="华文楷体" pitchFamily="2" charset="-122"/>
                <a:ea typeface="华文楷体" pitchFamily="2" charset="-122"/>
              </a:rPr>
              <a:t>个字符长度的子串，结果为：</a:t>
            </a:r>
            <a:r>
              <a:rPr lang="en-US" altLang="zh-CN" sz="2600" b="0" dirty="0">
                <a:latin typeface="华文楷体" pitchFamily="2" charset="-122"/>
                <a:ea typeface="华文楷体" pitchFamily="2" charset="-122"/>
              </a:rPr>
              <a:t>“ANGHAI”</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串</a:t>
            </a:r>
            <a:r>
              <a:rPr lang="zh-CN" altLang="zh-CN" dirty="0">
                <a:latin typeface="华文楷体" panose="02010600040101010101" pitchFamily="2" charset="-122"/>
                <a:ea typeface="华文楷体" panose="02010600040101010101" pitchFamily="2" charset="-122"/>
              </a:rPr>
              <a:t>的基本</a:t>
            </a:r>
            <a:r>
              <a:rPr lang="zh-CN" altLang="zh-CN" dirty="0" smtClean="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31217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zh-CN" altLang="zh-CN" sz="2600" dirty="0">
                <a:latin typeface="华文楷体" pitchFamily="2" charset="-122"/>
                <a:ea typeface="华文楷体" pitchFamily="2" charset="-122"/>
              </a:rPr>
              <a:t>插入操作：</a:t>
            </a:r>
            <a:r>
              <a:rPr lang="zh-CN" altLang="zh-CN" sz="2600" b="0" dirty="0">
                <a:latin typeface="华文楷体" pitchFamily="2" charset="-122"/>
                <a:ea typeface="华文楷体" pitchFamily="2" charset="-122"/>
              </a:rPr>
              <a:t>在字符串指定的位置上插入另外一个字符串</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t =“SHANGHAI”,</a:t>
            </a:r>
            <a:r>
              <a:rPr lang="zh-CN" altLang="zh-CN" sz="2600" b="0" dirty="0">
                <a:latin typeface="华文楷体" pitchFamily="2" charset="-122"/>
                <a:ea typeface="华文楷体" pitchFamily="2" charset="-122"/>
              </a:rPr>
              <a:t>在第</a:t>
            </a:r>
            <a:r>
              <a:rPr lang="en-US" altLang="zh-CN" sz="2600" b="0" dirty="0">
                <a:latin typeface="华文楷体" pitchFamily="2" charset="-122"/>
                <a:ea typeface="华文楷体" pitchFamily="2" charset="-122"/>
              </a:rPr>
              <a:t>5</a:t>
            </a:r>
            <a:r>
              <a:rPr lang="zh-CN" altLang="zh-CN" sz="2600" b="0" dirty="0">
                <a:latin typeface="华文楷体" pitchFamily="2" charset="-122"/>
                <a:ea typeface="华文楷体" pitchFamily="2" charset="-122"/>
              </a:rPr>
              <a:t>个位置上插入字符串</a:t>
            </a:r>
            <a:r>
              <a:rPr lang="en-US" altLang="zh-CN" sz="2600" b="0" dirty="0">
                <a:latin typeface="华文楷体" pitchFamily="2" charset="-122"/>
                <a:ea typeface="华文楷体" pitchFamily="2" charset="-122"/>
              </a:rPr>
              <a:t>“123”</a:t>
            </a:r>
            <a:r>
              <a:rPr lang="zh-CN" altLang="zh-CN" sz="2600" b="0" dirty="0">
                <a:latin typeface="华文楷体" pitchFamily="2" charset="-122"/>
                <a:ea typeface="华文楷体" pitchFamily="2" charset="-122"/>
              </a:rPr>
              <a:t>后得字符串</a:t>
            </a:r>
            <a:r>
              <a:rPr lang="en-US" altLang="zh-CN" sz="2600" b="0" dirty="0">
                <a:latin typeface="华文楷体" pitchFamily="2" charset="-122"/>
                <a:ea typeface="华文楷体" pitchFamily="2" charset="-122"/>
              </a:rPr>
              <a:t>“SHANG123HAI”</a:t>
            </a:r>
            <a:r>
              <a:rPr lang="zh-CN" altLang="zh-CN" sz="2600" b="0" dirty="0">
                <a:latin typeface="华文楷体" pitchFamily="2" charset="-122"/>
                <a:ea typeface="华文楷体" pitchFamily="2" charset="-122"/>
              </a:rPr>
              <a:t>。</a:t>
            </a:r>
          </a:p>
          <a:p>
            <a:pPr lvl="0">
              <a:buFont typeface="Wingdings" panose="05000000000000000000" pitchFamily="2" charset="2"/>
              <a:buChar char="Ø"/>
            </a:pPr>
            <a:r>
              <a:rPr lang="zh-CN" altLang="zh-CN" sz="2600" dirty="0">
                <a:latin typeface="华文楷体" pitchFamily="2" charset="-122"/>
                <a:ea typeface="华文楷体" pitchFamily="2" charset="-122"/>
              </a:rPr>
              <a:t>删除操作：</a:t>
            </a:r>
            <a:r>
              <a:rPr lang="zh-CN" altLang="zh-CN" sz="2600" b="0" dirty="0">
                <a:latin typeface="华文楷体" pitchFamily="2" charset="-122"/>
                <a:ea typeface="华文楷体" pitchFamily="2" charset="-122"/>
              </a:rPr>
              <a:t>对于一个字符串，从指定的字符位置开始，删除一定长度的字符子序列</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lvl="0" indent="0">
              <a:buNone/>
            </a:pPr>
            <a:r>
              <a:rPr lang="zh-CN" altLang="zh-CN" sz="2600" b="0" dirty="0" smtClean="0">
                <a:latin typeface="华文楷体" pitchFamily="2" charset="-122"/>
                <a:ea typeface="华文楷体" pitchFamily="2" charset="-122"/>
              </a:rPr>
              <a:t>如</a:t>
            </a:r>
            <a:r>
              <a:rPr lang="en-US" altLang="zh-CN" sz="2600" b="0" dirty="0">
                <a:latin typeface="华文楷体" pitchFamily="2" charset="-122"/>
                <a:ea typeface="华文楷体" pitchFamily="2" charset="-122"/>
              </a:rPr>
              <a:t>“SHANG123HAI”</a:t>
            </a:r>
            <a:r>
              <a:rPr lang="zh-CN" altLang="zh-CN" sz="2600" b="0" dirty="0">
                <a:latin typeface="华文楷体" pitchFamily="2" charset="-122"/>
                <a:ea typeface="华文楷体" pitchFamily="2" charset="-122"/>
              </a:rPr>
              <a:t>，从第</a:t>
            </a:r>
            <a:r>
              <a:rPr lang="en-US" altLang="zh-CN" sz="2600" b="0" dirty="0">
                <a:latin typeface="华文楷体" pitchFamily="2" charset="-122"/>
                <a:ea typeface="华文楷体" pitchFamily="2" charset="-122"/>
              </a:rPr>
              <a:t>5</a:t>
            </a:r>
            <a:r>
              <a:rPr lang="zh-CN" altLang="zh-CN" sz="2600" b="0" dirty="0">
                <a:latin typeface="华文楷体" pitchFamily="2" charset="-122"/>
                <a:ea typeface="华文楷体" pitchFamily="2" charset="-122"/>
              </a:rPr>
              <a:t>个字符开始，删除</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个字符后为</a:t>
            </a:r>
            <a:r>
              <a:rPr lang="en-US" altLang="zh-CN" sz="2600" b="0" dirty="0">
                <a:latin typeface="华文楷体" pitchFamily="2" charset="-122"/>
                <a:ea typeface="华文楷体" pitchFamily="2" charset="-122"/>
              </a:rPr>
              <a:t>“SHANGHAI”</a:t>
            </a:r>
            <a:r>
              <a:rPr lang="zh-CN" altLang="zh-CN" sz="2600" b="0" dirty="0" smtClean="0">
                <a:latin typeface="华文楷体" pitchFamily="2" charset="-122"/>
                <a:ea typeface="华文楷体" pitchFamily="2" charset="-122"/>
              </a:rPr>
              <a:t>。</a:t>
            </a: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串</a:t>
            </a:r>
            <a:r>
              <a:rPr lang="zh-CN" altLang="zh-CN" dirty="0">
                <a:latin typeface="华文楷体" panose="02010600040101010101" pitchFamily="2" charset="-122"/>
                <a:ea typeface="华文楷体" panose="02010600040101010101" pitchFamily="2" charset="-122"/>
              </a:rPr>
              <a:t>的基本</a:t>
            </a:r>
            <a:r>
              <a:rPr lang="zh-CN" altLang="zh-CN" dirty="0" smtClean="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28195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lvl="0">
              <a:buFont typeface="Wingdings" panose="05000000000000000000" pitchFamily="2" charset="2"/>
              <a:buChar char="Ø"/>
            </a:pPr>
            <a:r>
              <a:rPr lang="en-US" altLang="zh-CN" sz="2600" b="0" dirty="0">
                <a:latin typeface="华文楷体" pitchFamily="2" charset="-122"/>
                <a:ea typeface="华文楷体" pitchFamily="2" charset="-122"/>
              </a:rPr>
              <a:t>C++</a:t>
            </a:r>
            <a:r>
              <a:rPr lang="zh-CN" altLang="zh-CN" sz="2600" b="0" dirty="0">
                <a:latin typeface="华文楷体" pitchFamily="2" charset="-122"/>
                <a:ea typeface="华文楷体" pitchFamily="2" charset="-122"/>
              </a:rPr>
              <a:t>有两个字符串处理的库</a:t>
            </a:r>
            <a:r>
              <a:rPr lang="en-US" altLang="zh-CN" sz="2600" b="0" dirty="0" err="1">
                <a:latin typeface="华文楷体" pitchFamily="2" charset="-122"/>
                <a:ea typeface="华文楷体" pitchFamily="2" charset="-122"/>
              </a:rPr>
              <a:t>cstring.h</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面向过程</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string(</a:t>
            </a:r>
            <a:r>
              <a:rPr lang="zh-CN" altLang="zh-CN" sz="2600" b="0" dirty="0">
                <a:latin typeface="华文楷体" pitchFamily="2" charset="-122"/>
                <a:ea typeface="华文楷体" pitchFamily="2" charset="-122"/>
              </a:rPr>
              <a:t>面向对象</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，它们已经提供了许多实现串操作的函数，其功能和上面提供的基本操作基本相同</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0" lvl="0" indent="0">
              <a:buNone/>
            </a:pPr>
            <a:endParaRPr lang="en-US" altLang="zh-CN" sz="2600" b="0" dirty="0">
              <a:latin typeface="华文楷体" pitchFamily="2" charset="-122"/>
              <a:ea typeface="华文楷体" pitchFamily="2" charset="-122"/>
            </a:endParaRPr>
          </a:p>
          <a:p>
            <a:pPr>
              <a:buFont typeface="Wingdings" panose="05000000000000000000" pitchFamily="2" charset="2"/>
              <a:buChar char="Ø"/>
            </a:pPr>
            <a:r>
              <a:rPr lang="zh-CN" altLang="zh-CN" sz="2600" b="0" dirty="0" smtClean="0">
                <a:latin typeface="华文楷体" pitchFamily="2" charset="-122"/>
                <a:ea typeface="华文楷体" pitchFamily="2" charset="-122"/>
              </a:rPr>
              <a:t>这里</a:t>
            </a:r>
            <a:r>
              <a:rPr lang="zh-CN" altLang="zh-CN" sz="2600" b="0" dirty="0">
                <a:latin typeface="华文楷体" pitchFamily="2" charset="-122"/>
                <a:ea typeface="华文楷体" pitchFamily="2" charset="-122"/>
              </a:rPr>
              <a:t>用面向对象的方法给出字符串结构的定义、基本操作和其实现，是为了让大家进一步体会串数据结构的处理本质，相当于自定义的一个</a:t>
            </a:r>
            <a:r>
              <a:rPr lang="en-US" altLang="zh-CN" sz="2600" b="0" dirty="0">
                <a:latin typeface="华文楷体" pitchFamily="2" charset="-122"/>
                <a:ea typeface="华文楷体" pitchFamily="2" charset="-122"/>
              </a:rPr>
              <a:t>string</a:t>
            </a:r>
            <a:r>
              <a:rPr lang="zh-CN" altLang="zh-CN" sz="2600" b="0" dirty="0">
                <a:latin typeface="华文楷体" pitchFamily="2" charset="-122"/>
                <a:ea typeface="华文楷体" pitchFamily="2" charset="-122"/>
              </a:rPr>
              <a:t>库。</a:t>
            </a:r>
          </a:p>
          <a:p>
            <a:pPr marL="0" lvl="0" indent="0">
              <a:buNone/>
            </a:pP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normAutofit/>
          </a:bodyPr>
          <a:lstStyle/>
          <a:p>
            <a:pPr marL="838200" indent="-838200">
              <a:defRPr/>
            </a:pPr>
            <a:r>
              <a:rPr lang="en-US" altLang="zh-CN" dirty="0" smtClean="0">
                <a:latin typeface="华文楷体" panose="02010600040101010101" pitchFamily="2" charset="-122"/>
                <a:ea typeface="华文楷体" panose="02010600040101010101" pitchFamily="2" charset="-122"/>
              </a:rPr>
              <a:t>C++</a:t>
            </a:r>
            <a:r>
              <a:rPr lang="zh-CN" altLang="en-US" dirty="0" smtClean="0">
                <a:latin typeface="华文楷体" panose="02010600040101010101" pitchFamily="2" charset="-122"/>
                <a:ea typeface="华文楷体" panose="02010600040101010101" pitchFamily="2" charset="-122"/>
              </a:rPr>
              <a:t>中关于</a:t>
            </a:r>
            <a:r>
              <a:rPr lang="zh-CN" altLang="zh-CN" dirty="0" smtClean="0">
                <a:latin typeface="华文楷体" panose="02010600040101010101" pitchFamily="2" charset="-122"/>
                <a:ea typeface="华文楷体" panose="02010600040101010101" pitchFamily="2" charset="-122"/>
              </a:rPr>
              <a:t>串的</a:t>
            </a:r>
            <a:r>
              <a:rPr lang="zh-CN" altLang="en-US" dirty="0" smtClean="0">
                <a:latin typeface="华文楷体" panose="02010600040101010101" pitchFamily="2" charset="-122"/>
                <a:ea typeface="华文楷体" panose="02010600040101010101" pitchFamily="2" charset="-122"/>
              </a:rPr>
              <a:t>库</a:t>
            </a: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60403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marL="0" indent="0">
              <a:buNone/>
            </a:pPr>
            <a:r>
              <a:rPr lang="en-US" altLang="zh-CN" b="0" dirty="0">
                <a:cs typeface="Times New Roman" panose="02020603050405020304" pitchFamily="18" charset="0"/>
              </a:rPr>
              <a:t>#</a:t>
            </a:r>
            <a:r>
              <a:rPr lang="en-US" altLang="zh-CN" b="0" dirty="0" err="1" smtClean="0">
                <a:cs typeface="Times New Roman" panose="02020603050405020304" pitchFamily="18" charset="0"/>
              </a:rPr>
              <a:t>ifndef</a:t>
            </a:r>
            <a:r>
              <a:rPr lang="en-US" altLang="zh-CN" b="0" dirty="0" smtClean="0">
                <a:cs typeface="Times New Roman" panose="02020603050405020304" pitchFamily="18" charset="0"/>
              </a:rPr>
              <a:t> </a:t>
            </a:r>
            <a:r>
              <a:rPr lang="en-US" altLang="zh-CN" b="0" dirty="0">
                <a:cs typeface="Times New Roman" panose="02020603050405020304" pitchFamily="18" charset="0"/>
              </a:rPr>
              <a:t>SSTRING_H_INCLUDED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#define SSTRING_H_INCLUDED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#include &lt;</a:t>
            </a:r>
            <a:r>
              <a:rPr lang="en-US" altLang="zh-CN" b="0" dirty="0" err="1">
                <a:cs typeface="Times New Roman" panose="02020603050405020304" pitchFamily="18" charset="0"/>
              </a:rPr>
              <a:t>iostream</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using namespace </a:t>
            </a:r>
            <a:r>
              <a:rPr lang="en-US" altLang="zh-CN" b="0" dirty="0" err="1">
                <a:cs typeface="Times New Roman" panose="02020603050405020304" pitchFamily="18" charset="0"/>
              </a:rPr>
              <a:t>std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noSpace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lvl="0" indent="0">
              <a:buNone/>
            </a:pPr>
            <a:endParaRPr lang="zh-CN"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normAutofit/>
          </a:bodyPr>
          <a:lstStyle/>
          <a:p>
            <a:pPr marL="838200" indent="-838200">
              <a:defRPr/>
            </a:pPr>
            <a:r>
              <a:rPr lang="zh-CN" altLang="zh-CN" dirty="0" smtClean="0">
                <a:latin typeface="华文楷体" panose="02010600040101010101" pitchFamily="2" charset="-122"/>
                <a:ea typeface="华文楷体" panose="02010600040101010101" pitchFamily="2" charset="-122"/>
              </a:rPr>
              <a:t>字符串</a:t>
            </a:r>
            <a:r>
              <a:rPr lang="zh-CN" altLang="zh-CN" dirty="0">
                <a:latin typeface="华文楷体" panose="02010600040101010101" pitchFamily="2" charset="-122"/>
                <a:ea typeface="华文楷体" panose="02010600040101010101" pitchFamily="2" charset="-122"/>
              </a:rPr>
              <a:t>类定义</a:t>
            </a:r>
            <a:r>
              <a:rPr lang="en-US" altLang="zh-CN" dirty="0" err="1">
                <a:latin typeface="华文楷体" panose="02010600040101010101" pitchFamily="2" charset="-122"/>
                <a:ea typeface="华文楷体" panose="02010600040101010101" pitchFamily="2" charset="-122"/>
              </a:rPr>
              <a:t>sstring.h</a:t>
            </a: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02877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0"/>
            <a:ext cx="11162883" cy="52593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sstring</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friend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nextValue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zh-CN" altLang="zh-CN" b="0" dirty="0">
                <a:ea typeface="华文楷体" panose="02010600040101010101" pitchFamily="2" charset="-122"/>
                <a:cs typeface="Times New Roman" panose="02020603050405020304" pitchFamily="18" charset="0"/>
              </a:rPr>
              <a:t>外部函数，计算失配函数</a:t>
            </a: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char *</a:t>
            </a:r>
            <a:r>
              <a:rPr lang="en-US" altLang="zh-CN" b="0" dirty="0" err="1">
                <a:ea typeface="华文楷体" panose="02010600040101010101" pitchFamily="2" charset="-122"/>
                <a:cs typeface="Times New Roman" panose="02020603050405020304" pitchFamily="18" charset="0"/>
              </a:rPr>
              <a:t>str</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动态数组，存储字符串</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数组的尺寸</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public</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size); //</a:t>
            </a:r>
            <a:r>
              <a:rPr lang="zh-CN" altLang="zh-CN" b="0" dirty="0">
                <a:ea typeface="华文楷体" panose="02010600040101010101" pitchFamily="2" charset="-122"/>
                <a:cs typeface="Times New Roman" panose="02020603050405020304" pitchFamily="18" charset="0"/>
              </a:rPr>
              <a:t>创建动态空间，数组长度</a:t>
            </a:r>
            <a:r>
              <a:rPr lang="en-US" altLang="zh-CN" b="0" dirty="0">
                <a:ea typeface="华文楷体" panose="02010600040101010101" pitchFamily="2" charset="-122"/>
                <a:cs typeface="Times New Roman" panose="02020603050405020304" pitchFamily="18" charset="0"/>
              </a:rPr>
              <a:t>size</a:t>
            </a:r>
            <a:r>
              <a:rPr lang="zh-CN" altLang="zh-CN" b="0" dirty="0">
                <a:ea typeface="华文楷体" panose="02010600040101010101" pitchFamily="2" charset="-122"/>
                <a:cs typeface="Times New Roman" panose="02020603050405020304" pitchFamily="18" charset="0"/>
              </a:rPr>
              <a:t>，字符串长度为</a:t>
            </a:r>
            <a:r>
              <a:rPr lang="en-US" altLang="zh-CN" b="0" dirty="0">
                <a:ea typeface="华文楷体" panose="02010600040101010101" pitchFamily="2" charset="-122"/>
                <a:cs typeface="Times New Roman" panose="02020603050405020304" pitchFamily="18" charset="0"/>
              </a:rPr>
              <a:t>0</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char *t); //</a:t>
            </a:r>
            <a:r>
              <a:rPr lang="zh-CN" altLang="zh-CN" b="0" dirty="0">
                <a:ea typeface="华文楷体" panose="02010600040101010101" pitchFamily="2" charset="-122"/>
                <a:cs typeface="Times New Roman" panose="02020603050405020304" pitchFamily="18" charset="0"/>
              </a:rPr>
              <a:t>用字符串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初始化。</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zh-CN" altLang="zh-CN" b="0" dirty="0">
                <a:ea typeface="华文楷体" panose="02010600040101010101" pitchFamily="2" charset="-122"/>
                <a:cs typeface="Times New Roman" panose="02020603050405020304" pitchFamily="18" charset="0"/>
              </a:rPr>
              <a:t>用同类对象</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初始化。</a:t>
            </a:r>
          </a:p>
        </p:txBody>
      </p:sp>
    </p:spTree>
    <p:extLst>
      <p:ext uri="{BB962C8B-B14F-4D97-AF65-F5344CB8AC3E}">
        <p14:creationId xmlns:p14="http://schemas.microsoft.com/office/powerpoint/2010/main" val="2121057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0"/>
            <a:ext cx="11162883" cy="52593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length()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实际存储的字符串长度</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disp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cout</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str</a:t>
            </a:r>
            <a:r>
              <a:rPr lang="en-US" altLang="zh-CN" b="0" dirty="0">
                <a:ea typeface="华文楷体" panose="02010600040101010101" pitchFamily="2" charset="-122"/>
                <a:cs typeface="Times New Roman" panose="02020603050405020304" pitchFamily="18" charset="0"/>
              </a:rPr>
              <a:t>&lt;&lt;</a:t>
            </a:r>
            <a:r>
              <a:rPr lang="en-US" altLang="zh-CN" b="0" dirty="0" err="1">
                <a:ea typeface="华文楷体" panose="02010600040101010101" pitchFamily="2" charset="-122"/>
                <a:cs typeface="Times New Roman" panose="02020603050405020304" pitchFamily="18" charset="0"/>
              </a:rPr>
              <a:t>endl</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显示字符串</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判断两个字符串是否内容一样。是返回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，否返回</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bool equal(</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void assign(</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zh-CN" altLang="zh-CN" b="0" dirty="0">
                <a:ea typeface="华文楷体" panose="02010600040101010101" pitchFamily="2" charset="-122"/>
                <a:cs typeface="Times New Roman" panose="02020603050405020304" pitchFamily="18" charset="0"/>
              </a:rPr>
              <a:t>赋值操作，将</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中字符串赋值给调用函数的对象</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a:t>
            </a:r>
            <a:r>
              <a:rPr lang="en-US" altLang="zh-CN" b="0" dirty="0" err="1">
                <a:ea typeface="华文楷体" panose="02010600040101010101" pitchFamily="2" charset="-122"/>
                <a:cs typeface="Times New Roman" panose="02020603050405020304" pitchFamily="18" charset="0"/>
              </a:rPr>
              <a:t>subString</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len</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求从</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开始</a:t>
            </a:r>
            <a:r>
              <a:rPr lang="zh-CN" altLang="zh-CN" b="0" dirty="0"/>
              <a:t>，长度为</a:t>
            </a:r>
            <a:r>
              <a:rPr lang="en-US" altLang="zh-CN" b="0" dirty="0" err="1"/>
              <a:t>len</a:t>
            </a:r>
            <a:r>
              <a:rPr lang="zh-CN" altLang="zh-CN" b="0" dirty="0"/>
              <a:t>的子串。</a:t>
            </a:r>
          </a:p>
        </p:txBody>
      </p:sp>
    </p:spTree>
    <p:extLst>
      <p:ext uri="{BB962C8B-B14F-4D97-AF65-F5344CB8AC3E}">
        <p14:creationId xmlns:p14="http://schemas.microsoft.com/office/powerpoint/2010/main" val="1318202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0"/>
            <a:ext cx="11162883" cy="5259381"/>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smtClean="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从串的第</a:t>
            </a:r>
            <a:r>
              <a:rPr lang="en-US" altLang="zh-CN" b="0" dirty="0">
                <a:ea typeface="华文楷体" panose="02010600040101010101" pitchFamily="2" charset="-122"/>
                <a:cs typeface="Times New Roman" panose="02020603050405020304" pitchFamily="18" charset="0"/>
              </a:rPr>
              <a:t>start</a:t>
            </a:r>
            <a:r>
              <a:rPr lang="zh-CN" altLang="zh-CN" b="0" dirty="0">
                <a:ea typeface="华文楷体" panose="02010600040101010101" pitchFamily="2" charset="-122"/>
                <a:cs typeface="Times New Roman" panose="02020603050405020304" pitchFamily="18" charset="0"/>
              </a:rPr>
              <a:t>个字符起，向后查找字符串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第一次在</a:t>
            </a: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串中出现的位置找到返回位置序号，未找到返回</a:t>
            </a:r>
            <a:r>
              <a:rPr lang="en-US" altLang="zh-CN" b="0" dirty="0">
                <a:ea typeface="华文楷体" panose="02010600040101010101" pitchFamily="2" charset="-122"/>
                <a:cs typeface="Times New Roman" panose="02020603050405020304" pitchFamily="18" charset="0"/>
              </a:rPr>
              <a:t>-1</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BF_find</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;//BF</a:t>
            </a:r>
            <a:r>
              <a:rPr lang="zh-CN" altLang="zh-CN" b="0" dirty="0">
                <a:ea typeface="华文楷体" panose="02010600040101010101" pitchFamily="2" charset="-122"/>
                <a:cs typeface="Times New Roman" panose="02020603050405020304" pitchFamily="18" charset="0"/>
              </a:rPr>
              <a:t>算法</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KMP_find</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start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;//KMP</a:t>
            </a:r>
            <a:r>
              <a:rPr lang="zh-CN" altLang="zh-CN" b="0" dirty="0">
                <a:ea typeface="华文楷体" panose="02010600040101010101" pitchFamily="2" charset="-122"/>
                <a:cs typeface="Times New Roman" panose="02020603050405020304" pitchFamily="18" charset="0"/>
              </a:rPr>
              <a:t>算法</a:t>
            </a: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在串的第</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个字符位置位置上，插入串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的字符串。</a:t>
            </a: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插入成功返回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，否则返回</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bool insert(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5961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2877" y="1340201"/>
            <a:ext cx="11162883" cy="4583522"/>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从串的字符串的第</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个字符位置起，删除长度为</a:t>
            </a:r>
            <a:r>
              <a:rPr lang="en-US" altLang="zh-CN" b="0" dirty="0">
                <a:ea typeface="华文楷体" panose="02010600040101010101" pitchFamily="2" charset="-122"/>
                <a:cs typeface="Times New Roman" panose="02020603050405020304" pitchFamily="18" charset="0"/>
              </a:rPr>
              <a:t>n</a:t>
            </a:r>
            <a:r>
              <a:rPr lang="zh-CN" altLang="zh-CN" b="0" dirty="0">
                <a:ea typeface="华文楷体" panose="02010600040101010101" pitchFamily="2" charset="-122"/>
                <a:cs typeface="Times New Roman" panose="02020603050405020304" pitchFamily="18" charset="0"/>
              </a:rPr>
              <a:t>的子串。</a:t>
            </a:r>
          </a:p>
          <a:p>
            <a:pPr marL="0" indent="0">
              <a:buNone/>
            </a:pPr>
            <a:r>
              <a:rPr lang="en-US" altLang="zh-CN" b="0" dirty="0">
                <a:ea typeface="华文楷体" panose="02010600040101010101" pitchFamily="2" charset="-122"/>
                <a:cs typeface="Times New Roman" panose="02020603050405020304" pitchFamily="18" charset="0"/>
              </a:rPr>
              <a:t>        // </a:t>
            </a:r>
            <a:r>
              <a:rPr lang="zh-CN" altLang="zh-CN" b="0" dirty="0">
                <a:ea typeface="华文楷体" panose="02010600040101010101" pitchFamily="2" charset="-122"/>
                <a:cs typeface="Times New Roman" panose="02020603050405020304" pitchFamily="18" charset="0"/>
              </a:rPr>
              <a:t>如果长度不够</a:t>
            </a:r>
            <a:r>
              <a:rPr lang="en-US" altLang="zh-CN" b="0" dirty="0">
                <a:ea typeface="华文楷体" panose="02010600040101010101" pitchFamily="2" charset="-122"/>
                <a:cs typeface="Times New Roman" panose="02020603050405020304" pitchFamily="18" charset="0"/>
              </a:rPr>
              <a:t>length,</a:t>
            </a:r>
            <a:r>
              <a:rPr lang="zh-CN" altLang="zh-CN" b="0" dirty="0">
                <a:ea typeface="华文楷体" panose="02010600040101010101" pitchFamily="2" charset="-122"/>
                <a:cs typeface="Times New Roman" panose="02020603050405020304" pitchFamily="18" charset="0"/>
              </a:rPr>
              <a:t>以实际长度为准。删除成功返回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，否则返回</a:t>
            </a:r>
            <a:r>
              <a:rPr lang="en-US" altLang="zh-CN" b="0" dirty="0">
                <a:ea typeface="华文楷体" panose="02010600040101010101" pitchFamily="2" charset="-122"/>
                <a:cs typeface="Times New Roman" panose="02020603050405020304" pitchFamily="18" charset="0"/>
              </a:rPr>
              <a:t>false</a:t>
            </a:r>
            <a:r>
              <a:rPr lang="zh-CN" altLang="zh-CN" b="0" dirty="0">
                <a:ea typeface="华文楷体" panose="02010600040101010101" pitchFamily="2" charset="-122"/>
                <a:cs typeface="Times New Roman" panose="02020603050405020304" pitchFamily="18" charset="0"/>
              </a:rPr>
              <a:t>。</a:t>
            </a:r>
          </a:p>
          <a:p>
            <a:pPr marL="0" indent="0">
              <a:buNone/>
            </a:pPr>
            <a:r>
              <a:rPr lang="en-US" altLang="zh-CN" b="0" dirty="0">
                <a:ea typeface="华文楷体" panose="02010600040101010101" pitchFamily="2" charset="-122"/>
                <a:cs typeface="Times New Roman" panose="02020603050405020304" pitchFamily="18" charset="0"/>
              </a:rPr>
              <a:t>        bool Remove(</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n);</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(){delete []</a:t>
            </a:r>
            <a:r>
              <a:rPr lang="en-US" altLang="zh-CN" b="0" dirty="0" err="1">
                <a:ea typeface="华文楷体" panose="02010600040101010101" pitchFamily="2" charset="-122"/>
                <a:cs typeface="Times New Roman" panose="02020603050405020304" pitchFamily="18" charset="0"/>
              </a:rPr>
              <a:t>str</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释放动态空间</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endif</a:t>
            </a:r>
            <a:r>
              <a:rPr lang="en-US" altLang="zh-CN" b="0" dirty="0">
                <a:ea typeface="华文楷体" panose="02010600040101010101" pitchFamily="2" charset="-122"/>
                <a:cs typeface="Times New Roman" panose="02020603050405020304" pitchFamily="18" charset="0"/>
              </a:rPr>
              <a:t> // SSTRING_H_INCLUDED</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31525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44837" y="1692386"/>
            <a:ext cx="3941876" cy="4422664"/>
          </a:xfrm>
        </p:spPr>
        <p:txBody>
          <a:bodyPr>
            <a:noAutofit/>
          </a:bodyPr>
          <a:lstStyle/>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 </a:t>
            </a:r>
            <a:r>
              <a:rPr lang="zh-CN" altLang="en-US" sz="2800" dirty="0" smtClean="0">
                <a:latin typeface="华文楷体" pitchFamily="2" charset="-122"/>
                <a:ea typeface="华文楷体" pitchFamily="2" charset="-122"/>
              </a:rPr>
              <a:t>线性表</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smtClean="0">
                <a:latin typeface="华文楷体" pitchFamily="2" charset="-122"/>
                <a:ea typeface="华文楷体" pitchFamily="2" charset="-122"/>
              </a:rPr>
              <a:t> </a:t>
            </a:r>
            <a:r>
              <a:rPr lang="zh-CN" altLang="en-US" sz="2800" dirty="0" smtClean="0">
                <a:latin typeface="华文楷体" pitchFamily="2" charset="-122"/>
                <a:ea typeface="华文楷体" pitchFamily="2" charset="-122"/>
              </a:rPr>
              <a:t>顺序表及实现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 链表及实现</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一元多项式</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latin typeface="华文楷体" pitchFamily="2" charset="-122"/>
                <a:ea typeface="华文楷体" pitchFamily="2" charset="-122"/>
              </a:rPr>
              <a:t>稀疏矩阵</a:t>
            </a:r>
            <a:endParaRPr lang="en-US" altLang="zh-CN" sz="2800" dirty="0" smtClean="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smtClean="0">
                <a:solidFill>
                  <a:srgbClr val="FF0000"/>
                </a:solidFill>
                <a:latin typeface="华文楷体" pitchFamily="2" charset="-122"/>
                <a:ea typeface="华文楷体" pitchFamily="2" charset="-122"/>
              </a:rPr>
              <a:t>字符串</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dirty="0" smtClean="0">
              <a:latin typeface="华文楷体" pitchFamily="2" charset="-122"/>
              <a:ea typeface="华文楷体" pitchFamily="2" charset="-122"/>
            </a:endParaRPr>
          </a:p>
        </p:txBody>
      </p:sp>
    </p:spTree>
    <p:extLst>
      <p:ext uri="{BB962C8B-B14F-4D97-AF65-F5344CB8AC3E}">
        <p14:creationId xmlns:p14="http://schemas.microsoft.com/office/powerpoint/2010/main" val="220999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242" y="863123"/>
            <a:ext cx="11162883" cy="2158373"/>
          </a:xfrm>
        </p:spPr>
        <p:txBody>
          <a:bodyPr>
            <a:noAutofit/>
          </a:bodyPr>
          <a:lstStyle/>
          <a:p>
            <a:pPr marL="0" indent="0">
              <a:buNone/>
            </a:pPr>
            <a:r>
              <a:rPr lang="zh-CN" altLang="en-US" dirty="0" smtClean="0">
                <a:latin typeface="华文楷体" panose="02010600040101010101" pitchFamily="2" charset="-122"/>
                <a:ea typeface="华文楷体" panose="02010600040101010101" pitchFamily="2" charset="-122"/>
              </a:rPr>
              <a:t>插入操作分析：</a:t>
            </a:r>
            <a:endParaRPr lang="zh-CN" altLang="zh-CN" dirty="0">
              <a:latin typeface="华文楷体" panose="02010600040101010101" pitchFamily="2" charset="-122"/>
              <a:ea typeface="华文楷体" panose="02010600040101010101" pitchFamily="2" charset="-122"/>
            </a:endParaRPr>
          </a:p>
          <a:p>
            <a:pPr marL="0" indent="0">
              <a:buNone/>
            </a:pPr>
            <a:r>
              <a:rPr lang="en-US" altLang="zh-CN" b="0" dirty="0" smtClean="0">
                <a:ea typeface="华文楷体" panose="02010600040101010101" pitchFamily="2" charset="-122"/>
                <a:cs typeface="Times New Roman" panose="02020603050405020304" pitchFamily="18" charset="0"/>
              </a:rPr>
              <a:t>bool </a:t>
            </a:r>
            <a:r>
              <a:rPr lang="en-US" altLang="zh-CN" b="0" dirty="0">
                <a:ea typeface="华文楷体" panose="02010600040101010101" pitchFamily="2" charset="-122"/>
                <a:cs typeface="Times New Roman" panose="02020603050405020304" pitchFamily="18" charset="0"/>
              </a:rPr>
              <a:t>insert(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sstring</a:t>
            </a:r>
            <a:r>
              <a:rPr lang="en-US" altLang="zh-CN" b="0" dirty="0">
                <a:ea typeface="华文楷体" panose="02010600040101010101" pitchFamily="2" charset="-122"/>
                <a:cs typeface="Times New Roman" panose="02020603050405020304" pitchFamily="18" charset="0"/>
              </a:rPr>
              <a:t> &amp;t)</a:t>
            </a:r>
            <a:r>
              <a:rPr lang="zh-CN" altLang="zh-CN" b="0" dirty="0" smtClean="0">
                <a:ea typeface="华文楷体" panose="02010600040101010101" pitchFamily="2" charset="-122"/>
                <a:cs typeface="Times New Roman" panose="02020603050405020304" pitchFamily="18" charset="0"/>
              </a:rPr>
              <a:t>：将</a:t>
            </a:r>
            <a:r>
              <a:rPr lang="zh-CN" altLang="zh-CN" b="0" dirty="0">
                <a:ea typeface="华文楷体" panose="02010600040101010101" pitchFamily="2" charset="-122"/>
                <a:cs typeface="Times New Roman" panose="02020603050405020304" pitchFamily="18" charset="0"/>
              </a:rPr>
              <a:t>串</a:t>
            </a:r>
            <a:r>
              <a:rPr lang="en-US" altLang="zh-CN" b="0" dirty="0">
                <a:ea typeface="华文楷体" panose="02010600040101010101" pitchFamily="2" charset="-122"/>
                <a:cs typeface="Times New Roman" panose="02020603050405020304" pitchFamily="18" charset="0"/>
              </a:rPr>
              <a:t>t</a:t>
            </a:r>
            <a:r>
              <a:rPr lang="zh-CN" altLang="zh-CN" b="0" dirty="0">
                <a:ea typeface="华文楷体" panose="02010600040101010101" pitchFamily="2" charset="-122"/>
                <a:cs typeface="Times New Roman" panose="02020603050405020304" pitchFamily="18" charset="0"/>
              </a:rPr>
              <a:t>插入到当前串的第</a:t>
            </a:r>
            <a:r>
              <a:rPr lang="en-US" altLang="zh-CN" b="0" dirty="0" err="1">
                <a:ea typeface="华文楷体" panose="02010600040101010101" pitchFamily="2" charset="-122"/>
                <a:cs typeface="Times New Roman" panose="02020603050405020304" pitchFamily="18" charset="0"/>
              </a:rPr>
              <a:t>pos</a:t>
            </a:r>
            <a:r>
              <a:rPr lang="zh-CN" altLang="zh-CN" b="0" dirty="0">
                <a:ea typeface="华文楷体" panose="02010600040101010101" pitchFamily="2" charset="-122"/>
                <a:cs typeface="Times New Roman" panose="02020603050405020304" pitchFamily="18" charset="0"/>
              </a:rPr>
              <a:t>个位置中</a:t>
            </a:r>
            <a:r>
              <a:rPr lang="zh-CN" altLang="zh-CN" b="0" dirty="0" smtClean="0">
                <a:ea typeface="华文楷体" panose="02010600040101010101" pitchFamily="2" charset="-122"/>
                <a:cs typeface="Times New Roman" panose="02020603050405020304" pitchFamily="18" charset="0"/>
              </a:rPr>
              <a:t>。</a:t>
            </a:r>
            <a:endParaRPr lang="en-US" altLang="zh-CN" b="0" dirty="0" smtClean="0">
              <a:ea typeface="华文楷体" panose="02010600040101010101" pitchFamily="2" charset="-122"/>
              <a:cs typeface="Times New Roman" panose="02020603050405020304" pitchFamily="18" charset="0"/>
            </a:endParaRPr>
          </a:p>
          <a:p>
            <a:pPr marL="0" indent="0">
              <a:buNone/>
            </a:pPr>
            <a:r>
              <a:rPr lang="zh-CN" altLang="en-US" b="0" dirty="0" smtClean="0">
                <a:ea typeface="华文楷体" panose="02010600040101010101" pitchFamily="2" charset="-122"/>
                <a:cs typeface="Times New Roman" panose="02020603050405020304" pitchFamily="18" charset="0"/>
              </a:rPr>
              <a:t>如</a:t>
            </a:r>
            <a:r>
              <a:rPr lang="zh-CN" altLang="zh-CN" b="0" dirty="0" smtClean="0">
                <a:ea typeface="华文楷体" panose="02010600040101010101" pitchFamily="2" charset="-122"/>
                <a:cs typeface="Times New Roman" panose="02020603050405020304" pitchFamily="18" charset="0"/>
              </a:rPr>
              <a:t>将</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 Shanghai </a:t>
            </a:r>
            <a:r>
              <a:rPr lang="zh-CN" altLang="zh-CN" b="0" dirty="0">
                <a:ea typeface="华文楷体" panose="02010600040101010101" pitchFamily="2" charset="-122"/>
                <a:cs typeface="Times New Roman" panose="02020603050405020304" pitchFamily="18" charset="0"/>
              </a:rPr>
              <a:t>”插入到“</a:t>
            </a:r>
            <a:r>
              <a:rPr lang="en-US" altLang="zh-CN" b="0" dirty="0">
                <a:ea typeface="华文楷体" panose="02010600040101010101" pitchFamily="2" charset="-122"/>
                <a:cs typeface="Times New Roman" panose="02020603050405020304" pitchFamily="18" charset="0"/>
              </a:rPr>
              <a:t>Hello SJTU</a:t>
            </a:r>
            <a:r>
              <a:rPr lang="zh-CN" altLang="zh-CN" b="0" dirty="0">
                <a:ea typeface="华文楷体" panose="02010600040101010101" pitchFamily="2" charset="-122"/>
                <a:cs typeface="Times New Roman" panose="02020603050405020304" pitchFamily="18" charset="0"/>
              </a:rPr>
              <a:t>”中，其中</a:t>
            </a:r>
            <a:r>
              <a:rPr lang="en-US" altLang="zh-CN" b="0" dirty="0" err="1">
                <a:ea typeface="华文楷体" panose="02010600040101010101" pitchFamily="2" charset="-122"/>
                <a:cs typeface="Times New Roman" panose="02020603050405020304" pitchFamily="18" charset="0"/>
              </a:rPr>
              <a:t>pos</a:t>
            </a:r>
            <a:r>
              <a:rPr lang="en-US" altLang="zh-CN" b="0" dirty="0">
                <a:ea typeface="华文楷体" panose="02010600040101010101" pitchFamily="2" charset="-122"/>
                <a:cs typeface="Times New Roman" panose="02020603050405020304" pitchFamily="18" charset="0"/>
              </a:rPr>
              <a:t>=5</a:t>
            </a:r>
            <a:r>
              <a:rPr lang="zh-CN" altLang="zh-CN" b="0" dirty="0">
                <a:ea typeface="华文楷体" panose="02010600040101010101" pitchFamily="2" charset="-122"/>
                <a:cs typeface="Times New Roman" panose="02020603050405020304" pitchFamily="18" charset="0"/>
              </a:rPr>
              <a:t>。操作时，先为插入串腾出空间，之后将插入串中字符逐个抄入腾出的空间，插入操作结束</a:t>
            </a:r>
            <a:r>
              <a:rPr lang="zh-CN" altLang="zh-CN" b="0" dirty="0" smtClean="0">
                <a:ea typeface="华文楷体" panose="02010600040101010101" pitchFamily="2" charset="-122"/>
                <a:cs typeface="Times New Roman" panose="02020603050405020304" pitchFamily="18" charset="0"/>
              </a:rPr>
              <a:t>。</a:t>
            </a:r>
            <a:endParaRPr lang="en-US" altLang="zh-CN" b="0" dirty="0" smtClean="0">
              <a:ea typeface="华文楷体" panose="02010600040101010101" pitchFamily="2" charset="-122"/>
              <a:cs typeface="Times New Roman" panose="02020603050405020304" pitchFamily="18" charset="0"/>
            </a:endParaRPr>
          </a:p>
        </p:txBody>
      </p:sp>
      <p:pic>
        <p:nvPicPr>
          <p:cNvPr id="3" name="图片 2"/>
          <p:cNvPicPr/>
          <p:nvPr/>
        </p:nvPicPr>
        <p:blipFill>
          <a:blip r:embed="rId3">
            <a:extLst>
              <a:ext uri="{28A0092B-C50C-407E-A947-70E740481C1C}">
                <a14:useLocalDpi xmlns:a14="http://schemas.microsoft.com/office/drawing/2010/main" val="0"/>
              </a:ext>
            </a:extLst>
          </a:blip>
          <a:srcRect/>
          <a:stretch>
            <a:fillRect/>
          </a:stretch>
        </p:blipFill>
        <p:spPr bwMode="auto">
          <a:xfrm>
            <a:off x="2093061" y="3021496"/>
            <a:ext cx="8064729" cy="3414712"/>
          </a:xfrm>
          <a:prstGeom prst="rect">
            <a:avLst/>
          </a:prstGeom>
          <a:noFill/>
          <a:ln>
            <a:noFill/>
          </a:ln>
        </p:spPr>
      </p:pic>
    </p:spTree>
    <p:extLst>
      <p:ext uri="{BB962C8B-B14F-4D97-AF65-F5344CB8AC3E}">
        <p14:creationId xmlns:p14="http://schemas.microsoft.com/office/powerpoint/2010/main" val="2251532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3729" y="803487"/>
            <a:ext cx="11162883" cy="5259381"/>
          </a:xfrm>
        </p:spPr>
        <p:txBody>
          <a:bodyPr>
            <a:noAutofit/>
          </a:bodyPr>
          <a:lstStyle/>
          <a:p>
            <a:pPr marL="0" indent="0">
              <a:buNone/>
            </a:pPr>
            <a:r>
              <a:rPr lang="zh-CN" altLang="zh-CN" sz="2800" dirty="0">
                <a:latin typeface="华文楷体" panose="02010600040101010101" pitchFamily="2" charset="-122"/>
                <a:ea typeface="华文楷体" panose="02010600040101010101" pitchFamily="2" charset="-122"/>
              </a:rPr>
              <a:t>字符串类部分基本操作的实现 </a:t>
            </a:r>
            <a:r>
              <a:rPr lang="en-US" altLang="zh-CN" sz="2800" dirty="0" smtClean="0">
                <a:latin typeface="华文楷体" panose="02010600040101010101" pitchFamily="2" charset="-122"/>
                <a:ea typeface="华文楷体" panose="02010600040101010101" pitchFamily="2" charset="-122"/>
              </a:rPr>
              <a:t>sstring.cpp</a:t>
            </a:r>
          </a:p>
          <a:p>
            <a:pPr marL="0" indent="0">
              <a:buNone/>
            </a:pPr>
            <a:r>
              <a:rPr lang="en-US" altLang="zh-CN" b="0" dirty="0" smtClean="0"/>
              <a:t>        </a:t>
            </a:r>
            <a:endParaRPr lang="zh-CN" altLang="zh-CN" b="0"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27488" y="1300064"/>
            <a:ext cx="11319124"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&lt;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iostream</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&gt;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#include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sstring.h</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using namespace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std</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sstring</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sstring</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int</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size)//</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创建动态空间，数组长度</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size,</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字符串长度为</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zh-CN" altLang="en-US"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if (size &lt;= 0) throw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illegalSize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str</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 new char[size];//</a:t>
            </a: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动态申请数组空间</a:t>
            </a:r>
            <a:endParaRPr kumimoji="0" lang="zh-CN" altLang="en-US"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if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str</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)throw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noSpace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maxSize</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 size;</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800" b="0" i="0" u="none" strike="noStrike" cap="none" normalizeH="0" baseline="0" dirty="0" err="1"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str</a:t>
            </a: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[0]='\0';</a:t>
            </a:r>
            <a:endParaRPr kumimoji="0" lang="en-US" altLang="zh-CN" sz="36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00"/>
                </a:solidFill>
                <a:effectLst/>
                <a:latin typeface="Times New Roman" panose="02020603050405020304" pitchFamily="18" charset="0"/>
                <a:ea typeface="华文楷体" panose="02010600040101010101" pitchFamily="2" charset="-122"/>
                <a:cs typeface="Times New Roman" panose="02020603050405020304" pitchFamily="18" charset="0"/>
              </a:rPr>
              <a:t>}</a:t>
            </a:r>
            <a:endParaRPr kumimoji="0" lang="en-US" altLang="zh-CN" sz="5400" b="0" i="0" u="none" strike="noStrike" cap="none" normalizeH="0" baseline="0" dirty="0" smtClean="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56151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3364" y="543269"/>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字符串类部分基本操作的实现 </a:t>
            </a:r>
            <a:r>
              <a:rPr lang="en-US" altLang="zh-CN" sz="2800" dirty="0" smtClean="0">
                <a:ea typeface="华文楷体" panose="02010600040101010101" pitchFamily="2" charset="-122"/>
                <a:cs typeface="Times New Roman" panose="02020603050405020304" pitchFamily="18" charset="0"/>
              </a:rPr>
              <a:t>sstring.cpp</a:t>
            </a:r>
          </a:p>
          <a:p>
            <a:pPr marL="0" indent="0">
              <a:buNone/>
            </a:pPr>
            <a:r>
              <a:rPr lang="en-US" altLang="zh-CN" b="0" dirty="0" smtClean="0"/>
              <a:t>        </a:t>
            </a:r>
            <a:endParaRPr lang="zh-CN" altLang="zh-CN" b="0"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03510" y="1239008"/>
            <a:ext cx="745107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求串中从</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开始，长度为</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的子串。</a:t>
            </a:r>
          </a:p>
          <a:p>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&amp;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subString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&lt;0) throw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new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(len+1);</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for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len</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 break;</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8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9531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243" y="629338"/>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字符串类部分基本操作的实现 </a:t>
            </a:r>
            <a:r>
              <a:rPr lang="en-US" altLang="zh-CN" sz="2800" dirty="0" smtClean="0">
                <a:ea typeface="华文楷体" panose="02010600040101010101" pitchFamily="2" charset="-122"/>
                <a:cs typeface="Times New Roman" panose="02020603050405020304" pitchFamily="18" charset="0"/>
              </a:rPr>
              <a:t>sstring.cpp</a:t>
            </a:r>
          </a:p>
          <a:p>
            <a:pPr marL="0" indent="0">
              <a:buNone/>
            </a:pPr>
            <a:r>
              <a:rPr lang="en-US" altLang="zh-CN" b="0" dirty="0" smtClean="0"/>
              <a:t>        </a:t>
            </a:r>
            <a:endParaRPr lang="zh-CN" altLang="zh-CN" b="0" dirty="0"/>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11815" y="1497215"/>
            <a:ext cx="1194108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判断两个对象中存储的字符串是否内容一样。是返回</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，否返回</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bool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::equal(</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&amp;t)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(length()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t.length</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t.str</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false;</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 </a:t>
            </a:r>
            <a:r>
              <a:rPr lang="en-US" altLang="zh-CN" sz="28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true;</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4111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243" y="629338"/>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a:t>
            </a:r>
            <a:r>
              <a:rPr lang="zh-CN" altLang="zh-CN" sz="2800" dirty="0" smtClean="0">
                <a:ea typeface="华文楷体" panose="02010600040101010101" pitchFamily="2" charset="-122"/>
                <a:cs typeface="Times New Roman" panose="02020603050405020304" pitchFamily="18" charset="0"/>
              </a:rPr>
              <a:t>类</a:t>
            </a:r>
            <a:r>
              <a:rPr lang="zh-CN" altLang="en-US" sz="2800" dirty="0" smtClean="0">
                <a:ea typeface="华文楷体" panose="02010600040101010101" pitchFamily="2" charset="-122"/>
                <a:cs typeface="Times New Roman" panose="02020603050405020304" pitchFamily="18" charset="0"/>
              </a:rPr>
              <a:t>的</a:t>
            </a:r>
            <a:r>
              <a:rPr lang="zh-CN" altLang="en-US" sz="2800" dirty="0">
                <a:ea typeface="华文楷体" panose="02010600040101010101" pitchFamily="2" charset="-122"/>
                <a:cs typeface="Times New Roman" panose="02020603050405020304" pitchFamily="18" charset="0"/>
              </a:rPr>
              <a:t>测试</a:t>
            </a:r>
            <a:r>
              <a:rPr lang="en-US" altLang="zh-CN" sz="2800" dirty="0">
                <a:ea typeface="华文楷体" panose="02010600040101010101" pitchFamily="2" charset="-122"/>
                <a:cs typeface="Times New Roman" panose="02020603050405020304" pitchFamily="18" charset="0"/>
              </a:rPr>
              <a:t>    main.cpp    </a:t>
            </a:r>
            <a:endParaRPr lang="zh-CN" altLang="zh-CN" sz="2800" dirty="0">
              <a:ea typeface="华文楷体" panose="0201060004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84338" y="1534546"/>
            <a:ext cx="998634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iostream</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#include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sstring.h</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using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namespace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std</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main()</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sstring</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s1(50), s2("</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abd</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s3(s2), s4("</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sjtu</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s1.disp();  s2.disp();  s3.disp();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&lt;&lt;"length of s2 is: "&lt;&lt;s2.length()&lt;&lt;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endl</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(s2.equal(s3</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&lt;&lt;"s2 is equal to s3"&lt;&lt;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endl</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(s1.equal(s3))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&lt;&lt;"s1 is equal to s3"&lt;&lt;</a:t>
            </a:r>
            <a:r>
              <a:rPr lang="en-US" altLang="zh-CN" sz="2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endl</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5909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196763" y="806360"/>
            <a:ext cx="11162883" cy="695739"/>
          </a:xfrm>
        </p:spPr>
        <p:txBody>
          <a:bodyPr>
            <a:noAutofit/>
          </a:bodyPr>
          <a:lstStyle/>
          <a:p>
            <a:pPr marL="0" indent="0">
              <a:buNone/>
            </a:pPr>
            <a:r>
              <a:rPr lang="zh-CN" altLang="zh-CN" sz="2800" dirty="0">
                <a:ea typeface="华文楷体" panose="02010600040101010101" pitchFamily="2" charset="-122"/>
                <a:cs typeface="Times New Roman" panose="02020603050405020304" pitchFamily="18" charset="0"/>
              </a:rPr>
              <a:t>字符串</a:t>
            </a:r>
            <a:r>
              <a:rPr lang="zh-CN" altLang="zh-CN" sz="2800" dirty="0" smtClean="0">
                <a:ea typeface="华文楷体" panose="02010600040101010101" pitchFamily="2" charset="-122"/>
                <a:cs typeface="Times New Roman" panose="02020603050405020304" pitchFamily="18" charset="0"/>
              </a:rPr>
              <a:t>类</a:t>
            </a:r>
            <a:r>
              <a:rPr lang="zh-CN" altLang="en-US" sz="2800" dirty="0" smtClean="0">
                <a:ea typeface="华文楷体" panose="02010600040101010101" pitchFamily="2" charset="-122"/>
                <a:cs typeface="Times New Roman" panose="02020603050405020304" pitchFamily="18" charset="0"/>
              </a:rPr>
              <a:t>的</a:t>
            </a:r>
            <a:r>
              <a:rPr lang="zh-CN" altLang="en-US" sz="2800" dirty="0">
                <a:ea typeface="华文楷体" panose="02010600040101010101" pitchFamily="2" charset="-122"/>
                <a:cs typeface="Times New Roman" panose="02020603050405020304" pitchFamily="18" charset="0"/>
              </a:rPr>
              <a:t>测试</a:t>
            </a:r>
            <a:r>
              <a:rPr lang="en-US" altLang="zh-CN" sz="2800" dirty="0">
                <a:ea typeface="华文楷体" panose="02010600040101010101" pitchFamily="2" charset="-122"/>
                <a:cs typeface="Times New Roman" panose="02020603050405020304" pitchFamily="18" charset="0"/>
              </a:rPr>
              <a:t>    main.cpp    </a:t>
            </a:r>
            <a:endParaRPr lang="zh-CN" altLang="zh-CN" sz="2800" dirty="0">
              <a:ea typeface="华文楷体" panose="0201060004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157006" y="1543317"/>
            <a:ext cx="998634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s1.assign(s2);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&lt;&lt;"after assign s1: "; s1.disp();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s1.insert(1,s4);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&lt;&lt;"after insert s1: "; s1.disp();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s3.Remove(1,2);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cout</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&lt;&lt;"after remove s3: "; s3.disp();</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sstring</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&amp;s6 = s1.subString(2,4);</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s6.disp</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38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3608" y="726847"/>
            <a:ext cx="11162883" cy="695739"/>
          </a:xfrm>
        </p:spPr>
        <p:txBody>
          <a:bodyPr>
            <a:noAutofit/>
          </a:bodyPr>
          <a:lstStyle/>
          <a:p>
            <a:pPr marL="0" indent="0">
              <a:buNone/>
            </a:pPr>
            <a:r>
              <a:rPr lang="zh-CN" altLang="zh-CN" sz="3200" dirty="0">
                <a:latin typeface="华文楷体" panose="02010600040101010101" pitchFamily="2" charset="-122"/>
                <a:ea typeface="华文楷体" panose="02010600040101010101" pitchFamily="2" charset="-122"/>
              </a:rPr>
              <a:t>常见错误：</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4" name="Line 938"/>
          <p:cNvCxnSpPr>
            <a:cxnSpLocks noChangeShapeType="1"/>
          </p:cNvCxnSpPr>
          <p:nvPr/>
        </p:nvCxnSpPr>
        <p:spPr bwMode="auto">
          <a:xfrm>
            <a:off x="1371600" y="7868285"/>
            <a:ext cx="4914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 name="Rectangle 3"/>
          <p:cNvSpPr>
            <a:spLocks noChangeArrowheads="1"/>
          </p:cNvSpPr>
          <p:nvPr/>
        </p:nvSpPr>
        <p:spPr bwMode="auto">
          <a:xfrm>
            <a:off x="324082" y="1692233"/>
            <a:ext cx="1154383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对于字符串</a:t>
            </a:r>
            <a:r>
              <a:rPr lang="en-US" altLang="zh-CN" sz="2800" dirty="0">
                <a:latin typeface="华文楷体" panose="02010600040101010101" pitchFamily="2" charset="-122"/>
                <a:ea typeface="华文楷体" panose="02010600040101010101" pitchFamily="2" charset="-122"/>
              </a:rPr>
              <a:t>s</a:t>
            </a:r>
            <a:r>
              <a:rPr lang="zh-CN" altLang="zh-CN"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t</a:t>
            </a:r>
            <a:r>
              <a:rPr lang="zh-CN" altLang="zh-CN" sz="2800" dirty="0">
                <a:latin typeface="华文楷体" panose="02010600040101010101" pitchFamily="2" charset="-122"/>
                <a:ea typeface="华文楷体" panose="02010600040101010101" pitchFamily="2" charset="-122"/>
              </a:rPr>
              <a:t>的相互赋值，可能会使用</a:t>
            </a:r>
            <a:r>
              <a:rPr lang="en-US" altLang="zh-CN" sz="2800" dirty="0" err="1">
                <a:latin typeface="华文楷体" panose="02010600040101010101" pitchFamily="2" charset="-122"/>
                <a:ea typeface="华文楷体" panose="02010600040101010101" pitchFamily="2" charset="-122"/>
              </a:rPr>
              <a:t>s.str</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t.str</a:t>
            </a:r>
            <a:r>
              <a:rPr lang="zh-CN" altLang="zh-CN" sz="2800" dirty="0">
                <a:latin typeface="华文楷体" panose="02010600040101010101" pitchFamily="2" charset="-122"/>
                <a:ea typeface="华文楷体" panose="02010600040101010101" pitchFamily="2" charset="-122"/>
              </a:rPr>
              <a:t>，但这并非赋值的真正意图。其意图应是：用循环将</a:t>
            </a:r>
            <a:r>
              <a:rPr lang="en-US" altLang="zh-CN" sz="2800" dirty="0" err="1">
                <a:latin typeface="华文楷体" panose="02010600040101010101" pitchFamily="2" charset="-122"/>
                <a:ea typeface="华文楷体" panose="02010600040101010101" pitchFamily="2" charset="-122"/>
              </a:rPr>
              <a:t>t.str</a:t>
            </a:r>
            <a:r>
              <a:rPr lang="zh-CN" altLang="zh-CN" sz="2800" dirty="0">
                <a:latin typeface="华文楷体" panose="02010600040101010101" pitchFamily="2" charset="-122"/>
                <a:ea typeface="华文楷体" panose="02010600040101010101" pitchFamily="2" charset="-122"/>
              </a:rPr>
              <a:t>指向的数组中所有元素抄写到</a:t>
            </a:r>
            <a:r>
              <a:rPr lang="en-US" altLang="zh-CN" sz="2800" dirty="0" err="1">
                <a:latin typeface="华文楷体" panose="02010600040101010101" pitchFamily="2" charset="-122"/>
                <a:ea typeface="华文楷体" panose="02010600040101010101" pitchFamily="2" charset="-122"/>
              </a:rPr>
              <a:t>s.str</a:t>
            </a:r>
            <a:r>
              <a:rPr lang="zh-CN" altLang="zh-CN" sz="2800" dirty="0">
                <a:latin typeface="华文楷体" panose="02010600040101010101" pitchFamily="2" charset="-122"/>
                <a:ea typeface="华文楷体" panose="02010600040101010101" pitchFamily="2" charset="-122"/>
              </a:rPr>
              <a:t>指向的数组中，即</a:t>
            </a:r>
            <a:r>
              <a:rPr lang="en-US" altLang="zh-CN" sz="2800" dirty="0" err="1">
                <a:latin typeface="华文楷体" panose="02010600040101010101" pitchFamily="2" charset="-122"/>
                <a:ea typeface="华文楷体" panose="02010600040101010101" pitchFamily="2" charset="-122"/>
              </a:rPr>
              <a:t>s.str</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t.str</a:t>
            </a:r>
            <a:r>
              <a:rPr lang="en-US" altLang="zh-CN" sz="2800" dirty="0">
                <a:latin typeface="华文楷体" panose="02010600040101010101" pitchFamily="2" charset="-122"/>
                <a:ea typeface="华文楷体" panose="02010600040101010101" pitchFamily="2" charset="-122"/>
              </a:rPr>
              <a:t>[</a:t>
            </a:r>
            <a:r>
              <a:rPr lang="en-US" altLang="zh-CN" sz="2800" dirty="0" err="1">
                <a:latin typeface="华文楷体" panose="02010600040101010101" pitchFamily="2" charset="-122"/>
                <a:ea typeface="华文楷体" panose="02010600040101010101" pitchFamily="2" charset="-122"/>
              </a:rPr>
              <a:t>i</a:t>
            </a:r>
            <a:r>
              <a:rPr lang="en-US" altLang="zh-CN" sz="2800" dirty="0">
                <a:latin typeface="华文楷体" panose="02010600040101010101" pitchFamily="2" charset="-122"/>
                <a:ea typeface="华文楷体" panose="02010600040101010101" pitchFamily="2" charset="-122"/>
              </a:rPr>
              <a:t>]</a:t>
            </a:r>
            <a:r>
              <a:rPr lang="zh-CN" altLang="zh-CN"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lvl="0" indent="0"/>
            <a:endParaRPr lang="zh-CN" altLang="zh-CN" sz="2800" dirty="0">
              <a:latin typeface="华文楷体" panose="02010600040101010101" pitchFamily="2" charset="-122"/>
              <a:ea typeface="华文楷体" panose="02010600040101010101" pitchFamily="2" charset="-122"/>
            </a:endParaRPr>
          </a:p>
          <a:p>
            <a:pPr marL="285750" lvl="0" indent="-28575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各种操作都要特别关注结果串中是否保证了“关门字符</a:t>
            </a:r>
            <a:r>
              <a:rPr lang="en-US" altLang="zh-CN" sz="2800" dirty="0">
                <a:latin typeface="华文楷体" panose="02010600040101010101" pitchFamily="2" charset="-122"/>
                <a:ea typeface="华文楷体" panose="02010600040101010101" pitchFamily="2" charset="-122"/>
              </a:rPr>
              <a:t>’\0’</a:t>
            </a:r>
            <a:r>
              <a:rPr lang="zh-CN" altLang="zh-CN" sz="2800" dirty="0">
                <a:latin typeface="华文楷体" panose="02010600040101010101" pitchFamily="2" charset="-122"/>
                <a:ea typeface="华文楷体" panose="02010600040101010101" pitchFamily="2" charset="-122"/>
              </a:rPr>
              <a:t>”的存在，这点常常会忽略，但系统并不会报错，输出结果是一个无终止的长长的错误串。</a:t>
            </a:r>
          </a:p>
        </p:txBody>
      </p:sp>
    </p:spTree>
    <p:extLst>
      <p:ext uri="{BB962C8B-B14F-4D97-AF65-F5344CB8AC3E}">
        <p14:creationId xmlns:p14="http://schemas.microsoft.com/office/powerpoint/2010/main" val="3729094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lnSpc>
                <a:spcPct val="115000"/>
              </a:lnSpc>
              <a:buNone/>
              <a:defRPr/>
            </a:pPr>
            <a:r>
              <a:rPr lang="zh-CN" altLang="zh-CN" sz="2800" b="0" dirty="0" smtClean="0">
                <a:latin typeface="华文楷体" pitchFamily="2" charset="-122"/>
                <a:ea typeface="华文楷体" pitchFamily="2" charset="-122"/>
              </a:rPr>
              <a:t>函数</a:t>
            </a:r>
            <a:r>
              <a:rPr lang="en-US" altLang="zh-CN" sz="2800" b="0" dirty="0" err="1">
                <a:latin typeface="华文楷体" pitchFamily="2" charset="-122"/>
                <a:ea typeface="华文楷体" pitchFamily="2" charset="-122"/>
              </a:rPr>
              <a:t>int</a:t>
            </a:r>
            <a:r>
              <a:rPr lang="en-US" altLang="zh-CN" sz="2800" b="0" dirty="0">
                <a:latin typeface="华文楷体" pitchFamily="2" charset="-122"/>
                <a:ea typeface="华文楷体" pitchFamily="2" charset="-122"/>
              </a:rPr>
              <a:t> find(</a:t>
            </a:r>
            <a:r>
              <a:rPr lang="en-US" altLang="zh-CN" sz="2800" b="0" dirty="0" err="1">
                <a:latin typeface="华文楷体" pitchFamily="2" charset="-122"/>
                <a:ea typeface="华文楷体" pitchFamily="2" charset="-122"/>
              </a:rPr>
              <a:t>const</a:t>
            </a:r>
            <a:r>
              <a:rPr lang="en-US" altLang="zh-CN" sz="2800" b="0" dirty="0">
                <a:latin typeface="华文楷体" pitchFamily="2" charset="-122"/>
                <a:ea typeface="华文楷体" pitchFamily="2" charset="-122"/>
              </a:rPr>
              <a:t> </a:t>
            </a:r>
            <a:r>
              <a:rPr lang="en-US" altLang="zh-CN" sz="2800" b="0" dirty="0" err="1">
                <a:latin typeface="华文楷体" pitchFamily="2" charset="-122"/>
                <a:ea typeface="华文楷体" pitchFamily="2" charset="-122"/>
              </a:rPr>
              <a:t>sstring</a:t>
            </a:r>
            <a:r>
              <a:rPr lang="en-US" altLang="zh-CN" sz="2800" b="0" dirty="0">
                <a:latin typeface="华文楷体" pitchFamily="2" charset="-122"/>
                <a:ea typeface="华文楷体" pitchFamily="2" charset="-122"/>
              </a:rPr>
              <a:t> &amp;t, </a:t>
            </a:r>
            <a:r>
              <a:rPr lang="en-US" altLang="zh-CN" sz="2800" b="0" dirty="0" err="1">
                <a:latin typeface="华文楷体" pitchFamily="2" charset="-122"/>
                <a:ea typeface="华文楷体" pitchFamily="2" charset="-122"/>
              </a:rPr>
              <a:t>int</a:t>
            </a:r>
            <a:r>
              <a:rPr lang="en-US" altLang="zh-CN" sz="2800" b="0" dirty="0">
                <a:latin typeface="华文楷体" pitchFamily="2" charset="-122"/>
                <a:ea typeface="华文楷体" pitchFamily="2" charset="-122"/>
              </a:rPr>
              <a:t> start </a:t>
            </a:r>
            <a:r>
              <a:rPr lang="en-US" altLang="zh-CN" sz="2800" b="0" dirty="0" smtClean="0">
                <a:latin typeface="华文楷体" pitchFamily="2" charset="-122"/>
                <a:ea typeface="华文楷体" pitchFamily="2" charset="-122"/>
              </a:rPr>
              <a:t>)</a:t>
            </a:r>
          </a:p>
          <a:p>
            <a:pPr marL="0" indent="0">
              <a:lnSpc>
                <a:spcPct val="115000"/>
              </a:lnSpc>
              <a:buNone/>
              <a:defRPr/>
            </a:pPr>
            <a:r>
              <a:rPr lang="zh-CN" altLang="zh-CN" sz="2800" b="0" dirty="0" smtClean="0">
                <a:latin typeface="华文楷体" pitchFamily="2" charset="-122"/>
                <a:ea typeface="华文楷体" pitchFamily="2" charset="-122"/>
              </a:rPr>
              <a:t>从</a:t>
            </a:r>
            <a:r>
              <a:rPr lang="zh-CN" altLang="zh-CN" sz="2800" b="0" dirty="0">
                <a:latin typeface="华文楷体" pitchFamily="2" charset="-122"/>
                <a:ea typeface="华文楷体" pitchFamily="2" charset="-122"/>
              </a:rPr>
              <a:t>字符串（以下称主串</a:t>
            </a:r>
            <a:r>
              <a:rPr lang="en-US" altLang="zh-CN" sz="2800" b="0" dirty="0">
                <a:latin typeface="华文楷体" pitchFamily="2" charset="-122"/>
                <a:ea typeface="华文楷体" pitchFamily="2" charset="-122"/>
              </a:rPr>
              <a:t>s</a:t>
            </a:r>
            <a:r>
              <a:rPr lang="zh-CN" altLang="zh-CN" sz="2800" b="0" dirty="0">
                <a:latin typeface="华文楷体" pitchFamily="2" charset="-122"/>
                <a:ea typeface="华文楷体" pitchFamily="2" charset="-122"/>
              </a:rPr>
              <a:t>）的第</a:t>
            </a:r>
            <a:r>
              <a:rPr lang="en-US" altLang="zh-CN" sz="2800" b="0" dirty="0">
                <a:latin typeface="华文楷体" pitchFamily="2" charset="-122"/>
                <a:ea typeface="华文楷体" pitchFamily="2" charset="-122"/>
              </a:rPr>
              <a:t>start</a:t>
            </a:r>
            <a:r>
              <a:rPr lang="zh-CN" altLang="zh-CN" sz="2800" b="0" dirty="0">
                <a:latin typeface="华文楷体" pitchFamily="2" charset="-122"/>
                <a:ea typeface="华文楷体" pitchFamily="2" charset="-122"/>
              </a:rPr>
              <a:t>个位置的字符起，向后查找字符串</a:t>
            </a:r>
            <a:r>
              <a:rPr lang="en-US" altLang="zh-CN" sz="2800" b="0" dirty="0">
                <a:latin typeface="华文楷体" pitchFamily="2" charset="-122"/>
                <a:ea typeface="华文楷体" pitchFamily="2" charset="-122"/>
              </a:rPr>
              <a:t>t</a:t>
            </a:r>
            <a:r>
              <a:rPr lang="zh-CN" altLang="zh-CN" sz="2800" b="0" dirty="0">
                <a:latin typeface="华文楷体" pitchFamily="2" charset="-122"/>
                <a:ea typeface="华文楷体" pitchFamily="2" charset="-122"/>
              </a:rPr>
              <a:t>第一次在主串中出现的位置</a:t>
            </a:r>
            <a:r>
              <a:rPr lang="zh-CN" altLang="zh-CN" sz="2800" b="0" dirty="0" smtClean="0">
                <a:latin typeface="华文楷体" pitchFamily="2" charset="-122"/>
                <a:ea typeface="华文楷体" pitchFamily="2" charset="-122"/>
              </a:rPr>
              <a:t>。如果</a:t>
            </a:r>
            <a:r>
              <a:rPr lang="zh-CN" altLang="zh-CN" sz="2800" b="0" dirty="0">
                <a:latin typeface="华文楷体" pitchFamily="2" charset="-122"/>
                <a:ea typeface="华文楷体" pitchFamily="2" charset="-122"/>
              </a:rPr>
              <a:t>在主串中找到该子串，返回其首次出现的位置，否则返回</a:t>
            </a:r>
            <a:r>
              <a:rPr lang="en-US" altLang="zh-CN" sz="2800" b="0" dirty="0">
                <a:latin typeface="华文楷体" pitchFamily="2" charset="-122"/>
                <a:ea typeface="华文楷体" pitchFamily="2" charset="-122"/>
              </a:rPr>
              <a:t>-1</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r>
              <a:rPr lang="zh-CN" altLang="zh-CN" sz="2800" b="0" dirty="0" smtClean="0">
                <a:latin typeface="华文楷体" pitchFamily="2" charset="-122"/>
                <a:ea typeface="华文楷体" pitchFamily="2" charset="-122"/>
              </a:rPr>
              <a:t>该</a:t>
            </a:r>
            <a:r>
              <a:rPr lang="zh-CN" altLang="zh-CN" sz="2800" b="0" dirty="0">
                <a:latin typeface="华文楷体" pitchFamily="2" charset="-122"/>
                <a:ea typeface="华文楷体" pitchFamily="2" charset="-122"/>
              </a:rPr>
              <a:t>操作相当于在主串的所有子串集合中匹配待查找的子串，因此该操作也被称作</a:t>
            </a:r>
            <a:r>
              <a:rPr lang="zh-CN" altLang="zh-CN" sz="2800" dirty="0">
                <a:latin typeface="华文楷体" pitchFamily="2" charset="-122"/>
                <a:ea typeface="华文楷体" pitchFamily="2" charset="-122"/>
              </a:rPr>
              <a:t>模式匹配</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模式匹配</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71162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02790"/>
          </a:xfrm>
        </p:spPr>
        <p:txBody>
          <a:bodyPr>
            <a:normAutofit fontScale="92500" lnSpcReduction="10000"/>
          </a:bodyPr>
          <a:lstStyle/>
          <a:p>
            <a:pPr marL="0" indent="0">
              <a:lnSpc>
                <a:spcPct val="115000"/>
              </a:lnSpc>
              <a:buNone/>
              <a:defRPr/>
            </a:pPr>
            <a:r>
              <a:rPr lang="zh-CN" altLang="zh-CN" sz="2800" b="0" dirty="0">
                <a:latin typeface="华文楷体" pitchFamily="2" charset="-122"/>
                <a:ea typeface="华文楷体" pitchFamily="2" charset="-122"/>
              </a:rPr>
              <a:t>模式匹配</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亦称样品匹配</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是各种串处理中最具有代表性的操作。一般被匹配串</a:t>
            </a:r>
            <a:r>
              <a:rPr lang="en-US" altLang="zh-CN" sz="2800" b="0" dirty="0">
                <a:latin typeface="华文楷体" pitchFamily="2" charset="-122"/>
                <a:ea typeface="华文楷体" pitchFamily="2" charset="-122"/>
              </a:rPr>
              <a:t>s</a:t>
            </a:r>
            <a:r>
              <a:rPr lang="zh-CN" altLang="zh-CN" sz="2800" b="0" dirty="0">
                <a:latin typeface="华文楷体" pitchFamily="2" charset="-122"/>
                <a:ea typeface="华文楷体" pitchFamily="2" charset="-122"/>
              </a:rPr>
              <a:t>称为主串，匹配串</a:t>
            </a:r>
            <a:r>
              <a:rPr lang="en-US" altLang="zh-CN" sz="2800" b="0" dirty="0">
                <a:latin typeface="华文楷体" pitchFamily="2" charset="-122"/>
                <a:ea typeface="华文楷体" pitchFamily="2" charset="-122"/>
              </a:rPr>
              <a:t>t</a:t>
            </a:r>
            <a:r>
              <a:rPr lang="zh-CN" altLang="zh-CN" sz="2800" b="0" dirty="0">
                <a:latin typeface="华文楷体" pitchFamily="2" charset="-122"/>
                <a:ea typeface="华文楷体" pitchFamily="2" charset="-122"/>
              </a:rPr>
              <a:t>称为模式</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lnSpc>
                <a:spcPct val="115000"/>
              </a:lnSpc>
              <a:buNone/>
              <a:defRPr/>
            </a:pPr>
            <a:endParaRPr lang="en-US" altLang="zh-CN" sz="2800" b="0" dirty="0" smtClean="0">
              <a:latin typeface="华文楷体" pitchFamily="2" charset="-122"/>
              <a:ea typeface="华文楷体" pitchFamily="2" charset="-122"/>
            </a:endParaRPr>
          </a:p>
          <a:p>
            <a:pPr marL="0" indent="0">
              <a:lnSpc>
                <a:spcPct val="115000"/>
              </a:lnSpc>
              <a:buNone/>
              <a:defRPr/>
            </a:pPr>
            <a:r>
              <a:rPr lang="zh-CN" altLang="zh-CN" sz="2800" b="0" dirty="0" smtClean="0">
                <a:latin typeface="华文楷体" pitchFamily="2" charset="-122"/>
                <a:ea typeface="华文楷体" pitchFamily="2" charset="-122"/>
              </a:rPr>
              <a:t>设</a:t>
            </a:r>
            <a:r>
              <a:rPr lang="zh-CN" altLang="zh-CN" sz="2800" b="0" dirty="0">
                <a:latin typeface="华文楷体" pitchFamily="2" charset="-122"/>
                <a:ea typeface="华文楷体" pitchFamily="2" charset="-122"/>
              </a:rPr>
              <a:t>主串和模式</a:t>
            </a:r>
            <a:r>
              <a:rPr lang="en-US" altLang="zh-CN" sz="2800" b="0" dirty="0">
                <a:latin typeface="华文楷体" pitchFamily="2" charset="-122"/>
                <a:ea typeface="华文楷体" pitchFamily="2" charset="-122"/>
              </a:rPr>
              <a:t>t</a:t>
            </a:r>
            <a:r>
              <a:rPr lang="zh-CN" altLang="zh-CN" sz="2800" b="0" dirty="0">
                <a:latin typeface="华文楷体" pitchFamily="2" charset="-122"/>
                <a:ea typeface="华文楷体" pitchFamily="2" charset="-122"/>
              </a:rPr>
              <a:t>的串长度分别为</a:t>
            </a:r>
            <a:r>
              <a:rPr lang="en-US" altLang="zh-CN" sz="2800" b="0" dirty="0">
                <a:latin typeface="华文楷体" pitchFamily="2" charset="-122"/>
                <a:ea typeface="华文楷体" pitchFamily="2" charset="-122"/>
              </a:rPr>
              <a:t>n</a:t>
            </a:r>
            <a:r>
              <a:rPr lang="zh-CN" altLang="zh-CN" sz="2800" b="0" dirty="0">
                <a:latin typeface="华文楷体" pitchFamily="2" charset="-122"/>
                <a:ea typeface="华文楷体" pitchFamily="2" charset="-122"/>
              </a:rPr>
              <a:t>和</a:t>
            </a:r>
            <a:r>
              <a:rPr lang="en-US" altLang="zh-CN" sz="2800" b="0" dirty="0">
                <a:latin typeface="华文楷体" pitchFamily="2" charset="-122"/>
                <a:ea typeface="华文楷体" pitchFamily="2" charset="-122"/>
              </a:rPr>
              <a:t>m</a:t>
            </a:r>
            <a:r>
              <a:rPr lang="zh-CN" altLang="zh-CN" sz="2800" b="0" dirty="0">
                <a:latin typeface="华文楷体" pitchFamily="2" charset="-122"/>
                <a:ea typeface="华文楷体" pitchFamily="2" charset="-122"/>
              </a:rPr>
              <a:t>；主串值为</a:t>
            </a:r>
            <a:r>
              <a:rPr lang="en-US" altLang="zh-CN" dirty="0"/>
              <a:t>“s</a:t>
            </a:r>
            <a:r>
              <a:rPr lang="en-US" altLang="zh-CN" baseline="-25000" dirty="0"/>
              <a:t>0</a:t>
            </a:r>
            <a:r>
              <a:rPr lang="en-US" altLang="zh-CN" dirty="0"/>
              <a:t>s</a:t>
            </a:r>
            <a:r>
              <a:rPr lang="en-US" altLang="zh-CN" baseline="-25000" dirty="0"/>
              <a:t>1</a:t>
            </a:r>
            <a:r>
              <a:rPr lang="en-US" altLang="zh-CN" dirty="0"/>
              <a:t>s</a:t>
            </a:r>
            <a:r>
              <a:rPr lang="en-US" altLang="zh-CN" baseline="-25000" dirty="0"/>
              <a:t>2</a:t>
            </a:r>
            <a:r>
              <a:rPr lang="en-US" altLang="zh-CN" dirty="0"/>
              <a:t>s</a:t>
            </a:r>
            <a:r>
              <a:rPr lang="en-US" altLang="zh-CN" baseline="-25000" dirty="0"/>
              <a:t>3</a:t>
            </a:r>
            <a:r>
              <a:rPr lang="zh-CN" altLang="zh-CN" baseline="-25000" dirty="0"/>
              <a:t>……</a:t>
            </a:r>
            <a:r>
              <a:rPr lang="en-US" altLang="zh-CN" dirty="0"/>
              <a:t>s</a:t>
            </a:r>
            <a:r>
              <a:rPr lang="en-US" altLang="zh-CN" baseline="-25000" dirty="0"/>
              <a:t>n-1</a:t>
            </a:r>
            <a:r>
              <a:rPr lang="en-US" altLang="zh-CN" dirty="0"/>
              <a:t>”</a:t>
            </a:r>
            <a:r>
              <a:rPr lang="zh-CN" altLang="zh-CN" dirty="0"/>
              <a:t>，</a:t>
            </a:r>
            <a:r>
              <a:rPr lang="zh-CN" altLang="zh-CN" sz="2800" b="0" dirty="0" smtClean="0">
                <a:latin typeface="华文楷体" pitchFamily="2" charset="-122"/>
                <a:ea typeface="华文楷体" pitchFamily="2" charset="-122"/>
              </a:rPr>
              <a:t>模式值</a:t>
            </a:r>
            <a:r>
              <a:rPr lang="zh-CN" altLang="zh-CN" sz="2800" b="0" dirty="0">
                <a:latin typeface="华文楷体" pitchFamily="2" charset="-122"/>
                <a:ea typeface="华文楷体" pitchFamily="2" charset="-122"/>
              </a:rPr>
              <a:t>为</a:t>
            </a:r>
            <a:r>
              <a:rPr lang="en-US" altLang="zh-CN" dirty="0"/>
              <a:t>“ t</a:t>
            </a:r>
            <a:r>
              <a:rPr lang="en-US" altLang="zh-CN" baseline="-25000" dirty="0"/>
              <a:t>0</a:t>
            </a:r>
            <a:r>
              <a:rPr lang="en-US" altLang="zh-CN" dirty="0"/>
              <a:t>t</a:t>
            </a:r>
            <a:r>
              <a:rPr lang="en-US" altLang="zh-CN" baseline="-25000" dirty="0"/>
              <a:t>1</a:t>
            </a:r>
            <a:r>
              <a:rPr lang="en-US" altLang="zh-CN" dirty="0"/>
              <a:t>t</a:t>
            </a:r>
            <a:r>
              <a:rPr lang="en-US" altLang="zh-CN" baseline="-25000" dirty="0"/>
              <a:t>2</a:t>
            </a:r>
            <a:r>
              <a:rPr lang="en-US" altLang="zh-CN" dirty="0"/>
              <a:t>t</a:t>
            </a:r>
            <a:r>
              <a:rPr lang="en-US" altLang="zh-CN" baseline="-25000" dirty="0"/>
              <a:t>3</a:t>
            </a:r>
            <a:r>
              <a:rPr lang="zh-CN" altLang="zh-CN" baseline="-25000" dirty="0"/>
              <a:t>……</a:t>
            </a:r>
            <a:r>
              <a:rPr lang="en-US" altLang="zh-CN" dirty="0"/>
              <a:t>t</a:t>
            </a:r>
            <a:r>
              <a:rPr lang="en-US" altLang="zh-CN" baseline="-25000" dirty="0"/>
              <a:t>m-1</a:t>
            </a:r>
            <a:r>
              <a:rPr lang="en-US" altLang="zh-CN" dirty="0"/>
              <a:t>”</a:t>
            </a:r>
            <a:r>
              <a:rPr lang="zh-CN" altLang="zh-CN" dirty="0"/>
              <a:t>，</a:t>
            </a:r>
            <a:r>
              <a:rPr lang="zh-CN" altLang="zh-CN" sz="2800" b="0" dirty="0">
                <a:latin typeface="华文楷体" pitchFamily="2" charset="-122"/>
                <a:ea typeface="华文楷体" pitchFamily="2" charset="-122"/>
              </a:rPr>
              <a:t>起始位置</a:t>
            </a:r>
            <a:r>
              <a:rPr lang="en-US" altLang="zh-CN" sz="2800" b="0" dirty="0">
                <a:latin typeface="华文楷体" pitchFamily="2" charset="-122"/>
                <a:ea typeface="华文楷体" pitchFamily="2" charset="-122"/>
              </a:rPr>
              <a:t>start = 0</a:t>
            </a:r>
          </a:p>
          <a:p>
            <a:pPr marL="0" indent="0">
              <a:lnSpc>
                <a:spcPct val="115000"/>
              </a:lnSpc>
              <a:buNone/>
              <a:defRPr/>
            </a:pPr>
            <a:endParaRPr lang="en-US" altLang="zh-CN" sz="2800" b="0" dirty="0" smtClean="0">
              <a:latin typeface="华文楷体" pitchFamily="2" charset="-122"/>
              <a:ea typeface="华文楷体" pitchFamily="2" charset="-122"/>
            </a:endParaRPr>
          </a:p>
          <a:p>
            <a:pPr marL="0" indent="0">
              <a:lnSpc>
                <a:spcPct val="115000"/>
              </a:lnSpc>
              <a:buNone/>
              <a:defRPr/>
            </a:pPr>
            <a:r>
              <a:rPr lang="zh-CN" altLang="zh-CN" sz="2800" b="0" dirty="0" smtClean="0">
                <a:latin typeface="华文楷体" pitchFamily="2" charset="-122"/>
                <a:ea typeface="华文楷体" pitchFamily="2" charset="-122"/>
              </a:rPr>
              <a:t>模式匹配</a:t>
            </a:r>
            <a:r>
              <a:rPr lang="zh-CN" altLang="zh-CN" sz="2800" b="0" dirty="0">
                <a:latin typeface="华文楷体" pitchFamily="2" charset="-122"/>
                <a:ea typeface="华文楷体" pitchFamily="2" charset="-122"/>
              </a:rPr>
              <a:t>的两种算法</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636588" indent="0">
              <a:lnSpc>
                <a:spcPct val="115000"/>
              </a:lnSpc>
              <a:buNone/>
              <a:defRPr/>
            </a:pPr>
            <a:r>
              <a:rPr lang="en-US" altLang="zh-CN" sz="2800" dirty="0" smtClean="0">
                <a:latin typeface="华文楷体" pitchFamily="2" charset="-122"/>
                <a:ea typeface="华文楷体" pitchFamily="2" charset="-122"/>
              </a:rPr>
              <a:t>Brute-Force(BF)</a:t>
            </a:r>
            <a:r>
              <a:rPr lang="zh-CN" altLang="en-US" sz="2800" dirty="0" smtClean="0">
                <a:latin typeface="华文楷体" pitchFamily="2" charset="-122"/>
                <a:ea typeface="华文楷体" pitchFamily="2" charset="-122"/>
              </a:rPr>
              <a:t>算法</a:t>
            </a:r>
            <a:endParaRPr lang="en-US" altLang="zh-CN" sz="2800" dirty="0" smtClean="0">
              <a:latin typeface="华文楷体" pitchFamily="2" charset="-122"/>
              <a:ea typeface="华文楷体" pitchFamily="2" charset="-122"/>
            </a:endParaRPr>
          </a:p>
          <a:p>
            <a:pPr marL="636588" indent="0">
              <a:lnSpc>
                <a:spcPct val="115000"/>
              </a:lnSpc>
              <a:buNone/>
              <a:defRPr/>
            </a:pPr>
            <a:r>
              <a:rPr lang="en-US" altLang="zh-CN" sz="2800" dirty="0" smtClean="0">
                <a:latin typeface="华文楷体" pitchFamily="2" charset="-122"/>
                <a:ea typeface="华文楷体" pitchFamily="2" charset="-122"/>
              </a:rPr>
              <a:t>Knuth-Morris-Pratt(KMP</a:t>
            </a:r>
            <a:r>
              <a:rPr lang="en-US" altLang="zh-CN" sz="2800" dirty="0">
                <a:latin typeface="华文楷体" pitchFamily="2" charset="-122"/>
                <a:ea typeface="华文楷体" pitchFamily="2" charset="-122"/>
              </a:rPr>
              <a:t>)</a:t>
            </a:r>
            <a:r>
              <a:rPr lang="zh-CN" altLang="zh-CN" sz="2800" dirty="0" smtClean="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模式匹配</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07818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67477"/>
            <a:ext cx="4978164" cy="4920260"/>
          </a:xfrm>
        </p:spPr>
        <p:txBody>
          <a:bodyPr>
            <a:noAutofit/>
          </a:bodyPr>
          <a:lstStyle/>
          <a:p>
            <a:pPr marL="0" indent="0">
              <a:buNone/>
            </a:pPr>
            <a:r>
              <a:rPr lang="zh-CN" altLang="zh-CN" sz="2800" b="0" dirty="0" smtClean="0">
                <a:latin typeface="华文楷体" pitchFamily="2" charset="-122"/>
                <a:ea typeface="华文楷体" pitchFamily="2" charset="-122"/>
              </a:rPr>
              <a:t>以</a:t>
            </a:r>
            <a:r>
              <a:rPr lang="en-US" altLang="zh-CN" sz="2800" b="0" dirty="0">
                <a:latin typeface="华文楷体" pitchFamily="2" charset="-122"/>
                <a:ea typeface="华文楷体" pitchFamily="2" charset="-122"/>
              </a:rPr>
              <a:t>s =“SHANGHAI”</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t=“HAI”</a:t>
            </a:r>
            <a:r>
              <a:rPr lang="zh-CN" altLang="zh-CN" sz="2800" b="0" dirty="0">
                <a:latin typeface="华文楷体" pitchFamily="2" charset="-122"/>
                <a:ea typeface="华文楷体" pitchFamily="2" charset="-122"/>
              </a:rPr>
              <a:t>为例</a:t>
            </a:r>
            <a:r>
              <a:rPr lang="zh-CN" altLang="zh-CN" sz="2800" b="0" dirty="0" smtClean="0">
                <a:latin typeface="华文楷体" pitchFamily="2" charset="-122"/>
                <a:ea typeface="华文楷体" pitchFamily="2" charset="-122"/>
              </a:rPr>
              <a:t>，</a:t>
            </a:r>
            <a:r>
              <a:rPr lang="en-US" altLang="zh-CN" sz="2800" b="0" dirty="0" smtClean="0">
                <a:latin typeface="华文楷体" pitchFamily="2" charset="-122"/>
                <a:ea typeface="华文楷体" pitchFamily="2" charset="-122"/>
              </a:rPr>
              <a:t>n=8</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m=3</a:t>
            </a:r>
            <a:r>
              <a:rPr lang="zh-CN" altLang="zh-CN" sz="2800" b="0" dirty="0">
                <a:latin typeface="华文楷体" pitchFamily="2" charset="-122"/>
                <a:ea typeface="华文楷体" pitchFamily="2" charset="-122"/>
              </a:rPr>
              <a:t>。</a:t>
            </a:r>
            <a:r>
              <a:rPr lang="en-US" altLang="zh-CN" sz="2800" b="0" dirty="0" err="1">
                <a:latin typeface="华文楷体" pitchFamily="2" charset="-122"/>
                <a:ea typeface="华文楷体" pitchFamily="2" charset="-122"/>
              </a:rPr>
              <a:t>i</a:t>
            </a:r>
            <a:r>
              <a:rPr lang="zh-CN" altLang="zh-CN" sz="2800" b="0" dirty="0">
                <a:latin typeface="华文楷体" pitchFamily="2" charset="-122"/>
                <a:ea typeface="华文楷体" pitchFamily="2" charset="-122"/>
              </a:rPr>
              <a:t>指示主串当前字符的下标，</a:t>
            </a:r>
            <a:r>
              <a:rPr lang="en-US" altLang="zh-CN" sz="2800" b="0" dirty="0">
                <a:latin typeface="华文楷体" pitchFamily="2" charset="-122"/>
                <a:ea typeface="华文楷体" pitchFamily="2" charset="-122"/>
              </a:rPr>
              <a:t>j</a:t>
            </a:r>
            <a:r>
              <a:rPr lang="zh-CN" altLang="zh-CN" sz="2800" b="0" dirty="0">
                <a:latin typeface="华文楷体" pitchFamily="2" charset="-122"/>
                <a:ea typeface="华文楷体" pitchFamily="2" charset="-122"/>
              </a:rPr>
              <a:t>指示模式当前字符的下标</a:t>
            </a:r>
            <a:r>
              <a:rPr lang="zh-CN" altLang="zh-CN"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smtClean="0">
                <a:latin typeface="Times New Roman" panose="02020603050405020304" pitchFamily="18" charset="0"/>
                <a:ea typeface="华文楷体" pitchFamily="2" charset="-122"/>
                <a:cs typeface="Times New Roman" panose="02020603050405020304" pitchFamily="18" charset="0"/>
              </a:rPr>
              <a:t>算法思路：</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686473" y="1467477"/>
            <a:ext cx="6141092" cy="5012836"/>
          </a:xfrm>
          <a:prstGeom prst="rect">
            <a:avLst/>
          </a:prstGeom>
          <a:noFill/>
          <a:ln>
            <a:noFill/>
          </a:ln>
        </p:spPr>
      </p:pic>
      <p:cxnSp>
        <p:nvCxnSpPr>
          <p:cNvPr id="3" name="直接连接符 2"/>
          <p:cNvCxnSpPr/>
          <p:nvPr/>
        </p:nvCxnSpPr>
        <p:spPr>
          <a:xfrm>
            <a:off x="5446643" y="1328329"/>
            <a:ext cx="59635" cy="5529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90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rmAutofit fontScale="92500" lnSpcReduction="20000"/>
          </a:bodyPr>
          <a:lstStyle/>
          <a:p>
            <a:pPr marL="0" indent="0">
              <a:lnSpc>
                <a:spcPct val="115000"/>
              </a:lnSpc>
              <a:buNone/>
              <a:defRPr/>
            </a:pPr>
            <a:r>
              <a:rPr lang="zh-CN" altLang="zh-CN" sz="2800" b="0" dirty="0" smtClean="0">
                <a:ea typeface="华文楷体" pitchFamily="2" charset="-122"/>
                <a:cs typeface="Times New Roman" panose="02020603050405020304" pitchFamily="18" charset="0"/>
              </a:rPr>
              <a:t>由</a:t>
            </a:r>
            <a:r>
              <a:rPr lang="zh-CN" altLang="zh-CN" sz="2800" b="0" dirty="0">
                <a:ea typeface="华文楷体" pitchFamily="2" charset="-122"/>
                <a:cs typeface="Times New Roman" panose="02020603050405020304" pitchFamily="18" charset="0"/>
              </a:rPr>
              <a:t>零个或多个字符组成的有限序列，一般记为</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“a0 a1a2…an-1”,</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n≥0</a:t>
            </a:r>
            <a:r>
              <a:rPr lang="zh-CN" altLang="zh-CN" sz="2800" b="0" dirty="0">
                <a:ea typeface="华文楷体" pitchFamily="2" charset="-122"/>
                <a:cs typeface="Times New Roman" panose="02020603050405020304" pitchFamily="18" charset="0"/>
              </a:rPr>
              <a:t>）。其中</a:t>
            </a:r>
            <a:r>
              <a:rPr lang="en-US" altLang="zh-CN" sz="2800" b="0" dirty="0">
                <a:ea typeface="华文楷体" pitchFamily="2" charset="-122"/>
                <a:cs typeface="Times New Roman" panose="02020603050405020304" pitchFamily="18" charset="0"/>
              </a:rPr>
              <a:t>s</a:t>
            </a:r>
            <a:r>
              <a:rPr lang="zh-CN" altLang="zh-CN" sz="2800" b="0" dirty="0">
                <a:ea typeface="华文楷体" pitchFamily="2" charset="-122"/>
                <a:cs typeface="Times New Roman" panose="02020603050405020304" pitchFamily="18" charset="0"/>
              </a:rPr>
              <a:t>称作</a:t>
            </a:r>
            <a:r>
              <a:rPr lang="zh-CN" altLang="zh-CN" sz="2800" dirty="0">
                <a:ea typeface="华文楷体" pitchFamily="2" charset="-122"/>
                <a:cs typeface="Times New Roman" panose="02020603050405020304" pitchFamily="18" charset="0"/>
              </a:rPr>
              <a:t>串名</a:t>
            </a:r>
            <a:r>
              <a:rPr lang="zh-CN" altLang="zh-CN" sz="2800" b="0" dirty="0">
                <a:ea typeface="华文楷体" pitchFamily="2" charset="-122"/>
                <a:cs typeface="Times New Roman" panose="02020603050405020304" pitchFamily="18" charset="0"/>
              </a:rPr>
              <a:t>，用双引号括起来的字符序列是</a:t>
            </a:r>
            <a:r>
              <a:rPr lang="zh-CN" altLang="zh-CN" sz="2800" dirty="0">
                <a:ea typeface="华文楷体" pitchFamily="2" charset="-122"/>
                <a:cs typeface="Times New Roman" panose="02020603050405020304" pitchFamily="18" charset="0"/>
              </a:rPr>
              <a:t>串的值</a:t>
            </a:r>
            <a:r>
              <a:rPr lang="zh-CN" altLang="zh-CN" sz="2800" b="0" dirty="0">
                <a:ea typeface="华文楷体" pitchFamily="2" charset="-122"/>
                <a:cs typeface="Times New Roman" panose="02020603050405020304" pitchFamily="18" charset="0"/>
              </a:rPr>
              <a:t>。字符</a:t>
            </a:r>
            <a:r>
              <a:rPr lang="en-US" altLang="zh-CN" sz="2800" b="0" dirty="0" err="1">
                <a:ea typeface="华文楷体" pitchFamily="2" charset="-122"/>
                <a:cs typeface="Times New Roman" panose="02020603050405020304" pitchFamily="18" charset="0"/>
              </a:rPr>
              <a:t>ai</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0≤i≤n-1</a:t>
            </a:r>
            <a:r>
              <a:rPr lang="zh-CN" altLang="zh-CN" sz="2800" b="0" dirty="0">
                <a:ea typeface="华文楷体" pitchFamily="2" charset="-122"/>
                <a:cs typeface="Times New Roman" panose="02020603050405020304" pitchFamily="18" charset="0"/>
              </a:rPr>
              <a:t>）可以是字母、数字或其它字符，</a:t>
            </a:r>
            <a:r>
              <a:rPr lang="en-US" altLang="zh-CN" sz="2800" b="0" dirty="0">
                <a:ea typeface="华文楷体" pitchFamily="2" charset="-122"/>
                <a:cs typeface="Times New Roman" panose="02020603050405020304" pitchFamily="18" charset="0"/>
              </a:rPr>
              <a:t>n</a:t>
            </a:r>
            <a:r>
              <a:rPr lang="zh-CN" altLang="zh-CN" sz="2800" b="0" dirty="0">
                <a:ea typeface="华文楷体" pitchFamily="2" charset="-122"/>
                <a:cs typeface="Times New Roman" panose="02020603050405020304" pitchFamily="18" charset="0"/>
              </a:rPr>
              <a:t>为串的长度</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lnSpc>
                <a:spcPct val="115000"/>
              </a:lnSpc>
              <a:buNone/>
              <a:defRPr/>
            </a:pPr>
            <a:r>
              <a:rPr lang="zh-CN" altLang="zh-CN" sz="2800" dirty="0" smtClean="0">
                <a:ea typeface="华文楷体" pitchFamily="2" charset="-122"/>
                <a:cs typeface="Times New Roman" panose="02020603050405020304" pitchFamily="18" charset="0"/>
              </a:rPr>
              <a:t>如</a:t>
            </a:r>
            <a:r>
              <a:rPr lang="zh-CN" altLang="zh-CN" sz="2800" dirty="0">
                <a:ea typeface="华文楷体" pitchFamily="2" charset="-122"/>
                <a:cs typeface="Times New Roman" panose="02020603050405020304" pitchFamily="18" charset="0"/>
              </a:rPr>
              <a:t>：</a:t>
            </a:r>
            <a:r>
              <a:rPr lang="en-US" altLang="zh-CN" sz="2800" dirty="0">
                <a:ea typeface="华文楷体" pitchFamily="2" charset="-122"/>
                <a:cs typeface="Times New Roman" panose="02020603050405020304" pitchFamily="18" charset="0"/>
              </a:rPr>
              <a:t>a=“SHANGHAI”</a:t>
            </a:r>
            <a:r>
              <a:rPr lang="zh-CN" altLang="zh-CN" sz="2800" dirty="0">
                <a:ea typeface="华文楷体" pitchFamily="2" charset="-122"/>
                <a:cs typeface="Times New Roman" panose="02020603050405020304" pitchFamily="18" charset="0"/>
              </a:rPr>
              <a:t>，</a:t>
            </a:r>
            <a:r>
              <a:rPr lang="en-US" altLang="zh-CN" sz="2800" dirty="0">
                <a:ea typeface="华文楷体" pitchFamily="2" charset="-122"/>
                <a:cs typeface="Times New Roman" panose="02020603050405020304" pitchFamily="18" charset="0"/>
              </a:rPr>
              <a:t>a</a:t>
            </a:r>
            <a:r>
              <a:rPr lang="zh-CN" altLang="zh-CN" sz="2800" dirty="0">
                <a:ea typeface="华文楷体" pitchFamily="2" charset="-122"/>
                <a:cs typeface="Times New Roman" panose="02020603050405020304" pitchFamily="18" charset="0"/>
              </a:rPr>
              <a:t>为串名，串值为</a:t>
            </a:r>
            <a:r>
              <a:rPr lang="en-US" altLang="zh-CN" sz="2800" dirty="0">
                <a:ea typeface="华文楷体" pitchFamily="2" charset="-122"/>
                <a:cs typeface="Times New Roman" panose="02020603050405020304" pitchFamily="18" charset="0"/>
              </a:rPr>
              <a:t>SHANGHAI</a:t>
            </a:r>
            <a:r>
              <a:rPr lang="zh-CN" altLang="zh-CN" sz="2800" dirty="0">
                <a:ea typeface="华文楷体" pitchFamily="2" charset="-122"/>
                <a:cs typeface="Times New Roman" panose="02020603050405020304" pitchFamily="18" charset="0"/>
              </a:rPr>
              <a:t>，串长度为</a:t>
            </a:r>
            <a:r>
              <a:rPr lang="en-US" altLang="zh-CN" sz="2800" dirty="0">
                <a:ea typeface="华文楷体" pitchFamily="2" charset="-122"/>
                <a:cs typeface="Times New Roman" panose="02020603050405020304" pitchFamily="18" charset="0"/>
              </a:rPr>
              <a:t>8</a:t>
            </a:r>
            <a:r>
              <a:rPr lang="zh-CN" altLang="zh-CN" sz="2800" dirty="0" smtClean="0">
                <a:ea typeface="华文楷体" pitchFamily="2" charset="-122"/>
                <a:cs typeface="Times New Roman" panose="02020603050405020304" pitchFamily="18" charset="0"/>
              </a:rPr>
              <a:t>。</a:t>
            </a:r>
            <a:endParaRPr lang="en-US" altLang="zh-CN" sz="280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如果</a:t>
            </a:r>
            <a:r>
              <a:rPr lang="zh-CN" altLang="zh-CN" sz="2800" b="0" dirty="0">
                <a:ea typeface="华文楷体" pitchFamily="2" charset="-122"/>
                <a:cs typeface="Times New Roman" panose="02020603050405020304" pitchFamily="18" charset="0"/>
              </a:rPr>
              <a:t>把单个字符看作一个元素，整个串看作由多个元素</a:t>
            </a:r>
            <a:r>
              <a:rPr lang="zh-CN" altLang="zh-CN" sz="2800" b="0" dirty="0" smtClean="0">
                <a:ea typeface="华文楷体" pitchFamily="2" charset="-122"/>
                <a:cs typeface="Times New Roman" panose="02020603050405020304" pitchFamily="18" charset="0"/>
              </a:rPr>
              <a:t>组成</a:t>
            </a:r>
            <a:r>
              <a:rPr lang="zh-CN" altLang="zh-CN" sz="2800" b="0" dirty="0">
                <a:ea typeface="华文楷体" pitchFamily="2" charset="-122"/>
                <a:cs typeface="Times New Roman" panose="02020603050405020304" pitchFamily="18" charset="0"/>
              </a:rPr>
              <a:t>的有序序列</a:t>
            </a:r>
            <a:r>
              <a:rPr lang="zh-CN" altLang="zh-CN" sz="2800" b="0" dirty="0" smtClean="0">
                <a:ea typeface="华文楷体" pitchFamily="2" charset="-122"/>
                <a:cs typeface="Times New Roman" panose="02020603050405020304" pitchFamily="18" charset="0"/>
              </a:rPr>
              <a:t>，和</a:t>
            </a:r>
            <a:r>
              <a:rPr lang="zh-CN" altLang="zh-CN" sz="2800" b="0" dirty="0">
                <a:ea typeface="华文楷体" pitchFamily="2" charset="-122"/>
                <a:cs typeface="Times New Roman" panose="02020603050405020304" pitchFamily="18" charset="0"/>
              </a:rPr>
              <a:t>前面的线性表很相似</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线性表</a:t>
            </a:r>
            <a:r>
              <a:rPr lang="zh-CN" altLang="zh-CN" sz="2800" b="0" dirty="0">
                <a:ea typeface="华文楷体" pitchFamily="2" charset="-122"/>
                <a:cs typeface="Times New Roman" panose="02020603050405020304" pitchFamily="18" charset="0"/>
              </a:rPr>
              <a:t>强调的是单个元素，字符串除了单个元素外，更强调的是一组连续的元素，因此字符串基本操作有一定的特殊性</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字符串</a:t>
            </a:r>
            <a:r>
              <a:rPr lang="zh-CN" altLang="zh-CN" sz="2800" b="0" dirty="0">
                <a:ea typeface="华文楷体" pitchFamily="2" charset="-122"/>
                <a:cs typeface="Times New Roman" panose="02020603050405020304" pitchFamily="18" charset="0"/>
              </a:rPr>
              <a:t>中元素限定为简单的字符，而线性表中元素为任意类型，甚至可以是复杂的结构</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字符串简称串</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11915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7356"/>
            <a:ext cx="11638673" cy="5171862"/>
          </a:xfrm>
        </p:spPr>
        <p:txBody>
          <a:bodyPr>
            <a:noAutofit/>
          </a:bodyPr>
          <a:lstStyle/>
          <a:p>
            <a:pPr marL="0" indent="0">
              <a:buNone/>
            </a:pP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从串的第</a:t>
            </a:r>
            <a:r>
              <a:rPr lang="en-US" altLang="zh-CN" sz="2800" b="0" dirty="0">
                <a:ea typeface="华文楷体" pitchFamily="2" charset="-122"/>
                <a:cs typeface="Times New Roman" panose="02020603050405020304" pitchFamily="18" charset="0"/>
              </a:rPr>
              <a:t>start</a:t>
            </a:r>
            <a:r>
              <a:rPr lang="zh-CN" altLang="zh-CN" sz="2800" b="0" dirty="0">
                <a:ea typeface="华文楷体" pitchFamily="2" charset="-122"/>
                <a:cs typeface="Times New Roman" panose="02020603050405020304" pitchFamily="18" charset="0"/>
              </a:rPr>
              <a:t>个字符起，向后查找字符串</a:t>
            </a:r>
            <a:r>
              <a:rPr lang="en-US" altLang="zh-CN" sz="2800" b="0" dirty="0">
                <a:ea typeface="华文楷体" pitchFamily="2" charset="-122"/>
                <a:cs typeface="Times New Roman" panose="02020603050405020304" pitchFamily="18" charset="0"/>
              </a:rPr>
              <a:t>t</a:t>
            </a:r>
            <a:r>
              <a:rPr lang="zh-CN" altLang="zh-CN" sz="2800" b="0" dirty="0">
                <a:ea typeface="华文楷体" pitchFamily="2" charset="-122"/>
                <a:cs typeface="Times New Roman" panose="02020603050405020304" pitchFamily="18" charset="0"/>
              </a:rPr>
              <a:t>第一次在</a:t>
            </a:r>
          </a:p>
          <a:p>
            <a:pPr marL="0" indent="0">
              <a:buNone/>
            </a:pP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串中出现的位置找到返回位置序号，未找到返回</a:t>
            </a:r>
            <a:r>
              <a:rPr lang="en-US" altLang="zh-CN" sz="2800" b="0" dirty="0">
                <a:ea typeface="华文楷体" pitchFamily="2" charset="-122"/>
                <a:cs typeface="Times New Roman" panose="02020603050405020304" pitchFamily="18" charset="0"/>
              </a:rPr>
              <a:t> -1</a:t>
            </a:r>
            <a:r>
              <a:rPr lang="zh-CN" altLang="zh-CN" sz="2800" b="0" dirty="0">
                <a:ea typeface="华文楷体" pitchFamily="2" charset="-122"/>
                <a:cs typeface="Times New Roman" panose="02020603050405020304" pitchFamily="18" charset="0"/>
              </a:rPr>
              <a:t>。</a:t>
            </a:r>
          </a:p>
          <a:p>
            <a:pPr marL="0" indent="0">
              <a:buNone/>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sstring</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BF_find</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const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sstring</a:t>
            </a:r>
            <a:r>
              <a:rPr lang="en-US" altLang="zh-CN" sz="2800" b="0" dirty="0">
                <a:ea typeface="华文楷体" pitchFamily="2" charset="-122"/>
                <a:cs typeface="Times New Roman" panose="02020603050405020304" pitchFamily="18" charset="0"/>
              </a:rPr>
              <a:t> &amp;t,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start )</a:t>
            </a:r>
            <a:r>
              <a:rPr lang="en-US" altLang="zh-CN" sz="2800" b="0" dirty="0" err="1">
                <a:ea typeface="华文楷体" pitchFamily="2" charset="-122"/>
                <a:cs typeface="Times New Roman" panose="02020603050405020304" pitchFamily="18" charset="0"/>
              </a:rPr>
              <a:t>const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smtClean="0">
                <a:ea typeface="华文楷体" pitchFamily="2" charset="-122"/>
                <a:cs typeface="Times New Roman" panose="02020603050405020304" pitchFamily="18" charset="0"/>
              </a:rPr>
              <a:t>curStart</a:t>
            </a:r>
            <a:r>
              <a:rPr lang="en-US" altLang="zh-CN" sz="2800" b="0" dirty="0" smtClean="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每次比较时，主串的起始位置</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i,j</a:t>
            </a:r>
            <a:r>
              <a:rPr lang="en-US" altLang="zh-CN" sz="2800" b="0" dirty="0">
                <a:ea typeface="华文楷体" pitchFamily="2" charset="-122"/>
                <a:cs typeface="Times New Roman" panose="02020603050405020304" pitchFamily="18" charset="0"/>
              </a:rPr>
              <a:t>=0;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pos</a:t>
            </a:r>
            <a:r>
              <a:rPr lang="en-US" altLang="zh-CN" sz="2800" b="0" dirty="0">
                <a:ea typeface="华文楷体" pitchFamily="2" charset="-122"/>
                <a:cs typeface="Times New Roman" panose="02020603050405020304" pitchFamily="18" charset="0"/>
              </a:rPr>
              <a:t>=-1;//</a:t>
            </a:r>
            <a:r>
              <a:rPr lang="zh-CN" altLang="zh-CN" sz="2800" b="0" dirty="0">
                <a:ea typeface="华文楷体" pitchFamily="2" charset="-122"/>
                <a:cs typeface="Times New Roman" panose="02020603050405020304" pitchFamily="18" charset="0"/>
              </a:rPr>
              <a:t>匹配不成功返回</a:t>
            </a:r>
            <a:r>
              <a:rPr lang="en-US" altLang="zh-CN" sz="2800" b="0" dirty="0">
                <a:ea typeface="华文楷体" pitchFamily="2" charset="-122"/>
                <a:cs typeface="Times New Roman" panose="02020603050405020304" pitchFamily="18" charset="0"/>
              </a:rPr>
              <a:t>-1    </a:t>
            </a: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n, m;</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n = length(); </a:t>
            </a:r>
            <a:r>
              <a:rPr lang="en-US" altLang="zh-CN" sz="2800" b="0" dirty="0" smtClean="0">
                <a:ea typeface="华文楷体" pitchFamily="2" charset="-122"/>
                <a:cs typeface="Times New Roman" panose="02020603050405020304" pitchFamily="18" charset="0"/>
              </a:rPr>
              <a:t>  m </a:t>
            </a: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t.length</a:t>
            </a: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主串</a:t>
            </a:r>
            <a:r>
              <a:rPr lang="zh-CN" altLang="zh-CN" sz="2800" b="0" dirty="0" smtClean="0">
                <a:ea typeface="华文楷体" pitchFamily="2" charset="-122"/>
                <a:cs typeface="Times New Roman" panose="02020603050405020304" pitchFamily="18" charset="0"/>
              </a:rPr>
              <a:t>长度</a:t>
            </a:r>
            <a:r>
              <a:rPr lang="zh-CN" altLang="en-US" sz="2800" b="0" dirty="0" smtClean="0">
                <a:ea typeface="华文楷体" pitchFamily="2" charset="-122"/>
                <a:cs typeface="Times New Roman" panose="02020603050405020304" pitchFamily="18" charset="0"/>
              </a:rPr>
              <a:t>和</a:t>
            </a:r>
            <a:r>
              <a:rPr lang="zh-CN" altLang="zh-CN" sz="2800" b="0" dirty="0" smtClean="0">
                <a:ea typeface="华文楷体" pitchFamily="2" charset="-122"/>
                <a:cs typeface="Times New Roman" panose="02020603050405020304" pitchFamily="18" charset="0"/>
              </a:rPr>
              <a:t>模式</a:t>
            </a:r>
            <a:r>
              <a:rPr lang="zh-CN" altLang="zh-CN" sz="2800" b="0" dirty="0">
                <a:ea typeface="华文楷体" pitchFamily="2" charset="-122"/>
                <a:cs typeface="Times New Roman" panose="02020603050405020304" pitchFamily="18" charset="0"/>
              </a:rPr>
              <a:t>长度</a:t>
            </a: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en-US" altLang="zh-CN" sz="2800" b="0" dirty="0" err="1" smtClean="0">
                <a:ea typeface="华文楷体" pitchFamily="2" charset="-122"/>
                <a:cs typeface="Times New Roman" panose="02020603050405020304" pitchFamily="18" charset="0"/>
              </a:rPr>
              <a:t>curStart</a:t>
            </a:r>
            <a:r>
              <a:rPr lang="en-US" altLang="zh-CN" sz="2800" b="0" dirty="0" smtClean="0">
                <a:ea typeface="华文楷体" pitchFamily="2" charset="-122"/>
                <a:cs typeface="Times New Roman" panose="02020603050405020304" pitchFamily="18" charset="0"/>
              </a:rPr>
              <a:t>=start;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smtClean="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278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7356"/>
            <a:ext cx="11638673" cy="5171862"/>
          </a:xfrm>
        </p:spPr>
        <p:txBody>
          <a:bodyPr>
            <a:noAutofit/>
          </a:bodyPr>
          <a:lstStyle/>
          <a:p>
            <a:pPr marL="0" indent="0">
              <a:buNone/>
            </a:pPr>
            <a:r>
              <a:rPr lang="en-US" altLang="zh-CN" dirty="0"/>
              <a:t> </a:t>
            </a:r>
            <a:r>
              <a:rPr lang="en-US" altLang="zh-CN" sz="2800" b="0" dirty="0">
                <a:ea typeface="华文楷体" pitchFamily="2" charset="-122"/>
                <a:cs typeface="Times New Roman" panose="02020603050405020304" pitchFamily="18" charset="0"/>
              </a:rPr>
              <a:t>while (</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&lt;=(n-m))//</a:t>
            </a:r>
            <a:r>
              <a:rPr lang="zh-CN" altLang="zh-CN" sz="2800" b="0" dirty="0">
                <a:ea typeface="华文楷体" pitchFamily="2" charset="-122"/>
                <a:cs typeface="Times New Roman" panose="02020603050405020304" pitchFamily="18" charset="0"/>
              </a:rPr>
              <a:t>剩余主串结点长度大于等于模式串长度</a:t>
            </a: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while ((j&lt;m)&amp;&amp;(</a:t>
            </a:r>
            <a:r>
              <a:rPr lang="en-US" altLang="zh-CN" sz="2800" b="0" dirty="0" err="1">
                <a:ea typeface="华文楷体" pitchFamily="2" charset="-122"/>
                <a:cs typeface="Times New Roman" panose="02020603050405020304" pitchFamily="18" charset="0"/>
              </a:rPr>
              <a:t>str</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t.str</a:t>
            </a:r>
            <a:r>
              <a:rPr lang="en-US" altLang="zh-CN" sz="2800" b="0" dirty="0">
                <a:ea typeface="华文楷体" pitchFamily="2" charset="-122"/>
                <a:cs typeface="Times New Roman" panose="02020603050405020304" pitchFamily="18" charset="0"/>
              </a:rPr>
              <a:t>[j</a:t>
            </a:r>
            <a:r>
              <a:rPr lang="en-US" altLang="zh-CN" sz="2800" b="0" dirty="0" smtClean="0">
                <a:ea typeface="华文楷体" pitchFamily="2" charset="-122"/>
                <a:cs typeface="Times New Roman" panose="02020603050405020304" pitchFamily="18" charset="0"/>
              </a:rPr>
              <a:t>])) {  </a:t>
            </a:r>
            <a:r>
              <a:rPr lang="en-US" altLang="zh-CN" sz="2800" b="0" dirty="0" err="1" smtClean="0">
                <a:ea typeface="华文楷体" pitchFamily="2" charset="-122"/>
                <a:cs typeface="Times New Roman" panose="02020603050405020304" pitchFamily="18" charset="0"/>
              </a:rPr>
              <a:t>i</a:t>
            </a:r>
            <a:r>
              <a:rPr lang="en-US" altLang="zh-CN" sz="2800" b="0" dirty="0" smtClean="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j</a:t>
            </a:r>
            <a:r>
              <a:rPr lang="en-US" altLang="zh-CN" sz="2800" b="0" dirty="0" err="1" smtClean="0">
                <a:ea typeface="华文楷体" pitchFamily="2" charset="-122"/>
                <a:cs typeface="Times New Roman" panose="02020603050405020304" pitchFamily="18" charset="0"/>
              </a:rPr>
              <a:t>++</a:t>
            </a:r>
            <a:r>
              <a:rPr lang="en-US" altLang="zh-CN" sz="2800" b="0" dirty="0" smtClean="0">
                <a:ea typeface="华文楷体" pitchFamily="2" charset="-122"/>
                <a:cs typeface="Times New Roman" panose="02020603050405020304" pitchFamily="18" charset="0"/>
              </a:rPr>
              <a:t>; }</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if (j==m) {</a:t>
            </a:r>
            <a:r>
              <a:rPr lang="en-US" altLang="zh-CN" sz="2800" b="0" dirty="0" err="1">
                <a:ea typeface="华文楷体" pitchFamily="2" charset="-122"/>
                <a:cs typeface="Times New Roman" panose="02020603050405020304" pitchFamily="18" charset="0"/>
              </a:rPr>
              <a:t>pos</a:t>
            </a:r>
            <a:r>
              <a:rPr lang="en-US" altLang="zh-CN" sz="2800" b="0" dirty="0">
                <a:ea typeface="华文楷体" pitchFamily="2" charset="-122"/>
                <a:cs typeface="Times New Roman" panose="02020603050405020304" pitchFamily="18" charset="0"/>
              </a:rPr>
              <a:t> = </a:t>
            </a:r>
            <a:r>
              <a:rPr lang="en-US" altLang="zh-CN" sz="2800" b="0" dirty="0" err="1">
                <a:ea typeface="华文楷体" pitchFamily="2" charset="-122"/>
                <a:cs typeface="Times New Roman" panose="02020603050405020304" pitchFamily="18" charset="0"/>
              </a:rPr>
              <a:t>curStart</a:t>
            </a:r>
            <a:r>
              <a:rPr lang="en-US" altLang="zh-CN" sz="2800" b="0" dirty="0">
                <a:ea typeface="华文楷体" pitchFamily="2" charset="-122"/>
                <a:cs typeface="Times New Roman" panose="02020603050405020304" pitchFamily="18" charset="0"/>
              </a:rPr>
              <a:t>; break; }//</a:t>
            </a:r>
            <a:r>
              <a:rPr lang="zh-CN" altLang="zh-CN" sz="2800" b="0" dirty="0">
                <a:ea typeface="华文楷体" pitchFamily="2" charset="-122"/>
                <a:cs typeface="Times New Roman" panose="02020603050405020304" pitchFamily="18" charset="0"/>
              </a:rPr>
              <a:t>匹配成功返回位置</a:t>
            </a:r>
          </a:p>
          <a:p>
            <a:pPr marL="0" indent="0">
              <a:buNone/>
            </a:pPr>
            <a:r>
              <a:rPr lang="en-US" altLang="zh-CN" sz="2800" b="0" dirty="0">
                <a:ea typeface="华文楷体" pitchFamily="2" charset="-122"/>
                <a:cs typeface="Times New Roman" panose="02020603050405020304" pitchFamily="18" charset="0"/>
              </a:rPr>
              <a:t>        </a:t>
            </a:r>
            <a:r>
              <a:rPr lang="en-US" altLang="zh-CN" sz="2800" b="0" dirty="0" err="1">
                <a:ea typeface="华文楷体" pitchFamily="2" charset="-122"/>
                <a:cs typeface="Times New Roman" panose="02020603050405020304" pitchFamily="18" charset="0"/>
              </a:rPr>
              <a:t>curStart</a:t>
            </a:r>
            <a:r>
              <a:rPr lang="en-US" altLang="zh-CN" sz="2800" b="0" dirty="0" smtClean="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j=0;</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en-US" altLang="zh-CN" sz="2800" b="0" dirty="0" smtClean="0">
                <a:ea typeface="华文楷体" pitchFamily="2" charset="-122"/>
                <a:cs typeface="Times New Roman" panose="02020603050405020304" pitchFamily="18" charset="0"/>
              </a:rPr>
              <a:t> </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return </a:t>
            </a:r>
            <a:r>
              <a:rPr lang="en-US" altLang="zh-CN" sz="2800" b="0" dirty="0" err="1">
                <a:ea typeface="华文楷体" pitchFamily="2" charset="-122"/>
                <a:cs typeface="Times New Roman" panose="02020603050405020304" pitchFamily="18" charset="0"/>
              </a:rPr>
              <a:t>pos</a:t>
            </a:r>
            <a:r>
              <a:rPr lang="en-US" altLang="zh-CN" sz="2800" b="0" dirty="0">
                <a:ea typeface="华文楷体" pitchFamily="2" charset="-122"/>
                <a:cs typeface="Times New Roman" panose="02020603050405020304" pitchFamily="18" charset="0"/>
              </a:rPr>
              <a:t>; </a:t>
            </a:r>
            <a:endParaRPr lang="en-US" altLang="zh-CN" sz="2800" b="0" dirty="0" smtClean="0">
              <a:ea typeface="华文楷体" pitchFamily="2" charset="-122"/>
              <a:cs typeface="Times New Roman" panose="02020603050405020304" pitchFamily="18" charset="0"/>
            </a:endParaRPr>
          </a:p>
          <a:p>
            <a:pPr marL="0" indent="0">
              <a:buNone/>
            </a:pPr>
            <a:r>
              <a:rPr lang="en-US" altLang="zh-CN" sz="2800" b="0" dirty="0" smtClean="0">
                <a:ea typeface="华文楷体" pitchFamily="2" charset="-122"/>
                <a:cs typeface="Times New Roman" panose="02020603050405020304" pitchFamily="18" charset="0"/>
              </a:rPr>
              <a:t>}  </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smtClean="0">
                <a:latin typeface="Times New Roman" panose="02020603050405020304" pitchFamily="18" charset="0"/>
                <a:ea typeface="华文楷体" pitchFamily="2" charset="-122"/>
                <a:cs typeface="Times New Roman" panose="02020603050405020304" pitchFamily="18" charset="0"/>
              </a:rPr>
              <a:t>算法实现：</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55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7356"/>
            <a:ext cx="11638673" cy="5171862"/>
          </a:xfrm>
        </p:spPr>
        <p:txBody>
          <a:bodyPr>
            <a:noAutofit/>
          </a:bodyPr>
          <a:lstStyle/>
          <a:p>
            <a:pPr marL="0" indent="0">
              <a:buNone/>
            </a:pPr>
            <a:r>
              <a:rPr lang="zh-CN" altLang="en-US" sz="2800" b="0" dirty="0" smtClean="0">
                <a:latin typeface="华文楷体" pitchFamily="2" charset="-122"/>
                <a:ea typeface="华文楷体" pitchFamily="2" charset="-122"/>
              </a:rPr>
              <a:t>最好</a:t>
            </a:r>
            <a:r>
              <a:rPr lang="zh-CN" altLang="en-US" sz="2800" b="0" dirty="0">
                <a:latin typeface="华文楷体" pitchFamily="2" charset="-122"/>
                <a:ea typeface="华文楷体" pitchFamily="2" charset="-122"/>
              </a:rPr>
              <a:t>情况</a:t>
            </a:r>
            <a:r>
              <a:rPr lang="zh-CN" altLang="en-US" sz="2800" b="0" dirty="0" smtClean="0">
                <a:latin typeface="华文楷体" pitchFamily="2" charset="-122"/>
                <a:ea typeface="华文楷体" pitchFamily="2" charset="-122"/>
              </a:rPr>
              <a:t>：</a:t>
            </a:r>
            <a:endParaRPr lang="en-US" altLang="zh-CN" sz="2800" b="0" dirty="0" smtClean="0">
              <a:latin typeface="华文楷体" pitchFamily="2" charset="-122"/>
              <a:ea typeface="华文楷体" pitchFamily="2" charset="-122"/>
            </a:endParaRPr>
          </a:p>
          <a:p>
            <a:pPr marL="0" indent="0">
              <a:buNone/>
            </a:pPr>
            <a:r>
              <a:rPr lang="zh-CN" altLang="en-US" sz="2800" b="0" dirty="0" smtClean="0">
                <a:latin typeface="华文楷体" pitchFamily="2" charset="-122"/>
                <a:ea typeface="华文楷体" pitchFamily="2" charset="-122"/>
              </a:rPr>
              <a:t>主</a:t>
            </a:r>
            <a:r>
              <a:rPr lang="zh-CN" altLang="en-US" sz="2800" b="0" dirty="0">
                <a:latin typeface="华文楷体" pitchFamily="2" charset="-122"/>
                <a:ea typeface="华文楷体" pitchFamily="2" charset="-122"/>
              </a:rPr>
              <a:t>串从</a:t>
            </a:r>
            <a:r>
              <a:rPr lang="en-US" altLang="zh-CN" sz="2800" b="0" dirty="0">
                <a:latin typeface="华文楷体" pitchFamily="2" charset="-122"/>
                <a:ea typeface="华文楷体" pitchFamily="2" charset="-122"/>
              </a:rPr>
              <a:t>0</a:t>
            </a:r>
            <a:r>
              <a:rPr lang="zh-CN" altLang="en-US" sz="2800" b="0" dirty="0">
                <a:latin typeface="华文楷体" pitchFamily="2" charset="-122"/>
                <a:ea typeface="华文楷体" pitchFamily="2" charset="-122"/>
              </a:rPr>
              <a:t>下标开始比较整个模式即告成功，时间为</a:t>
            </a:r>
            <a:r>
              <a:rPr lang="en-US" altLang="zh-CN" sz="2800" b="0" dirty="0" smtClean="0">
                <a:latin typeface="华文楷体" pitchFamily="2" charset="-122"/>
                <a:ea typeface="华文楷体" pitchFamily="2" charset="-122"/>
              </a:rPr>
              <a:t>O(m)</a:t>
            </a:r>
          </a:p>
          <a:p>
            <a:pPr marL="0" indent="0">
              <a:buNone/>
            </a:pPr>
            <a:r>
              <a:rPr lang="zh-CN" altLang="en-US" sz="2800" b="0" dirty="0" smtClean="0">
                <a:latin typeface="华文楷体" pitchFamily="2" charset="-122"/>
                <a:ea typeface="华文楷体" pitchFamily="2" charset="-122"/>
              </a:rPr>
              <a:t>主串中每个位置上的字符都和模式中首字符不等，</a:t>
            </a:r>
            <a:r>
              <a:rPr lang="zh-CN" altLang="en-US" sz="2800" b="0" dirty="0">
                <a:latin typeface="华文楷体" pitchFamily="2" charset="-122"/>
                <a:ea typeface="华文楷体" pitchFamily="2" charset="-122"/>
              </a:rPr>
              <a:t>时间为时间为</a:t>
            </a:r>
            <a:r>
              <a:rPr lang="en-US" altLang="zh-CN" sz="2800" b="0" dirty="0" smtClean="0">
                <a:latin typeface="华文楷体" pitchFamily="2" charset="-122"/>
                <a:ea typeface="华文楷体" pitchFamily="2" charset="-122"/>
              </a:rPr>
              <a:t>O(n)</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zh-CN" altLang="en-US" sz="2800" b="0" dirty="0">
                <a:latin typeface="华文楷体" pitchFamily="2" charset="-122"/>
                <a:ea typeface="华文楷体" pitchFamily="2" charset="-122"/>
              </a:rPr>
              <a:t>最差情况：主串从</a:t>
            </a:r>
            <a:r>
              <a:rPr lang="en-US" altLang="zh-CN" sz="2800" b="0" dirty="0">
                <a:latin typeface="华文楷体" pitchFamily="2" charset="-122"/>
                <a:ea typeface="华文楷体" pitchFamily="2" charset="-122"/>
              </a:rPr>
              <a:t>0</a:t>
            </a:r>
            <a:r>
              <a:rPr lang="zh-CN" altLang="en-US" sz="2800" b="0" dirty="0">
                <a:latin typeface="华文楷体" pitchFamily="2" charset="-122"/>
                <a:ea typeface="华文楷体" pitchFamily="2" charset="-122"/>
              </a:rPr>
              <a:t>下标一直到</a:t>
            </a:r>
            <a:r>
              <a:rPr lang="en-US" altLang="zh-CN" sz="2800" b="0" dirty="0">
                <a:latin typeface="华文楷体" pitchFamily="2" charset="-122"/>
                <a:ea typeface="华文楷体" pitchFamily="2" charset="-122"/>
              </a:rPr>
              <a:t>n-m</a:t>
            </a:r>
            <a:r>
              <a:rPr lang="zh-CN" altLang="en-US" sz="2800" b="0" dirty="0" smtClean="0">
                <a:latin typeface="华文楷体" pitchFamily="2" charset="-122"/>
                <a:ea typeface="华文楷体" pitchFamily="2" charset="-122"/>
              </a:rPr>
              <a:t>下标开始和</a:t>
            </a:r>
            <a:r>
              <a:rPr lang="zh-CN" altLang="en-US" sz="2800" b="0" dirty="0">
                <a:latin typeface="华文楷体" pitchFamily="2" charset="-122"/>
                <a:ea typeface="华文楷体" pitchFamily="2" charset="-122"/>
              </a:rPr>
              <a:t>模式比较时，每次都是模式的最后一个</a:t>
            </a:r>
            <a:r>
              <a:rPr lang="zh-CN" altLang="en-US" sz="2800" b="0" dirty="0" smtClean="0">
                <a:latin typeface="华文楷体" pitchFamily="2" charset="-122"/>
                <a:ea typeface="华文楷体" pitchFamily="2" charset="-122"/>
              </a:rPr>
              <a:t>字符不等，结果为匹配</a:t>
            </a:r>
            <a:r>
              <a:rPr lang="zh-CN" altLang="en-US" sz="2800" b="0" dirty="0">
                <a:latin typeface="华文楷体" pitchFamily="2" charset="-122"/>
                <a:ea typeface="华文楷体" pitchFamily="2" charset="-122"/>
              </a:rPr>
              <a:t>不</a:t>
            </a:r>
            <a:r>
              <a:rPr lang="zh-CN" altLang="en-US" sz="2800" b="0" dirty="0" smtClean="0">
                <a:latin typeface="华文楷体" pitchFamily="2" charset="-122"/>
                <a:ea typeface="华文楷体" pitchFamily="2" charset="-122"/>
              </a:rPr>
              <a:t>成功；或者只有当主串从下标为</a:t>
            </a:r>
            <a:r>
              <a:rPr lang="en-US" altLang="zh-CN" sz="2800" b="0" dirty="0" smtClean="0">
                <a:latin typeface="华文楷体" pitchFamily="2" charset="-122"/>
                <a:ea typeface="华文楷体" pitchFamily="2" charset="-122"/>
              </a:rPr>
              <a:t>n-m</a:t>
            </a:r>
            <a:r>
              <a:rPr lang="zh-CN" altLang="en-US" sz="2800" b="0" dirty="0" smtClean="0">
                <a:latin typeface="华文楷体" pitchFamily="2" charset="-122"/>
                <a:ea typeface="华文楷体" pitchFamily="2" charset="-122"/>
              </a:rPr>
              <a:t>开始和模式比较相等，结果为匹配成功，时间均为</a:t>
            </a:r>
            <a:r>
              <a:rPr lang="en-US" altLang="zh-CN" sz="2800" b="0" dirty="0">
                <a:latin typeface="华文楷体" pitchFamily="2" charset="-122"/>
                <a:ea typeface="华文楷体" pitchFamily="2" charset="-122"/>
              </a:rPr>
              <a:t>O((n-m)m)</a:t>
            </a:r>
            <a:r>
              <a:rPr lang="zh-CN" altLang="en-US" sz="2800" b="0" dirty="0" smtClean="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en-US" altLang="zh-CN" dirty="0">
                <a:latin typeface="Times New Roman" panose="02020603050405020304" pitchFamily="18" charset="0"/>
                <a:ea typeface="华文楷体" pitchFamily="2" charset="-122"/>
                <a:cs typeface="Times New Roman" panose="02020603050405020304" pitchFamily="18" charset="0"/>
              </a:rPr>
              <a:t>Brute-Force(BF)</a:t>
            </a:r>
            <a:r>
              <a:rPr lang="zh-CN" altLang="en-US" dirty="0" smtClean="0">
                <a:latin typeface="Times New Roman" panose="02020603050405020304" pitchFamily="18" charset="0"/>
                <a:ea typeface="华文楷体" pitchFamily="2" charset="-122"/>
                <a:cs typeface="Times New Roman" panose="02020603050405020304" pitchFamily="18" charset="0"/>
              </a:rPr>
              <a:t>算法分析：</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09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526699"/>
            <a:ext cx="11903717" cy="1574309"/>
          </a:xfrm>
        </p:spPr>
        <p:txBody>
          <a:bodyPr>
            <a:noAutofit/>
          </a:bodyPr>
          <a:lstStyle/>
          <a:p>
            <a:pPr marL="0" indent="0">
              <a:buNone/>
            </a:pPr>
            <a:r>
              <a:rPr lang="zh-CN" altLang="en-US" dirty="0" smtClean="0">
                <a:latin typeface="华文楷体" pitchFamily="2" charset="-122"/>
                <a:ea typeface="华文楷体" pitchFamily="2" charset="-122"/>
              </a:rPr>
              <a:t>问题的引入：</a:t>
            </a:r>
            <a:endParaRPr lang="en-US" altLang="zh-CN" dirty="0" smtClean="0">
              <a:latin typeface="华文楷体" pitchFamily="2" charset="-122"/>
              <a:ea typeface="华文楷体" pitchFamily="2" charset="-122"/>
            </a:endParaRPr>
          </a:p>
          <a:p>
            <a:pPr marL="0" indent="0">
              <a:buNone/>
            </a:pPr>
            <a:r>
              <a:rPr lang="zh-CN" altLang="en-US" b="0" dirty="0" smtClean="0">
                <a:latin typeface="华文楷体" pitchFamily="2" charset="-122"/>
                <a:ea typeface="华文楷体" pitchFamily="2" charset="-122"/>
              </a:rPr>
              <a:t>匹配时，前</a:t>
            </a:r>
            <a:r>
              <a:rPr lang="en-US" altLang="zh-CN" b="0" dirty="0" smtClean="0">
                <a:latin typeface="华文楷体" pitchFamily="2" charset="-122"/>
                <a:ea typeface="华文楷体" pitchFamily="2" charset="-122"/>
              </a:rPr>
              <a:t>4</a:t>
            </a:r>
            <a:r>
              <a:rPr lang="zh-CN" altLang="en-US" b="0" dirty="0" smtClean="0">
                <a:latin typeface="华文楷体" pitchFamily="2" charset="-122"/>
                <a:ea typeface="华文楷体" pitchFamily="2" charset="-122"/>
              </a:rPr>
              <a:t>个元素相同，第</a:t>
            </a:r>
            <a:r>
              <a:rPr lang="en-US" altLang="zh-CN" b="0" dirty="0" smtClean="0">
                <a:latin typeface="华文楷体" pitchFamily="2" charset="-122"/>
                <a:ea typeface="华文楷体" pitchFamily="2" charset="-122"/>
              </a:rPr>
              <a:t>5</a:t>
            </a:r>
            <a:r>
              <a:rPr lang="zh-CN" altLang="en-US" b="0" dirty="0" smtClean="0">
                <a:latin typeface="华文楷体" pitchFamily="2" charset="-122"/>
                <a:ea typeface="华文楷体" pitchFamily="2" charset="-122"/>
              </a:rPr>
              <a:t>个不同。因模式中元素各不相同，故下次可以让模式的第</a:t>
            </a:r>
            <a:r>
              <a:rPr lang="en-US" altLang="zh-CN" b="0" dirty="0" smtClean="0">
                <a:latin typeface="华文楷体" pitchFamily="2" charset="-122"/>
                <a:ea typeface="华文楷体" pitchFamily="2" charset="-122"/>
              </a:rPr>
              <a:t>1</a:t>
            </a:r>
            <a:r>
              <a:rPr lang="zh-CN" altLang="en-US" b="0" dirty="0" smtClean="0">
                <a:latin typeface="华文楷体" pitchFamily="2" charset="-122"/>
                <a:ea typeface="华文楷体" pitchFamily="2" charset="-122"/>
              </a:rPr>
              <a:t>个字符和主串的第</a:t>
            </a:r>
            <a:r>
              <a:rPr lang="en-US" altLang="zh-CN" b="0" dirty="0" smtClean="0">
                <a:latin typeface="华文楷体" pitchFamily="2" charset="-122"/>
                <a:ea typeface="华文楷体" pitchFamily="2" charset="-122"/>
              </a:rPr>
              <a:t>5</a:t>
            </a:r>
            <a:r>
              <a:rPr lang="zh-CN" altLang="en-US" b="0" dirty="0" smtClean="0">
                <a:latin typeface="华文楷体" pitchFamily="2" charset="-122"/>
                <a:ea typeface="华文楷体" pitchFamily="2" charset="-122"/>
              </a:rPr>
              <a:t>个字符开始比较，中间可以省略。</a:t>
            </a:r>
            <a:endParaRPr lang="en-US" altLang="zh-CN" dirty="0" smtClean="0">
              <a:latin typeface="华文楷体" pitchFamily="2" charset="-122"/>
              <a:ea typeface="华文楷体" pitchFamily="2" charset="-122"/>
            </a:endParaRPr>
          </a:p>
          <a:p>
            <a:pPr marL="0" indent="0">
              <a:buNone/>
            </a:pPr>
            <a:endParaRPr lang="zh-CN" altLang="zh-CN" sz="2800" dirty="0"/>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751758" y="3456458"/>
            <a:ext cx="7028346" cy="2447385"/>
          </a:xfrm>
          <a:prstGeom prst="rect">
            <a:avLst/>
          </a:prstGeom>
          <a:noFill/>
          <a:ln>
            <a:noFill/>
          </a:ln>
        </p:spPr>
      </p:pic>
      <p:sp>
        <p:nvSpPr>
          <p:cNvPr id="2" name="文本框 1"/>
          <p:cNvSpPr txBox="1"/>
          <p:nvPr/>
        </p:nvSpPr>
        <p:spPr>
          <a:xfrm>
            <a:off x="288281" y="6028460"/>
            <a:ext cx="11703421" cy="461665"/>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根据</a:t>
            </a:r>
            <a:r>
              <a:rPr lang="zh-CN" altLang="en-US" sz="2400" dirty="0">
                <a:latin typeface="华文楷体" pitchFamily="2" charset="-122"/>
                <a:ea typeface="华文楷体" pitchFamily="2" charset="-122"/>
              </a:rPr>
              <a:t>模式中字符的特征</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已经和主串中比较的结果，决定下次</a:t>
            </a:r>
            <a:r>
              <a:rPr lang="zh-CN" altLang="en-US" sz="2400" dirty="0" smtClean="0">
                <a:latin typeface="华文楷体" pitchFamily="2" charset="-122"/>
                <a:ea typeface="华文楷体" pitchFamily="2" charset="-122"/>
              </a:rPr>
              <a:t>比较时</a:t>
            </a:r>
            <a:r>
              <a:rPr lang="zh-CN" altLang="en-US" sz="2400" b="1" dirty="0" smtClean="0">
                <a:latin typeface="华文楷体" pitchFamily="2" charset="-122"/>
                <a:ea typeface="华文楷体" pitchFamily="2" charset="-122"/>
              </a:rPr>
              <a:t>主串</a:t>
            </a:r>
            <a:r>
              <a:rPr lang="zh-CN" altLang="en-US" sz="2400" dirty="0" smtClean="0">
                <a:latin typeface="华文楷体" pitchFamily="2" charset="-122"/>
                <a:ea typeface="华文楷体" pitchFamily="2" charset="-122"/>
              </a:rPr>
              <a:t>的</a:t>
            </a:r>
            <a:r>
              <a:rPr lang="zh-CN" altLang="en-US" sz="2400" dirty="0">
                <a:latin typeface="华文楷体" pitchFamily="2" charset="-122"/>
                <a:ea typeface="华文楷体" pitchFamily="2" charset="-122"/>
              </a:rPr>
              <a:t>起始位置。</a:t>
            </a:r>
          </a:p>
        </p:txBody>
      </p:sp>
    </p:spTree>
    <p:extLst>
      <p:ext uri="{BB962C8B-B14F-4D97-AF65-F5344CB8AC3E}">
        <p14:creationId xmlns:p14="http://schemas.microsoft.com/office/powerpoint/2010/main" val="2370311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526699"/>
            <a:ext cx="11903717" cy="1574309"/>
          </a:xfrm>
        </p:spPr>
        <p:txBody>
          <a:bodyPr>
            <a:noAutofit/>
          </a:bodyPr>
          <a:lstStyle/>
          <a:p>
            <a:pPr marL="0" indent="0">
              <a:buNone/>
            </a:pPr>
            <a:r>
              <a:rPr lang="zh-CN" altLang="en-US" dirty="0" smtClean="0">
                <a:latin typeface="华文楷体" pitchFamily="2" charset="-122"/>
                <a:ea typeface="华文楷体" pitchFamily="2" charset="-122"/>
              </a:rPr>
              <a:t>问题的引入：</a:t>
            </a:r>
            <a:endParaRPr lang="en-US" altLang="zh-CN" dirty="0" smtClean="0">
              <a:latin typeface="华文楷体" pitchFamily="2" charset="-122"/>
              <a:ea typeface="华文楷体" pitchFamily="2" charset="-122"/>
            </a:endParaRPr>
          </a:p>
          <a:p>
            <a:pPr marL="0" indent="0">
              <a:buNone/>
            </a:pPr>
            <a:r>
              <a:rPr lang="zh-CN" altLang="en-US" b="0" dirty="0" smtClean="0">
                <a:latin typeface="华文楷体" pitchFamily="2" charset="-122"/>
                <a:ea typeface="华文楷体" pitchFamily="2" charset="-122"/>
              </a:rPr>
              <a:t>匹配时，前</a:t>
            </a:r>
            <a:r>
              <a:rPr lang="en-US" altLang="zh-CN" b="0" dirty="0" smtClean="0">
                <a:latin typeface="华文楷体" pitchFamily="2" charset="-122"/>
                <a:ea typeface="华文楷体" pitchFamily="2" charset="-122"/>
              </a:rPr>
              <a:t>4</a:t>
            </a:r>
            <a:r>
              <a:rPr lang="zh-CN" altLang="en-US" b="0" dirty="0" smtClean="0">
                <a:latin typeface="华文楷体" pitchFamily="2" charset="-122"/>
                <a:ea typeface="华文楷体" pitchFamily="2" charset="-122"/>
              </a:rPr>
              <a:t>个元素相同，第</a:t>
            </a:r>
            <a:r>
              <a:rPr lang="en-US" altLang="zh-CN" b="0" dirty="0" smtClean="0">
                <a:latin typeface="华文楷体" pitchFamily="2" charset="-122"/>
                <a:ea typeface="华文楷体" pitchFamily="2" charset="-122"/>
              </a:rPr>
              <a:t>5</a:t>
            </a:r>
            <a:r>
              <a:rPr lang="zh-CN" altLang="en-US" b="0" dirty="0" smtClean="0">
                <a:latin typeface="华文楷体" pitchFamily="2" charset="-122"/>
                <a:ea typeface="华文楷体" pitchFamily="2" charset="-122"/>
              </a:rPr>
              <a:t>个不同。因模式中前</a:t>
            </a:r>
            <a:r>
              <a:rPr lang="en-US" altLang="zh-CN" b="0" dirty="0" smtClean="0">
                <a:latin typeface="华文楷体" pitchFamily="2" charset="-122"/>
                <a:ea typeface="华文楷体" pitchFamily="2" charset="-122"/>
              </a:rPr>
              <a:t>4</a:t>
            </a:r>
            <a:r>
              <a:rPr lang="zh-CN" altLang="en-US" b="0" dirty="0" smtClean="0">
                <a:latin typeface="华文楷体" pitchFamily="2" charset="-122"/>
                <a:ea typeface="华文楷体" pitchFamily="2" charset="-122"/>
              </a:rPr>
              <a:t>个元素均相同，故下次可以让模式的第</a:t>
            </a:r>
            <a:r>
              <a:rPr lang="en-US" altLang="zh-CN" b="0" dirty="0" smtClean="0">
                <a:latin typeface="华文楷体" pitchFamily="2" charset="-122"/>
                <a:ea typeface="华文楷体" pitchFamily="2" charset="-122"/>
              </a:rPr>
              <a:t>4</a:t>
            </a:r>
            <a:r>
              <a:rPr lang="zh-CN" altLang="en-US" b="0" dirty="0" smtClean="0">
                <a:latin typeface="华文楷体" pitchFamily="2" charset="-122"/>
                <a:ea typeface="华文楷体" pitchFamily="2" charset="-122"/>
              </a:rPr>
              <a:t>个字符和主串的第</a:t>
            </a:r>
            <a:r>
              <a:rPr lang="en-US" altLang="zh-CN" b="0" dirty="0" smtClean="0">
                <a:latin typeface="华文楷体" pitchFamily="2" charset="-122"/>
                <a:ea typeface="华文楷体" pitchFamily="2" charset="-122"/>
              </a:rPr>
              <a:t>5</a:t>
            </a:r>
            <a:r>
              <a:rPr lang="zh-CN" altLang="en-US" b="0" dirty="0" smtClean="0">
                <a:latin typeface="华文楷体" pitchFamily="2" charset="-122"/>
                <a:ea typeface="华文楷体" pitchFamily="2" charset="-122"/>
              </a:rPr>
              <a:t>个字符开始比较，中间可以省略。</a:t>
            </a:r>
            <a:endParaRPr lang="en-US" altLang="zh-CN" dirty="0" smtClean="0">
              <a:latin typeface="华文楷体" pitchFamily="2" charset="-122"/>
              <a:ea typeface="华文楷体" pitchFamily="2" charset="-122"/>
            </a:endParaRPr>
          </a:p>
          <a:p>
            <a:pPr marL="0" indent="0">
              <a:buNone/>
            </a:pPr>
            <a:endParaRPr lang="zh-CN" altLang="zh-CN" sz="2800" dirty="0"/>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547537" y="3219864"/>
            <a:ext cx="6994028" cy="2167145"/>
          </a:xfrm>
          <a:prstGeom prst="rect">
            <a:avLst/>
          </a:prstGeom>
          <a:noFill/>
          <a:ln>
            <a:noFill/>
          </a:ln>
        </p:spPr>
      </p:pic>
      <p:sp>
        <p:nvSpPr>
          <p:cNvPr id="5" name="文本框 4"/>
          <p:cNvSpPr txBox="1"/>
          <p:nvPr/>
        </p:nvSpPr>
        <p:spPr>
          <a:xfrm>
            <a:off x="288281" y="6028460"/>
            <a:ext cx="11703421" cy="461665"/>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根据</a:t>
            </a:r>
            <a:r>
              <a:rPr lang="zh-CN" altLang="en-US" sz="2400" dirty="0">
                <a:latin typeface="华文楷体" pitchFamily="2" charset="-122"/>
                <a:ea typeface="华文楷体" pitchFamily="2" charset="-122"/>
              </a:rPr>
              <a:t>模式中字符的特征</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已经和主串中比较的结果，决定下次</a:t>
            </a:r>
            <a:r>
              <a:rPr lang="zh-CN" altLang="en-US" sz="2400" dirty="0" smtClean="0">
                <a:latin typeface="华文楷体" pitchFamily="2" charset="-122"/>
                <a:ea typeface="华文楷体" pitchFamily="2" charset="-122"/>
              </a:rPr>
              <a:t>比较时</a:t>
            </a:r>
            <a:r>
              <a:rPr lang="zh-CN" altLang="en-US" sz="2400" b="1" dirty="0" smtClean="0">
                <a:latin typeface="华文楷体" pitchFamily="2" charset="-122"/>
                <a:ea typeface="华文楷体" pitchFamily="2" charset="-122"/>
              </a:rPr>
              <a:t>模式</a:t>
            </a:r>
            <a:r>
              <a:rPr lang="zh-CN" altLang="en-US" sz="2400" dirty="0" smtClean="0">
                <a:latin typeface="华文楷体" pitchFamily="2" charset="-122"/>
                <a:ea typeface="华文楷体" pitchFamily="2" charset="-122"/>
              </a:rPr>
              <a:t>的</a:t>
            </a:r>
            <a:r>
              <a:rPr lang="zh-CN" altLang="en-US" sz="2400" dirty="0">
                <a:latin typeface="华文楷体" pitchFamily="2" charset="-122"/>
                <a:ea typeface="华文楷体" pitchFamily="2" charset="-122"/>
              </a:rPr>
              <a:t>起始位置。</a:t>
            </a:r>
          </a:p>
        </p:txBody>
      </p:sp>
    </p:spTree>
    <p:extLst>
      <p:ext uri="{BB962C8B-B14F-4D97-AF65-F5344CB8AC3E}">
        <p14:creationId xmlns:p14="http://schemas.microsoft.com/office/powerpoint/2010/main" val="492698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2" y="1526700"/>
            <a:ext cx="11903717" cy="1176744"/>
          </a:xfrm>
        </p:spPr>
        <p:txBody>
          <a:bodyPr>
            <a:noAutofit/>
          </a:bodyPr>
          <a:lstStyle/>
          <a:p>
            <a:pPr marL="0" indent="0">
              <a:buNone/>
            </a:pPr>
            <a:r>
              <a:rPr lang="zh-CN" altLang="en-US" dirty="0" smtClean="0">
                <a:latin typeface="华文楷体" pitchFamily="2" charset="-122"/>
                <a:ea typeface="华文楷体" pitchFamily="2" charset="-122"/>
              </a:rPr>
              <a:t>问题的引入：</a:t>
            </a:r>
            <a:endParaRPr lang="en-US" altLang="zh-CN" dirty="0" smtClean="0">
              <a:latin typeface="华文楷体" pitchFamily="2" charset="-122"/>
              <a:ea typeface="华文楷体" pitchFamily="2" charset="-122"/>
            </a:endParaRPr>
          </a:p>
          <a:p>
            <a:pPr marL="0" indent="0">
              <a:buNone/>
            </a:pPr>
            <a:r>
              <a:rPr lang="zh-CN" altLang="en-US" b="0" dirty="0" smtClean="0">
                <a:latin typeface="华文楷体" pitchFamily="2" charset="-122"/>
                <a:ea typeface="华文楷体" pitchFamily="2" charset="-122"/>
              </a:rPr>
              <a:t>观察第三个例子</a:t>
            </a:r>
            <a:endParaRPr lang="zh-CN" altLang="zh-CN" sz="2800" dirty="0"/>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861813" y="2090932"/>
            <a:ext cx="7179334" cy="3740524"/>
          </a:xfrm>
          <a:prstGeom prst="rect">
            <a:avLst/>
          </a:prstGeom>
          <a:noFill/>
          <a:ln>
            <a:noFill/>
          </a:ln>
        </p:spPr>
      </p:pic>
      <p:sp>
        <p:nvSpPr>
          <p:cNvPr id="5" name="文本框 4"/>
          <p:cNvSpPr txBox="1"/>
          <p:nvPr/>
        </p:nvSpPr>
        <p:spPr>
          <a:xfrm>
            <a:off x="288281" y="6028460"/>
            <a:ext cx="11703421" cy="461665"/>
          </a:xfrm>
          <a:prstGeom prst="rect">
            <a:avLst/>
          </a:prstGeom>
          <a:noFill/>
        </p:spPr>
        <p:txBody>
          <a:bodyPr wrap="square" rtlCol="0">
            <a:spAutoFit/>
          </a:bodyPr>
          <a:lstStyle/>
          <a:p>
            <a:r>
              <a:rPr lang="zh-CN" altLang="en-US" sz="2400" dirty="0" smtClean="0">
                <a:latin typeface="华文楷体" pitchFamily="2" charset="-122"/>
                <a:ea typeface="华文楷体" pitchFamily="2" charset="-122"/>
              </a:rPr>
              <a:t>根据</a:t>
            </a:r>
            <a:r>
              <a:rPr lang="zh-CN" altLang="en-US" sz="2400" dirty="0">
                <a:latin typeface="华文楷体" pitchFamily="2" charset="-122"/>
                <a:ea typeface="华文楷体" pitchFamily="2" charset="-122"/>
              </a:rPr>
              <a:t>模式中字符的特征</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已经和主串中比较的结果，决定下次</a:t>
            </a:r>
            <a:r>
              <a:rPr lang="zh-CN" altLang="en-US" sz="2400" dirty="0" smtClean="0">
                <a:latin typeface="华文楷体" pitchFamily="2" charset="-122"/>
                <a:ea typeface="华文楷体" pitchFamily="2" charset="-122"/>
              </a:rPr>
              <a:t>比较时</a:t>
            </a:r>
            <a:r>
              <a:rPr lang="zh-CN" altLang="en-US" sz="2400" b="1" dirty="0" smtClean="0">
                <a:latin typeface="华文楷体" pitchFamily="2" charset="-122"/>
                <a:ea typeface="华文楷体" pitchFamily="2" charset="-122"/>
              </a:rPr>
              <a:t>模式</a:t>
            </a:r>
            <a:r>
              <a:rPr lang="zh-CN" altLang="en-US" sz="2400" dirty="0" smtClean="0">
                <a:latin typeface="华文楷体" pitchFamily="2" charset="-122"/>
                <a:ea typeface="华文楷体" pitchFamily="2" charset="-122"/>
              </a:rPr>
              <a:t>的</a:t>
            </a:r>
            <a:r>
              <a:rPr lang="zh-CN" altLang="en-US" sz="2400" dirty="0">
                <a:latin typeface="华文楷体" pitchFamily="2" charset="-122"/>
                <a:ea typeface="华文楷体" pitchFamily="2" charset="-122"/>
              </a:rPr>
              <a:t>起始位置。</a:t>
            </a:r>
          </a:p>
        </p:txBody>
      </p:sp>
    </p:spTree>
    <p:extLst>
      <p:ext uri="{BB962C8B-B14F-4D97-AF65-F5344CB8AC3E}">
        <p14:creationId xmlns:p14="http://schemas.microsoft.com/office/powerpoint/2010/main" val="217674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95318" y="1750987"/>
            <a:ext cx="10494735" cy="3741039"/>
          </a:xfrm>
        </p:spPr>
        <p:txBody>
          <a:bodyPr>
            <a:noAutofit/>
          </a:bodyPr>
          <a:lstStyle/>
          <a:p>
            <a:pPr marL="0" indent="0">
              <a:buNone/>
            </a:pPr>
            <a:r>
              <a:rPr lang="zh-CN" altLang="en-US" dirty="0" smtClean="0">
                <a:latin typeface="华文楷体" pitchFamily="2" charset="-122"/>
                <a:ea typeface="华文楷体" pitchFamily="2" charset="-122"/>
              </a:rPr>
              <a:t>相关概念：</a:t>
            </a:r>
            <a:endParaRPr lang="en-US" altLang="zh-CN" dirty="0" smtClean="0">
              <a:latin typeface="华文楷体" pitchFamily="2" charset="-122"/>
              <a:ea typeface="华文楷体" pitchFamily="2" charset="-122"/>
            </a:endParaRPr>
          </a:p>
          <a:p>
            <a:pPr marL="0" indent="0">
              <a:buNone/>
            </a:pPr>
            <a:r>
              <a:rPr lang="zh-CN" altLang="zh-CN" dirty="0" smtClean="0">
                <a:latin typeface="华文楷体" pitchFamily="2" charset="-122"/>
                <a:ea typeface="华文楷体" pitchFamily="2" charset="-122"/>
              </a:rPr>
              <a:t>前缀</a:t>
            </a:r>
            <a:r>
              <a:rPr lang="zh-CN" altLang="en-US" dirty="0" smtClean="0">
                <a:latin typeface="华文楷体" pitchFamily="2" charset="-122"/>
                <a:ea typeface="华文楷体" pitchFamily="2" charset="-122"/>
              </a:rPr>
              <a:t>：</a:t>
            </a:r>
            <a:r>
              <a:rPr lang="zh-CN" altLang="zh-CN" b="0" dirty="0" smtClean="0">
                <a:latin typeface="华文楷体" pitchFamily="2" charset="-122"/>
                <a:ea typeface="华文楷体" pitchFamily="2" charset="-122"/>
              </a:rPr>
              <a:t>一</a:t>
            </a:r>
            <a:r>
              <a:rPr lang="zh-CN" altLang="zh-CN" b="0" dirty="0">
                <a:latin typeface="华文楷体" pitchFamily="2" charset="-122"/>
                <a:ea typeface="华文楷体" pitchFamily="2" charset="-122"/>
              </a:rPr>
              <a:t>个串的前缀，是指从</a:t>
            </a:r>
            <a:r>
              <a:rPr lang="zh-CN" altLang="zh-CN" b="0" dirty="0" smtClean="0">
                <a:latin typeface="华文楷体" pitchFamily="2" charset="-122"/>
                <a:ea typeface="华文楷体" pitchFamily="2" charset="-122"/>
              </a:rPr>
              <a:t>第</a:t>
            </a:r>
            <a:r>
              <a:rPr lang="en-US" altLang="zh-CN" b="0" dirty="0" smtClean="0">
                <a:latin typeface="华文楷体" pitchFamily="2" charset="-122"/>
                <a:ea typeface="华文楷体" pitchFamily="2" charset="-122"/>
              </a:rPr>
              <a:t>1</a:t>
            </a:r>
            <a:r>
              <a:rPr lang="zh-CN" altLang="zh-CN" b="0" dirty="0" smtClean="0">
                <a:latin typeface="华文楷体" pitchFamily="2" charset="-122"/>
                <a:ea typeface="华文楷体" pitchFamily="2" charset="-122"/>
              </a:rPr>
              <a:t>个</a:t>
            </a:r>
            <a:r>
              <a:rPr lang="zh-CN" altLang="zh-CN" b="0" dirty="0">
                <a:latin typeface="华文楷体" pitchFamily="2" charset="-122"/>
                <a:ea typeface="华文楷体" pitchFamily="2" charset="-122"/>
              </a:rPr>
              <a:t>字符开始到它的任意一个字符为止的子串</a:t>
            </a:r>
            <a:r>
              <a:rPr lang="zh-CN" altLang="zh-CN" b="0" dirty="0" smtClean="0">
                <a:latin typeface="华文楷体" pitchFamily="2" charset="-122"/>
                <a:ea typeface="华文楷体" pitchFamily="2" charset="-122"/>
              </a:rPr>
              <a:t>。</a:t>
            </a:r>
            <a:endParaRPr lang="en-US" altLang="zh-CN" b="0" dirty="0" smtClean="0">
              <a:latin typeface="华文楷体" pitchFamily="2" charset="-122"/>
              <a:ea typeface="华文楷体" pitchFamily="2" charset="-122"/>
            </a:endParaRPr>
          </a:p>
          <a:p>
            <a:pPr marL="0" indent="0">
              <a:buNone/>
            </a:pPr>
            <a:r>
              <a:rPr lang="zh-CN" altLang="zh-CN" b="0" dirty="0" smtClean="0">
                <a:latin typeface="华文楷体" pitchFamily="2" charset="-122"/>
                <a:ea typeface="华文楷体" pitchFamily="2" charset="-122"/>
              </a:rPr>
              <a:t>对</a:t>
            </a:r>
            <a:r>
              <a:rPr lang="zh-CN" altLang="zh-CN" b="0" dirty="0">
                <a:latin typeface="华文楷体" pitchFamily="2" charset="-122"/>
                <a:ea typeface="华文楷体" pitchFamily="2" charset="-122"/>
              </a:rPr>
              <a:t>模式</a:t>
            </a:r>
            <a:r>
              <a:rPr lang="en-US" altLang="zh-CN" b="0" dirty="0">
                <a:latin typeface="华文楷体" pitchFamily="2" charset="-122"/>
                <a:ea typeface="华文楷体" pitchFamily="2" charset="-122"/>
              </a:rPr>
              <a:t>t= t0t1t2t3…tm</a:t>
            </a:r>
            <a:r>
              <a:rPr lang="zh-CN" altLang="zh-CN" b="0" dirty="0">
                <a:latin typeface="华文楷体" pitchFamily="2" charset="-122"/>
                <a:ea typeface="华文楷体" pitchFamily="2" charset="-122"/>
              </a:rPr>
              <a:t>而言，</a:t>
            </a:r>
            <a:r>
              <a:rPr lang="en-US" altLang="zh-CN" b="0" dirty="0">
                <a:latin typeface="华文楷体" pitchFamily="2" charset="-122"/>
                <a:ea typeface="华文楷体" pitchFamily="2" charset="-122"/>
              </a:rPr>
              <a:t>t0t1t2</a:t>
            </a:r>
            <a:r>
              <a:rPr lang="zh-CN" altLang="zh-CN" b="0" dirty="0">
                <a:latin typeface="华文楷体" pitchFamily="2" charset="-122"/>
                <a:ea typeface="华文楷体" pitchFamily="2" charset="-122"/>
              </a:rPr>
              <a:t>就是它的长度为</a:t>
            </a:r>
            <a:r>
              <a:rPr lang="en-US" altLang="zh-CN" b="0" dirty="0">
                <a:latin typeface="华文楷体" pitchFamily="2" charset="-122"/>
                <a:ea typeface="华文楷体" pitchFamily="2" charset="-122"/>
              </a:rPr>
              <a:t>3</a:t>
            </a:r>
            <a:r>
              <a:rPr lang="zh-CN" altLang="zh-CN" b="0" dirty="0">
                <a:latin typeface="华文楷体" pitchFamily="2" charset="-122"/>
                <a:ea typeface="华文楷体" pitchFamily="2" charset="-122"/>
              </a:rPr>
              <a:t>的前缀，</a:t>
            </a:r>
            <a:r>
              <a:rPr lang="en-US" altLang="zh-CN" b="0" dirty="0">
                <a:latin typeface="华文楷体" pitchFamily="2" charset="-122"/>
                <a:ea typeface="华文楷体" pitchFamily="2" charset="-122"/>
              </a:rPr>
              <a:t>t0t1t2t3t4</a:t>
            </a:r>
            <a:r>
              <a:rPr lang="zh-CN" altLang="zh-CN" b="0" dirty="0">
                <a:latin typeface="华文楷体" pitchFamily="2" charset="-122"/>
                <a:ea typeface="华文楷体" pitchFamily="2" charset="-122"/>
              </a:rPr>
              <a:t>就是它的长度为</a:t>
            </a:r>
            <a:r>
              <a:rPr lang="en-US" altLang="zh-CN" b="0" dirty="0">
                <a:latin typeface="华文楷体" pitchFamily="2" charset="-122"/>
                <a:ea typeface="华文楷体" pitchFamily="2" charset="-122"/>
              </a:rPr>
              <a:t>5</a:t>
            </a:r>
            <a:r>
              <a:rPr lang="zh-CN" altLang="zh-CN" b="0" dirty="0">
                <a:latin typeface="华文楷体" pitchFamily="2" charset="-122"/>
                <a:ea typeface="华文楷体" pitchFamily="2" charset="-122"/>
              </a:rPr>
              <a:t>的前缀</a:t>
            </a:r>
            <a:r>
              <a:rPr lang="zh-CN" altLang="zh-CN" b="0" dirty="0" smtClean="0">
                <a:latin typeface="华文楷体" pitchFamily="2" charset="-122"/>
                <a:ea typeface="华文楷体" pitchFamily="2" charset="-122"/>
              </a:rPr>
              <a:t>。</a:t>
            </a:r>
            <a:endParaRPr lang="en-US" altLang="zh-CN" b="0" dirty="0" smtClean="0">
              <a:latin typeface="华文楷体" pitchFamily="2" charset="-122"/>
              <a:ea typeface="华文楷体" pitchFamily="2" charset="-122"/>
            </a:endParaRPr>
          </a:p>
          <a:p>
            <a:pPr marL="0" indent="0">
              <a:buNone/>
            </a:pPr>
            <a:r>
              <a:rPr lang="zh-CN" altLang="zh-CN" dirty="0" smtClean="0">
                <a:latin typeface="华文楷体" pitchFamily="2" charset="-122"/>
                <a:ea typeface="华文楷体" pitchFamily="2" charset="-122"/>
              </a:rPr>
              <a:t>失配</a:t>
            </a:r>
            <a:r>
              <a:rPr lang="zh-CN" altLang="en-US" dirty="0" smtClean="0">
                <a:latin typeface="华文楷体" pitchFamily="2" charset="-122"/>
                <a:ea typeface="华文楷体" pitchFamily="2" charset="-122"/>
              </a:rPr>
              <a:t>：</a:t>
            </a:r>
            <a:r>
              <a:rPr lang="zh-CN" altLang="zh-CN" b="0" dirty="0" smtClean="0">
                <a:latin typeface="华文楷体" pitchFamily="2" charset="-122"/>
                <a:ea typeface="华文楷体" pitchFamily="2" charset="-122"/>
              </a:rPr>
              <a:t>当</a:t>
            </a:r>
            <a:r>
              <a:rPr lang="zh-CN" altLang="zh-CN" b="0" dirty="0">
                <a:latin typeface="华文楷体" pitchFamily="2" charset="-122"/>
                <a:ea typeface="华文楷体" pitchFamily="2" charset="-122"/>
              </a:rPr>
              <a:t>主串中某字符和模式中某字符比较且不等时，称发生</a:t>
            </a:r>
            <a:r>
              <a:rPr lang="zh-CN" altLang="zh-CN" dirty="0" smtClean="0">
                <a:latin typeface="华文楷体" pitchFamily="2" charset="-122"/>
                <a:ea typeface="华文楷体" pitchFamily="2" charset="-122"/>
              </a:rPr>
              <a:t>失配</a:t>
            </a:r>
            <a:r>
              <a:rPr lang="zh-CN" altLang="zh-CN" b="0" dirty="0" smtClean="0">
                <a:latin typeface="华文楷体" pitchFamily="2" charset="-122"/>
                <a:ea typeface="华文楷体" pitchFamily="2" charset="-122"/>
              </a:rPr>
              <a:t>。</a:t>
            </a:r>
            <a:r>
              <a:rPr lang="zh-CN" altLang="en-US" b="0" dirty="0" smtClean="0">
                <a:latin typeface="华文楷体" pitchFamily="2" charset="-122"/>
                <a:ea typeface="华文楷体" pitchFamily="2" charset="-122"/>
              </a:rPr>
              <a:t>主串中发生失配的位置称</a:t>
            </a:r>
            <a:r>
              <a:rPr lang="zh-CN" altLang="en-US" dirty="0" smtClean="0">
                <a:latin typeface="华文楷体" pitchFamily="2" charset="-122"/>
                <a:ea typeface="华文楷体" pitchFamily="2" charset="-122"/>
              </a:rPr>
              <a:t>失配点</a:t>
            </a:r>
            <a:r>
              <a:rPr lang="zh-CN" altLang="en-US" b="0" dirty="0" smtClean="0">
                <a:latin typeface="华文楷体" pitchFamily="2" charset="-122"/>
                <a:ea typeface="华文楷体" pitchFamily="2" charset="-122"/>
              </a:rPr>
              <a:t>。</a:t>
            </a:r>
            <a:endParaRPr lang="en-US" altLang="zh-CN" b="0" dirty="0" smtClean="0">
              <a:latin typeface="华文楷体" pitchFamily="2" charset="-122"/>
              <a:ea typeface="华文楷体" pitchFamily="2" charset="-122"/>
            </a:endParaRPr>
          </a:p>
          <a:p>
            <a:pPr marL="0" indent="0">
              <a:buNone/>
            </a:pPr>
            <a:endParaRPr lang="zh-CN" altLang="zh-CN" sz="2800" dirty="0"/>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3521346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3054222"/>
            <a:ext cx="11162885" cy="3366455"/>
          </a:xfrm>
        </p:spPr>
        <p:txBody>
          <a:bodyPr>
            <a:noAutofit/>
          </a:bodyPr>
          <a:lstStyle/>
          <a:p>
            <a:pPr marL="0" indent="0">
              <a:buNone/>
            </a:pPr>
            <a:r>
              <a:rPr lang="zh-CN" altLang="zh-CN" dirty="0" smtClean="0">
                <a:ea typeface="华文楷体" pitchFamily="2" charset="-122"/>
                <a:cs typeface="Times New Roman" panose="02020603050405020304" pitchFamily="18" charset="0"/>
              </a:rPr>
              <a:t>最</a:t>
            </a:r>
            <a:r>
              <a:rPr lang="zh-CN" altLang="zh-CN" dirty="0">
                <a:ea typeface="华文楷体" pitchFamily="2" charset="-122"/>
                <a:cs typeface="Times New Roman" panose="02020603050405020304" pitchFamily="18" charset="0"/>
              </a:rPr>
              <a:t>长</a:t>
            </a:r>
            <a:r>
              <a:rPr lang="zh-CN" altLang="zh-CN" dirty="0" smtClean="0">
                <a:ea typeface="华文楷体" pitchFamily="2" charset="-122"/>
                <a:cs typeface="Times New Roman" panose="02020603050405020304" pitchFamily="18" charset="0"/>
              </a:rPr>
              <a:t>前缀</a:t>
            </a:r>
            <a:r>
              <a:rPr lang="zh-CN" altLang="en-US" dirty="0" smtClean="0">
                <a:ea typeface="华文楷体" pitchFamily="2" charset="-122"/>
                <a:cs typeface="Times New Roman" panose="02020603050405020304" pitchFamily="18" charset="0"/>
              </a:rPr>
              <a:t>：</a:t>
            </a:r>
            <a:r>
              <a:rPr lang="zh-CN" altLang="zh-CN" b="0" dirty="0" smtClean="0">
                <a:ea typeface="华文楷体" pitchFamily="2" charset="-122"/>
                <a:cs typeface="Times New Roman" panose="02020603050405020304" pitchFamily="18" charset="0"/>
              </a:rPr>
              <a:t>图中</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s6</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t6</a:t>
            </a:r>
            <a:r>
              <a:rPr lang="zh-CN" altLang="zh-CN" b="0" dirty="0">
                <a:ea typeface="华文楷体" pitchFamily="2" charset="-122"/>
                <a:cs typeface="Times New Roman" panose="02020603050405020304" pitchFamily="18" charset="0"/>
              </a:rPr>
              <a:t>，发生失配。观察以模式失配点</a:t>
            </a:r>
            <a:r>
              <a:rPr lang="en-US" altLang="zh-CN" b="0" dirty="0">
                <a:ea typeface="华文楷体" pitchFamily="2" charset="-122"/>
                <a:cs typeface="Times New Roman" panose="02020603050405020304" pitchFamily="18" charset="0"/>
              </a:rPr>
              <a:t>t6</a:t>
            </a:r>
            <a:r>
              <a:rPr lang="zh-CN" altLang="zh-CN" b="0" dirty="0">
                <a:ea typeface="华文楷体" pitchFamily="2" charset="-122"/>
                <a:cs typeface="Times New Roman" panose="02020603050405020304" pitchFamily="18" charset="0"/>
              </a:rPr>
              <a:t>的前一字符</a:t>
            </a:r>
            <a:r>
              <a:rPr lang="en-US" altLang="zh-CN" b="0" dirty="0">
                <a:ea typeface="华文楷体" pitchFamily="2" charset="-122"/>
                <a:cs typeface="Times New Roman" panose="02020603050405020304" pitchFamily="18" charset="0"/>
              </a:rPr>
              <a:t>t5</a:t>
            </a:r>
            <a:r>
              <a:rPr lang="zh-CN" altLang="zh-CN" b="0" dirty="0">
                <a:ea typeface="华文楷体" pitchFamily="2" charset="-122"/>
                <a:cs typeface="Times New Roman" panose="02020603050405020304" pitchFamily="18" charset="0"/>
              </a:rPr>
              <a:t>为结束字符的子串，</a:t>
            </a:r>
            <a:r>
              <a:rPr lang="en-US" altLang="zh-CN" b="0" dirty="0">
                <a:ea typeface="华文楷体" pitchFamily="2" charset="-122"/>
                <a:cs typeface="Times New Roman" panose="02020603050405020304" pitchFamily="18" charset="0"/>
              </a:rPr>
              <a:t>t0t1t2</a:t>
            </a:r>
            <a:r>
              <a:rPr lang="zh-CN" altLang="zh-CN" b="0" dirty="0">
                <a:ea typeface="华文楷体" pitchFamily="2" charset="-122"/>
                <a:cs typeface="Times New Roman" panose="02020603050405020304" pitchFamily="18" charset="0"/>
              </a:rPr>
              <a:t>是它的一个前缀，而失配点</a:t>
            </a:r>
            <a:r>
              <a:rPr lang="en-US" altLang="zh-CN" b="0" dirty="0">
                <a:ea typeface="华文楷体" pitchFamily="2" charset="-122"/>
                <a:cs typeface="Times New Roman" panose="02020603050405020304" pitchFamily="18" charset="0"/>
              </a:rPr>
              <a:t>t6</a:t>
            </a:r>
            <a:r>
              <a:rPr lang="zh-CN" altLang="zh-CN" b="0" dirty="0">
                <a:ea typeface="华文楷体" pitchFamily="2" charset="-122"/>
                <a:cs typeface="Times New Roman" panose="02020603050405020304" pitchFamily="18" charset="0"/>
              </a:rPr>
              <a:t>前有一个子串</a:t>
            </a:r>
            <a:r>
              <a:rPr lang="en-US" altLang="zh-CN" b="0" dirty="0">
                <a:ea typeface="华文楷体" pitchFamily="2" charset="-122"/>
                <a:cs typeface="Times New Roman" panose="02020603050405020304" pitchFamily="18" charset="0"/>
              </a:rPr>
              <a:t>t3t4t5</a:t>
            </a:r>
            <a:r>
              <a:rPr lang="zh-CN" altLang="zh-CN" b="0" dirty="0">
                <a:ea typeface="华文楷体" pitchFamily="2" charset="-122"/>
                <a:cs typeface="Times New Roman" panose="02020603050405020304" pitchFamily="18" charset="0"/>
              </a:rPr>
              <a:t>，有</a:t>
            </a:r>
            <a:r>
              <a:rPr lang="en-US" altLang="zh-CN" b="0" dirty="0">
                <a:ea typeface="华文楷体" pitchFamily="2" charset="-122"/>
                <a:cs typeface="Times New Roman" panose="02020603050405020304" pitchFamily="18" charset="0"/>
              </a:rPr>
              <a:t>t3t4t5=t0t1t2</a:t>
            </a:r>
            <a:r>
              <a:rPr lang="zh-CN" altLang="zh-CN" b="0" dirty="0">
                <a:ea typeface="华文楷体" pitchFamily="2" charset="-122"/>
                <a:cs typeface="Times New Roman" panose="02020603050405020304" pitchFamily="18" charset="0"/>
              </a:rPr>
              <a:t>关系存在，称</a:t>
            </a:r>
            <a:r>
              <a:rPr lang="en-US" altLang="zh-CN" b="0" dirty="0">
                <a:ea typeface="华文楷体" pitchFamily="2" charset="-122"/>
                <a:cs typeface="Times New Roman" panose="02020603050405020304" pitchFamily="18" charset="0"/>
              </a:rPr>
              <a:t>t0t1t2</a:t>
            </a:r>
            <a:r>
              <a:rPr lang="zh-CN" altLang="zh-CN" b="0" dirty="0">
                <a:ea typeface="华文楷体" pitchFamily="2" charset="-122"/>
                <a:cs typeface="Times New Roman" panose="02020603050405020304" pitchFamily="18" charset="0"/>
              </a:rPr>
              <a:t>为该子串的最长前缀。假如模式串为</a:t>
            </a:r>
            <a:r>
              <a:rPr lang="en-US" altLang="zh-CN" b="0" dirty="0">
                <a:ea typeface="华文楷体" pitchFamily="2" charset="-122"/>
                <a:cs typeface="Times New Roman" panose="02020603050405020304" pitchFamily="18" charset="0"/>
              </a:rPr>
              <a:t>r=</a:t>
            </a:r>
            <a:r>
              <a:rPr lang="zh-CN" altLang="zh-CN" b="0" dirty="0">
                <a:ea typeface="华文楷体" pitchFamily="2" charset="-122"/>
                <a:cs typeface="Times New Roman" panose="02020603050405020304" pitchFamily="18" charset="0"/>
              </a:rPr>
              <a:t>“</a:t>
            </a:r>
            <a:r>
              <a:rPr lang="en-US" altLang="zh-CN" b="0" dirty="0" err="1">
                <a:ea typeface="华文楷体" pitchFamily="2" charset="-122"/>
                <a:cs typeface="Times New Roman" panose="02020603050405020304" pitchFamily="18" charset="0"/>
              </a:rPr>
              <a:t>abcdsjtuabf</a:t>
            </a:r>
            <a:r>
              <a:rPr lang="zh-CN" altLang="zh-CN" b="0" dirty="0">
                <a:ea typeface="华文楷体" pitchFamily="2" charset="-122"/>
                <a:cs typeface="Times New Roman" panose="02020603050405020304" pitchFamily="18" charset="0"/>
              </a:rPr>
              <a:t>”，则对字符</a:t>
            </a:r>
            <a:r>
              <a:rPr lang="en-US" altLang="zh-CN" b="0" dirty="0">
                <a:ea typeface="华文楷体" pitchFamily="2" charset="-122"/>
                <a:cs typeface="Times New Roman" panose="02020603050405020304" pitchFamily="18" charset="0"/>
              </a:rPr>
              <a:t>f</a:t>
            </a:r>
            <a:r>
              <a:rPr lang="zh-CN" altLang="zh-CN" b="0" dirty="0">
                <a:ea typeface="华文楷体" pitchFamily="2" charset="-122"/>
                <a:cs typeface="Times New Roman" panose="02020603050405020304" pitchFamily="18" charset="0"/>
              </a:rPr>
              <a:t>前的子串来说，最长前缀为</a:t>
            </a:r>
            <a:r>
              <a:rPr lang="en-US" altLang="zh-CN" b="0" dirty="0">
                <a:ea typeface="华文楷体" pitchFamily="2" charset="-122"/>
                <a:cs typeface="Times New Roman" panose="02020603050405020304" pitchFamily="18" charset="0"/>
              </a:rPr>
              <a:t>r0r1</a:t>
            </a:r>
            <a:r>
              <a:rPr lang="zh-CN" altLang="zh-CN" b="0" dirty="0">
                <a:ea typeface="华文楷体" pitchFamily="2" charset="-122"/>
                <a:cs typeface="Times New Roman" panose="02020603050405020304" pitchFamily="18" charset="0"/>
              </a:rPr>
              <a:t>即“</a:t>
            </a:r>
            <a:r>
              <a:rPr lang="en-US" altLang="zh-CN" b="0" dirty="0">
                <a:ea typeface="华文楷体" pitchFamily="2" charset="-122"/>
                <a:cs typeface="Times New Roman" panose="02020603050405020304" pitchFamily="18" charset="0"/>
              </a:rPr>
              <a:t>ab</a:t>
            </a:r>
            <a:r>
              <a:rPr lang="zh-CN" altLang="zh-CN" b="0" dirty="0">
                <a:ea typeface="华文楷体" pitchFamily="2" charset="-122"/>
                <a:cs typeface="Times New Roman" panose="02020603050405020304" pitchFamily="18" charset="0"/>
              </a:rPr>
              <a:t>”。</a:t>
            </a:r>
            <a:endParaRPr lang="en-US" altLang="zh-CN" b="0" dirty="0" smtClean="0">
              <a:ea typeface="华文楷体" pitchFamily="2" charset="-122"/>
              <a:cs typeface="Times New Roman" panose="02020603050405020304" pitchFamily="18" charset="0"/>
            </a:endParaRPr>
          </a:p>
          <a:p>
            <a:pPr marL="0" indent="0">
              <a:buNone/>
            </a:pPr>
            <a:endParaRPr lang="en-US" altLang="zh-CN" b="0" dirty="0">
              <a:latin typeface="华文楷体" pitchFamily="2" charset="-122"/>
              <a:ea typeface="华文楷体" pitchFamily="2" charset="-122"/>
            </a:endParaRPr>
          </a:p>
          <a:p>
            <a:pPr marL="0" indent="0">
              <a:buNone/>
            </a:pPr>
            <a:r>
              <a:rPr lang="zh-CN" altLang="en-US" b="0" dirty="0" smtClean="0">
                <a:ea typeface="华文楷体" pitchFamily="2" charset="-122"/>
                <a:cs typeface="Times New Roman" panose="02020603050405020304" pitchFamily="18" charset="0"/>
              </a:rPr>
              <a:t>上图中，</a:t>
            </a:r>
            <a:r>
              <a:rPr lang="zh-CN" altLang="zh-CN" b="0" dirty="0" smtClean="0">
                <a:ea typeface="华文楷体" pitchFamily="2" charset="-122"/>
                <a:cs typeface="Times New Roman" panose="02020603050405020304" pitchFamily="18" charset="0"/>
              </a:rPr>
              <a:t>第二</a:t>
            </a:r>
            <a:r>
              <a:rPr lang="zh-CN" altLang="zh-CN" b="0" dirty="0">
                <a:ea typeface="华文楷体" pitchFamily="2" charset="-122"/>
                <a:cs typeface="Times New Roman" panose="02020603050405020304" pitchFamily="18" charset="0"/>
              </a:rPr>
              <a:t>轮匹配可直接将主串失配点</a:t>
            </a:r>
            <a:r>
              <a:rPr lang="en-US" altLang="zh-CN" b="0" dirty="0">
                <a:ea typeface="华文楷体" pitchFamily="2" charset="-122"/>
                <a:cs typeface="Times New Roman" panose="02020603050405020304" pitchFamily="18" charset="0"/>
              </a:rPr>
              <a:t>s6 </a:t>
            </a:r>
            <a:r>
              <a:rPr lang="zh-CN" altLang="zh-CN" b="0" dirty="0">
                <a:ea typeface="华文楷体" pitchFamily="2" charset="-122"/>
                <a:cs typeface="Times New Roman" panose="02020603050405020304" pitchFamily="18" charset="0"/>
              </a:rPr>
              <a:t>和模式最长前缀</a:t>
            </a:r>
            <a:r>
              <a:rPr lang="en-US" altLang="zh-CN" b="0" dirty="0">
                <a:ea typeface="华文楷体" pitchFamily="2" charset="-122"/>
                <a:cs typeface="Times New Roman" panose="02020603050405020304" pitchFamily="18" charset="0"/>
              </a:rPr>
              <a:t>t0t1t2</a:t>
            </a:r>
            <a:r>
              <a:rPr lang="zh-CN" altLang="zh-CN" b="0" dirty="0">
                <a:ea typeface="华文楷体" pitchFamily="2" charset="-122"/>
                <a:cs typeface="Times New Roman" panose="02020603050405020304" pitchFamily="18" charset="0"/>
              </a:rPr>
              <a:t>的后一字符</a:t>
            </a:r>
            <a:r>
              <a:rPr lang="en-US" altLang="zh-CN" b="0" dirty="0">
                <a:ea typeface="华文楷体" pitchFamily="2" charset="-122"/>
                <a:cs typeface="Times New Roman" panose="02020603050405020304" pitchFamily="18" charset="0"/>
              </a:rPr>
              <a:t>t3</a:t>
            </a:r>
            <a:r>
              <a:rPr lang="zh-CN" altLang="zh-CN" b="0" dirty="0">
                <a:ea typeface="华文楷体" pitchFamily="2" charset="-122"/>
                <a:cs typeface="Times New Roman" panose="02020603050405020304" pitchFamily="18" charset="0"/>
              </a:rPr>
              <a:t>进行比较即可。由于</a:t>
            </a:r>
            <a:r>
              <a:rPr lang="en-US" altLang="zh-CN" b="0" dirty="0">
                <a:ea typeface="华文楷体" pitchFamily="2" charset="-122"/>
                <a:cs typeface="Times New Roman" panose="02020603050405020304" pitchFamily="18" charset="0"/>
              </a:rPr>
              <a:t>t3 = s6</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t4 = s7</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t5 = s8</a:t>
            </a:r>
            <a:r>
              <a:rPr lang="zh-CN" altLang="zh-CN" b="0" dirty="0">
                <a:ea typeface="华文楷体" pitchFamily="2" charset="-122"/>
                <a:cs typeface="Times New Roman" panose="02020603050405020304" pitchFamily="18" charset="0"/>
              </a:rPr>
              <a:t>，</a:t>
            </a:r>
            <a:r>
              <a:rPr lang="en-US" altLang="zh-CN" b="0" dirty="0">
                <a:ea typeface="华文楷体" pitchFamily="2" charset="-122"/>
                <a:cs typeface="Times New Roman" panose="02020603050405020304" pitchFamily="18" charset="0"/>
              </a:rPr>
              <a:t>t6 = s9</a:t>
            </a:r>
            <a:r>
              <a:rPr lang="zh-CN" altLang="zh-CN" b="0" dirty="0">
                <a:ea typeface="华文楷体" pitchFamily="2" charset="-122"/>
                <a:cs typeface="Times New Roman" panose="02020603050405020304" pitchFamily="18" charset="0"/>
              </a:rPr>
              <a:t>，这样就在主串中找到了模式</a:t>
            </a:r>
            <a:r>
              <a:rPr lang="en-US" altLang="zh-CN" b="0" dirty="0">
                <a:ea typeface="华文楷体" pitchFamily="2" charset="-122"/>
                <a:cs typeface="Times New Roman" panose="02020603050405020304" pitchFamily="18" charset="0"/>
              </a:rPr>
              <a:t>t</a:t>
            </a:r>
            <a:r>
              <a:rPr lang="zh-CN" altLang="zh-CN"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6597718" y="1503719"/>
            <a:ext cx="3979497" cy="1375114"/>
          </a:xfrm>
          <a:prstGeom prst="rect">
            <a:avLst/>
          </a:prstGeom>
        </p:spPr>
      </p:pic>
    </p:spTree>
    <p:extLst>
      <p:ext uri="{BB962C8B-B14F-4D97-AF65-F5344CB8AC3E}">
        <p14:creationId xmlns:p14="http://schemas.microsoft.com/office/powerpoint/2010/main" val="4220851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25894"/>
            <a:ext cx="11162885" cy="3641235"/>
          </a:xfrm>
        </p:spPr>
        <p:txBody>
          <a:bodyPr>
            <a:noAutofit/>
          </a:bodyPr>
          <a:lstStyle/>
          <a:p>
            <a:pPr marL="0" indent="0">
              <a:buNone/>
            </a:pPr>
            <a:r>
              <a:rPr lang="zh-CN" altLang="zh-CN" dirty="0" smtClean="0">
                <a:latin typeface="华文楷体" pitchFamily="2" charset="-122"/>
                <a:ea typeface="华文楷体" pitchFamily="2" charset="-122"/>
              </a:rPr>
              <a:t>最</a:t>
            </a:r>
            <a:r>
              <a:rPr lang="zh-CN" altLang="zh-CN" dirty="0">
                <a:latin typeface="华文楷体" pitchFamily="2" charset="-122"/>
                <a:ea typeface="华文楷体" pitchFamily="2" charset="-122"/>
              </a:rPr>
              <a:t>长</a:t>
            </a:r>
            <a:r>
              <a:rPr lang="zh-CN" altLang="zh-CN" dirty="0" smtClean="0">
                <a:latin typeface="华文楷体" pitchFamily="2" charset="-122"/>
                <a:ea typeface="华文楷体" pitchFamily="2" charset="-122"/>
              </a:rPr>
              <a:t>前缀</a:t>
            </a:r>
            <a:r>
              <a:rPr lang="zh-CN" altLang="en-US" dirty="0" smtClean="0">
                <a:latin typeface="华文楷体" pitchFamily="2" charset="-122"/>
                <a:ea typeface="华文楷体" pitchFamily="2" charset="-122"/>
              </a:rPr>
              <a:t>获取：</a:t>
            </a:r>
            <a:r>
              <a:rPr lang="zh-CN" altLang="zh-CN" b="0" dirty="0">
                <a:latin typeface="华文楷体" pitchFamily="2" charset="-122"/>
                <a:ea typeface="华文楷体" pitchFamily="2" charset="-122"/>
              </a:rPr>
              <a:t>在实际应用中，主串通常比模式长得多，因此在模式匹配开始之前，值得花点时间将模式中字符的情况，完全分析</a:t>
            </a:r>
            <a:r>
              <a:rPr lang="zh-CN" altLang="zh-CN" b="0" dirty="0" smtClean="0">
                <a:latin typeface="华文楷体" pitchFamily="2" charset="-122"/>
                <a:ea typeface="华文楷体" pitchFamily="2" charset="-122"/>
              </a:rPr>
              <a:t>清楚</a:t>
            </a:r>
            <a:r>
              <a:rPr lang="zh-CN" altLang="en-US" b="0" dirty="0" smtClean="0">
                <a:latin typeface="华文楷体" pitchFamily="2" charset="-122"/>
                <a:ea typeface="华文楷体" pitchFamily="2" charset="-122"/>
              </a:rPr>
              <a:t>，因此这个任务是</a:t>
            </a:r>
            <a:r>
              <a:rPr lang="zh-CN" altLang="zh-CN" b="0" dirty="0">
                <a:latin typeface="华文楷体" pitchFamily="2" charset="-122"/>
                <a:ea typeface="华文楷体" pitchFamily="2" charset="-122"/>
              </a:rPr>
              <a:t>模式匹配</a:t>
            </a:r>
            <a:r>
              <a:rPr lang="zh-CN" altLang="zh-CN" b="0" dirty="0" smtClean="0">
                <a:latin typeface="华文楷体" pitchFamily="2" charset="-122"/>
                <a:ea typeface="华文楷体" pitchFamily="2" charset="-122"/>
              </a:rPr>
              <a:t>前</a:t>
            </a:r>
            <a:r>
              <a:rPr lang="zh-CN" altLang="en-US" b="0" dirty="0" smtClean="0">
                <a:latin typeface="华文楷体" pitchFamily="2" charset="-122"/>
                <a:ea typeface="华文楷体" pitchFamily="2" charset="-122"/>
              </a:rPr>
              <a:t>的</a:t>
            </a:r>
            <a:r>
              <a:rPr lang="zh-CN" altLang="zh-CN" b="0" dirty="0" smtClean="0">
                <a:latin typeface="华文楷体" pitchFamily="2" charset="-122"/>
                <a:ea typeface="华文楷体" pitchFamily="2" charset="-122"/>
              </a:rPr>
              <a:t>首要任务</a:t>
            </a:r>
            <a:r>
              <a:rPr lang="zh-CN" altLang="en-US" b="0" dirty="0" smtClean="0">
                <a:latin typeface="华文楷体" pitchFamily="2" charset="-122"/>
                <a:ea typeface="华文楷体" pitchFamily="2" charset="-122"/>
              </a:rPr>
              <a:t>。</a:t>
            </a:r>
            <a:endParaRPr lang="en-US" altLang="zh-CN" b="0" dirty="0" smtClean="0">
              <a:latin typeface="华文楷体" pitchFamily="2" charset="-122"/>
              <a:ea typeface="华文楷体" pitchFamily="2" charset="-122"/>
            </a:endParaRPr>
          </a:p>
          <a:p>
            <a:pPr marL="0" indent="0">
              <a:buNone/>
            </a:pPr>
            <a:endParaRPr lang="en-US" altLang="zh-CN" b="0" dirty="0">
              <a:latin typeface="华文楷体" pitchFamily="2" charset="-122"/>
              <a:ea typeface="华文楷体" pitchFamily="2" charset="-122"/>
            </a:endParaRPr>
          </a:p>
          <a:p>
            <a:pPr marL="0" indent="0">
              <a:buNone/>
            </a:pPr>
            <a:r>
              <a:rPr lang="zh-CN" altLang="zh-CN" dirty="0">
                <a:ea typeface="华文楷体" pitchFamily="2" charset="-122"/>
                <a:cs typeface="Times New Roman" panose="02020603050405020304" pitchFamily="18" charset="0"/>
              </a:rPr>
              <a:t>失配函数</a:t>
            </a:r>
            <a:r>
              <a:rPr lang="zh-CN" altLang="en-US" dirty="0" smtClean="0">
                <a:ea typeface="华文楷体" pitchFamily="2" charset="-122"/>
                <a:cs typeface="Times New Roman" panose="02020603050405020304" pitchFamily="18" charset="0"/>
              </a:rPr>
              <a:t>：</a:t>
            </a:r>
            <a:r>
              <a:rPr lang="zh-CN" altLang="zh-CN" b="0" dirty="0" smtClean="0">
                <a:ea typeface="华文楷体" pitchFamily="2" charset="-122"/>
                <a:cs typeface="Times New Roman" panose="02020603050405020304" pitchFamily="18" charset="0"/>
              </a:rPr>
              <a:t>对</a:t>
            </a:r>
            <a:r>
              <a:rPr lang="zh-CN" altLang="zh-CN" b="0" dirty="0">
                <a:ea typeface="华文楷体" pitchFamily="2" charset="-122"/>
                <a:cs typeface="Times New Roman" panose="02020603050405020304" pitchFamily="18" charset="0"/>
              </a:rPr>
              <a:t>模式中每一个位置上的字符，发现从开始到该位置前一字符形成的子串的最长前缀。下面用一个整型数组</a:t>
            </a:r>
            <a:r>
              <a:rPr lang="en-US" altLang="zh-CN" b="0" dirty="0">
                <a:ea typeface="华文楷体" pitchFamily="2" charset="-122"/>
                <a:cs typeface="Times New Roman" panose="02020603050405020304" pitchFamily="18" charset="0"/>
              </a:rPr>
              <a:t>next[j]</a:t>
            </a:r>
            <a:r>
              <a:rPr lang="zh-CN" altLang="zh-CN" b="0" dirty="0">
                <a:ea typeface="华文楷体" pitchFamily="2" charset="-122"/>
                <a:cs typeface="Times New Roman" panose="02020603050405020304" pitchFamily="18" charset="0"/>
              </a:rPr>
              <a:t>记录模式中第</a:t>
            </a:r>
            <a:r>
              <a:rPr lang="en-US" altLang="zh-CN" b="0" dirty="0">
                <a:ea typeface="华文楷体" pitchFamily="2" charset="-122"/>
                <a:cs typeface="Times New Roman" panose="02020603050405020304" pitchFamily="18" charset="0"/>
              </a:rPr>
              <a:t>j</a:t>
            </a:r>
            <a:r>
              <a:rPr lang="zh-CN" altLang="zh-CN" b="0" dirty="0">
                <a:ea typeface="华文楷体" pitchFamily="2" charset="-122"/>
                <a:cs typeface="Times New Roman" panose="02020603050405020304" pitchFamily="18" charset="0"/>
              </a:rPr>
              <a:t>个字符前子串的最长前缀的长度，以后将</a:t>
            </a:r>
            <a:r>
              <a:rPr lang="en-US" altLang="zh-CN" b="0" dirty="0">
                <a:ea typeface="华文楷体" pitchFamily="2" charset="-122"/>
                <a:cs typeface="Times New Roman" panose="02020603050405020304" pitchFamily="18" charset="0"/>
              </a:rPr>
              <a:t>next</a:t>
            </a:r>
            <a:r>
              <a:rPr lang="zh-CN" altLang="zh-CN" b="0" dirty="0">
                <a:ea typeface="华文楷体" pitchFamily="2" charset="-122"/>
                <a:cs typeface="Times New Roman" panose="02020603050405020304" pitchFamily="18" charset="0"/>
              </a:rPr>
              <a:t>称为失配函数。 </a:t>
            </a:r>
          </a:p>
          <a:p>
            <a:pPr marL="0" indent="0">
              <a:buNone/>
            </a:pPr>
            <a:endParaRPr lang="zh-CN"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493215" y="4965376"/>
            <a:ext cx="3979497" cy="1375114"/>
          </a:xfrm>
          <a:prstGeom prst="rect">
            <a:avLst/>
          </a:prstGeom>
        </p:spPr>
      </p:pic>
    </p:spTree>
    <p:extLst>
      <p:ext uri="{BB962C8B-B14F-4D97-AF65-F5344CB8AC3E}">
        <p14:creationId xmlns:p14="http://schemas.microsoft.com/office/powerpoint/2010/main" val="167055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7234"/>
            <a:ext cx="11162885" cy="699254"/>
          </a:xfrm>
        </p:spPr>
        <p:txBody>
          <a:bodyPr>
            <a:noAutofit/>
          </a:bodyPr>
          <a:lstStyle/>
          <a:p>
            <a:pPr marL="0" indent="0">
              <a:buNone/>
            </a:pPr>
            <a:r>
              <a:rPr lang="zh-CN" altLang="en-US" dirty="0">
                <a:latin typeface="华文楷体" pitchFamily="2" charset="-122"/>
                <a:ea typeface="华文楷体" pitchFamily="2" charset="-122"/>
              </a:rPr>
              <a:t>计算</a:t>
            </a:r>
            <a:r>
              <a:rPr lang="zh-CN" altLang="zh-CN" dirty="0" smtClean="0">
                <a:latin typeface="华文楷体" pitchFamily="2" charset="-122"/>
                <a:ea typeface="华文楷体" pitchFamily="2" charset="-122"/>
              </a:rPr>
              <a:t>失配函数</a:t>
            </a:r>
            <a:r>
              <a:rPr lang="zh-CN" altLang="en-US" dirty="0" smtClean="0">
                <a:latin typeface="华文楷体" pitchFamily="2" charset="-122"/>
                <a:ea typeface="华文楷体" pitchFamily="2" charset="-122"/>
              </a:rPr>
              <a:t>的算法：</a:t>
            </a:r>
            <a:endParaRPr lang="en-US" altLang="zh-CN"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79375">
              <a:lnSpc>
                <a:spcPct val="115000"/>
              </a:lnSpc>
              <a:defRPr/>
            </a:pPr>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en-US" altLang="zh-CN" dirty="0">
              <a:latin typeface="Times New Roman" panose="02020603050405020304" pitchFamily="18" charset="0"/>
              <a:ea typeface="华文楷体" pitchFamily="2" charset="-122"/>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2132142"/>
            <a:ext cx="511860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返回模式</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的失配函数</a:t>
            </a:r>
            <a:endParaRPr kumimoji="0" lang="zh-CN"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nextValue</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sstring</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&amp;t)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*next, m,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j, k;</a:t>
            </a: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m =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t.length</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if (m==0) return NULL;</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next = new </a:t>
            </a:r>
            <a:r>
              <a:rPr kumimoji="0" lang="en-US" altLang="zh-CN" sz="2400" b="0"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next[0]=-1; next[1]=0;</a:t>
            </a:r>
            <a:endParaRPr kumimoji="0" lang="en-US" altLang="zh-CN"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 name="直接连接符 5"/>
          <p:cNvCxnSpPr/>
          <p:nvPr/>
        </p:nvCxnSpPr>
        <p:spPr>
          <a:xfrm flipH="1">
            <a:off x="4929809" y="1367518"/>
            <a:ext cx="39756"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118603" y="1523598"/>
            <a:ext cx="6096000" cy="4893647"/>
          </a:xfrm>
          <a:prstGeom prst="rect">
            <a:avLst/>
          </a:prstGeom>
        </p:spPr>
        <p:txBody>
          <a:bodyPr>
            <a:spAutoFit/>
          </a:bodyPr>
          <a:lstStyle/>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(j=2; j&lt;m;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(k=j-1; k&gt;0; 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&lt;k;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t.str</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t.str</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j-k+i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break;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a:t>
            </a:r>
            <a:r>
              <a:rPr lang="en-US" altLang="zh-CN" sz="24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==k) break;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if (k==0)</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next[j] = 0;</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else</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next[j] = k;</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kern="1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4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return </a:t>
            </a:r>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next;</a:t>
            </a:r>
            <a:endParaRPr lang="zh-CN"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7909625" y="5058495"/>
            <a:ext cx="3979497" cy="1375114"/>
          </a:xfrm>
          <a:prstGeom prst="rect">
            <a:avLst/>
          </a:prstGeom>
        </p:spPr>
      </p:pic>
    </p:spTree>
    <p:extLst>
      <p:ext uri="{BB962C8B-B14F-4D97-AF65-F5344CB8AC3E}">
        <p14:creationId xmlns:p14="http://schemas.microsoft.com/office/powerpoint/2010/main" val="2615494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空串：串的长度为零，但仍然为一个串。</a:t>
            </a:r>
          </a:p>
          <a:p>
            <a:pPr>
              <a:buFont typeface="Wingdings" panose="05000000000000000000" pitchFamily="2" charset="2"/>
              <a:buChar char="Ø"/>
            </a:pPr>
            <a:r>
              <a:rPr lang="zh-CN" altLang="zh-CN" sz="2800" b="0" dirty="0">
                <a:latin typeface="华文楷体" pitchFamily="2" charset="-122"/>
                <a:ea typeface="华文楷体" pitchFamily="2" charset="-122"/>
              </a:rPr>
              <a:t>空格串：由一个或一个以上的空格组成的串，串的长度为空格的个数。</a:t>
            </a:r>
          </a:p>
          <a:p>
            <a:pPr>
              <a:buFont typeface="Wingdings" panose="05000000000000000000" pitchFamily="2" charset="2"/>
              <a:buChar char="Ø"/>
            </a:pPr>
            <a:r>
              <a:rPr lang="zh-CN" altLang="zh-CN" sz="2800" b="0" dirty="0">
                <a:latin typeface="华文楷体" pitchFamily="2" charset="-122"/>
                <a:ea typeface="华文楷体" pitchFamily="2" charset="-122"/>
              </a:rPr>
              <a:t>单字符串：串中只有一个字符，串长度为</a:t>
            </a:r>
            <a:r>
              <a:rPr lang="en-US" altLang="zh-CN" sz="2800" b="0" dirty="0">
                <a:latin typeface="华文楷体" pitchFamily="2" charset="-122"/>
                <a:ea typeface="华文楷体" pitchFamily="2" charset="-122"/>
              </a:rPr>
              <a:t>1</a:t>
            </a:r>
            <a:r>
              <a:rPr lang="zh-CN" altLang="zh-CN" sz="2800" b="0" dirty="0">
                <a:latin typeface="华文楷体" pitchFamily="2" charset="-122"/>
                <a:ea typeface="华文楷体" pitchFamily="2" charset="-122"/>
              </a:rPr>
              <a:t>。</a:t>
            </a:r>
          </a:p>
          <a:p>
            <a:pPr>
              <a:buFont typeface="Wingdings" panose="05000000000000000000" pitchFamily="2" charset="2"/>
              <a:buChar char="Ø"/>
            </a:pPr>
            <a:r>
              <a:rPr lang="zh-CN" altLang="zh-CN" sz="2800" b="0" dirty="0">
                <a:latin typeface="华文楷体" pitchFamily="2" charset="-122"/>
                <a:ea typeface="华文楷体" pitchFamily="2" charset="-122"/>
              </a:rPr>
              <a:t>串相等：当且仅当两个串长度相同，且对应位置上的字符完全相同</a:t>
            </a:r>
            <a:r>
              <a:rPr lang="zh-CN" altLang="zh-CN" sz="2800" b="0" dirty="0" smtClean="0">
                <a:latin typeface="华文楷体" pitchFamily="2" charset="-122"/>
                <a:ea typeface="华文楷体" pitchFamily="2" charset="-122"/>
              </a:rPr>
              <a:t>。</a:t>
            </a: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相关概念</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08881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a:latin typeface="Times New Roman" panose="02020603050405020304" pitchFamily="18" charset="0"/>
                <a:ea typeface="华文楷体" pitchFamily="2" charset="-122"/>
                <a:cs typeface="Times New Roman" panose="02020603050405020304" pitchFamily="18" charset="0"/>
              </a:rPr>
              <a:t>思路</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8" name="矩形 7"/>
              <p:cNvSpPr/>
              <p:nvPr/>
            </p:nvSpPr>
            <p:spPr>
              <a:xfrm>
                <a:off x="288285" y="1538380"/>
                <a:ext cx="11162884" cy="3138039"/>
              </a:xfrm>
              <a:prstGeom prst="rect">
                <a:avLst/>
              </a:prstGeom>
            </p:spPr>
            <p:txBody>
              <a:bodyPr wrap="square">
                <a:spAutoFit/>
              </a:bodyPr>
              <a:lstStyle/>
              <a:p>
                <a:r>
                  <a:rPr lang="zh-CN" altLang="zh-CN" sz="3200" dirty="0">
                    <a:latin typeface="Times New Roman" panose="02020603050405020304" pitchFamily="18" charset="0"/>
                    <a:ea typeface="华文楷体" pitchFamily="2" charset="-122"/>
                    <a:cs typeface="Times New Roman" panose="02020603050405020304" pitchFamily="18" charset="0"/>
                  </a:rPr>
                  <a:t>假设主串</a:t>
                </a:r>
                <a:r>
                  <a:rPr lang="en-US" altLang="zh-CN" sz="3200" dirty="0">
                    <a:latin typeface="Times New Roman" panose="02020603050405020304" pitchFamily="18" charset="0"/>
                    <a:ea typeface="华文楷体" pitchFamily="2" charset="-122"/>
                    <a:cs typeface="Times New Roman" panose="02020603050405020304" pitchFamily="18" charset="0"/>
                  </a:rPr>
                  <a:t>s</a:t>
                </a:r>
                <a:r>
                  <a:rPr lang="zh-CN" altLang="zh-CN" sz="3200" dirty="0">
                    <a:latin typeface="Times New Roman" panose="02020603050405020304" pitchFamily="18" charset="0"/>
                    <a:ea typeface="华文楷体" pitchFamily="2" charset="-122"/>
                    <a:cs typeface="Times New Roman" panose="02020603050405020304" pitchFamily="18" charset="0"/>
                  </a:rPr>
                  <a:t>和模式</a:t>
                </a:r>
                <a:r>
                  <a:rPr lang="en-US" altLang="zh-CN" sz="3200" dirty="0">
                    <a:latin typeface="Times New Roman" panose="02020603050405020304" pitchFamily="18" charset="0"/>
                    <a:ea typeface="华文楷体" pitchFamily="2" charset="-122"/>
                    <a:cs typeface="Times New Roman" panose="02020603050405020304" pitchFamily="18" charset="0"/>
                  </a:rPr>
                  <a:t>t</a:t>
                </a:r>
                <a:r>
                  <a:rPr lang="zh-CN" altLang="zh-CN" sz="3200" dirty="0">
                    <a:latin typeface="Times New Roman" panose="02020603050405020304" pitchFamily="18" charset="0"/>
                    <a:ea typeface="华文楷体" pitchFamily="2" charset="-122"/>
                    <a:cs typeface="Times New Roman" panose="02020603050405020304" pitchFamily="18" charset="0"/>
                  </a:rPr>
                  <a:t>在匹配过程中，发生了失配，</a:t>
                </a:r>
                <a:r>
                  <a:rPr lang="zh-CN" altLang="zh-CN" sz="3200" dirty="0" smtClean="0">
                    <a:latin typeface="Times New Roman" panose="02020603050405020304" pitchFamily="18" charset="0"/>
                    <a:ea typeface="华文楷体" pitchFamily="2" charset="-122"/>
                    <a:cs typeface="Times New Roman" panose="02020603050405020304" pitchFamily="18" charset="0"/>
                  </a:rPr>
                  <a:t>即</a:t>
                </a:r>
                <a14:m>
                  <m:oMath xmlns:m="http://schemas.openxmlformats.org/officeDocument/2006/math">
                    <m:sSub>
                      <m:sSubPr>
                        <m:ctrlPr>
                          <a:rPr lang="en-US" altLang="zh-CN" sz="3200" i="1" smtClean="0">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smtClean="0">
                            <a:latin typeface="Cambria Math" panose="02040503050406030204" pitchFamily="18" charset="0"/>
                            <a:ea typeface="华文楷体" pitchFamily="2" charset="-122"/>
                          </a:rPr>
                          <m:t>j</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和</a:t>
                </a:r>
                <a14:m>
                  <m:oMath xmlns:m="http://schemas.openxmlformats.org/officeDocument/2006/math">
                    <m:sSub>
                      <m:sSubPr>
                        <m:ctrlPr>
                          <a:rPr lang="en-US" altLang="zh-CN" sz="3200" i="1" dirty="0" smtClean="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smtClean="0">
                            <a:latin typeface="Cambria Math" panose="02040503050406030204" pitchFamily="18" charset="0"/>
                            <a:ea typeface="华文楷体" pitchFamily="2" charset="-122"/>
                          </a:rPr>
                          <m:t>i</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不等</a:t>
                </a:r>
                <a:r>
                  <a:rPr lang="zh-CN" altLang="zh-CN" sz="3200" dirty="0">
                    <a:latin typeface="Times New Roman" panose="02020603050405020304" pitchFamily="18" charset="0"/>
                    <a:ea typeface="华文楷体" pitchFamily="2" charset="-122"/>
                    <a:cs typeface="Times New Roman" panose="02020603050405020304" pitchFamily="18" charset="0"/>
                  </a:rPr>
                  <a:t>。</a:t>
                </a:r>
                <a:endParaRPr lang="en-US" altLang="zh-CN" sz="3200" dirty="0">
                  <a:latin typeface="Times New Roman" panose="02020603050405020304" pitchFamily="18" charset="0"/>
                  <a:ea typeface="华文楷体" pitchFamily="2" charset="-122"/>
                  <a:cs typeface="Times New Roman" panose="02020603050405020304" pitchFamily="18" charset="0"/>
                </a:endParaRPr>
              </a:p>
              <a:p>
                <a:endParaRPr lang="en-US" altLang="zh-CN" sz="3200" dirty="0" smtClean="0">
                  <a:latin typeface="Times New Roman" panose="02020603050405020304" pitchFamily="18" charset="0"/>
                  <a:ea typeface="华文楷体" pitchFamily="2" charset="-122"/>
                  <a:cs typeface="Times New Roman" panose="02020603050405020304" pitchFamily="18" charset="0"/>
                </a:endParaRPr>
              </a:p>
              <a:p>
                <a:r>
                  <a:rPr lang="zh-CN" altLang="zh-CN" sz="3200" dirty="0" smtClean="0">
                    <a:latin typeface="Times New Roman" panose="02020603050405020304" pitchFamily="18" charset="0"/>
                    <a:ea typeface="华文楷体" pitchFamily="2" charset="-122"/>
                    <a:cs typeface="Times New Roman" panose="02020603050405020304" pitchFamily="18" charset="0"/>
                  </a:rPr>
                  <a:t>假设</a:t>
                </a:r>
                <a:r>
                  <a:rPr lang="zh-CN" altLang="zh-CN" sz="3200" dirty="0">
                    <a:latin typeface="Times New Roman" panose="02020603050405020304" pitchFamily="18" charset="0"/>
                    <a:ea typeface="华文楷体" pitchFamily="2" charset="-122"/>
                    <a:cs typeface="Times New Roman" panose="02020603050405020304" pitchFamily="18" charset="0"/>
                  </a:rPr>
                  <a:t>以模式失配点的前一字符</a:t>
                </a:r>
                <a14:m>
                  <m:oMath xmlns:m="http://schemas.openxmlformats.org/officeDocument/2006/math">
                    <m:sSub>
                      <m:sSubPr>
                        <m:ctrlPr>
                          <a:rPr lang="en-US" altLang="zh-CN" sz="3200" i="1">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a:latin typeface="Cambria Math" panose="02040503050406030204" pitchFamily="18" charset="0"/>
                            <a:ea typeface="华文楷体" pitchFamily="2" charset="-122"/>
                          </a:rPr>
                          <m:t>j</m:t>
                        </m:r>
                        <m:r>
                          <a:rPr lang="en-US" altLang="zh-CN" sz="3200" i="1" smtClean="0">
                            <a:latin typeface="Cambria Math" panose="02040503050406030204" pitchFamily="18" charset="0"/>
                            <a:ea typeface="华文楷体" pitchFamily="2" charset="-122"/>
                          </a:rPr>
                          <m:t>−</m:t>
                        </m:r>
                        <m:r>
                          <a:rPr lang="en-US" altLang="zh-CN" sz="3200" i="1">
                            <a:latin typeface="Cambria Math" panose="02040503050406030204" pitchFamily="18" charset="0"/>
                            <a:ea typeface="华文楷体" pitchFamily="2" charset="-122"/>
                          </a:rPr>
                          <m:t>1</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为</a:t>
                </a:r>
                <a:r>
                  <a:rPr lang="zh-CN" altLang="zh-CN" sz="3200" dirty="0">
                    <a:latin typeface="Times New Roman" panose="02020603050405020304" pitchFamily="18" charset="0"/>
                    <a:ea typeface="华文楷体" pitchFamily="2" charset="-122"/>
                    <a:cs typeface="Times New Roman" panose="02020603050405020304" pitchFamily="18" charset="0"/>
                  </a:rPr>
                  <a:t>结束字符的子串的最长前缀</a:t>
                </a:r>
                <a:r>
                  <a:rPr lang="zh-CN" altLang="en-US" sz="3200" dirty="0">
                    <a:latin typeface="Times New Roman" panose="02020603050405020304" pitchFamily="18" charset="0"/>
                    <a:ea typeface="华文楷体" pitchFamily="2" charset="-122"/>
                    <a:cs typeface="Times New Roman" panose="02020603050405020304" pitchFamily="18" charset="0"/>
                  </a:rPr>
                  <a:t>长度为</a:t>
                </a:r>
                <a:r>
                  <a:rPr lang="en-US" altLang="zh-CN" sz="3200" dirty="0">
                    <a:latin typeface="Times New Roman" panose="02020603050405020304" pitchFamily="18" charset="0"/>
                    <a:ea typeface="华文楷体" pitchFamily="2" charset="-122"/>
                    <a:cs typeface="Times New Roman" panose="02020603050405020304" pitchFamily="18" charset="0"/>
                  </a:rPr>
                  <a:t>k</a:t>
                </a:r>
                <a:r>
                  <a:rPr lang="zh-CN" altLang="zh-CN" sz="3200" dirty="0">
                    <a:latin typeface="Times New Roman" panose="02020603050405020304" pitchFamily="18" charset="0"/>
                    <a:ea typeface="华文楷体" pitchFamily="2" charset="-122"/>
                    <a:cs typeface="Times New Roman" panose="02020603050405020304" pitchFamily="18" charset="0"/>
                  </a:rPr>
                  <a:t>，则主串</a:t>
                </a:r>
                <a:r>
                  <a:rPr lang="en-US" altLang="zh-CN" sz="3200" dirty="0">
                    <a:latin typeface="Times New Roman" panose="02020603050405020304" pitchFamily="18" charset="0"/>
                    <a:ea typeface="华文楷体" pitchFamily="2" charset="-122"/>
                    <a:cs typeface="Times New Roman" panose="02020603050405020304" pitchFamily="18" charset="0"/>
                  </a:rPr>
                  <a:t>s</a:t>
                </a:r>
                <a:r>
                  <a:rPr lang="zh-CN" altLang="zh-CN" sz="3200" dirty="0">
                    <a:latin typeface="Times New Roman" panose="02020603050405020304" pitchFamily="18" charset="0"/>
                    <a:ea typeface="华文楷体" pitchFamily="2" charset="-122"/>
                    <a:cs typeface="Times New Roman" panose="02020603050405020304" pitchFamily="18" charset="0"/>
                  </a:rPr>
                  <a:t>的失配点</a:t>
                </a:r>
                <a14:m>
                  <m:oMath xmlns:m="http://schemas.openxmlformats.org/officeDocument/2006/math">
                    <m:sSub>
                      <m:sSubPr>
                        <m:ctrlPr>
                          <a:rPr lang="en-US" altLang="zh-CN" sz="3200" i="1" dirty="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a:latin typeface="Cambria Math" panose="02040503050406030204" pitchFamily="18" charset="0"/>
                            <a:ea typeface="华文楷体" pitchFamily="2" charset="-122"/>
                          </a:rPr>
                          <m:t>i</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下一步只需</a:t>
                </a:r>
                <a:r>
                  <a:rPr lang="zh-CN" altLang="zh-CN" sz="3200" dirty="0" smtClean="0">
                    <a:latin typeface="Times New Roman" panose="02020603050405020304" pitchFamily="18" charset="0"/>
                    <a:ea typeface="华文楷体" pitchFamily="2" charset="-122"/>
                    <a:cs typeface="Times New Roman" panose="02020603050405020304" pitchFamily="18" charset="0"/>
                  </a:rPr>
                  <a:t>和</a:t>
                </a:r>
                <a14:m>
                  <m:oMath xmlns:m="http://schemas.openxmlformats.org/officeDocument/2006/math">
                    <m:sSub>
                      <m:sSubPr>
                        <m:ctrlPr>
                          <a:rPr lang="en-US" altLang="zh-CN" sz="3200" i="1" smtClean="0">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smtClean="0">
                            <a:latin typeface="Cambria Math" panose="02040503050406030204" pitchFamily="18" charset="0"/>
                            <a:ea typeface="华文楷体" pitchFamily="2" charset="-122"/>
                          </a:rPr>
                          <m:t>k</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继续</a:t>
                </a:r>
                <a:r>
                  <a:rPr lang="zh-CN" altLang="zh-CN" sz="3200" dirty="0">
                    <a:latin typeface="Times New Roman" panose="02020603050405020304" pitchFamily="18" charset="0"/>
                    <a:ea typeface="华文楷体" pitchFamily="2" charset="-122"/>
                    <a:cs typeface="Times New Roman" panose="02020603050405020304" pitchFamily="18" charset="0"/>
                  </a:rPr>
                  <a:t>比较下去就可以了。若</a:t>
                </a:r>
                <a14:m>
                  <m:oMath xmlns:m="http://schemas.openxmlformats.org/officeDocument/2006/math">
                    <m:sSub>
                      <m:sSubPr>
                        <m:ctrlPr>
                          <a:rPr lang="en-US" altLang="zh-CN" sz="3200" i="1">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a:latin typeface="Cambria Math" panose="02040503050406030204" pitchFamily="18" charset="0"/>
                            <a:ea typeface="华文楷体" pitchFamily="2" charset="-122"/>
                          </a:rPr>
                          <m:t>k</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a:t>
                </a:r>
                <a14:m>
                  <m:oMath xmlns:m="http://schemas.openxmlformats.org/officeDocument/2006/math">
                    <m:sSub>
                      <m:sSubPr>
                        <m:ctrlPr>
                          <a:rPr lang="en-US" altLang="zh-CN" sz="3200" i="1" dirty="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a:latin typeface="Cambria Math" panose="02040503050406030204" pitchFamily="18" charset="0"/>
                            <a:ea typeface="华文楷体" pitchFamily="2" charset="-122"/>
                          </a:rPr>
                          <m:t>i</m:t>
                        </m:r>
                      </m:sub>
                    </m:sSub>
                  </m:oMath>
                </a14:m>
                <a:r>
                  <a:rPr lang="zh-CN" altLang="zh-CN" sz="3200" dirty="0">
                    <a:latin typeface="Times New Roman" panose="02020603050405020304" pitchFamily="18" charset="0"/>
                    <a:ea typeface="华文楷体" pitchFamily="2" charset="-122"/>
                    <a:cs typeface="Times New Roman" panose="02020603050405020304" pitchFamily="18" charset="0"/>
                  </a:rPr>
                  <a:t>，则继续比较</a:t>
                </a:r>
                <a14:m>
                  <m:oMath xmlns:m="http://schemas.openxmlformats.org/officeDocument/2006/math">
                    <m:sSub>
                      <m:sSubPr>
                        <m:ctrlPr>
                          <a:rPr lang="en-US" altLang="zh-CN" sz="3200" i="1">
                            <a:latin typeface="Cambria Math" panose="02040503050406030204" pitchFamily="18" charset="0"/>
                            <a:ea typeface="华文楷体" pitchFamily="2" charset="-122"/>
                          </a:rPr>
                        </m:ctrlPr>
                      </m:sSubPr>
                      <m:e>
                        <m:r>
                          <m:rPr>
                            <m:sty m:val="p"/>
                          </m:rPr>
                          <a:rPr lang="en-US" altLang="zh-CN" sz="3200" i="1">
                            <a:latin typeface="Cambria Math" panose="02040503050406030204" pitchFamily="18" charset="0"/>
                            <a:ea typeface="华文楷体" pitchFamily="2" charset="-122"/>
                          </a:rPr>
                          <m:t>t</m:t>
                        </m:r>
                      </m:e>
                      <m:sub>
                        <m:r>
                          <m:rPr>
                            <m:sty m:val="p"/>
                          </m:rPr>
                          <a:rPr lang="en-US" altLang="zh-CN" sz="3200" i="1">
                            <a:latin typeface="Cambria Math" panose="02040503050406030204" pitchFamily="18" charset="0"/>
                            <a:ea typeface="华文楷体" pitchFamily="2" charset="-122"/>
                          </a:rPr>
                          <m:t>k</m:t>
                        </m:r>
                        <m:r>
                          <a:rPr lang="en-US" altLang="zh-CN" sz="3200" i="1">
                            <a:latin typeface="Cambria Math" panose="02040503050406030204" pitchFamily="18" charset="0"/>
                            <a:ea typeface="华文楷体" pitchFamily="2" charset="-122"/>
                          </a:rPr>
                          <m:t>+1</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和</a:t>
                </a:r>
                <a14:m>
                  <m:oMath xmlns:m="http://schemas.openxmlformats.org/officeDocument/2006/math">
                    <m:sSub>
                      <m:sSubPr>
                        <m:ctrlPr>
                          <a:rPr lang="en-US" altLang="zh-CN" sz="3200" i="1" dirty="0">
                            <a:latin typeface="Cambria Math" panose="02040503050406030204" pitchFamily="18" charset="0"/>
                            <a:ea typeface="华文楷体" pitchFamily="2" charset="-122"/>
                          </a:rPr>
                        </m:ctrlPr>
                      </m:sSubPr>
                      <m:e>
                        <m:r>
                          <m:rPr>
                            <m:sty m:val="p"/>
                          </m:rPr>
                          <a:rPr lang="en-US" altLang="zh-CN" sz="3200" i="1" dirty="0">
                            <a:latin typeface="Cambria Math" panose="02040503050406030204" pitchFamily="18" charset="0"/>
                            <a:ea typeface="华文楷体" pitchFamily="2" charset="-122"/>
                          </a:rPr>
                          <m:t>s</m:t>
                        </m:r>
                      </m:e>
                      <m:sub>
                        <m:r>
                          <m:rPr>
                            <m:sty m:val="p"/>
                          </m:rPr>
                          <a:rPr lang="en-US" altLang="zh-CN" sz="3200" i="1" dirty="0">
                            <a:latin typeface="Cambria Math" panose="02040503050406030204" pitchFamily="18" charset="0"/>
                            <a:ea typeface="华文楷体" pitchFamily="2" charset="-122"/>
                          </a:rPr>
                          <m:t>i</m:t>
                        </m:r>
                        <m:r>
                          <a:rPr lang="en-US" altLang="zh-CN" sz="3200" i="1" dirty="0">
                            <a:latin typeface="Cambria Math" panose="02040503050406030204" pitchFamily="18" charset="0"/>
                            <a:ea typeface="华文楷体" pitchFamily="2" charset="-122"/>
                          </a:rPr>
                          <m:t>+1</m:t>
                        </m:r>
                      </m:sub>
                    </m:sSub>
                  </m:oMath>
                </a14:m>
                <a:r>
                  <a:rPr lang="zh-CN" altLang="zh-CN" sz="3200" dirty="0" smtClean="0">
                    <a:latin typeface="Times New Roman" panose="02020603050405020304" pitchFamily="18" charset="0"/>
                    <a:ea typeface="华文楷体" pitchFamily="2" charset="-122"/>
                    <a:cs typeface="Times New Roman" panose="02020603050405020304" pitchFamily="18" charset="0"/>
                  </a:rPr>
                  <a:t>，</a:t>
                </a:r>
                <a:r>
                  <a:rPr lang="zh-CN" altLang="zh-CN" sz="3200" dirty="0">
                    <a:latin typeface="Times New Roman" panose="02020603050405020304" pitchFamily="18" charset="0"/>
                    <a:ea typeface="华文楷体" pitchFamily="2" charset="-122"/>
                    <a:cs typeface="Times New Roman" panose="02020603050405020304" pitchFamily="18" charset="0"/>
                  </a:rPr>
                  <a:t>如此继续进行，直至找到该模式，或者断定该模式不存在为止。</a:t>
                </a:r>
              </a:p>
            </p:txBody>
          </p:sp>
        </mc:Choice>
        <mc:Fallback xmlns="">
          <p:sp>
            <p:nvSpPr>
              <p:cNvPr id="8" name="矩形 7"/>
              <p:cNvSpPr>
                <a:spLocks noRot="1" noChangeAspect="1" noMove="1" noResize="1" noEditPoints="1" noAdjustHandles="1" noChangeArrowheads="1" noChangeShapeType="1" noTextEdit="1"/>
              </p:cNvSpPr>
              <p:nvPr/>
            </p:nvSpPr>
            <p:spPr>
              <a:xfrm>
                <a:off x="288285" y="1538380"/>
                <a:ext cx="11162884" cy="3138039"/>
              </a:xfrm>
              <a:prstGeom prst="rect">
                <a:avLst/>
              </a:prstGeom>
              <a:blipFill>
                <a:blip r:embed="rId3"/>
                <a:stretch>
                  <a:fillRect l="-1365" t="-2718" r="-5025" b="-54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3831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6" name="直接连接符 5"/>
          <p:cNvCxnSpPr/>
          <p:nvPr/>
        </p:nvCxnSpPr>
        <p:spPr>
          <a:xfrm flipH="1">
            <a:off x="5128591" y="1358761"/>
            <a:ext cx="39756"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88285" y="1538380"/>
            <a:ext cx="4482498" cy="4893647"/>
          </a:xfrm>
          <a:prstGeom prst="rect">
            <a:avLst/>
          </a:prstGeom>
        </p:spPr>
        <p:txBody>
          <a:bodyPr wrap="square">
            <a:spAutoFit/>
          </a:bodyPr>
          <a:lstStyle/>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从串的第</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start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个字符起，向后</a:t>
            </a:r>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查找字符串</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第一次在串中出现</a:t>
            </a:r>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的位置找到返回位置序号，未</a:t>
            </a:r>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找到返回</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-1</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KMP_find</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sstring</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&amp;t,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start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const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n = length(), m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t.length</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*next,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curStart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i,j</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p>
          <a:p>
            <a:endPar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next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nextValue</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 </a:t>
            </a:r>
            <a:endPar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5128591" y="1215214"/>
            <a:ext cx="7023006" cy="5539978"/>
          </a:xfrm>
          <a:prstGeom prst="rect">
            <a:avLst/>
          </a:prstGeom>
        </p:spPr>
        <p:txBody>
          <a:bodyPr wrap="square">
            <a:spAutoFit/>
          </a:bodyPr>
          <a:lstStyle/>
          <a:p>
            <a:pPr indent="266700" algn="just">
              <a:spcAft>
                <a:spcPts val="0"/>
              </a:spcAft>
            </a:pPr>
            <a:r>
              <a:rPr lang="en-US" altLang="zh-CN" kern="100" dirty="0">
                <a:solidFill>
                  <a:srgbClr val="000000"/>
                </a:solidFill>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sz="2400" kern="100" dirty="0">
                <a:solidFill>
                  <a:srgbClr val="000000"/>
                </a:solidFill>
                <a:latin typeface="Times New Roman" panose="02020603050405020304" pitchFamily="18" charset="0"/>
                <a:ea typeface="宋体" panose="02010600030101010101" pitchFamily="2" charset="-122"/>
              </a:rPr>
              <a:t>    </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next</a:t>
            </a:r>
            <a:r>
              <a:rPr lang="zh-CN"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数组中的值在主串中查找模式</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=start; j=0;</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while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&lt;=(n-m))</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kern="1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curStart</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while ((j&lt;m)&amp;&amp;(</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str</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t.str</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j++</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if (j==m)</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curStart</a:t>
            </a:r>
            <a:r>
              <a:rPr lang="en-US" altLang="zh-CN" sz="2400" kern="1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break;   </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if (next[j]==-1)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i;j</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else {j=next[j];}</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return </a:t>
            </a:r>
            <a:r>
              <a:rPr lang="en-US" altLang="zh-CN" sz="2400" kern="1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pos</a:t>
            </a: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a:spcAft>
                <a:spcPts val="0"/>
              </a:spcAft>
            </a:pPr>
            <a:r>
              <a:rPr lang="en-US" altLang="zh-CN" sz="2400" kern="1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24564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分析：</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88285" y="1538380"/>
            <a:ext cx="11360376" cy="4893647"/>
          </a:xfrm>
          <a:prstGeom prst="rect">
            <a:avLst/>
          </a:prstGeom>
        </p:spPr>
        <p:txBody>
          <a:bodyPr wrap="square">
            <a:spAutoFit/>
          </a:bodyPr>
          <a:lstStyle/>
          <a:p>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计算失配函数，时间达</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O(m</a:t>
            </a:r>
            <a:r>
              <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KMP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算法</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，观察</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主串的指针</a:t>
            </a: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开始</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，每次</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比较后</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不会减少，它或者不变或者增大</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直至</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n-m</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不变的次数共有</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多少</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如果</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本次开始</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匹配主</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串的第</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个字符和模式中第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个字符相等，则</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增加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；如果不等，本次模式匹配结束，下次模式匹配时</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也增加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，故主串中每个</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最多用</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次，</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总体有</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n-m</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）次比较</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特殊</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地，如果模式的第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个字符和主串的第</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个字符比较时总是不等</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，比较次数最少</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n-m</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次</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一般情况，</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m</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远</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小于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KMP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模式匹配算法时间复杂度为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O(n)</a:t>
            </a:r>
            <a:r>
              <a:rPr lang="zh-CN"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75590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5" y="784578"/>
            <a:ext cx="11162884" cy="574183"/>
          </a:xfrm>
        </p:spPr>
        <p:txBody>
          <a:bodyPr>
            <a:normAutofit/>
          </a:bodyPr>
          <a:lstStyle/>
          <a:p>
            <a:r>
              <a:rPr lang="en-US" altLang="zh-CN" dirty="0">
                <a:latin typeface="Times New Roman" panose="02020603050405020304" pitchFamily="18" charset="0"/>
                <a:ea typeface="华文楷体" pitchFamily="2" charset="-122"/>
                <a:cs typeface="Times New Roman" panose="02020603050405020304" pitchFamily="18" charset="0"/>
              </a:rPr>
              <a:t>Knuth-Morris-Pratt(KMP)</a:t>
            </a:r>
            <a:r>
              <a:rPr lang="zh-CN" altLang="zh-CN" dirty="0" smtClean="0">
                <a:latin typeface="Times New Roman" panose="02020603050405020304" pitchFamily="18" charset="0"/>
                <a:ea typeface="华文楷体" pitchFamily="2" charset="-122"/>
                <a:cs typeface="Times New Roman" panose="02020603050405020304" pitchFamily="18" charset="0"/>
              </a:rPr>
              <a:t>算法</a:t>
            </a:r>
            <a:r>
              <a:rPr lang="zh-CN" altLang="en-US" dirty="0" smtClean="0">
                <a:latin typeface="Times New Roman" panose="02020603050405020304" pitchFamily="18" charset="0"/>
                <a:ea typeface="华文楷体" pitchFamily="2" charset="-122"/>
                <a:cs typeface="Times New Roman" panose="02020603050405020304" pitchFamily="18" charset="0"/>
              </a:rPr>
              <a:t>的优点：</a:t>
            </a:r>
            <a:endParaRPr lang="zh-CN" altLang="zh-CN"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288285" y="1358761"/>
            <a:ext cx="10781275" cy="5262979"/>
          </a:xfrm>
          <a:prstGeom prst="rect">
            <a:avLst/>
          </a:prstGeom>
        </p:spPr>
        <p:txBody>
          <a:bodyPr wrap="square">
            <a:spAutoFit/>
          </a:bodyPr>
          <a:lstStyle/>
          <a:p>
            <a:r>
              <a:rPr lang="zh-CN" altLang="zh-CN" sz="2800" dirty="0" smtClean="0">
                <a:latin typeface="华文楷体" pitchFamily="2" charset="-122"/>
                <a:ea typeface="华文楷体" pitchFamily="2" charset="-122"/>
              </a:rPr>
              <a:t>在</a:t>
            </a:r>
            <a:r>
              <a:rPr lang="zh-CN" altLang="zh-CN" sz="2800" dirty="0">
                <a:latin typeface="华文楷体" pitchFamily="2" charset="-122"/>
                <a:ea typeface="华文楷体" pitchFamily="2" charset="-122"/>
              </a:rPr>
              <a:t>硬盘当中寻找</a:t>
            </a:r>
            <a:r>
              <a:rPr lang="zh-CN" altLang="zh-CN" sz="2800" dirty="0" smtClean="0">
                <a:latin typeface="华文楷体" pitchFamily="2" charset="-122"/>
                <a:ea typeface="华文楷体" pitchFamily="2" charset="-122"/>
              </a:rPr>
              <a:t>模式时</a:t>
            </a:r>
            <a:r>
              <a:rPr lang="zh-CN" altLang="en-US" sz="2800" dirty="0" smtClean="0">
                <a:latin typeface="华文楷体" pitchFamily="2" charset="-122"/>
                <a:ea typeface="华文楷体" pitchFamily="2" charset="-122"/>
              </a:rPr>
              <a:t>，</a:t>
            </a:r>
            <a:r>
              <a:rPr lang="zh-CN" altLang="zh-CN" sz="2800" dirty="0" smtClean="0">
                <a:latin typeface="华文楷体" pitchFamily="2" charset="-122"/>
                <a:ea typeface="华文楷体" pitchFamily="2" charset="-122"/>
              </a:rPr>
              <a:t>主</a:t>
            </a:r>
            <a:r>
              <a:rPr lang="zh-CN" altLang="zh-CN" sz="2800" dirty="0">
                <a:latin typeface="华文楷体" pitchFamily="2" charset="-122"/>
                <a:ea typeface="华文楷体" pitchFamily="2" charset="-122"/>
              </a:rPr>
              <a:t>串指针</a:t>
            </a:r>
            <a:r>
              <a:rPr lang="en-US" altLang="zh-CN" sz="2800" dirty="0" err="1">
                <a:latin typeface="华文楷体" pitchFamily="2" charset="-122"/>
                <a:ea typeface="华文楷体" pitchFamily="2" charset="-122"/>
              </a:rPr>
              <a:t>i</a:t>
            </a:r>
            <a:r>
              <a:rPr lang="zh-CN" altLang="zh-CN" sz="2800" dirty="0">
                <a:latin typeface="华文楷体" pitchFamily="2" charset="-122"/>
                <a:ea typeface="华文楷体" pitchFamily="2" charset="-122"/>
              </a:rPr>
              <a:t>不会变小</a:t>
            </a:r>
            <a:r>
              <a:rPr lang="en-US" altLang="zh-CN"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即不回溯</a:t>
            </a:r>
            <a:r>
              <a:rPr lang="en-US" altLang="zh-CN" sz="2800" dirty="0">
                <a:latin typeface="华文楷体" pitchFamily="2" charset="-122"/>
                <a:ea typeface="华文楷体" pitchFamily="2" charset="-122"/>
              </a:rPr>
              <a:t>)</a:t>
            </a:r>
            <a:r>
              <a:rPr lang="zh-CN" altLang="zh-CN" sz="2800" dirty="0">
                <a:latin typeface="华文楷体" pitchFamily="2" charset="-122"/>
                <a:ea typeface="华文楷体" pitchFamily="2" charset="-122"/>
              </a:rPr>
              <a:t>，是一个很大的优点</a:t>
            </a:r>
            <a:r>
              <a:rPr lang="zh-CN" altLang="zh-CN"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endParaRPr lang="en-US" altLang="zh-CN" sz="2800" dirty="0" smtClean="0">
              <a:latin typeface="华文楷体" pitchFamily="2" charset="-122"/>
              <a:ea typeface="华文楷体" pitchFamily="2" charset="-122"/>
            </a:endParaRPr>
          </a:p>
          <a:p>
            <a:r>
              <a:rPr lang="zh-CN" altLang="zh-CN" sz="2800" dirty="0" smtClean="0">
                <a:latin typeface="华文楷体" pitchFamily="2" charset="-122"/>
                <a:ea typeface="华文楷体" pitchFamily="2" charset="-122"/>
              </a:rPr>
              <a:t>设内存</a:t>
            </a:r>
            <a:r>
              <a:rPr lang="zh-CN" altLang="en-US" sz="2800" dirty="0" smtClean="0">
                <a:latin typeface="华文楷体" pitchFamily="2" charset="-122"/>
                <a:ea typeface="华文楷体" pitchFamily="2" charset="-122"/>
              </a:rPr>
              <a:t>保存了</a:t>
            </a:r>
            <a:r>
              <a:rPr lang="zh-CN" altLang="zh-CN" sz="2800" dirty="0" smtClean="0">
                <a:latin typeface="华文楷体" pitchFamily="2" charset="-122"/>
                <a:ea typeface="华文楷体" pitchFamily="2" charset="-122"/>
              </a:rPr>
              <a:t>模式和</a:t>
            </a:r>
            <a:r>
              <a:rPr lang="en-US" altLang="zh-CN" sz="2800" dirty="0" smtClean="0">
                <a:latin typeface="华文楷体" pitchFamily="2" charset="-122"/>
                <a:ea typeface="华文楷体" pitchFamily="2" charset="-122"/>
              </a:rPr>
              <a:t>next</a:t>
            </a:r>
            <a:r>
              <a:rPr lang="zh-CN" altLang="zh-CN" sz="2800" dirty="0">
                <a:latin typeface="华文楷体" pitchFamily="2" charset="-122"/>
                <a:ea typeface="华文楷体" pitchFamily="2" charset="-122"/>
              </a:rPr>
              <a:t>数组</a:t>
            </a:r>
            <a:r>
              <a:rPr lang="zh-CN"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还保存了从</a:t>
            </a:r>
            <a:r>
              <a:rPr lang="zh-CN" altLang="zh-CN" sz="2800" dirty="0" smtClean="0">
                <a:latin typeface="华文楷体" pitchFamily="2" charset="-122"/>
                <a:ea typeface="华文楷体" pitchFamily="2" charset="-122"/>
              </a:rPr>
              <a:t>硬盘</a:t>
            </a:r>
            <a:r>
              <a:rPr lang="zh-CN" altLang="en-US" sz="2800" dirty="0" smtClean="0">
                <a:latin typeface="华文楷体" pitchFamily="2" charset="-122"/>
                <a:ea typeface="华文楷体" pitchFamily="2" charset="-122"/>
              </a:rPr>
              <a:t>读来</a:t>
            </a:r>
            <a:r>
              <a:rPr lang="zh-CN" altLang="zh-CN" sz="2800" dirty="0" smtClean="0">
                <a:latin typeface="华文楷体" pitchFamily="2" charset="-122"/>
                <a:ea typeface="华文楷体" pitchFamily="2" charset="-122"/>
              </a:rPr>
              <a:t>的</a:t>
            </a:r>
            <a:r>
              <a:rPr lang="zh-CN" altLang="en-US" sz="2800" dirty="0" smtClean="0">
                <a:latin typeface="华文楷体" pitchFamily="2" charset="-122"/>
                <a:ea typeface="华文楷体" pitchFamily="2" charset="-122"/>
              </a:rPr>
              <a:t>主串中</a:t>
            </a:r>
            <a:r>
              <a:rPr lang="zh-CN" altLang="zh-CN" sz="2800" dirty="0" smtClean="0">
                <a:latin typeface="华文楷体" pitchFamily="2" charset="-122"/>
                <a:ea typeface="华文楷体" pitchFamily="2" charset="-122"/>
              </a:rPr>
              <a:t>一</a:t>
            </a:r>
            <a:r>
              <a:rPr lang="zh-CN" altLang="zh-CN" sz="2800" dirty="0">
                <a:latin typeface="华文楷体" pitchFamily="2" charset="-122"/>
                <a:ea typeface="华文楷体" pitchFamily="2" charset="-122"/>
              </a:rPr>
              <a:t>个</a:t>
            </a:r>
            <a:r>
              <a:rPr lang="zh-CN" altLang="zh-CN" sz="2800" dirty="0" smtClean="0">
                <a:latin typeface="华文楷体" pitchFamily="2" charset="-122"/>
                <a:ea typeface="华文楷体" pitchFamily="2" charset="-122"/>
              </a:rPr>
              <a:t>扇区</a:t>
            </a:r>
            <a:r>
              <a:rPr lang="zh-CN" altLang="en-US" sz="2800" dirty="0" smtClean="0">
                <a:latin typeface="华文楷体" pitchFamily="2" charset="-122"/>
                <a:ea typeface="华文楷体" pitchFamily="2" charset="-122"/>
              </a:rPr>
              <a:t>大小</a:t>
            </a:r>
            <a:r>
              <a:rPr lang="zh-CN" altLang="zh-CN" sz="2800" dirty="0" smtClean="0">
                <a:latin typeface="华文楷体" pitchFamily="2" charset="-122"/>
                <a:ea typeface="华文楷体" pitchFamily="2" charset="-122"/>
              </a:rPr>
              <a:t>的</a:t>
            </a:r>
            <a:r>
              <a:rPr lang="zh-CN" altLang="zh-CN" sz="2800" dirty="0">
                <a:latin typeface="华文楷体" pitchFamily="2" charset="-122"/>
                <a:ea typeface="华文楷体" pitchFamily="2" charset="-122"/>
              </a:rPr>
              <a:t>字符串</a:t>
            </a:r>
            <a:r>
              <a:rPr lang="zh-CN" altLang="zh-CN" sz="2800" dirty="0" smtClean="0">
                <a:latin typeface="华文楷体" pitchFamily="2" charset="-122"/>
                <a:ea typeface="华文楷体" pitchFamily="2" charset="-122"/>
              </a:rPr>
              <a:t>。</a:t>
            </a:r>
            <a:endParaRPr lang="en-US" altLang="zh-CN" sz="2800" dirty="0" smtClean="0">
              <a:latin typeface="华文楷体" pitchFamily="2" charset="-122"/>
              <a:ea typeface="华文楷体" pitchFamily="2" charset="-122"/>
            </a:endParaRPr>
          </a:p>
          <a:p>
            <a:endParaRPr lang="en-US" altLang="zh-CN" sz="2800" dirty="0">
              <a:latin typeface="华文楷体" pitchFamily="2" charset="-122"/>
              <a:ea typeface="华文楷体" pitchFamily="2" charset="-122"/>
            </a:endParaRPr>
          </a:p>
          <a:p>
            <a:r>
              <a:rPr lang="zh-CN" altLang="zh-CN" sz="2800" dirty="0" smtClean="0">
                <a:latin typeface="华文楷体" pitchFamily="2" charset="-122"/>
                <a:ea typeface="华文楷体" pitchFamily="2" charset="-122"/>
              </a:rPr>
              <a:t>假设</a:t>
            </a:r>
            <a:r>
              <a:rPr lang="zh-CN" altLang="zh-CN" sz="2800" dirty="0">
                <a:latin typeface="华文楷体" pitchFamily="2" charset="-122"/>
                <a:ea typeface="华文楷体" pitchFamily="2" charset="-122"/>
              </a:rPr>
              <a:t>第一个扇区的字符串同模式的相应字符串完全匹配了，下一步将读入第二个扇区的字符串到内存缓冲区，将第一个扇区的字符串覆盖</a:t>
            </a:r>
            <a:r>
              <a:rPr lang="zh-CN" altLang="zh-CN" sz="2800" dirty="0" smtClean="0">
                <a:latin typeface="华文楷体" pitchFamily="2" charset="-122"/>
                <a:ea typeface="华文楷体" pitchFamily="2" charset="-122"/>
              </a:rPr>
              <a:t>掉</a:t>
            </a:r>
            <a:r>
              <a:rPr lang="zh-CN" altLang="en-US" sz="2800" dirty="0" smtClean="0">
                <a:latin typeface="华文楷体" pitchFamily="2" charset="-122"/>
                <a:ea typeface="华文楷体" pitchFamily="2" charset="-122"/>
              </a:rPr>
              <a:t>；假设</a:t>
            </a:r>
            <a:r>
              <a:rPr lang="zh-CN" altLang="zh-CN" sz="2800" dirty="0" smtClean="0">
                <a:latin typeface="华文楷体" pitchFamily="2" charset="-122"/>
                <a:ea typeface="华文楷体" pitchFamily="2" charset="-122"/>
              </a:rPr>
              <a:t>已</a:t>
            </a:r>
            <a:r>
              <a:rPr lang="zh-CN" altLang="zh-CN" sz="2800" dirty="0">
                <a:latin typeface="华文楷体" pitchFamily="2" charset="-122"/>
                <a:ea typeface="华文楷体" pitchFamily="2" charset="-122"/>
              </a:rPr>
              <a:t>在内存缓冲区中的第二个扇区的字符和模式进行匹配时，发生失配</a:t>
            </a:r>
            <a:r>
              <a:rPr lang="zh-CN" altLang="zh-CN" sz="2800" dirty="0" smtClean="0">
                <a:latin typeface="华文楷体" pitchFamily="2" charset="-122"/>
                <a:ea typeface="华文楷体" pitchFamily="2" charset="-122"/>
              </a:rPr>
              <a:t>，用</a:t>
            </a:r>
            <a:r>
              <a:rPr lang="en-US" altLang="zh-CN" sz="2800" dirty="0">
                <a:latin typeface="华文楷体" pitchFamily="2" charset="-122"/>
                <a:ea typeface="华文楷体" pitchFamily="2" charset="-122"/>
              </a:rPr>
              <a:t>BF</a:t>
            </a:r>
            <a:r>
              <a:rPr lang="zh-CN" altLang="zh-CN" sz="2800" dirty="0">
                <a:latin typeface="华文楷体" pitchFamily="2" charset="-122"/>
                <a:ea typeface="华文楷体" pitchFamily="2" charset="-122"/>
              </a:rPr>
              <a:t>算法</a:t>
            </a:r>
            <a:r>
              <a:rPr lang="zh-CN"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就要</a:t>
            </a:r>
            <a:r>
              <a:rPr lang="zh-CN" altLang="zh-CN" sz="2800" dirty="0" smtClean="0">
                <a:latin typeface="华文楷体" pitchFamily="2" charset="-122"/>
                <a:ea typeface="华文楷体" pitchFamily="2" charset="-122"/>
              </a:rPr>
              <a:t>将</a:t>
            </a:r>
            <a:r>
              <a:rPr lang="zh-CN" altLang="zh-CN" sz="2800" dirty="0">
                <a:latin typeface="华文楷体" pitchFamily="2" charset="-122"/>
                <a:ea typeface="华文楷体" pitchFamily="2" charset="-122"/>
              </a:rPr>
              <a:t>第一个扇区的字符串重新读入到内存缓冲区才可以继续匹配下去</a:t>
            </a:r>
            <a:r>
              <a:rPr lang="zh-CN" altLang="zh-CN" sz="2800" dirty="0" smtClean="0">
                <a:latin typeface="华文楷体" pitchFamily="2" charset="-122"/>
                <a:ea typeface="华文楷体" pitchFamily="2" charset="-122"/>
              </a:rPr>
              <a:t>，</a:t>
            </a:r>
            <a:r>
              <a:rPr lang="zh-CN" altLang="en-US" sz="2800" dirty="0" smtClean="0">
                <a:latin typeface="华文楷体" pitchFamily="2" charset="-122"/>
                <a:ea typeface="华文楷体" pitchFamily="2" charset="-122"/>
              </a:rPr>
              <a:t>重新读入非常费时，而</a:t>
            </a:r>
            <a:r>
              <a:rPr lang="en-US" altLang="zh-CN" sz="2800" dirty="0" smtClean="0">
                <a:latin typeface="华文楷体" pitchFamily="2" charset="-122"/>
                <a:ea typeface="华文楷体" pitchFamily="2" charset="-122"/>
              </a:rPr>
              <a:t>KMP</a:t>
            </a:r>
            <a:r>
              <a:rPr lang="zh-CN" altLang="zh-CN" sz="2800" dirty="0" smtClean="0">
                <a:latin typeface="华文楷体" pitchFamily="2" charset="-122"/>
                <a:ea typeface="华文楷体" pitchFamily="2" charset="-122"/>
              </a:rPr>
              <a:t>算法完全</a:t>
            </a:r>
            <a:r>
              <a:rPr lang="zh-CN" altLang="zh-CN" sz="2800" dirty="0">
                <a:latin typeface="华文楷体" pitchFamily="2" charset="-122"/>
                <a:ea typeface="华文楷体" pitchFamily="2" charset="-122"/>
              </a:rPr>
              <a:t>避免了这个缺点</a:t>
            </a:r>
            <a:r>
              <a:rPr lang="zh-CN" altLang="zh-CN" sz="2800" dirty="0" smtClean="0">
                <a:latin typeface="华文楷体" pitchFamily="2" charset="-122"/>
                <a:ea typeface="华文楷体" pitchFamily="2" charset="-122"/>
              </a:rPr>
              <a:t>，是</a:t>
            </a:r>
            <a:r>
              <a:rPr lang="zh-CN" altLang="zh-CN" sz="2800" dirty="0">
                <a:latin typeface="华文楷体" pitchFamily="2" charset="-122"/>
                <a:ea typeface="华文楷体" pitchFamily="2" charset="-122"/>
              </a:rPr>
              <a:t>一个很好的算法。</a:t>
            </a:r>
          </a:p>
        </p:txBody>
      </p:sp>
    </p:spTree>
    <p:extLst>
      <p:ext uri="{BB962C8B-B14F-4D97-AF65-F5344CB8AC3E}">
        <p14:creationId xmlns:p14="http://schemas.microsoft.com/office/powerpoint/2010/main" val="170137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936691"/>
            <a:ext cx="11458279" cy="4021197"/>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对于</a:t>
            </a:r>
            <a:r>
              <a:rPr lang="zh-CN" altLang="en-US" sz="2800" b="0" dirty="0" smtClean="0">
                <a:ea typeface="华文楷体" pitchFamily="2" charset="-122"/>
                <a:cs typeface="Times New Roman" panose="02020603050405020304" pitchFamily="18" charset="0"/>
              </a:rPr>
              <a:t>最一般的线性结构</a:t>
            </a:r>
            <a:r>
              <a:rPr lang="en-US" altLang="zh-CN" sz="2800" b="0" dirty="0" smtClean="0">
                <a:ea typeface="华文楷体" pitchFamily="2" charset="-122"/>
                <a:cs typeface="Times New Roman" panose="02020603050405020304" pitchFamily="18" charset="0"/>
              </a:rPr>
              <a:t>-</a:t>
            </a:r>
            <a:r>
              <a:rPr lang="zh-CN" altLang="zh-CN" sz="2800" b="0" dirty="0" smtClean="0">
                <a:ea typeface="华文楷体" pitchFamily="2" charset="-122"/>
                <a:cs typeface="Times New Roman" panose="02020603050405020304" pitchFamily="18" charset="0"/>
              </a:rPr>
              <a:t>线性表</a:t>
            </a:r>
            <a:r>
              <a:rPr lang="zh-CN" altLang="zh-CN" sz="2800" b="0" dirty="0">
                <a:ea typeface="华文楷体" pitchFamily="2" charset="-122"/>
                <a:cs typeface="Times New Roman" panose="02020603050405020304" pitchFamily="18" charset="0"/>
              </a:rPr>
              <a:t>，从逻辑结构、物理结构、基本操作实现、线性结构典型应用四个方面展开了讨论。这四个方面也是后续讨论任何一种数据结构的方法、脉络。</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在逻辑结构和基本操作分析中：用伪代码书写的抽象数据类型来描述结构中元素、元素间关系和日常生活中线性结构的常见基本操作</a:t>
            </a:r>
            <a:r>
              <a:rPr lang="zh-CN" altLang="zh-CN" sz="2800" b="0" dirty="0" smtClean="0">
                <a:ea typeface="华文楷体" pitchFamily="2" charset="-122"/>
                <a:cs typeface="Times New Roman" panose="02020603050405020304" pitchFamily="18" charset="0"/>
              </a:rPr>
              <a:t>。常见</a:t>
            </a:r>
            <a:r>
              <a:rPr lang="zh-CN" altLang="zh-CN" sz="2800" b="0" dirty="0">
                <a:ea typeface="华文楷体" pitchFamily="2" charset="-122"/>
                <a:cs typeface="Times New Roman" panose="02020603050405020304" pitchFamily="18" charset="0"/>
              </a:rPr>
              <a:t>基本操作</a:t>
            </a:r>
            <a:r>
              <a:rPr lang="zh-CN" altLang="zh-CN" sz="2800" b="0" dirty="0" smtClean="0">
                <a:ea typeface="华文楷体" pitchFamily="2" charset="-122"/>
                <a:cs typeface="Times New Roman" panose="02020603050405020304" pitchFamily="18" charset="0"/>
              </a:rPr>
              <a:t>，源自</a:t>
            </a:r>
            <a:r>
              <a:rPr lang="zh-CN" altLang="zh-CN" sz="2800" b="0" dirty="0">
                <a:ea typeface="华文楷体" pitchFamily="2" charset="-122"/>
                <a:cs typeface="Times New Roman" panose="02020603050405020304" pitchFamily="18" charset="0"/>
              </a:rPr>
              <a:t>于人类在生活中的观察和积累。一般分为结构构造类、属性类、数据操纵类、遍历类和典型应用类基本操作</a:t>
            </a:r>
            <a:r>
              <a:rPr lang="zh-CN" altLang="zh-CN"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60592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22390"/>
            <a:ext cx="11828696" cy="4578409"/>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物理结构分析中</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讨论</a:t>
            </a:r>
            <a:r>
              <a:rPr lang="zh-CN" altLang="zh-CN" sz="2800" b="0" dirty="0">
                <a:ea typeface="华文楷体" pitchFamily="2" charset="-122"/>
                <a:cs typeface="Times New Roman" panose="02020603050405020304" pitchFamily="18" charset="0"/>
              </a:rPr>
              <a:t>了将数据存储在内存中连续的空间并利用存储位置的先和后来体现元素关系先后的顺序存储法</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讨论</a:t>
            </a:r>
            <a:r>
              <a:rPr lang="zh-CN" altLang="zh-CN" sz="2800" b="0" dirty="0">
                <a:ea typeface="华文楷体" pitchFamily="2" charset="-122"/>
                <a:cs typeface="Times New Roman" panose="02020603050405020304" pitchFamily="18" charset="0"/>
              </a:rPr>
              <a:t>了将元素分别存储在内存中不连续的地方，通过对每个元素附加指针的方法存储元素间关系的链式存储法</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详细</a:t>
            </a:r>
            <a:r>
              <a:rPr lang="zh-CN" altLang="zh-CN" sz="2800" b="0" dirty="0">
                <a:ea typeface="华文楷体" pitchFamily="2" charset="-122"/>
                <a:cs typeface="Times New Roman" panose="02020603050405020304" pitchFamily="18" charset="0"/>
              </a:rPr>
              <a:t>讨论了两种结构的不同特征描述，并给出了两种结构的类型描述</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这一阶段，学习者需对本书采用的</a:t>
            </a:r>
            <a:r>
              <a:rPr lang="en-US" altLang="zh-CN" sz="2800" b="0" dirty="0">
                <a:ea typeface="华文楷体" pitchFamily="2" charset="-122"/>
                <a:cs typeface="Times New Roman" panose="02020603050405020304" pitchFamily="18" charset="0"/>
              </a:rPr>
              <a:t>C++</a:t>
            </a:r>
            <a:r>
              <a:rPr lang="zh-CN" altLang="zh-CN" sz="2800" b="0" dirty="0">
                <a:ea typeface="华文楷体" pitchFamily="2" charset="-122"/>
                <a:cs typeface="Times New Roman" panose="02020603050405020304" pitchFamily="18" charset="0"/>
              </a:rPr>
              <a:t>语言的语法进行回顾和</a:t>
            </a:r>
            <a:r>
              <a:rPr lang="zh-CN" altLang="zh-CN" sz="2800" b="0" dirty="0" smtClean="0">
                <a:ea typeface="华文楷体" pitchFamily="2" charset="-122"/>
                <a:cs typeface="Times New Roman" panose="02020603050405020304" pitchFamily="18" charset="0"/>
              </a:rPr>
              <a:t>复习</a:t>
            </a:r>
            <a:r>
              <a:rPr lang="zh-CN" altLang="en-US"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74534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3304" y="1850966"/>
            <a:ext cx="11696424" cy="3963238"/>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基本操作实现及分析中</a:t>
            </a:r>
            <a:r>
              <a:rPr lang="zh-CN" altLang="zh-CN" sz="2800" b="0" dirty="0" smtClean="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对</a:t>
            </a:r>
            <a:r>
              <a:rPr lang="zh-CN" altLang="zh-CN" sz="2800" b="0" dirty="0">
                <a:ea typeface="华文楷体" pitchFamily="2" charset="-122"/>
                <a:cs typeface="Times New Roman" panose="02020603050405020304" pitchFamily="18" charset="0"/>
              </a:rPr>
              <a:t>数据分别在顺序结构和链式结构存储时的常见典型操作，进行了算法设计、实现和算法复杂度分析</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掌握</a:t>
            </a:r>
            <a:r>
              <a:rPr lang="zh-CN" altLang="zh-CN" sz="2800" b="0" dirty="0">
                <a:ea typeface="华文楷体" pitchFamily="2" charset="-122"/>
                <a:cs typeface="Times New Roman" panose="02020603050405020304" pitchFamily="18" charset="0"/>
              </a:rPr>
              <a:t>利用参数分析、空间检查、核心操作、对其他属性的影响、正确返回的“五步口诀法”，设计一个相对完整的程序</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a:buFont typeface="Wingdings" panose="05000000000000000000" pitchFamily="2" charset="2"/>
              <a:buChar char="ü"/>
            </a:pPr>
            <a:r>
              <a:rPr lang="zh-CN" altLang="zh-CN" sz="2800" b="0" dirty="0" smtClean="0">
                <a:ea typeface="华文楷体" pitchFamily="2" charset="-122"/>
                <a:cs typeface="Times New Roman" panose="02020603050405020304" pitchFamily="18" charset="0"/>
              </a:rPr>
              <a:t>通过</a:t>
            </a:r>
            <a:r>
              <a:rPr lang="zh-CN" altLang="zh-CN" sz="2800" b="0" dirty="0">
                <a:ea typeface="华文楷体" pitchFamily="2" charset="-122"/>
                <a:cs typeface="Times New Roman" panose="02020603050405020304" pitchFamily="18" charset="0"/>
              </a:rPr>
              <a:t>对算法的复杂度分析，了解两种不同存储结构的优缺点和适用</a:t>
            </a:r>
            <a:r>
              <a:rPr lang="zh-CN" altLang="zh-CN" sz="2800" b="0" dirty="0" smtClean="0">
                <a:ea typeface="华文楷体" pitchFamily="2" charset="-122"/>
                <a:cs typeface="Times New Roman" panose="02020603050405020304" pitchFamily="18" charset="0"/>
              </a:rPr>
              <a:t>场合</a:t>
            </a:r>
            <a:r>
              <a:rPr lang="zh-CN" altLang="en-US" sz="2800" b="0" dirty="0" smtClean="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a:p>
            <a:pPr>
              <a:buFont typeface="Wingdings" panose="05000000000000000000" pitchFamily="2" charset="2"/>
              <a:buChar char="ü"/>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45802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1545" y="1751224"/>
            <a:ext cx="11458279" cy="3890452"/>
          </a:xfrm>
        </p:spPr>
        <p:txBody>
          <a:bodyPr>
            <a:noAutofit/>
          </a:bodyPr>
          <a:lstStyle/>
          <a:p>
            <a:pPr>
              <a:buFont typeface="Wingdings" panose="05000000000000000000" pitchFamily="2" charset="2"/>
              <a:buChar char="Ø"/>
            </a:pPr>
            <a:r>
              <a:rPr lang="zh-CN" altLang="zh-CN" sz="2800" b="0" dirty="0" smtClean="0">
                <a:ea typeface="华文楷体" pitchFamily="2" charset="-122"/>
                <a:cs typeface="Times New Roman" panose="02020603050405020304" pitchFamily="18" charset="0"/>
              </a:rPr>
              <a:t>典型</a:t>
            </a:r>
            <a:r>
              <a:rPr lang="zh-CN" altLang="zh-CN" sz="2800" b="0" dirty="0">
                <a:ea typeface="华文楷体" pitchFamily="2" charset="-122"/>
                <a:cs typeface="Times New Roman" panose="02020603050405020304" pitchFamily="18" charset="0"/>
              </a:rPr>
              <a:t>应用</a:t>
            </a:r>
            <a:r>
              <a:rPr lang="zh-CN" altLang="zh-CN" sz="2800" b="0" dirty="0" smtClean="0">
                <a:ea typeface="华文楷体" pitchFamily="2" charset="-122"/>
                <a:cs typeface="Times New Roman" panose="02020603050405020304" pitchFamily="18" charset="0"/>
              </a:rPr>
              <a:t>中</a:t>
            </a:r>
            <a:r>
              <a:rPr lang="en-US" altLang="zh-CN" sz="2800" b="0" dirty="0" smtClean="0">
                <a:ea typeface="华文楷体" pitchFamily="2" charset="-122"/>
                <a:cs typeface="Times New Roman" panose="02020603050405020304" pitchFamily="18" charset="0"/>
              </a:rPr>
              <a:t>:</a:t>
            </a:r>
          </a:p>
          <a:p>
            <a:pPr marL="0" indent="0">
              <a:buNone/>
            </a:pPr>
            <a:r>
              <a:rPr lang="zh-CN" altLang="zh-CN" sz="2800" b="0" dirty="0" smtClean="0">
                <a:ea typeface="华文楷体" pitchFamily="2" charset="-122"/>
                <a:cs typeface="Times New Roman" panose="02020603050405020304" pitchFamily="18" charset="0"/>
              </a:rPr>
              <a:t>详细</a:t>
            </a:r>
            <a:r>
              <a:rPr lang="zh-CN" altLang="zh-CN" sz="2800" b="0" dirty="0">
                <a:ea typeface="华文楷体" pitchFamily="2" charset="-122"/>
                <a:cs typeface="Times New Roman" panose="02020603050405020304" pitchFamily="18" charset="0"/>
              </a:rPr>
              <a:t>讨论了一元多项式</a:t>
            </a:r>
            <a:r>
              <a:rPr lang="zh-CN" altLang="zh-CN" sz="2800" b="0" dirty="0" smtClean="0">
                <a:ea typeface="华文楷体" pitchFamily="2" charset="-122"/>
                <a:cs typeface="Times New Roman" panose="02020603050405020304" pitchFamily="18" charset="0"/>
              </a:rPr>
              <a:t>、稀疏矩阵</a:t>
            </a:r>
            <a:r>
              <a:rPr lang="zh-CN" altLang="en-US" sz="2800" b="0" dirty="0" smtClean="0">
                <a:ea typeface="华文楷体" pitchFamily="2" charset="-122"/>
                <a:cs typeface="Times New Roman" panose="02020603050405020304" pitchFamily="18" charset="0"/>
              </a:rPr>
              <a:t>、字符串</a:t>
            </a:r>
            <a:r>
              <a:rPr lang="zh-CN" altLang="zh-CN" sz="2800" b="0" dirty="0" smtClean="0">
                <a:ea typeface="华文楷体" pitchFamily="2" charset="-122"/>
                <a:cs typeface="Times New Roman" panose="02020603050405020304" pitchFamily="18" charset="0"/>
              </a:rPr>
              <a:t>的</a:t>
            </a:r>
            <a:r>
              <a:rPr lang="zh-CN" altLang="zh-CN" sz="2800" b="0" dirty="0">
                <a:ea typeface="华文楷体" pitchFamily="2" charset="-122"/>
                <a:cs typeface="Times New Roman" panose="02020603050405020304" pitchFamily="18" charset="0"/>
              </a:rPr>
              <a:t>存储和运算</a:t>
            </a:r>
            <a:r>
              <a:rPr lang="zh-CN" altLang="zh-CN" sz="2800" b="0" dirty="0" smtClean="0">
                <a:ea typeface="华文楷体" pitchFamily="2" charset="-122"/>
                <a:cs typeface="Times New Roman" panose="02020603050405020304" pitchFamily="18" charset="0"/>
              </a:rPr>
              <a:t>。</a:t>
            </a:r>
            <a:endParaRPr lang="en-US" altLang="zh-CN" sz="2800" b="0" dirty="0" smtClean="0">
              <a:ea typeface="华文楷体" pitchFamily="2" charset="-122"/>
              <a:cs typeface="Times New Roman" panose="02020603050405020304" pitchFamily="18" charset="0"/>
            </a:endParaRPr>
          </a:p>
          <a:p>
            <a:pPr marL="0" indent="0">
              <a:buNone/>
            </a:pPr>
            <a:r>
              <a:rPr lang="zh-CN" altLang="zh-CN" sz="2800" b="0" dirty="0" smtClean="0">
                <a:ea typeface="华文楷体" pitchFamily="2" charset="-122"/>
                <a:cs typeface="Times New Roman" panose="02020603050405020304" pitchFamily="18" charset="0"/>
              </a:rPr>
              <a:t>在</a:t>
            </a:r>
            <a:r>
              <a:rPr lang="zh-CN" altLang="zh-CN" sz="2800" b="0" dirty="0">
                <a:ea typeface="华文楷体" pitchFamily="2" charset="-122"/>
                <a:cs typeface="Times New Roman" panose="02020603050405020304" pitchFamily="18" charset="0"/>
              </a:rPr>
              <a:t>现实生活中，具有线性关系的数据远远不止这些。但通过这三方面的例子，可以体会到：通过调用本章分析和建立的线性表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顺序表、链表</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，将这些表作为工具或者利用其存储和处理思路，可以非常方便地处理部分实际生活中的问题， </a:t>
            </a:r>
          </a:p>
          <a:p>
            <a:pPr marL="0" indent="0">
              <a:buNone/>
            </a:pPr>
            <a:endParaRPr lang="zh-CN" altLang="zh-CN" sz="2800" b="0" dirty="0">
              <a:ea typeface="华文楷体" pitchFamily="2" charset="-122"/>
              <a:cs typeface="Times New Roman" panose="02020603050405020304" pitchFamily="18" charset="0"/>
            </a:endParaRPr>
          </a:p>
          <a:p>
            <a:pPr marL="0" indent="0">
              <a:buNone/>
            </a:pP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5140740" y="791008"/>
            <a:ext cx="2198801" cy="574183"/>
          </a:xfrm>
        </p:spPr>
        <p:txBody>
          <a:bodyPr>
            <a:noAutofit/>
          </a:bodyPr>
          <a:lstStyle/>
          <a:p>
            <a:pPr marL="838200" indent="-838200">
              <a:defRPr/>
            </a:pPr>
            <a:r>
              <a:rPr lang="zh-CN" altLang="en-US" sz="3600" dirty="0" smtClean="0">
                <a:latin typeface="华文楷体" panose="02010600040101010101" pitchFamily="2" charset="-122"/>
                <a:ea typeface="华文楷体" panose="02010600040101010101" pitchFamily="2" charset="-122"/>
              </a:rPr>
              <a:t>小结</a:t>
            </a:r>
            <a:endParaRPr lang="zh-CN" altLang="en-US"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95525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a:buFont typeface="Wingdings" panose="05000000000000000000" pitchFamily="2" charset="2"/>
              <a:buChar char="Ø"/>
            </a:pPr>
            <a:r>
              <a:rPr lang="zh-CN" altLang="zh-CN" sz="2600" b="0" dirty="0" smtClean="0">
                <a:latin typeface="华文楷体" pitchFamily="2" charset="-122"/>
                <a:ea typeface="华文楷体" pitchFamily="2" charset="-122"/>
              </a:rPr>
              <a:t>子</a:t>
            </a:r>
            <a:r>
              <a:rPr lang="zh-CN" altLang="zh-CN" sz="2600" b="0" dirty="0">
                <a:latin typeface="华文楷体" pitchFamily="2" charset="-122"/>
                <a:ea typeface="华文楷体" pitchFamily="2" charset="-122"/>
              </a:rPr>
              <a:t>串：一个串中任意个连续的字符组成的子序列称为该串的子串，子串在主串中的位置以子串的第一个字符在主串中的字符位置来表示。</a:t>
            </a:r>
          </a:p>
          <a:p>
            <a:pPr>
              <a:buFont typeface="Wingdings" panose="05000000000000000000" pitchFamily="2" charset="2"/>
              <a:buChar char="Ø"/>
            </a:pPr>
            <a:r>
              <a:rPr lang="zh-CN" altLang="zh-CN" sz="2600" b="0" dirty="0">
                <a:latin typeface="华文楷体" pitchFamily="2" charset="-122"/>
                <a:ea typeface="华文楷体" pitchFamily="2" charset="-122"/>
              </a:rPr>
              <a:t>主串：包含子串的串称为主串。</a:t>
            </a:r>
          </a:p>
          <a:p>
            <a:pPr marL="0" indent="0">
              <a:buNone/>
            </a:pPr>
            <a:endParaRPr lang="en-US" altLang="zh-CN" sz="2600" b="0" dirty="0" smtClean="0">
              <a:latin typeface="华文楷体" pitchFamily="2" charset="-122"/>
              <a:ea typeface="华文楷体" pitchFamily="2" charset="-122"/>
            </a:endParaRPr>
          </a:p>
          <a:p>
            <a:pPr marL="0" indent="0">
              <a:buNone/>
            </a:pPr>
            <a:r>
              <a:rPr lang="zh-CN" altLang="zh-CN" sz="2600" b="0" dirty="0" smtClean="0">
                <a:latin typeface="华文楷体" pitchFamily="2" charset="-122"/>
                <a:ea typeface="华文楷体" pitchFamily="2" charset="-122"/>
              </a:rPr>
              <a:t>如</a:t>
            </a:r>
            <a:r>
              <a:rPr lang="zh-CN" altLang="zh-CN"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为空串；</a:t>
            </a:r>
            <a:r>
              <a:rPr lang="en-US" altLang="zh-CN" sz="2600" b="0" dirty="0">
                <a:latin typeface="华文楷体" pitchFamily="2" charset="-122"/>
                <a:ea typeface="华文楷体" pitchFamily="2" charset="-122"/>
              </a:rPr>
              <a:t>“ ”</a:t>
            </a:r>
            <a:r>
              <a:rPr lang="zh-CN" altLang="zh-CN" sz="2600" b="0" dirty="0">
                <a:latin typeface="华文楷体" pitchFamily="2" charset="-122"/>
                <a:ea typeface="华文楷体" pitchFamily="2" charset="-122"/>
              </a:rPr>
              <a:t>为长度为</a:t>
            </a:r>
            <a:r>
              <a:rPr lang="en-US" altLang="zh-CN" sz="2600" b="0" dirty="0">
                <a:latin typeface="华文楷体" pitchFamily="2" charset="-122"/>
                <a:ea typeface="华文楷体" pitchFamily="2" charset="-122"/>
              </a:rPr>
              <a:t>1</a:t>
            </a:r>
            <a:r>
              <a:rPr lang="zh-CN" altLang="zh-CN" sz="2600" b="0" dirty="0">
                <a:latin typeface="华文楷体" pitchFamily="2" charset="-122"/>
                <a:ea typeface="华文楷体" pitchFamily="2" charset="-122"/>
              </a:rPr>
              <a:t>的空格串</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0" indent="0">
              <a:buNone/>
            </a:pPr>
            <a:r>
              <a:rPr lang="zh-CN" altLang="zh-CN" sz="2600" b="0" dirty="0" smtClean="0">
                <a:latin typeface="华文楷体" pitchFamily="2" charset="-122"/>
                <a:ea typeface="华文楷体" pitchFamily="2" charset="-122"/>
              </a:rPr>
              <a:t>如果</a:t>
            </a:r>
            <a:r>
              <a:rPr lang="en-US" altLang="zh-CN" sz="2600" b="0" dirty="0">
                <a:latin typeface="华文楷体" pitchFamily="2" charset="-122"/>
                <a:ea typeface="华文楷体" pitchFamily="2" charset="-122"/>
              </a:rPr>
              <a:t>a =“SHANGHAI JIAOTONG UNIVERSITY”</a:t>
            </a:r>
            <a:r>
              <a:rPr lang="zh-CN" altLang="zh-CN" sz="2600" b="0" dirty="0">
                <a:latin typeface="华文楷体" pitchFamily="2" charset="-122"/>
                <a:ea typeface="华文楷体" pitchFamily="2" charset="-122"/>
              </a:rPr>
              <a:t>、</a:t>
            </a:r>
            <a:r>
              <a:rPr lang="en-US" altLang="zh-CN" sz="2600" b="0" dirty="0">
                <a:latin typeface="华文楷体" pitchFamily="2" charset="-122"/>
                <a:ea typeface="华文楷体" pitchFamily="2" charset="-122"/>
              </a:rPr>
              <a:t>b =“JIAOTONG”</a:t>
            </a:r>
            <a:r>
              <a:rPr lang="zh-CN" altLang="zh-CN" sz="2600" b="0" dirty="0">
                <a:latin typeface="华文楷体" pitchFamily="2" charset="-122"/>
                <a:ea typeface="华文楷体" pitchFamily="2" charset="-122"/>
              </a:rPr>
              <a:t>，则</a:t>
            </a:r>
            <a:r>
              <a:rPr lang="en-US" altLang="zh-CN" sz="2600" b="0" dirty="0">
                <a:latin typeface="华文楷体" pitchFamily="2" charset="-122"/>
                <a:ea typeface="华文楷体" pitchFamily="2" charset="-122"/>
              </a:rPr>
              <a:t>b</a:t>
            </a:r>
            <a:r>
              <a:rPr lang="zh-CN" altLang="zh-CN" sz="2600" b="0" dirty="0">
                <a:latin typeface="华文楷体" pitchFamily="2" charset="-122"/>
                <a:ea typeface="华文楷体" pitchFamily="2" charset="-122"/>
              </a:rPr>
              <a:t>是子串、</a:t>
            </a:r>
            <a:r>
              <a:rPr lang="en-US" altLang="zh-CN" sz="2600" b="0" dirty="0">
                <a:latin typeface="华文楷体" pitchFamily="2" charset="-122"/>
                <a:ea typeface="华文楷体" pitchFamily="2" charset="-122"/>
              </a:rPr>
              <a:t>a</a:t>
            </a:r>
            <a:r>
              <a:rPr lang="zh-CN" altLang="zh-CN" sz="2600" b="0" dirty="0">
                <a:latin typeface="华文楷体" pitchFamily="2" charset="-122"/>
                <a:ea typeface="华文楷体" pitchFamily="2" charset="-122"/>
              </a:rPr>
              <a:t>为主串、</a:t>
            </a:r>
            <a:r>
              <a:rPr lang="en-US" altLang="zh-CN" sz="2600" b="0" dirty="0">
                <a:latin typeface="华文楷体" pitchFamily="2" charset="-122"/>
                <a:ea typeface="华文楷体" pitchFamily="2" charset="-122"/>
              </a:rPr>
              <a:t>b</a:t>
            </a:r>
            <a:r>
              <a:rPr lang="zh-CN" altLang="zh-CN" sz="2600" b="0" dirty="0">
                <a:latin typeface="华文楷体" pitchFamily="2" charset="-122"/>
                <a:ea typeface="华文楷体" pitchFamily="2" charset="-122"/>
              </a:rPr>
              <a:t>在</a:t>
            </a:r>
            <a:r>
              <a:rPr lang="en-US" altLang="zh-CN" sz="2600" b="0" dirty="0">
                <a:latin typeface="华文楷体" pitchFamily="2" charset="-122"/>
                <a:ea typeface="华文楷体" pitchFamily="2" charset="-122"/>
              </a:rPr>
              <a:t>a</a:t>
            </a:r>
            <a:r>
              <a:rPr lang="zh-CN" altLang="zh-CN" sz="2600" b="0" dirty="0">
                <a:latin typeface="华文楷体" pitchFamily="2" charset="-122"/>
                <a:ea typeface="华文楷体" pitchFamily="2" charset="-122"/>
              </a:rPr>
              <a:t>中的位置为</a:t>
            </a:r>
            <a:r>
              <a:rPr lang="en-US" altLang="zh-CN" sz="2600" b="0" dirty="0">
                <a:latin typeface="华文楷体" pitchFamily="2" charset="-122"/>
                <a:ea typeface="华文楷体" pitchFamily="2" charset="-122"/>
              </a:rPr>
              <a:t>9</a:t>
            </a:r>
            <a:r>
              <a:rPr lang="zh-CN" altLang="zh-CN" sz="2600" b="0" dirty="0">
                <a:latin typeface="华文楷体" pitchFamily="2" charset="-122"/>
                <a:ea typeface="华文楷体" pitchFamily="2" charset="-122"/>
              </a:rPr>
              <a:t>。</a:t>
            </a: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相关概念</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72163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marL="0" indent="0">
              <a:buNone/>
            </a:pPr>
            <a:r>
              <a:rPr lang="zh-CN" altLang="zh-CN" sz="2600" b="0" dirty="0">
                <a:latin typeface="华文楷体" pitchFamily="2" charset="-122"/>
                <a:ea typeface="华文楷体" pitchFamily="2" charset="-122"/>
              </a:rPr>
              <a:t>顺序及链式两种存储方式</a:t>
            </a:r>
            <a:endParaRPr lang="en-US" altLang="zh-CN" sz="2600" b="0" dirty="0">
              <a:latin typeface="华文楷体" pitchFamily="2" charset="-122"/>
              <a:ea typeface="华文楷体" pitchFamily="2" charset="-122"/>
            </a:endParaRPr>
          </a:p>
          <a:p>
            <a:pPr marL="0" indent="0">
              <a:buNone/>
            </a:pPr>
            <a:r>
              <a:rPr lang="zh-CN" altLang="zh-CN" sz="2600" dirty="0">
                <a:latin typeface="华文楷体" pitchFamily="2" charset="-122"/>
                <a:ea typeface="华文楷体" pitchFamily="2" charset="-122"/>
              </a:rPr>
              <a:t>顺序方式：</a:t>
            </a:r>
            <a:r>
              <a:rPr lang="zh-CN" altLang="zh-CN" sz="2600" b="0" dirty="0">
                <a:latin typeface="华文楷体" pitchFamily="2" charset="-122"/>
                <a:ea typeface="华文楷体" pitchFamily="2" charset="-122"/>
              </a:rPr>
              <a:t>字符序列在连续的存储空间中依次连续地存放；</a:t>
            </a:r>
            <a:endParaRPr lang="en-US" altLang="zh-CN" sz="2600" b="0" dirty="0">
              <a:latin typeface="华文楷体" pitchFamily="2" charset="-122"/>
              <a:ea typeface="华文楷体" pitchFamily="2" charset="-122"/>
            </a:endParaRPr>
          </a:p>
          <a:p>
            <a:pPr marL="0" indent="0">
              <a:buNone/>
            </a:pPr>
            <a:r>
              <a:rPr lang="zh-CN" altLang="zh-CN" sz="2600" dirty="0">
                <a:latin typeface="华文楷体" pitchFamily="2" charset="-122"/>
                <a:ea typeface="华文楷体" pitchFamily="2" charset="-122"/>
              </a:rPr>
              <a:t>链式方式：</a:t>
            </a:r>
            <a:r>
              <a:rPr lang="zh-CN" altLang="zh-CN" sz="2600" b="0" dirty="0">
                <a:latin typeface="华文楷体" pitchFamily="2" charset="-122"/>
                <a:ea typeface="华文楷体" pitchFamily="2" charset="-122"/>
              </a:rPr>
              <a:t>串中每个字符作为一个结点独立地存放在不连续的存储空间中</a:t>
            </a:r>
            <a:r>
              <a:rPr lang="zh-CN" altLang="zh-CN" sz="2600" b="0" dirty="0" smtClean="0">
                <a:latin typeface="华文楷体" pitchFamily="2" charset="-122"/>
                <a:ea typeface="华文楷体" pitchFamily="2" charset="-122"/>
              </a:rPr>
              <a:t>。</a:t>
            </a:r>
            <a:endParaRPr lang="en-US"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串的存储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88804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marL="0" indent="0">
              <a:buNone/>
            </a:pPr>
            <a:r>
              <a:rPr lang="zh-CN" altLang="zh-CN" sz="2600" dirty="0" smtClean="0">
                <a:latin typeface="华文楷体" pitchFamily="2" charset="-122"/>
                <a:ea typeface="华文楷体" pitchFamily="2" charset="-122"/>
              </a:rPr>
              <a:t>链式存储</a:t>
            </a:r>
            <a:endParaRPr lang="en-US" altLang="zh-CN" sz="2600" dirty="0" smtClean="0">
              <a:latin typeface="华文楷体" pitchFamily="2" charset="-122"/>
              <a:ea typeface="华文楷体" pitchFamily="2" charset="-122"/>
            </a:endParaRPr>
          </a:p>
          <a:p>
            <a:pPr>
              <a:buFont typeface="Wingdings" panose="05000000000000000000" pitchFamily="2" charset="2"/>
              <a:buChar char="Ø"/>
            </a:pPr>
            <a:r>
              <a:rPr lang="zh-CN" altLang="en-US" sz="2600" b="0" dirty="0" smtClean="0">
                <a:latin typeface="华文楷体" pitchFamily="2" charset="-122"/>
                <a:ea typeface="华文楷体" pitchFamily="2" charset="-122"/>
              </a:rPr>
              <a:t>方法一是：一个</a:t>
            </a:r>
            <a:r>
              <a:rPr lang="zh-CN" altLang="zh-CN" sz="2600" b="0" dirty="0" smtClean="0">
                <a:latin typeface="华文楷体" pitchFamily="2" charset="-122"/>
                <a:ea typeface="华文楷体" pitchFamily="2" charset="-122"/>
              </a:rPr>
              <a:t>结点</a:t>
            </a:r>
            <a:r>
              <a:rPr lang="zh-CN" altLang="en-US" sz="2600" b="0" dirty="0" smtClean="0">
                <a:latin typeface="华文楷体" pitchFamily="2" charset="-122"/>
                <a:ea typeface="华文楷体" pitchFamily="2" charset="-122"/>
              </a:rPr>
              <a:t>中只放</a:t>
            </a:r>
            <a:r>
              <a:rPr lang="zh-CN" altLang="zh-CN" sz="2600" b="0" dirty="0" smtClean="0">
                <a:latin typeface="华文楷体" pitchFamily="2" charset="-122"/>
                <a:ea typeface="华文楷体" pitchFamily="2" charset="-122"/>
              </a:rPr>
              <a:t>单一</a:t>
            </a:r>
            <a:r>
              <a:rPr lang="zh-CN" altLang="zh-CN" sz="2600" b="0" dirty="0">
                <a:latin typeface="华文楷体" pitchFamily="2" charset="-122"/>
                <a:ea typeface="华文楷体" pitchFamily="2" charset="-122"/>
              </a:rPr>
              <a:t>的字符，为了得到下一个字符结点，还必须有一个指向下一个字符结点的指针。通常一个字符占用一个字节，一个指针却要占用</a:t>
            </a:r>
            <a:r>
              <a:rPr lang="en-US" altLang="zh-CN" sz="2600" b="0" dirty="0">
                <a:latin typeface="华文楷体" pitchFamily="2" charset="-122"/>
                <a:ea typeface="华文楷体" pitchFamily="2" charset="-122"/>
              </a:rPr>
              <a:t>4</a:t>
            </a:r>
            <a:r>
              <a:rPr lang="zh-CN" altLang="zh-CN" sz="2600" b="0" dirty="0">
                <a:latin typeface="华文楷体" pitchFamily="2" charset="-122"/>
                <a:ea typeface="华文楷体" pitchFamily="2" charset="-122"/>
              </a:rPr>
              <a:t>个字节，显然从空间利用的角度，这种存储非常不合算。</a:t>
            </a:r>
            <a:endParaRPr lang="en-US" altLang="zh-CN" sz="2600" b="0" dirty="0">
              <a:latin typeface="华文楷体" pitchFamily="2" charset="-122"/>
              <a:ea typeface="华文楷体" pitchFamily="2" charset="-122"/>
            </a:endParaRPr>
          </a:p>
          <a:p>
            <a:pPr>
              <a:buFont typeface="Wingdings" panose="05000000000000000000" pitchFamily="2" charset="2"/>
              <a:buChar char="Ø"/>
            </a:pPr>
            <a:r>
              <a:rPr lang="zh-CN" altLang="en-US" sz="2600" b="0" dirty="0" smtClean="0">
                <a:latin typeface="华文楷体" pitchFamily="2" charset="-122"/>
                <a:ea typeface="华文楷体" pitchFamily="2" charset="-122"/>
              </a:rPr>
              <a:t>方法二是：</a:t>
            </a:r>
            <a:r>
              <a:rPr lang="zh-CN" altLang="zh-CN" sz="2600" b="0" dirty="0" smtClean="0">
                <a:latin typeface="华文楷体" pitchFamily="2" charset="-122"/>
                <a:ea typeface="华文楷体" pitchFamily="2" charset="-122"/>
              </a:rPr>
              <a:t>将</a:t>
            </a:r>
            <a:r>
              <a:rPr lang="zh-CN" altLang="zh-CN" sz="2600" b="0" dirty="0">
                <a:latin typeface="华文楷体" pitchFamily="2" charset="-122"/>
                <a:ea typeface="华文楷体" pitchFamily="2" charset="-122"/>
              </a:rPr>
              <a:t>字符序列分成若干等长的组，每个组占据一个结点</a:t>
            </a:r>
            <a:r>
              <a:rPr lang="zh-CN" altLang="zh-CN" sz="2600" b="0" dirty="0" smtClean="0">
                <a:latin typeface="华文楷体" pitchFamily="2" charset="-122"/>
                <a:ea typeface="华文楷体" pitchFamily="2" charset="-122"/>
              </a:rPr>
              <a:t>，</a:t>
            </a:r>
            <a:r>
              <a:rPr lang="en-US" altLang="zh-CN" sz="2600" b="0" dirty="0" smtClean="0">
                <a:latin typeface="华文楷体" pitchFamily="2" charset="-122"/>
                <a:ea typeface="华文楷体" pitchFamily="2" charset="-122"/>
              </a:rPr>
              <a:t>  </a:t>
            </a:r>
            <a:r>
              <a:rPr lang="zh-CN" altLang="en-US" sz="2600" b="0" dirty="0" smtClean="0">
                <a:latin typeface="华文楷体" pitchFamily="2" charset="-122"/>
                <a:ea typeface="华文楷体" pitchFamily="2" charset="-122"/>
              </a:rPr>
              <a:t>结点通常不要求一定满，便于个别的插入和删除，且插入和删除时可能意味着结点的分裂和合并，</a:t>
            </a:r>
            <a:r>
              <a:rPr lang="zh-CN" altLang="zh-CN" sz="2600" b="0" dirty="0" smtClean="0">
                <a:latin typeface="华文楷体" pitchFamily="2" charset="-122"/>
                <a:ea typeface="华文楷体" pitchFamily="2" charset="-122"/>
              </a:rPr>
              <a:t>由于</a:t>
            </a:r>
            <a:r>
              <a:rPr lang="zh-CN" altLang="zh-CN" sz="2600" b="0" dirty="0">
                <a:latin typeface="华文楷体" pitchFamily="2" charset="-122"/>
                <a:ea typeface="华文楷体" pitchFamily="2" charset="-122"/>
              </a:rPr>
              <a:t>串操作常常为对连续的字符子序列进行</a:t>
            </a:r>
            <a:r>
              <a:rPr lang="zh-CN" altLang="zh-CN" sz="2600" b="0" dirty="0" smtClean="0">
                <a:latin typeface="华文楷体" pitchFamily="2" charset="-122"/>
                <a:ea typeface="华文楷体" pitchFamily="2" charset="-122"/>
              </a:rPr>
              <a:t>，</a:t>
            </a:r>
            <a:r>
              <a:rPr lang="zh-CN" altLang="en-US" sz="2600" b="0" dirty="0" smtClean="0">
                <a:latin typeface="华文楷体" pitchFamily="2" charset="-122"/>
                <a:ea typeface="华文楷体" pitchFamily="2" charset="-122"/>
              </a:rPr>
              <a:t>操作相对复杂些。（留待课后练习）</a:t>
            </a:r>
            <a:endParaRPr lang="en-US" altLang="zh-CN" sz="2600" b="0" dirty="0" smtClean="0">
              <a:latin typeface="华文楷体" pitchFamily="2" charset="-122"/>
              <a:ea typeface="华文楷体" pitchFamily="2" charset="-122"/>
            </a:endParaRPr>
          </a:p>
          <a:p>
            <a:pPr marL="0" indent="0">
              <a:buNone/>
            </a:pPr>
            <a:r>
              <a:rPr lang="zh-CN" altLang="zh-CN" sz="2600" b="0" dirty="0" smtClean="0">
                <a:latin typeface="华文楷体" pitchFamily="2" charset="-122"/>
                <a:ea typeface="华文楷体" pitchFamily="2" charset="-122"/>
              </a:rPr>
              <a:t>考虑</a:t>
            </a:r>
            <a:r>
              <a:rPr lang="zh-CN" altLang="zh-CN" sz="2600" b="0" dirty="0">
                <a:latin typeface="华文楷体" pitchFamily="2" charset="-122"/>
                <a:ea typeface="华文楷体" pitchFamily="2" charset="-122"/>
              </a:rPr>
              <a:t>以上因素</a:t>
            </a:r>
            <a:r>
              <a:rPr lang="zh-CN" altLang="zh-CN" sz="2600" b="0" dirty="0" smtClean="0">
                <a:latin typeface="华文楷体" pitchFamily="2" charset="-122"/>
                <a:ea typeface="华文楷体" pitchFamily="2" charset="-122"/>
              </a:rPr>
              <a:t>，</a:t>
            </a:r>
            <a:r>
              <a:rPr lang="zh-CN" altLang="en-US" sz="2600" b="0" dirty="0" smtClean="0">
                <a:latin typeface="华文楷体" pitchFamily="2" charset="-122"/>
                <a:ea typeface="华文楷体" pitchFamily="2" charset="-122"/>
              </a:rPr>
              <a:t>下面仅讨论</a:t>
            </a:r>
            <a:r>
              <a:rPr lang="zh-CN" altLang="zh-CN" sz="2600" b="0" dirty="0" smtClean="0">
                <a:latin typeface="华文楷体" pitchFamily="2" charset="-122"/>
                <a:ea typeface="华文楷体" pitchFamily="2" charset="-122"/>
              </a:rPr>
              <a:t>，</a:t>
            </a:r>
            <a:r>
              <a:rPr lang="zh-CN" altLang="zh-CN" sz="2600" b="0" dirty="0">
                <a:latin typeface="华文楷体" pitchFamily="2" charset="-122"/>
                <a:ea typeface="华文楷体" pitchFamily="2" charset="-122"/>
              </a:rPr>
              <a:t>串</a:t>
            </a:r>
            <a:r>
              <a:rPr lang="zh-CN" altLang="zh-CN" sz="2600" b="0" dirty="0" smtClean="0">
                <a:latin typeface="华文楷体" pitchFamily="2" charset="-122"/>
                <a:ea typeface="华文楷体" pitchFamily="2" charset="-122"/>
              </a:rPr>
              <a:t>的顺序存储。</a:t>
            </a: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串的存储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42058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22668"/>
          </a:xfrm>
        </p:spPr>
        <p:txBody>
          <a:bodyPr>
            <a:noAutofit/>
          </a:bodyPr>
          <a:lstStyle/>
          <a:p>
            <a:pPr marL="0" indent="0">
              <a:buNone/>
            </a:pPr>
            <a:r>
              <a:rPr lang="zh-CN" altLang="zh-CN" sz="2600" dirty="0" smtClean="0">
                <a:latin typeface="华文楷体" pitchFamily="2" charset="-122"/>
                <a:ea typeface="华文楷体" pitchFamily="2" charset="-122"/>
              </a:rPr>
              <a:t>顺序存储</a:t>
            </a:r>
            <a:r>
              <a:rPr lang="zh-CN" altLang="en-US" sz="2600" dirty="0" smtClean="0">
                <a:latin typeface="华文楷体" pitchFamily="2" charset="-122"/>
                <a:ea typeface="华文楷体" pitchFamily="2" charset="-122"/>
              </a:rPr>
              <a:t>：</a:t>
            </a:r>
            <a:r>
              <a:rPr lang="zh-CN" altLang="zh-CN" sz="2600" b="0" dirty="0" smtClean="0">
                <a:latin typeface="华文楷体" pitchFamily="2" charset="-122"/>
                <a:ea typeface="华文楷体" pitchFamily="2" charset="-122"/>
              </a:rPr>
              <a:t>一般分</a:t>
            </a:r>
            <a:r>
              <a:rPr lang="zh-CN" altLang="zh-CN" sz="2600" b="0" dirty="0">
                <a:latin typeface="华文楷体" pitchFamily="2" charset="-122"/>
                <a:ea typeface="华文楷体" pitchFamily="2" charset="-122"/>
              </a:rPr>
              <a:t>静态存储和动态存储两种方式</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a:buFont typeface="Wingdings" panose="05000000000000000000" pitchFamily="2" charset="2"/>
              <a:buChar char="Ø"/>
            </a:pPr>
            <a:r>
              <a:rPr lang="zh-CN" altLang="zh-CN" sz="2600" b="0" dirty="0" smtClean="0">
                <a:latin typeface="华文楷体" pitchFamily="2" charset="-122"/>
                <a:ea typeface="华文楷体" pitchFamily="2" charset="-122"/>
              </a:rPr>
              <a:t>静态存储，</a:t>
            </a:r>
            <a:r>
              <a:rPr lang="zh-CN" altLang="zh-CN" sz="2600" b="0" dirty="0">
                <a:latin typeface="华文楷体" pitchFamily="2" charset="-122"/>
                <a:ea typeface="华文楷体" pitchFamily="2" charset="-122"/>
              </a:rPr>
              <a:t>用一组地址连续的存储单元存储串中的字符序列，该存储空间的大小须预先定义，即使用静态数组，一些串操作结果会因预设空间不够而自动截断</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marL="258763" indent="0">
              <a:buNone/>
            </a:pPr>
            <a:endParaRPr lang="en-US" altLang="zh-CN" sz="2600" b="0" dirty="0" smtClean="0">
              <a:latin typeface="华文楷体" pitchFamily="2" charset="-122"/>
              <a:ea typeface="华文楷体" pitchFamily="2" charset="-122"/>
            </a:endParaRPr>
          </a:p>
          <a:p>
            <a:pPr marL="258763" indent="0">
              <a:buNone/>
            </a:pPr>
            <a:r>
              <a:rPr lang="zh-CN" altLang="zh-CN" sz="2600" b="0" dirty="0" smtClean="0">
                <a:latin typeface="华文楷体" pitchFamily="2" charset="-122"/>
                <a:ea typeface="华文楷体" pitchFamily="2" charset="-122"/>
              </a:rPr>
              <a:t>比如</a:t>
            </a:r>
            <a:r>
              <a:rPr lang="zh-CN" altLang="zh-CN" sz="2600" b="0" dirty="0">
                <a:latin typeface="华文楷体" pitchFamily="2" charset="-122"/>
                <a:ea typeface="华文楷体" pitchFamily="2" charset="-122"/>
              </a:rPr>
              <a:t>，当结果串存储空间大小为</a:t>
            </a:r>
            <a:r>
              <a:rPr lang="en-US" altLang="zh-CN" sz="2600" b="0" dirty="0">
                <a:latin typeface="华文楷体" pitchFamily="2" charset="-122"/>
                <a:ea typeface="华文楷体" pitchFamily="2" charset="-122"/>
              </a:rPr>
              <a:t>10</a:t>
            </a:r>
            <a:r>
              <a:rPr lang="zh-CN" altLang="zh-CN" sz="2600" b="0" dirty="0">
                <a:latin typeface="华文楷体" pitchFamily="2" charset="-122"/>
                <a:ea typeface="华文楷体" pitchFamily="2" charset="-122"/>
              </a:rPr>
              <a:t>时，若将“</a:t>
            </a:r>
            <a:r>
              <a:rPr lang="en-US" altLang="zh-CN" sz="2600" b="0" dirty="0">
                <a:latin typeface="华文楷体" pitchFamily="2" charset="-122"/>
                <a:ea typeface="华文楷体" pitchFamily="2" charset="-122"/>
              </a:rPr>
              <a:t>SHANGHAI JIAOTONG</a:t>
            </a:r>
            <a:r>
              <a:rPr lang="zh-CN" altLang="zh-CN" sz="2600" b="0" dirty="0">
                <a:latin typeface="华文楷体" pitchFamily="2" charset="-122"/>
                <a:ea typeface="华文楷体" pitchFamily="2" charset="-122"/>
              </a:rPr>
              <a:t>”赋值给结果串，则结果串串值为“</a:t>
            </a:r>
            <a:r>
              <a:rPr lang="en-US" altLang="zh-CN" sz="2600" b="0" dirty="0">
                <a:latin typeface="华文楷体" pitchFamily="2" charset="-122"/>
                <a:ea typeface="华文楷体" pitchFamily="2" charset="-122"/>
              </a:rPr>
              <a:t>SHANGHAI </a:t>
            </a:r>
            <a:r>
              <a:rPr lang="zh-CN" altLang="zh-CN" sz="2600" b="0" dirty="0">
                <a:latin typeface="华文楷体" pitchFamily="2" charset="-122"/>
                <a:ea typeface="华文楷体" pitchFamily="2" charset="-122"/>
              </a:rPr>
              <a:t>”，串长度为</a:t>
            </a:r>
            <a:r>
              <a:rPr lang="en-US" altLang="zh-CN" sz="2600" b="0" dirty="0">
                <a:latin typeface="华文楷体" pitchFamily="2" charset="-122"/>
                <a:ea typeface="华文楷体" pitchFamily="2" charset="-122"/>
              </a:rPr>
              <a:t>9</a:t>
            </a:r>
            <a:r>
              <a:rPr lang="zh-CN" altLang="zh-CN" sz="2600" b="0" dirty="0">
                <a:latin typeface="华文楷体" pitchFamily="2" charset="-122"/>
                <a:ea typeface="华文楷体" pitchFamily="2" charset="-122"/>
              </a:rPr>
              <a:t>，最后</a:t>
            </a:r>
            <a:r>
              <a:rPr lang="en-US" altLang="zh-CN" sz="2600" b="0" dirty="0">
                <a:latin typeface="华文楷体" pitchFamily="2" charset="-122"/>
                <a:ea typeface="华文楷体" pitchFamily="2" charset="-122"/>
              </a:rPr>
              <a:t>1</a:t>
            </a:r>
            <a:r>
              <a:rPr lang="zh-CN" altLang="zh-CN" sz="2600" b="0" dirty="0">
                <a:latin typeface="华文楷体" pitchFamily="2" charset="-122"/>
                <a:ea typeface="华文楷体" pitchFamily="2" charset="-122"/>
              </a:rPr>
              <a:t>个空间留给串结束符</a:t>
            </a:r>
            <a:r>
              <a:rPr lang="en-US" altLang="zh-CN" sz="2600" b="0" dirty="0">
                <a:latin typeface="华文楷体" pitchFamily="2" charset="-122"/>
                <a:ea typeface="华文楷体" pitchFamily="2" charset="-122"/>
              </a:rPr>
              <a:t>’\0’</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串的存储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0915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21659" y="1558862"/>
            <a:ext cx="11162883" cy="4722668"/>
          </a:xfrm>
        </p:spPr>
        <p:txBody>
          <a:bodyPr>
            <a:noAutofit/>
          </a:bodyPr>
          <a:lstStyle/>
          <a:p>
            <a:pPr marL="0" indent="0">
              <a:buNone/>
            </a:pPr>
            <a:r>
              <a:rPr lang="zh-CN" altLang="zh-CN" sz="2600" dirty="0" smtClean="0">
                <a:latin typeface="华文楷体" pitchFamily="2" charset="-122"/>
                <a:ea typeface="华文楷体" pitchFamily="2" charset="-122"/>
              </a:rPr>
              <a:t>顺序存储</a:t>
            </a:r>
            <a:r>
              <a:rPr lang="zh-CN" altLang="en-US" sz="2600" dirty="0" smtClean="0">
                <a:latin typeface="华文楷体" pitchFamily="2" charset="-122"/>
                <a:ea typeface="华文楷体" pitchFamily="2" charset="-122"/>
              </a:rPr>
              <a:t>：</a:t>
            </a:r>
            <a:r>
              <a:rPr lang="zh-CN" altLang="zh-CN" sz="2600" b="0" dirty="0" smtClean="0">
                <a:latin typeface="华文楷体" pitchFamily="2" charset="-122"/>
                <a:ea typeface="华文楷体" pitchFamily="2" charset="-122"/>
              </a:rPr>
              <a:t>一般分</a:t>
            </a:r>
            <a:r>
              <a:rPr lang="zh-CN" altLang="zh-CN" sz="2600" b="0" dirty="0">
                <a:latin typeface="华文楷体" pitchFamily="2" charset="-122"/>
                <a:ea typeface="华文楷体" pitchFamily="2" charset="-122"/>
              </a:rPr>
              <a:t>静态存储和动态存储两种方式</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a:buFont typeface="Wingdings" panose="05000000000000000000" pitchFamily="2" charset="2"/>
              <a:buChar char="Ø"/>
            </a:pPr>
            <a:r>
              <a:rPr lang="zh-CN" altLang="zh-CN" sz="2600" b="0" dirty="0" smtClean="0">
                <a:latin typeface="华文楷体" pitchFamily="2" charset="-122"/>
                <a:ea typeface="华文楷体" pitchFamily="2" charset="-122"/>
              </a:rPr>
              <a:t>动态存储，</a:t>
            </a:r>
            <a:r>
              <a:rPr lang="zh-CN" altLang="zh-CN" sz="2600" b="0" dirty="0">
                <a:latin typeface="华文楷体" pitchFamily="2" charset="-122"/>
                <a:ea typeface="华文楷体" pitchFamily="2" charset="-122"/>
              </a:rPr>
              <a:t>同样可以用一组地址连续的存储空间存放字符串，但空间大小可以在程序执行过程中由用户输入，空间在程序运行时动态分配得来，即使用动态数组。经过串操作之后得到的结果字符串全部可以得以保留</a:t>
            </a:r>
            <a:r>
              <a:rPr lang="zh-CN" altLang="zh-CN" sz="2600" b="0" dirty="0" smtClean="0">
                <a:latin typeface="华文楷体" pitchFamily="2" charset="-122"/>
                <a:ea typeface="华文楷体" pitchFamily="2" charset="-122"/>
              </a:rPr>
              <a:t>。</a:t>
            </a:r>
            <a:endParaRPr lang="en-US" altLang="zh-CN" sz="2600" b="0" dirty="0" smtClean="0">
              <a:latin typeface="华文楷体" pitchFamily="2" charset="-122"/>
              <a:ea typeface="华文楷体" pitchFamily="2" charset="-122"/>
            </a:endParaRPr>
          </a:p>
          <a:p>
            <a:pPr>
              <a:buFont typeface="Wingdings" panose="05000000000000000000" pitchFamily="2" charset="2"/>
              <a:buChar char="Ø"/>
            </a:pPr>
            <a:endParaRPr lang="en-US" altLang="zh-CN" sz="2600" b="0" dirty="0">
              <a:latin typeface="华文楷体" pitchFamily="2" charset="-122"/>
              <a:ea typeface="华文楷体" pitchFamily="2" charset="-122"/>
            </a:endParaRPr>
          </a:p>
          <a:p>
            <a:pPr marL="0" indent="0">
              <a:buNone/>
            </a:pPr>
            <a:r>
              <a:rPr lang="zh-CN" altLang="zh-CN" sz="2600" dirty="0">
                <a:latin typeface="华文楷体" pitchFamily="2" charset="-122"/>
                <a:ea typeface="华文楷体" pitchFamily="2" charset="-122"/>
              </a:rPr>
              <a:t>常见错误</a:t>
            </a:r>
            <a:r>
              <a:rPr lang="zh-CN" altLang="zh-CN" sz="2600" dirty="0" smtClean="0">
                <a:latin typeface="华文楷体" pitchFamily="2" charset="-122"/>
                <a:ea typeface="华文楷体" pitchFamily="2" charset="-122"/>
              </a:rPr>
              <a:t>：</a:t>
            </a:r>
            <a:endParaRPr lang="en-US" altLang="zh-CN" sz="2600" dirty="0" smtClean="0">
              <a:latin typeface="华文楷体" pitchFamily="2" charset="-122"/>
              <a:ea typeface="华文楷体" pitchFamily="2" charset="-122"/>
            </a:endParaRPr>
          </a:p>
          <a:p>
            <a:pPr marL="0" indent="0">
              <a:buNone/>
            </a:pPr>
            <a:r>
              <a:rPr lang="zh-CN" altLang="zh-CN" sz="2600" b="0" dirty="0" smtClean="0">
                <a:latin typeface="华文楷体" pitchFamily="2" charset="-122"/>
                <a:ea typeface="华文楷体" pitchFamily="2" charset="-122"/>
              </a:rPr>
              <a:t>对于字符串</a:t>
            </a:r>
            <a:r>
              <a:rPr lang="zh-CN" altLang="en-US" sz="2600" b="0" dirty="0" smtClean="0">
                <a:latin typeface="华文楷体" pitchFamily="2" charset="-122"/>
                <a:ea typeface="华文楷体" pitchFamily="2" charset="-122"/>
              </a:rPr>
              <a:t>“</a:t>
            </a:r>
            <a:r>
              <a:rPr lang="en-US" altLang="zh-CN" sz="2600" b="0" dirty="0" smtClean="0">
                <a:latin typeface="华文楷体" pitchFamily="2" charset="-122"/>
                <a:ea typeface="华文楷体" pitchFamily="2" charset="-122"/>
              </a:rPr>
              <a:t>ok</a:t>
            </a:r>
            <a:r>
              <a:rPr lang="zh-CN" altLang="en-US" sz="2600" b="0" dirty="0" smtClean="0">
                <a:latin typeface="华文楷体" pitchFamily="2" charset="-122"/>
                <a:ea typeface="华文楷体" pitchFamily="2" charset="-122"/>
              </a:rPr>
              <a:t>”</a:t>
            </a:r>
            <a:r>
              <a:rPr lang="zh-CN" altLang="zh-CN" sz="2600" b="0" dirty="0" smtClean="0">
                <a:latin typeface="华文楷体" pitchFamily="2" charset="-122"/>
                <a:ea typeface="华文楷体" pitchFamily="2" charset="-122"/>
              </a:rPr>
              <a:t>的</a:t>
            </a:r>
            <a:r>
              <a:rPr lang="zh-CN" altLang="zh-CN" sz="2600" b="0" dirty="0">
                <a:latin typeface="华文楷体" pitchFamily="2" charset="-122"/>
                <a:ea typeface="华文楷体" pitchFamily="2" charset="-122"/>
              </a:rPr>
              <a:t>存储，两个字符加上一个结束标志</a:t>
            </a:r>
            <a:r>
              <a:rPr lang="zh-CN" altLang="zh-CN" sz="2600" b="0" dirty="0" smtClean="0">
                <a:latin typeface="华文楷体" pitchFamily="2" charset="-122"/>
                <a:ea typeface="华文楷体" pitchFamily="2" charset="-122"/>
              </a:rPr>
              <a:t>字符</a:t>
            </a:r>
            <a:r>
              <a:rPr lang="zh-CN" altLang="en-US" sz="2600" b="0" dirty="0" smtClean="0">
                <a:latin typeface="华文楷体" pitchFamily="2" charset="-122"/>
                <a:ea typeface="华文楷体" pitchFamily="2" charset="-122"/>
              </a:rPr>
              <a:t>‘</a:t>
            </a:r>
            <a:r>
              <a:rPr lang="en-US" altLang="zh-CN" sz="2600" b="0" dirty="0">
                <a:latin typeface="华文楷体" pitchFamily="2" charset="-122"/>
                <a:ea typeface="华文楷体" pitchFamily="2" charset="-122"/>
              </a:rPr>
              <a:t>\0</a:t>
            </a:r>
            <a:r>
              <a:rPr lang="zh-CN" altLang="en-US" sz="2600" b="0" dirty="0" smtClean="0">
                <a:latin typeface="华文楷体" pitchFamily="2" charset="-122"/>
                <a:ea typeface="华文楷体" pitchFamily="2" charset="-122"/>
              </a:rPr>
              <a:t>’</a:t>
            </a:r>
            <a:r>
              <a:rPr lang="en-US" altLang="zh-CN" sz="2600" b="0" dirty="0" smtClean="0">
                <a:latin typeface="华文楷体" pitchFamily="2" charset="-122"/>
                <a:ea typeface="华文楷体" pitchFamily="2" charset="-122"/>
              </a:rPr>
              <a:t> </a:t>
            </a:r>
            <a:r>
              <a:rPr lang="zh-CN" altLang="zh-CN" sz="2600" b="0" dirty="0" smtClean="0">
                <a:latin typeface="华文楷体" pitchFamily="2" charset="-122"/>
                <a:ea typeface="华文楷体" pitchFamily="2" charset="-122"/>
              </a:rPr>
              <a:t>，</a:t>
            </a:r>
            <a:r>
              <a:rPr lang="zh-CN" altLang="zh-CN" sz="2600" b="0" dirty="0">
                <a:latin typeface="华文楷体" pitchFamily="2" charset="-122"/>
                <a:ea typeface="华文楷体" pitchFamily="2" charset="-122"/>
              </a:rPr>
              <a:t>共占用了</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个字节。常见错误是把该字符串长度计为</a:t>
            </a:r>
            <a:r>
              <a:rPr lang="en-US" altLang="zh-CN" sz="2600" b="0" dirty="0">
                <a:latin typeface="华文楷体" pitchFamily="2" charset="-122"/>
                <a:ea typeface="华文楷体" pitchFamily="2" charset="-122"/>
              </a:rPr>
              <a:t>3</a:t>
            </a:r>
            <a:r>
              <a:rPr lang="zh-CN" altLang="zh-CN" sz="2600" b="0" dirty="0">
                <a:latin typeface="华文楷体" pitchFamily="2" charset="-122"/>
                <a:ea typeface="华文楷体" pitchFamily="2" charset="-122"/>
              </a:rPr>
              <a:t>，应该是</a:t>
            </a:r>
            <a:r>
              <a:rPr lang="en-US" altLang="zh-CN" sz="2600" b="0" dirty="0">
                <a:latin typeface="华文楷体" pitchFamily="2" charset="-122"/>
                <a:ea typeface="华文楷体" pitchFamily="2" charset="-122"/>
              </a:rPr>
              <a:t>2</a:t>
            </a:r>
            <a:r>
              <a:rPr lang="zh-CN" altLang="zh-CN" sz="2600" b="0" dirty="0">
                <a:latin typeface="华文楷体" pitchFamily="2" charset="-122"/>
                <a:ea typeface="华文楷体" pitchFamily="2" charset="-122"/>
              </a:rPr>
              <a:t>，结束符不算入内。</a:t>
            </a:r>
          </a:p>
          <a:p>
            <a:pPr>
              <a:buFont typeface="Wingdings" panose="05000000000000000000" pitchFamily="2" charset="2"/>
              <a:buChar char="Ø"/>
            </a:pPr>
            <a:endParaRPr lang="zh-CN"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smtClean="0">
                <a:latin typeface="华文楷体" panose="02010600040101010101" pitchFamily="2" charset="-122"/>
                <a:ea typeface="华文楷体" panose="02010600040101010101" pitchFamily="2" charset="-122"/>
              </a:rPr>
              <a:t>串的存储</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63383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7386</TotalTime>
  <Words>4000</Words>
  <Application>Microsoft Office PowerPoint</Application>
  <PresentationFormat>宽屏</PresentationFormat>
  <Paragraphs>378</Paragraphs>
  <Slides>47</Slides>
  <Notes>47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等线</vt:lpstr>
      <vt:lpstr>等线 Light</vt:lpstr>
      <vt:lpstr>华文楷体</vt:lpstr>
      <vt:lpstr>宋体</vt:lpstr>
      <vt:lpstr>微软雅黑</vt:lpstr>
      <vt:lpstr>Arial</vt:lpstr>
      <vt:lpstr>Calibri</vt:lpstr>
      <vt:lpstr>Cambria Math</vt:lpstr>
      <vt:lpstr>Times New Roman</vt:lpstr>
      <vt:lpstr>Wingdings</vt:lpstr>
      <vt:lpstr>2016-VI主题-蓝</vt:lpstr>
      <vt:lpstr>第二章 线性表-下</vt:lpstr>
      <vt:lpstr>PowerPoint 演示文稿</vt:lpstr>
      <vt:lpstr>字符串简称串</vt:lpstr>
      <vt:lpstr>相关概念</vt:lpstr>
      <vt:lpstr>相关概念</vt:lpstr>
      <vt:lpstr>串的存储</vt:lpstr>
      <vt:lpstr>串的存储</vt:lpstr>
      <vt:lpstr>串的存储</vt:lpstr>
      <vt:lpstr>串的存储</vt:lpstr>
      <vt:lpstr>串的基本操作:</vt:lpstr>
      <vt:lpstr>串的基本操作:</vt:lpstr>
      <vt:lpstr>串的基本操作:</vt:lpstr>
      <vt:lpstr>串的基本操作:</vt:lpstr>
      <vt:lpstr>C++中关于串的库:</vt:lpstr>
      <vt:lpstr>字符串类定义sstring.h: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模式匹配</vt:lpstr>
      <vt:lpstr>模式匹配</vt:lpstr>
      <vt:lpstr>Brute-Force(BF)算法思路：</vt:lpstr>
      <vt:lpstr>Brute-Force(BF)算法实现：</vt:lpstr>
      <vt:lpstr>Brute-Force(BF)算法实现：</vt:lpstr>
      <vt:lpstr>Brute-Force(BF)算法分析：</vt:lpstr>
      <vt:lpstr>Knuth-Morris-Pratt(KMP)算法：</vt:lpstr>
      <vt:lpstr>Knuth-Morris-Pratt(KMP)算法：</vt:lpstr>
      <vt:lpstr>Knuth-Morris-Pratt(KMP)算法：</vt:lpstr>
      <vt:lpstr>Knuth-Morris-Pratt(KMP)算法：</vt:lpstr>
      <vt:lpstr>Knuth-Morris-Pratt(KMP)算法：</vt:lpstr>
      <vt:lpstr>Knuth-Morris-Pratt(KMP)算法：</vt:lpstr>
      <vt:lpstr>Knuth-Morris-Pratt(KMP)算法：</vt:lpstr>
      <vt:lpstr>Knuth-Morris-Pratt(KMP)算法思路：</vt:lpstr>
      <vt:lpstr>Knuth-Morris-Pratt(KMP)算法：</vt:lpstr>
      <vt:lpstr>Knuth-Morris-Pratt(KMP)算法分析：</vt:lpstr>
      <vt:lpstr>Knuth-Morris-Pratt(KMP)算法的优点：</vt:lpstr>
      <vt:lpstr>小结</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tz zhang</cp:lastModifiedBy>
  <cp:revision>444</cp:revision>
  <dcterms:created xsi:type="dcterms:W3CDTF">2016-04-20T02:59:17Z</dcterms:created>
  <dcterms:modified xsi:type="dcterms:W3CDTF">2023-04-27T01:08:25Z</dcterms:modified>
</cp:coreProperties>
</file>