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4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5" r:id="rId11"/>
    <p:sldId id="304" r:id="rId12"/>
    <p:sldId id="306" r:id="rId13"/>
    <p:sldId id="307" r:id="rId14"/>
    <p:sldId id="308" r:id="rId15"/>
    <p:sldId id="309" r:id="rId16"/>
    <p:sldId id="311" r:id="rId17"/>
    <p:sldId id="310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F0A"/>
    <a:srgbClr val="ECF613"/>
    <a:srgbClr val="D4D400"/>
    <a:srgbClr val="FFFF00"/>
    <a:srgbClr val="003C83"/>
    <a:srgbClr val="DCF600"/>
    <a:srgbClr val="FF3300"/>
    <a:srgbClr val="E20000"/>
    <a:srgbClr val="7DBD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66" autoAdjust="0"/>
    <p:restoredTop sz="71291" autoAdjust="0"/>
  </p:normalViewPr>
  <p:slideViewPr>
    <p:cSldViewPr>
      <p:cViewPr>
        <p:scale>
          <a:sx n="134" d="100"/>
          <a:sy n="134" d="100"/>
        </p:scale>
        <p:origin x="456" y="7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45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D1D14-BC69-4E81-A241-7829F68D9A94}" type="datetimeFigureOut">
              <a:rPr lang="en-US" smtClean="0"/>
              <a:t>9/12/16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27907-7A40-454E-B822-A1454CCC2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3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lang="en-US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8572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0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01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8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43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2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7687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8120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\\server3\restrict\ftp_root\Clients\White_Whale\3-20015_MichalGideoni\Template_Art\SharePoint-Ignite-lockup-ho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77832" y="4793184"/>
            <a:ext cx="2284337" cy="196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674330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  <a:lvl2pPr>
              <a:defRPr>
                <a:latin typeface="Corbel"/>
                <a:cs typeface="Corbel"/>
              </a:defRPr>
            </a:lvl2pPr>
            <a:lvl3pPr>
              <a:defRPr>
                <a:latin typeface="Corbel"/>
                <a:cs typeface="Corbel"/>
              </a:defRPr>
            </a:lvl3pPr>
            <a:lvl4pPr>
              <a:defRPr>
                <a:latin typeface="Corbel"/>
                <a:cs typeface="Corbel"/>
              </a:defRPr>
            </a:lvl4pPr>
            <a:lvl5pPr>
              <a:defRPr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3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0"/>
            <a:ext cx="1143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0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1885950"/>
            <a:ext cx="8610600" cy="1402556"/>
          </a:xfrm>
        </p:spPr>
        <p:txBody>
          <a:bodyPr anchor="t">
            <a:normAutofit/>
          </a:bodyPr>
          <a:lstStyle>
            <a:lvl1pPr algn="ctr">
              <a:defRPr sz="3600" b="0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3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3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7086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828800" y="70866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70866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5486400" y="70866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315200" y="70866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8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3350"/>
            <a:ext cx="4114800" cy="479822"/>
          </a:xfrm>
          <a:solidFill>
            <a:schemeClr val="accent3">
              <a:lumMod val="75000"/>
            </a:scheme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742950"/>
            <a:ext cx="41148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33350"/>
            <a:ext cx="4343400" cy="457200"/>
          </a:xfrm>
          <a:solidFill>
            <a:srgbClr val="FF9900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742950"/>
            <a:ext cx="43434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06D676-E6CE-49ED-B2E4-C47FD7365D30}" type="datetimeFigureOut">
              <a:rPr lang="en-US" smtClean="0"/>
              <a:pPr/>
              <a:t>9/12/16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4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6868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2950"/>
            <a:ext cx="8686800" cy="412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66" r:id="rId5"/>
    <p:sldLayoutId id="2147483652" r:id="rId6"/>
    <p:sldLayoutId id="2147483653" r:id="rId7"/>
    <p:sldLayoutId id="2147483665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2" r:id="rId15"/>
    <p:sldLayoutId id="2147483663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bg1"/>
          </a:solidFill>
          <a:latin typeface="Corbel"/>
          <a:ea typeface="Segoe UI" pitchFamily="34" charset="0"/>
          <a:cs typeface="Corbel"/>
        </a:defRPr>
      </a:lvl1pPr>
      <a:lvl2pPr marL="742950" indent="-285750" algn="l" defTabSz="914400" rtl="0" eaLnBrk="1" latinLnBrk="0" hangingPunct="1">
        <a:spcBef>
          <a:spcPts val="1800"/>
        </a:spcBef>
        <a:buFont typeface="Arial" pitchFamily="34" charset="0"/>
        <a:buChar char="–"/>
        <a:defRPr sz="2800" kern="1200">
          <a:solidFill>
            <a:schemeClr val="bg1"/>
          </a:solidFill>
          <a:latin typeface="Corbel"/>
          <a:ea typeface="Segoe UI" pitchFamily="34" charset="0"/>
          <a:cs typeface="Corbel"/>
        </a:defRPr>
      </a:lvl2pPr>
      <a:lvl3pPr marL="1143000" indent="-228600" algn="l" defTabSz="914400" rtl="0" eaLnBrk="1" latinLnBrk="0" hangingPunct="1">
        <a:spcBef>
          <a:spcPts val="1800"/>
        </a:spcBef>
        <a:buFont typeface="Arial" pitchFamily="34" charset="0"/>
        <a:buChar char="•"/>
        <a:defRPr sz="2400" kern="1200">
          <a:solidFill>
            <a:schemeClr val="bg1"/>
          </a:solidFill>
          <a:latin typeface="Corbel"/>
          <a:ea typeface="Segoe UI" pitchFamily="34" charset="0"/>
          <a:cs typeface="Corbel"/>
        </a:defRPr>
      </a:lvl3pPr>
      <a:lvl4pPr marL="1600200" indent="-228600" algn="l" defTabSz="914400" rtl="0" eaLnBrk="1" latinLnBrk="0" hangingPunct="1">
        <a:spcBef>
          <a:spcPts val="1800"/>
        </a:spcBef>
        <a:buFont typeface="Arial" pitchFamily="34" charset="0"/>
        <a:buChar char="–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4pPr>
      <a:lvl5pPr marL="2057400" indent="-228600" algn="l" defTabSz="914400" rtl="0" eaLnBrk="1" latinLnBrk="0" hangingPunct="1">
        <a:spcBef>
          <a:spcPts val="1800"/>
        </a:spcBef>
        <a:buFont typeface="Arial" pitchFamily="34" charset="0"/>
        <a:buChar char="»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85800" y="895350"/>
            <a:ext cx="7772400" cy="21336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lnSpc>
                <a:spcPct val="140000"/>
              </a:lnSpc>
            </a:pPr>
            <a:r>
              <a:rPr lang="en-US" sz="4800" b="1" dirty="0" smtClean="0">
                <a:solidFill>
                  <a:srgbClr val="7DBD00"/>
                </a:solidFill>
              </a:rPr>
              <a:t>ALAMOFIRE</a:t>
            </a:r>
            <a:r>
              <a:rPr lang="en-US" sz="4800" b="1" dirty="0">
                <a:solidFill>
                  <a:srgbClr val="7DBD00"/>
                </a:solidFill>
              </a:rPr>
              <a:t/>
            </a:r>
            <a:br>
              <a:rPr lang="en-US" sz="4800" b="1" dirty="0">
                <a:solidFill>
                  <a:srgbClr val="7DBD00"/>
                </a:solidFill>
              </a:rPr>
            </a:br>
            <a:endParaRPr lang="en-US" sz="3600" i="1" dirty="0">
              <a:latin typeface="Corbel"/>
              <a:cs typeface="Corbe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05426" y="4019550"/>
            <a:ext cx="2133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http</a:t>
            </a:r>
            <a:r>
              <a:rPr lang="en-US" dirty="0">
                <a:solidFill>
                  <a:srgbClr val="FFFFFF"/>
                </a:solidFill>
              </a:rPr>
              <a:t>://</a:t>
            </a:r>
            <a:r>
              <a:rPr lang="en-US" dirty="0" err="1">
                <a:solidFill>
                  <a:srgbClr val="FFFFFF"/>
                </a:solidFill>
              </a:rPr>
              <a:t>techmaster.vn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4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b="1" dirty="0" smtClean="0">
                <a:solidFill>
                  <a:srgbClr val="7DBD00"/>
                </a:solidFill>
              </a:rPr>
              <a:t>Downloading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885950"/>
            <a:ext cx="8686800" cy="175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Download </a:t>
            </a:r>
            <a:r>
              <a:rPr lang="vi-VN" dirty="0" smtClean="0"/>
              <a:t>file với </a:t>
            </a:r>
            <a:r>
              <a:rPr lang="vi-VN" dirty="0" smtClean="0">
                <a:solidFill>
                  <a:schemeClr val="accent6"/>
                </a:solidFill>
              </a:rPr>
              <a:t>progress closure </a:t>
            </a:r>
            <a:r>
              <a:rPr lang="vi-VN" dirty="0" smtClean="0"/>
              <a:t>để tracking quá trình download</a:t>
            </a:r>
          </a:p>
          <a:p>
            <a:r>
              <a:rPr lang="vi-VN" dirty="0" smtClean="0"/>
              <a:t>Custom lại </a:t>
            </a:r>
            <a:r>
              <a:rPr lang="en-US" dirty="0" smtClean="0"/>
              <a:t>destination </a:t>
            </a:r>
            <a:r>
              <a:rPr lang="vi-VN" dirty="0" smtClean="0"/>
              <a:t>URL khi 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6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b="1" dirty="0" smtClean="0">
                <a:solidFill>
                  <a:srgbClr val="7DBD00"/>
                </a:solidFill>
              </a:rPr>
              <a:t>Uploading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67200" y="1047750"/>
            <a:ext cx="487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F3F2EF"/>
                </a:solidFill>
                <a:latin typeface="SourceCodePro-Semibold" charset="0"/>
              </a:rPr>
              <a:t> </a:t>
            </a:r>
            <a:r>
              <a:rPr lang="en-US" b="1" dirty="0">
                <a:solidFill>
                  <a:srgbClr val="F92672"/>
                </a:solidFill>
                <a:latin typeface="SourceCodePro-Semibold" charset="0"/>
              </a:rPr>
              <a:t>let</a:t>
            </a:r>
            <a:r>
              <a:rPr lang="en-US" b="1" dirty="0">
                <a:solidFill>
                  <a:srgbClr val="F3F2EF"/>
                </a:solidFill>
                <a:latin typeface="SourceCodePro-Semibold" charset="0"/>
              </a:rPr>
              <a:t> </a:t>
            </a:r>
            <a:r>
              <a:rPr lang="en-US" b="1" dirty="0" err="1">
                <a:solidFill>
                  <a:srgbClr val="F3F2EF"/>
                </a:solidFill>
                <a:latin typeface="SourceCodePro-Semibold" charset="0"/>
              </a:rPr>
              <a:t>fileURL</a:t>
            </a:r>
            <a:r>
              <a:rPr lang="en-US" b="1" dirty="0">
                <a:solidFill>
                  <a:srgbClr val="F3F2EF"/>
                </a:solidFill>
                <a:latin typeface="SourceCodePro-Semibold" charset="0"/>
              </a:rPr>
              <a:t> = </a:t>
            </a:r>
            <a:r>
              <a:rPr lang="en-US" b="1" dirty="0" err="1">
                <a:solidFill>
                  <a:srgbClr val="66D9EF"/>
                </a:solidFill>
                <a:latin typeface="SourceCodePro-Semibold" charset="0"/>
              </a:rPr>
              <a:t>NSBundle</a:t>
            </a:r>
            <a:r>
              <a:rPr lang="en-US" b="1" dirty="0" err="1">
                <a:solidFill>
                  <a:srgbClr val="F3F2EF"/>
                </a:solidFill>
                <a:latin typeface="SourceCodePro-Semibold" charset="0"/>
              </a:rPr>
              <a:t>.</a:t>
            </a:r>
            <a:r>
              <a:rPr lang="en-US" b="1" dirty="0" err="1">
                <a:solidFill>
                  <a:srgbClr val="66D9EF"/>
                </a:solidFill>
                <a:latin typeface="SourceCodePro-Semibold" charset="0"/>
              </a:rPr>
              <a:t>mainBundle</a:t>
            </a:r>
            <a:r>
              <a:rPr lang="en-US" b="1" dirty="0">
                <a:solidFill>
                  <a:srgbClr val="F3F2EF"/>
                </a:solidFill>
                <a:latin typeface="SourceCodePro-Semibold" charset="0"/>
              </a:rPr>
              <a:t>().</a:t>
            </a:r>
            <a:r>
              <a:rPr lang="en-US" b="1" dirty="0" err="1">
                <a:solidFill>
                  <a:srgbClr val="66D9EF"/>
                </a:solidFill>
                <a:latin typeface="SourceCodePro-Semibold" charset="0"/>
              </a:rPr>
              <a:t>URLForResource</a:t>
            </a:r>
            <a:r>
              <a:rPr lang="en-US" b="1" dirty="0">
                <a:solidFill>
                  <a:srgbClr val="F3F2EF"/>
                </a:solidFill>
                <a:latin typeface="SourceCodePro-Semibold" charset="0"/>
              </a:rPr>
              <a:t>(</a:t>
            </a:r>
            <a:r>
              <a:rPr lang="en-US" b="1" dirty="0">
                <a:solidFill>
                  <a:srgbClr val="E6DB74"/>
                </a:solidFill>
                <a:latin typeface="SourceCodePro-Semibold" charset="0"/>
              </a:rPr>
              <a:t>"banner"</a:t>
            </a:r>
            <a:r>
              <a:rPr lang="en-US" b="1" dirty="0">
                <a:solidFill>
                  <a:srgbClr val="F3F2EF"/>
                </a:solidFill>
                <a:latin typeface="SourceCodePro-Semibold" charset="0"/>
              </a:rPr>
              <a:t>, </a:t>
            </a:r>
            <a:r>
              <a:rPr lang="en-US" b="1" dirty="0" err="1">
                <a:solidFill>
                  <a:srgbClr val="F3F2EF"/>
                </a:solidFill>
                <a:latin typeface="SourceCodePro-Semibold" charset="0"/>
              </a:rPr>
              <a:t>withExtension</a:t>
            </a:r>
            <a:r>
              <a:rPr lang="en-US" b="1" dirty="0">
                <a:solidFill>
                  <a:srgbClr val="F3F2EF"/>
                </a:solidFill>
                <a:latin typeface="SourceCodePro-Semibold" charset="0"/>
              </a:rPr>
              <a:t>: </a:t>
            </a:r>
            <a:r>
              <a:rPr lang="en-US" b="1" dirty="0">
                <a:solidFill>
                  <a:srgbClr val="E6DB74"/>
                </a:solidFill>
                <a:latin typeface="SourceCodePro-Semibold" charset="0"/>
              </a:rPr>
              <a:t>"</a:t>
            </a:r>
            <a:r>
              <a:rPr lang="en-US" b="1" dirty="0" err="1">
                <a:solidFill>
                  <a:srgbClr val="E6DB74"/>
                </a:solidFill>
                <a:latin typeface="SourceCodePro-Semibold" charset="0"/>
              </a:rPr>
              <a:t>png</a:t>
            </a:r>
            <a:r>
              <a:rPr lang="en-US" b="1" dirty="0" smtClean="0">
                <a:solidFill>
                  <a:srgbClr val="E6DB74"/>
                </a:solidFill>
                <a:latin typeface="SourceCodePro-Semibold" charset="0"/>
              </a:rPr>
              <a:t>"</a:t>
            </a:r>
            <a:r>
              <a:rPr lang="en-US" b="1" dirty="0" smtClean="0">
                <a:solidFill>
                  <a:srgbClr val="F3F2EF"/>
                </a:solidFill>
                <a:latin typeface="SourceCodePro-Semibold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rgbClr val="F3F2EF"/>
              </a:solidFill>
              <a:latin typeface="SourceCodePro-Semibold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F3F2EF"/>
                </a:solidFill>
                <a:latin typeface="SourceCodePro-Semibold" charset="0"/>
              </a:rPr>
              <a:t>  </a:t>
            </a:r>
            <a:r>
              <a:rPr lang="en-US" b="1" dirty="0" err="1" smtClean="0">
                <a:solidFill>
                  <a:srgbClr val="F3F2EF"/>
                </a:solidFill>
                <a:latin typeface="SourceCodePro-Semibold" charset="0"/>
              </a:rPr>
              <a:t>Alamofire.</a:t>
            </a:r>
            <a:r>
              <a:rPr lang="en-US" b="1" dirty="0" err="1" smtClean="0">
                <a:solidFill>
                  <a:srgbClr val="69CD31"/>
                </a:solidFill>
                <a:latin typeface="SourceCodePro-Semibold" charset="0"/>
              </a:rPr>
              <a:t>upload</a:t>
            </a:r>
            <a:r>
              <a:rPr lang="en-US" b="1" dirty="0">
                <a:solidFill>
                  <a:srgbClr val="F3F2EF"/>
                </a:solidFill>
                <a:latin typeface="SourceCodePro-Semibold" charset="0"/>
              </a:rPr>
              <a:t>(.</a:t>
            </a:r>
            <a:r>
              <a:rPr lang="en-US" b="1" dirty="0">
                <a:solidFill>
                  <a:srgbClr val="A6E22E"/>
                </a:solidFill>
                <a:latin typeface="SourceCodePro-Semibold" charset="0"/>
              </a:rPr>
              <a:t>POST</a:t>
            </a:r>
            <a:r>
              <a:rPr lang="en-US" b="1" dirty="0">
                <a:solidFill>
                  <a:srgbClr val="F3F2EF"/>
                </a:solidFill>
                <a:latin typeface="SourceCodePro-Semibold" charset="0"/>
              </a:rPr>
              <a:t>, </a:t>
            </a:r>
            <a:r>
              <a:rPr lang="en-US" b="1" dirty="0">
                <a:solidFill>
                  <a:srgbClr val="E6DB74"/>
                </a:solidFill>
                <a:latin typeface="SourceCodePro-Semibold" charset="0"/>
              </a:rPr>
              <a:t>"https</a:t>
            </a:r>
            <a:r>
              <a:rPr lang="en-US" b="1" dirty="0" smtClean="0">
                <a:solidFill>
                  <a:srgbClr val="E6DB74"/>
                </a:solidFill>
                <a:latin typeface="SourceCodePro-Semibold" charset="0"/>
              </a:rPr>
              <a:t>://</a:t>
            </a:r>
            <a:r>
              <a:rPr lang="en-US" b="1" dirty="0" err="1" smtClean="0">
                <a:solidFill>
                  <a:srgbClr val="E6DB74"/>
                </a:solidFill>
                <a:latin typeface="SourceCodePro-Semibold" charset="0"/>
              </a:rPr>
              <a:t>techmaster.vn</a:t>
            </a:r>
            <a:r>
              <a:rPr lang="en-US" b="1" dirty="0" smtClean="0">
                <a:solidFill>
                  <a:srgbClr val="E6DB74"/>
                </a:solidFill>
                <a:latin typeface="SourceCodePro-Semibold" charset="0"/>
              </a:rPr>
              <a:t>/post</a:t>
            </a:r>
            <a:r>
              <a:rPr lang="en-US" b="1" dirty="0">
                <a:solidFill>
                  <a:srgbClr val="E6DB74"/>
                </a:solidFill>
                <a:latin typeface="SourceCodePro-Semibold" charset="0"/>
              </a:rPr>
              <a:t>"</a:t>
            </a:r>
            <a:r>
              <a:rPr lang="en-US" b="1" dirty="0">
                <a:solidFill>
                  <a:srgbClr val="F3F2EF"/>
                </a:solidFill>
                <a:latin typeface="SourceCodePro-Semibold" charset="0"/>
              </a:rPr>
              <a:t>, file: </a:t>
            </a:r>
            <a:r>
              <a:rPr lang="en-US" b="1" dirty="0" err="1">
                <a:solidFill>
                  <a:srgbClr val="F3F2EF"/>
                </a:solidFill>
                <a:latin typeface="SourceCodePro-Semibold" charset="0"/>
              </a:rPr>
              <a:t>fileURL</a:t>
            </a:r>
            <a:r>
              <a:rPr lang="en-US" b="1" dirty="0">
                <a:solidFill>
                  <a:srgbClr val="F3F2EF"/>
                </a:solidFill>
                <a:latin typeface="SourceCodePro-Semibold" charset="0"/>
              </a:rPr>
              <a:t>!)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" y="742950"/>
            <a:ext cx="4124325" cy="4124325"/>
          </a:xfrm>
        </p:spPr>
      </p:pic>
    </p:spTree>
    <p:extLst>
      <p:ext uri="{BB962C8B-B14F-4D97-AF65-F5344CB8AC3E}">
        <p14:creationId xmlns:p14="http://schemas.microsoft.com/office/powerpoint/2010/main" val="96476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b="1" dirty="0" smtClean="0">
                <a:solidFill>
                  <a:srgbClr val="7DBD00"/>
                </a:solidFill>
              </a:rPr>
              <a:t>Uploading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790" y="1885950"/>
            <a:ext cx="8686800" cy="1828800"/>
          </a:xfrm>
        </p:spPr>
        <p:txBody>
          <a:bodyPr/>
          <a:lstStyle/>
          <a:p>
            <a:r>
              <a:rPr lang="vi-VN" dirty="0" smtClean="0"/>
              <a:t>Hỗ trợ upload </a:t>
            </a:r>
            <a:r>
              <a:rPr lang="vi-VN" dirty="0" smtClean="0">
                <a:solidFill>
                  <a:schemeClr val="accent6"/>
                </a:solidFill>
              </a:rPr>
              <a:t>multipart / form-data</a:t>
            </a:r>
          </a:p>
          <a:p>
            <a:r>
              <a:rPr lang="vi-VN" dirty="0" smtClean="0"/>
              <a:t>Tracking quá trình download với </a:t>
            </a:r>
            <a:r>
              <a:rPr lang="vi-VN" dirty="0" smtClean="0">
                <a:solidFill>
                  <a:schemeClr val="accent6"/>
                </a:solidFill>
              </a:rPr>
              <a:t>progress closure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31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b="1" dirty="0" smtClean="0">
                <a:solidFill>
                  <a:srgbClr val="7DBD00"/>
                </a:solidFill>
              </a:rPr>
              <a:t>Validation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963" y="819150"/>
            <a:ext cx="4658073" cy="1752600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28599" y="2952750"/>
            <a:ext cx="86868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 smtClean="0"/>
              <a:t>Mặt định tất cả các request của Alamofire sẽ được trả về Successfully, gọi </a:t>
            </a:r>
            <a:r>
              <a:rPr lang="vi-VN" dirty="0" smtClean="0">
                <a:solidFill>
                  <a:schemeClr val="accent6"/>
                </a:solidFill>
              </a:rPr>
              <a:t>validate() </a:t>
            </a:r>
            <a:r>
              <a:rPr lang="vi-VN" dirty="0" smtClean="0"/>
              <a:t>trước </a:t>
            </a:r>
            <a:r>
              <a:rPr lang="vi-VN" dirty="0" smtClean="0">
                <a:solidFill>
                  <a:schemeClr val="accent6"/>
                </a:solidFill>
              </a:rPr>
              <a:t>response closure </a:t>
            </a:r>
            <a:r>
              <a:rPr lang="vi-VN" dirty="0" smtClean="0"/>
              <a:t>sẽ trả về cho chúng ta 1 lỗi liên quan nếu response object không đúng với </a:t>
            </a:r>
            <a:r>
              <a:rPr lang="vi-VN" dirty="0" smtClean="0">
                <a:solidFill>
                  <a:schemeClr val="accent6"/>
                </a:solidFill>
              </a:rPr>
              <a:t>validate</a:t>
            </a:r>
            <a:r>
              <a:rPr lang="vi-VN" dirty="0" smtClean="0"/>
              <a:t> mà chúng ta đặt ra từ đầu.</a:t>
            </a:r>
          </a:p>
        </p:txBody>
      </p:sp>
    </p:spTree>
    <p:extLst>
      <p:ext uri="{BB962C8B-B14F-4D97-AF65-F5344CB8AC3E}">
        <p14:creationId xmlns:p14="http://schemas.microsoft.com/office/powerpoint/2010/main" val="8892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b="1" dirty="0" smtClean="0">
                <a:solidFill>
                  <a:srgbClr val="7DBD00"/>
                </a:solidFill>
              </a:rPr>
              <a:t>Validation</a:t>
            </a:r>
            <a:endParaRPr lang="en-US" dirty="0"/>
          </a:p>
        </p:txBody>
      </p:sp>
      <p:sp>
        <p:nvSpPr>
          <p:cNvPr id="6" name="Content Placeholder 5"/>
          <p:cNvSpPr txBox="1">
            <a:spLocks noGrp="1"/>
          </p:cNvSpPr>
          <p:nvPr>
            <p:ph idx="1"/>
          </p:nvPr>
        </p:nvSpPr>
        <p:spPr>
          <a:xfrm>
            <a:off x="228600" y="666750"/>
            <a:ext cx="8686800" cy="4123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 err="1" smtClean="0">
                <a:solidFill>
                  <a:srgbClr val="F3F2EF"/>
                </a:solidFill>
                <a:latin typeface="SourceCodePro-Semibold" charset="0"/>
              </a:rPr>
              <a:t>Alamofire.</a:t>
            </a:r>
            <a:r>
              <a:rPr lang="en-US" sz="1050" b="1" dirty="0" err="1" smtClean="0">
                <a:solidFill>
                  <a:srgbClr val="69CD31"/>
                </a:solidFill>
                <a:latin typeface="SourceCodePro-Semibold" charset="0"/>
              </a:rPr>
              <a:t>request</a:t>
            </a:r>
            <a:r>
              <a:rPr lang="en-US" sz="1050" b="1" dirty="0">
                <a:solidFill>
                  <a:srgbClr val="F3F2EF"/>
                </a:solidFill>
                <a:latin typeface="SourceCodePro-Semibold" charset="0"/>
              </a:rPr>
              <a:t>(.</a:t>
            </a:r>
            <a:r>
              <a:rPr lang="en-US" sz="1050" b="1" dirty="0">
                <a:solidFill>
                  <a:srgbClr val="A6E22E"/>
                </a:solidFill>
                <a:latin typeface="SourceCodePro-Semibold" charset="0"/>
              </a:rPr>
              <a:t>GET</a:t>
            </a:r>
            <a:r>
              <a:rPr lang="en-US" sz="1050" b="1" dirty="0">
                <a:solidFill>
                  <a:srgbClr val="F3F2EF"/>
                </a:solidFill>
                <a:latin typeface="SourceCodePro-Semibold" charset="0"/>
              </a:rPr>
              <a:t>, </a:t>
            </a:r>
            <a:r>
              <a:rPr lang="en-US" sz="1050" b="1" dirty="0">
                <a:solidFill>
                  <a:srgbClr val="E6DB74"/>
                </a:solidFill>
                <a:latin typeface="SourceCodePro-Semibold" charset="0"/>
              </a:rPr>
              <a:t>"https</a:t>
            </a:r>
            <a:r>
              <a:rPr lang="en-US" sz="1050" b="1" dirty="0" smtClean="0">
                <a:solidFill>
                  <a:srgbClr val="E6DB74"/>
                </a:solidFill>
                <a:latin typeface="SourceCodePro-Semibold" charset="0"/>
              </a:rPr>
              <a:t>://</a:t>
            </a:r>
            <a:r>
              <a:rPr lang="en-US" sz="1050" b="1" dirty="0" err="1" smtClean="0">
                <a:solidFill>
                  <a:srgbClr val="E6DB74"/>
                </a:solidFill>
                <a:latin typeface="SourceCodePro-Semibold" charset="0"/>
              </a:rPr>
              <a:t>techmaster.vn</a:t>
            </a:r>
            <a:r>
              <a:rPr lang="en-US" sz="1050" b="1" dirty="0" smtClean="0">
                <a:solidFill>
                  <a:srgbClr val="E6DB74"/>
                </a:solidFill>
                <a:latin typeface="SourceCodePro-Semibold" charset="0"/>
              </a:rPr>
              <a:t>/get</a:t>
            </a:r>
            <a:r>
              <a:rPr lang="en-US" sz="1050" b="1" dirty="0">
                <a:solidFill>
                  <a:srgbClr val="E6DB74"/>
                </a:solidFill>
                <a:latin typeface="SourceCodePro-Semibold" charset="0"/>
              </a:rPr>
              <a:t>"</a:t>
            </a:r>
            <a:r>
              <a:rPr lang="en-US" sz="1050" b="1" dirty="0">
                <a:solidFill>
                  <a:srgbClr val="F3F2EF"/>
                </a:solidFill>
                <a:latin typeface="SourceCodePro-Semibold" charset="0"/>
              </a:rPr>
              <a:t>, parameters: [</a:t>
            </a:r>
            <a:r>
              <a:rPr lang="en-US" sz="1050" b="1" dirty="0">
                <a:solidFill>
                  <a:srgbClr val="E6DB74"/>
                </a:solidFill>
                <a:latin typeface="SourceCodePro-Semibold" charset="0"/>
              </a:rPr>
              <a:t>"foo"</a:t>
            </a:r>
            <a:r>
              <a:rPr lang="en-US" sz="1050" b="1" dirty="0">
                <a:solidFill>
                  <a:srgbClr val="F3F2EF"/>
                </a:solidFill>
                <a:latin typeface="SourceCodePro-Semibold" charset="0"/>
              </a:rPr>
              <a:t>: </a:t>
            </a:r>
            <a:r>
              <a:rPr lang="en-US" sz="1050" b="1" dirty="0">
                <a:solidFill>
                  <a:srgbClr val="E6DB74"/>
                </a:solidFill>
                <a:latin typeface="SourceCodePro-Semibold" charset="0"/>
              </a:rPr>
              <a:t>"bar</a:t>
            </a:r>
            <a:r>
              <a:rPr lang="en-US" sz="1050" b="1" dirty="0" smtClean="0">
                <a:solidFill>
                  <a:srgbClr val="E6DB74"/>
                </a:solidFill>
                <a:latin typeface="SourceCodePro-Semibold" charset="0"/>
              </a:rPr>
              <a:t>"</a:t>
            </a:r>
            <a:r>
              <a:rPr lang="en-US" sz="1050" b="1" dirty="0" smtClean="0">
                <a:solidFill>
                  <a:srgbClr val="F3F2EF"/>
                </a:solidFill>
                <a:latin typeface="SourceCodePro-Semibold" charset="0"/>
              </a:rPr>
              <a:t>])</a:t>
            </a:r>
            <a:r>
              <a:rPr lang="ro-RO" sz="1050" b="1" dirty="0" smtClean="0">
                <a:solidFill>
                  <a:srgbClr val="F3F2EF"/>
                </a:solidFill>
                <a:latin typeface="SourceCodePro-Semibold" charset="0"/>
              </a:rPr>
              <a:t>.</a:t>
            </a:r>
            <a:r>
              <a:rPr lang="ro-RO" sz="1050" b="1" dirty="0">
                <a:solidFill>
                  <a:srgbClr val="69CD31"/>
                </a:solidFill>
                <a:latin typeface="SourceCodePro-Semibold" charset="0"/>
              </a:rPr>
              <a:t>validate</a:t>
            </a:r>
            <a:r>
              <a:rPr lang="ro-RO" sz="1050" b="1" dirty="0">
                <a:solidFill>
                  <a:srgbClr val="F3F2EF"/>
                </a:solidFill>
                <a:latin typeface="SourceCodePro-Semibold" charset="0"/>
              </a:rPr>
              <a:t>(</a:t>
            </a:r>
            <a:r>
              <a:rPr lang="ro-RO" sz="1050" b="1" dirty="0" err="1">
                <a:solidFill>
                  <a:srgbClr val="F3F2EF"/>
                </a:solidFill>
                <a:latin typeface="SourceCodePro-Semibold" charset="0"/>
              </a:rPr>
              <a:t>statusCode</a:t>
            </a:r>
            <a:r>
              <a:rPr lang="ro-RO" sz="1050" b="1" dirty="0">
                <a:solidFill>
                  <a:srgbClr val="F3F2EF"/>
                </a:solidFill>
                <a:latin typeface="SourceCodePro-Semibold" charset="0"/>
              </a:rPr>
              <a:t>: </a:t>
            </a:r>
            <a:r>
              <a:rPr lang="ro-RO" sz="1050" b="1" dirty="0">
                <a:solidFill>
                  <a:srgbClr val="AE81FF"/>
                </a:solidFill>
                <a:latin typeface="SourceCodePro-Semibold" charset="0"/>
              </a:rPr>
              <a:t>200</a:t>
            </a:r>
            <a:r>
              <a:rPr lang="ro-RO" sz="1050" b="1" dirty="0">
                <a:solidFill>
                  <a:srgbClr val="F3F2EF"/>
                </a:solidFill>
                <a:latin typeface="SourceCodePro-Semibold" charset="0"/>
              </a:rPr>
              <a:t>..&lt;</a:t>
            </a:r>
            <a:r>
              <a:rPr lang="ro-RO" sz="1050" b="1" dirty="0">
                <a:solidFill>
                  <a:srgbClr val="AE81FF"/>
                </a:solidFill>
                <a:latin typeface="SourceCodePro-Semibold" charset="0"/>
              </a:rPr>
              <a:t>300</a:t>
            </a:r>
            <a:r>
              <a:rPr lang="ro-RO" sz="1050" b="1" dirty="0" smtClean="0">
                <a:solidFill>
                  <a:srgbClr val="F3F2EF"/>
                </a:solidFill>
                <a:latin typeface="SourceCodePro-Semibold" charset="0"/>
              </a:rPr>
              <a:t>).</a:t>
            </a:r>
            <a:r>
              <a:rPr lang="ro-RO" sz="1050" b="1" dirty="0">
                <a:solidFill>
                  <a:srgbClr val="69CD31"/>
                </a:solidFill>
                <a:latin typeface="SourceCodePro-Semibold" charset="0"/>
              </a:rPr>
              <a:t>validate</a:t>
            </a:r>
            <a:r>
              <a:rPr lang="ro-RO" sz="1050" b="1" dirty="0">
                <a:solidFill>
                  <a:srgbClr val="F3F2EF"/>
                </a:solidFill>
                <a:latin typeface="SourceCodePro-Semibold" charset="0"/>
              </a:rPr>
              <a:t>(</a:t>
            </a:r>
            <a:r>
              <a:rPr lang="ro-RO" sz="1050" b="1" dirty="0" err="1">
                <a:solidFill>
                  <a:srgbClr val="F3F2EF"/>
                </a:solidFill>
                <a:latin typeface="SourceCodePro-Semibold" charset="0"/>
              </a:rPr>
              <a:t>contentType</a:t>
            </a:r>
            <a:r>
              <a:rPr lang="ro-RO" sz="1050" b="1" dirty="0">
                <a:solidFill>
                  <a:srgbClr val="F3F2EF"/>
                </a:solidFill>
                <a:latin typeface="SourceCodePro-Semibold" charset="0"/>
              </a:rPr>
              <a:t>: [</a:t>
            </a:r>
            <a:r>
              <a:rPr lang="ro-RO" sz="1050" b="1" dirty="0">
                <a:solidFill>
                  <a:srgbClr val="E6DB74"/>
                </a:solidFill>
                <a:latin typeface="SourceCodePro-Semibold" charset="0"/>
              </a:rPr>
              <a:t>"</a:t>
            </a:r>
            <a:r>
              <a:rPr lang="ro-RO" sz="1050" b="1" dirty="0" err="1">
                <a:solidFill>
                  <a:srgbClr val="E6DB74"/>
                </a:solidFill>
                <a:latin typeface="SourceCodePro-Semibold" charset="0"/>
              </a:rPr>
              <a:t>application</a:t>
            </a:r>
            <a:r>
              <a:rPr lang="ro-RO" sz="1050" b="1" dirty="0">
                <a:solidFill>
                  <a:srgbClr val="E6DB74"/>
                </a:solidFill>
                <a:latin typeface="SourceCodePro-Semibold" charset="0"/>
              </a:rPr>
              <a:t>/</a:t>
            </a:r>
            <a:r>
              <a:rPr lang="ro-RO" sz="1050" b="1" dirty="0" err="1">
                <a:solidFill>
                  <a:srgbClr val="E6DB74"/>
                </a:solidFill>
                <a:latin typeface="SourceCodePro-Semibold" charset="0"/>
              </a:rPr>
              <a:t>json</a:t>
            </a:r>
            <a:r>
              <a:rPr lang="ro-RO" sz="1050" b="1" dirty="0" smtClean="0">
                <a:solidFill>
                  <a:srgbClr val="E6DB74"/>
                </a:solidFill>
                <a:latin typeface="SourceCodePro-Semibold" charset="0"/>
              </a:rPr>
              <a:t>"</a:t>
            </a:r>
            <a:r>
              <a:rPr lang="ro-RO" sz="1050" b="1" dirty="0" smtClean="0">
                <a:solidFill>
                  <a:srgbClr val="F3F2EF"/>
                </a:solidFill>
                <a:latin typeface="SourceCodePro-Semibold" charset="0"/>
              </a:rPr>
              <a:t>])</a:t>
            </a:r>
            <a:r>
              <a:rPr lang="en-US" sz="1050" b="1" dirty="0" smtClean="0">
                <a:solidFill>
                  <a:srgbClr val="F3F2EF"/>
                </a:solidFill>
                <a:latin typeface="SourceCodePro-Semibold" charset="0"/>
              </a:rPr>
              <a:t>.</a:t>
            </a:r>
            <a:r>
              <a:rPr lang="en-US" sz="1050" b="1" dirty="0">
                <a:solidFill>
                  <a:srgbClr val="69CD31"/>
                </a:solidFill>
                <a:latin typeface="SourceCodePro-Semibold" charset="0"/>
              </a:rPr>
              <a:t>response</a:t>
            </a:r>
            <a:r>
              <a:rPr lang="en-US" sz="1050" b="1" dirty="0">
                <a:solidFill>
                  <a:srgbClr val="F3F2EF"/>
                </a:solidFill>
                <a:latin typeface="SourceCodePro-Semibold" charset="0"/>
              </a:rPr>
              <a:t> { response </a:t>
            </a:r>
            <a:r>
              <a:rPr lang="en-US" sz="1050" b="1" dirty="0">
                <a:solidFill>
                  <a:srgbClr val="F92672"/>
                </a:solidFill>
                <a:latin typeface="SourceCodePro-Semibold" charset="0"/>
              </a:rPr>
              <a:t>in</a:t>
            </a:r>
            <a:endParaRPr lang="en-US" sz="1050" b="1" dirty="0">
              <a:solidFill>
                <a:srgbClr val="F3F2EF"/>
              </a:solidFill>
              <a:latin typeface="SourceCodePro-Semibold" charset="0"/>
            </a:endParaRPr>
          </a:p>
          <a:p>
            <a:pPr marL="0" indent="0">
              <a:buNone/>
            </a:pPr>
            <a:r>
              <a:rPr lang="ro-RO" sz="1050" b="1" dirty="0">
                <a:solidFill>
                  <a:srgbClr val="F3F2EF"/>
                </a:solidFill>
                <a:latin typeface="SourceCodePro-Semibold" charset="0"/>
              </a:rPr>
              <a:t>                </a:t>
            </a:r>
            <a:r>
              <a:rPr lang="ro-RO" sz="1050" b="1" dirty="0">
                <a:solidFill>
                  <a:srgbClr val="66D9EF"/>
                </a:solidFill>
                <a:latin typeface="SourceCodePro-Semibold" charset="0"/>
              </a:rPr>
              <a:t>print</a:t>
            </a:r>
            <a:r>
              <a:rPr lang="ro-RO" sz="1050" b="1" dirty="0">
                <a:solidFill>
                  <a:srgbClr val="F3F2EF"/>
                </a:solidFill>
                <a:latin typeface="SourceCodePro-Semibold" charset="0"/>
              </a:rPr>
              <a:t>(response.</a:t>
            </a:r>
            <a:r>
              <a:rPr lang="ro-RO" sz="1050" b="1" dirty="0">
                <a:solidFill>
                  <a:srgbClr val="AE81FF"/>
                </a:solidFill>
                <a:latin typeface="SourceCodePro-Semibold" charset="0"/>
              </a:rPr>
              <a:t>0</a:t>
            </a:r>
            <a:r>
              <a:rPr lang="ro-RO" sz="1050" b="1" dirty="0">
                <a:solidFill>
                  <a:srgbClr val="F3F2EF"/>
                </a:solidFill>
                <a:latin typeface="SourceCodePro-Semibold" charset="0"/>
              </a:rPr>
              <a:t>)</a:t>
            </a:r>
          </a:p>
          <a:p>
            <a:pPr marL="0" indent="0">
              <a:buNone/>
            </a:pPr>
            <a:r>
              <a:rPr lang="de-DE" sz="1050" b="1" dirty="0">
                <a:solidFill>
                  <a:srgbClr val="F3F2EF"/>
                </a:solidFill>
                <a:latin typeface="SourceCodePro-Semibold" charset="0"/>
              </a:rPr>
              <a:t>        </a:t>
            </a:r>
            <a:r>
              <a:rPr lang="de-DE" sz="1050" b="1" dirty="0" smtClean="0">
                <a:solidFill>
                  <a:srgbClr val="F3F2EF"/>
                </a:solidFill>
                <a:latin typeface="SourceCodePro-Semibold" charset="0"/>
              </a:rPr>
              <a:t>}</a:t>
            </a:r>
          </a:p>
          <a:p>
            <a:r>
              <a:rPr lang="en-US" sz="1050" b="1" dirty="0">
                <a:solidFill>
                  <a:srgbClr val="F3F2EF"/>
                </a:solidFill>
                <a:latin typeface="SourceCodePro-Semibold" charset="0"/>
              </a:rPr>
              <a:t> </a:t>
            </a:r>
            <a:r>
              <a:rPr lang="en-US" sz="1050" b="1" dirty="0" err="1">
                <a:solidFill>
                  <a:srgbClr val="F3F2EF"/>
                </a:solidFill>
                <a:latin typeface="SourceCodePro-Semibold" charset="0"/>
              </a:rPr>
              <a:t>Alamofire.</a:t>
            </a:r>
            <a:r>
              <a:rPr lang="en-US" sz="1050" b="1" dirty="0" err="1">
                <a:solidFill>
                  <a:srgbClr val="69CD31"/>
                </a:solidFill>
                <a:latin typeface="SourceCodePro-Semibold" charset="0"/>
              </a:rPr>
              <a:t>request</a:t>
            </a:r>
            <a:r>
              <a:rPr lang="en-US" sz="1050" b="1" dirty="0">
                <a:solidFill>
                  <a:srgbClr val="F3F2EF"/>
                </a:solidFill>
                <a:latin typeface="SourceCodePro-Semibold" charset="0"/>
              </a:rPr>
              <a:t>(.</a:t>
            </a:r>
            <a:r>
              <a:rPr lang="en-US" sz="1050" b="1" dirty="0">
                <a:solidFill>
                  <a:srgbClr val="A6E22E"/>
                </a:solidFill>
                <a:latin typeface="SourceCodePro-Semibold" charset="0"/>
              </a:rPr>
              <a:t>GET</a:t>
            </a:r>
            <a:r>
              <a:rPr lang="en-US" sz="1050" b="1" dirty="0">
                <a:solidFill>
                  <a:srgbClr val="F3F2EF"/>
                </a:solidFill>
                <a:latin typeface="SourceCodePro-Semibold" charset="0"/>
              </a:rPr>
              <a:t>, </a:t>
            </a:r>
            <a:r>
              <a:rPr lang="en-US" sz="1050" b="1" dirty="0">
                <a:solidFill>
                  <a:srgbClr val="E6DB74"/>
                </a:solidFill>
                <a:latin typeface="SourceCodePro-Semibold" charset="0"/>
              </a:rPr>
              <a:t>"https</a:t>
            </a:r>
            <a:r>
              <a:rPr lang="en-US" sz="1050" b="1" dirty="0" smtClean="0">
                <a:solidFill>
                  <a:srgbClr val="E6DB74"/>
                </a:solidFill>
                <a:latin typeface="SourceCodePro-Semibold" charset="0"/>
              </a:rPr>
              <a:t>://</a:t>
            </a:r>
            <a:r>
              <a:rPr lang="en-US" sz="1050" b="1" dirty="0" err="1" smtClean="0">
                <a:solidFill>
                  <a:srgbClr val="E6DB74"/>
                </a:solidFill>
                <a:latin typeface="SourceCodePro-Semibold" charset="0"/>
              </a:rPr>
              <a:t>techmaster.vn</a:t>
            </a:r>
            <a:r>
              <a:rPr lang="en-US" sz="1050" b="1" dirty="0" smtClean="0">
                <a:solidFill>
                  <a:srgbClr val="E6DB74"/>
                </a:solidFill>
                <a:latin typeface="SourceCodePro-Semibold" charset="0"/>
              </a:rPr>
              <a:t>/get"</a:t>
            </a:r>
            <a:r>
              <a:rPr lang="en-US" sz="1050" b="1" dirty="0" smtClean="0">
                <a:solidFill>
                  <a:srgbClr val="F3F2EF"/>
                </a:solidFill>
                <a:latin typeface="SourceCodePro-Semibold" charset="0"/>
              </a:rPr>
              <a:t>, </a:t>
            </a:r>
            <a:r>
              <a:rPr lang="en-US" sz="1050" b="1" dirty="0">
                <a:solidFill>
                  <a:srgbClr val="F3F2EF"/>
                </a:solidFill>
                <a:latin typeface="SourceCodePro-Semibold" charset="0"/>
              </a:rPr>
              <a:t>parameters: [</a:t>
            </a:r>
            <a:r>
              <a:rPr lang="en-US" sz="1050" b="1" dirty="0">
                <a:solidFill>
                  <a:srgbClr val="E6DB74"/>
                </a:solidFill>
                <a:latin typeface="SourceCodePro-Semibold" charset="0"/>
              </a:rPr>
              <a:t>"foo"</a:t>
            </a:r>
            <a:r>
              <a:rPr lang="en-US" sz="1050" b="1" dirty="0">
                <a:solidFill>
                  <a:srgbClr val="F3F2EF"/>
                </a:solidFill>
                <a:latin typeface="SourceCodePro-Semibold" charset="0"/>
              </a:rPr>
              <a:t>: </a:t>
            </a:r>
            <a:r>
              <a:rPr lang="en-US" sz="1050" b="1" dirty="0">
                <a:solidFill>
                  <a:srgbClr val="E6DB74"/>
                </a:solidFill>
                <a:latin typeface="SourceCodePro-Semibold" charset="0"/>
              </a:rPr>
              <a:t>"bar</a:t>
            </a:r>
            <a:r>
              <a:rPr lang="en-US" sz="1050" b="1" dirty="0" smtClean="0">
                <a:solidFill>
                  <a:srgbClr val="E6DB74"/>
                </a:solidFill>
                <a:latin typeface="SourceCodePro-Semibold" charset="0"/>
              </a:rPr>
              <a:t>"</a:t>
            </a:r>
            <a:r>
              <a:rPr lang="en-US" sz="1050" b="1" dirty="0" smtClean="0">
                <a:solidFill>
                  <a:srgbClr val="F3F2EF"/>
                </a:solidFill>
                <a:latin typeface="SourceCodePro-Semibold" charset="0"/>
              </a:rPr>
              <a:t>])</a:t>
            </a:r>
            <a:r>
              <a:rPr lang="ro-RO" sz="1050" b="1" dirty="0" smtClean="0">
                <a:solidFill>
                  <a:srgbClr val="F3F2EF"/>
                </a:solidFill>
                <a:latin typeface="SourceCodePro-Semibold" charset="0"/>
              </a:rPr>
              <a:t>.</a:t>
            </a:r>
            <a:r>
              <a:rPr lang="ro-RO" sz="1050" b="1" dirty="0">
                <a:solidFill>
                  <a:srgbClr val="69CD31"/>
                </a:solidFill>
                <a:latin typeface="SourceCodePro-Semibold" charset="0"/>
              </a:rPr>
              <a:t>validate</a:t>
            </a:r>
            <a:r>
              <a:rPr lang="ro-RO" sz="1050" b="1" dirty="0" smtClean="0">
                <a:solidFill>
                  <a:srgbClr val="F3F2EF"/>
                </a:solidFill>
                <a:latin typeface="SourceCodePro-Semibold" charset="0"/>
              </a:rPr>
              <a:t>().</a:t>
            </a:r>
            <a:r>
              <a:rPr lang="ro-RO" sz="1050" b="1" dirty="0" err="1">
                <a:solidFill>
                  <a:srgbClr val="69CD31"/>
                </a:solidFill>
                <a:latin typeface="SourceCodePro-Semibold" charset="0"/>
              </a:rPr>
              <a:t>responseJSON</a:t>
            </a:r>
            <a:r>
              <a:rPr lang="ro-RO" sz="1050" b="1" dirty="0">
                <a:solidFill>
                  <a:srgbClr val="F3F2EF"/>
                </a:solidFill>
                <a:latin typeface="SourceCodePro-Semibold" charset="0"/>
              </a:rPr>
              <a:t> { </a:t>
            </a:r>
            <a:r>
              <a:rPr lang="ro-RO" sz="1050" b="1" dirty="0" err="1">
                <a:solidFill>
                  <a:srgbClr val="F3F2EF"/>
                </a:solidFill>
                <a:latin typeface="SourceCodePro-Semibold" charset="0"/>
              </a:rPr>
              <a:t>response</a:t>
            </a:r>
            <a:r>
              <a:rPr lang="ro-RO" sz="1050" b="1" dirty="0">
                <a:solidFill>
                  <a:srgbClr val="F3F2EF"/>
                </a:solidFill>
                <a:latin typeface="SourceCodePro-Semibold" charset="0"/>
              </a:rPr>
              <a:t> </a:t>
            </a:r>
            <a:r>
              <a:rPr lang="ro-RO" sz="1050" b="1" dirty="0" smtClean="0">
                <a:solidFill>
                  <a:srgbClr val="F92672"/>
                </a:solidFill>
                <a:latin typeface="SourceCodePro-Semibold" charset="0"/>
              </a:rPr>
              <a:t>in</a:t>
            </a:r>
            <a:endParaRPr lang="ro-RO" sz="1050" b="1" dirty="0" smtClean="0">
              <a:solidFill>
                <a:srgbClr val="F3F2EF"/>
              </a:solidFill>
              <a:latin typeface="SourceCodePro-Semibold" charset="0"/>
            </a:endParaRPr>
          </a:p>
          <a:p>
            <a:pPr marL="0" indent="0">
              <a:buNone/>
            </a:pPr>
            <a:r>
              <a:rPr lang="en-US" sz="1050" b="1" dirty="0" smtClean="0">
                <a:solidFill>
                  <a:srgbClr val="F3F2EF"/>
                </a:solidFill>
                <a:latin typeface="SourceCodePro-Semibold" charset="0"/>
              </a:rPr>
              <a:t>                </a:t>
            </a:r>
            <a:r>
              <a:rPr lang="en-US" sz="1050" b="1" dirty="0" smtClean="0">
                <a:solidFill>
                  <a:srgbClr val="F92672"/>
                </a:solidFill>
                <a:latin typeface="SourceCodePro-Semibold" charset="0"/>
              </a:rPr>
              <a:t>switch</a:t>
            </a:r>
            <a:r>
              <a:rPr lang="en-US" sz="1050" b="1" dirty="0" smtClean="0">
                <a:solidFill>
                  <a:srgbClr val="F3F2EF"/>
                </a:solidFill>
                <a:latin typeface="SourceCodePro-Semibold" charset="0"/>
              </a:rPr>
              <a:t> </a:t>
            </a:r>
            <a:r>
              <a:rPr lang="en-US" sz="1050" b="1" dirty="0" err="1" smtClean="0">
                <a:solidFill>
                  <a:srgbClr val="F3F2EF"/>
                </a:solidFill>
                <a:latin typeface="SourceCodePro-Semibold" charset="0"/>
              </a:rPr>
              <a:t>response.</a:t>
            </a:r>
            <a:r>
              <a:rPr lang="en-US" sz="1050" b="1" dirty="0" err="1" smtClean="0">
                <a:solidFill>
                  <a:srgbClr val="A6E22E"/>
                </a:solidFill>
                <a:latin typeface="SourceCodePro-Semibold" charset="0"/>
              </a:rPr>
              <a:t>result</a:t>
            </a:r>
            <a:r>
              <a:rPr lang="en-US" sz="1050" b="1" dirty="0" smtClean="0">
                <a:solidFill>
                  <a:srgbClr val="F3F2EF"/>
                </a:solidFill>
                <a:latin typeface="SourceCodePro-Semibold" charset="0"/>
              </a:rPr>
              <a:t> {</a:t>
            </a:r>
          </a:p>
          <a:p>
            <a:pPr marL="0" indent="0">
              <a:buNone/>
            </a:pPr>
            <a:r>
              <a:rPr lang="ro-RO" sz="1050" b="1" dirty="0" smtClean="0">
                <a:solidFill>
                  <a:srgbClr val="F3F2EF"/>
                </a:solidFill>
                <a:latin typeface="SourceCodePro-Semibold" charset="0"/>
              </a:rPr>
              <a:t>                </a:t>
            </a:r>
            <a:r>
              <a:rPr lang="ro-RO" sz="1050" b="1" dirty="0">
                <a:solidFill>
                  <a:srgbClr val="F92672"/>
                </a:solidFill>
                <a:latin typeface="SourceCodePro-Semibold" charset="0"/>
              </a:rPr>
              <a:t>case</a:t>
            </a:r>
            <a:r>
              <a:rPr lang="ro-RO" sz="1050" b="1" dirty="0">
                <a:solidFill>
                  <a:srgbClr val="F3F2EF"/>
                </a:solidFill>
                <a:latin typeface="SourceCodePro-Semibold" charset="0"/>
              </a:rPr>
              <a:t> .</a:t>
            </a:r>
            <a:r>
              <a:rPr lang="ro-RO" sz="1050" b="1" dirty="0" err="1" smtClean="0">
                <a:solidFill>
                  <a:srgbClr val="A6E22E"/>
                </a:solidFill>
                <a:latin typeface="SourceCodePro-Semibold" charset="0"/>
              </a:rPr>
              <a:t>Success</a:t>
            </a:r>
            <a:r>
              <a:rPr lang="ro-RO" sz="1050" b="1" dirty="0" smtClean="0">
                <a:solidFill>
                  <a:srgbClr val="F3F2EF"/>
                </a:solidFill>
                <a:latin typeface="SourceCodePro-Semibold" charset="0"/>
              </a:rPr>
              <a:t>:</a:t>
            </a:r>
          </a:p>
          <a:p>
            <a:pPr marL="0" indent="0">
              <a:buNone/>
            </a:pPr>
            <a:r>
              <a:rPr lang="en-US" sz="1050" b="1" dirty="0" smtClean="0">
                <a:solidFill>
                  <a:srgbClr val="F3F2EF"/>
                </a:solidFill>
                <a:latin typeface="SourceCodePro-Semibold" charset="0"/>
              </a:rPr>
              <a:t>                    </a:t>
            </a:r>
            <a:r>
              <a:rPr lang="en-US" sz="1050" b="1" dirty="0" smtClean="0">
                <a:solidFill>
                  <a:srgbClr val="66D9EF"/>
                </a:solidFill>
                <a:latin typeface="SourceCodePro-Semibold" charset="0"/>
              </a:rPr>
              <a:t>print</a:t>
            </a:r>
            <a:r>
              <a:rPr lang="en-US" sz="1050" b="1" dirty="0" smtClean="0">
                <a:solidFill>
                  <a:srgbClr val="F3F2EF"/>
                </a:solidFill>
                <a:latin typeface="SourceCodePro-Semibold" charset="0"/>
              </a:rPr>
              <a:t>(</a:t>
            </a:r>
            <a:r>
              <a:rPr lang="en-US" sz="1050" b="1" dirty="0" smtClean="0">
                <a:solidFill>
                  <a:srgbClr val="E6DB74"/>
                </a:solidFill>
                <a:latin typeface="SourceCodePro-Semibold" charset="0"/>
              </a:rPr>
              <a:t>"Validation Successful"</a:t>
            </a:r>
            <a:r>
              <a:rPr lang="en-US" sz="1050" b="1" dirty="0" smtClean="0">
                <a:solidFill>
                  <a:srgbClr val="F3F2EF"/>
                </a:solidFill>
                <a:latin typeface="SourceCodePro-Semibold" charset="0"/>
              </a:rPr>
              <a:t>)</a:t>
            </a:r>
          </a:p>
          <a:p>
            <a:pPr marL="0" indent="0">
              <a:buNone/>
            </a:pPr>
            <a:r>
              <a:rPr lang="ro-RO" sz="1050" b="1" dirty="0" smtClean="0">
                <a:solidFill>
                  <a:srgbClr val="F3F2EF"/>
                </a:solidFill>
                <a:latin typeface="SourceCodePro-Semibold" charset="0"/>
              </a:rPr>
              <a:t>                </a:t>
            </a:r>
            <a:r>
              <a:rPr lang="ro-RO" sz="1050" b="1" dirty="0">
                <a:solidFill>
                  <a:srgbClr val="F92672"/>
                </a:solidFill>
                <a:latin typeface="SourceCodePro-Semibold" charset="0"/>
              </a:rPr>
              <a:t>case</a:t>
            </a:r>
            <a:r>
              <a:rPr lang="ro-RO" sz="1050" b="1" dirty="0">
                <a:solidFill>
                  <a:srgbClr val="F3F2EF"/>
                </a:solidFill>
                <a:latin typeface="SourceCodePro-Semibold" charset="0"/>
              </a:rPr>
              <a:t> .</a:t>
            </a:r>
            <a:r>
              <a:rPr lang="ro-RO" sz="1050" b="1" dirty="0" err="1">
                <a:solidFill>
                  <a:srgbClr val="A6E22E"/>
                </a:solidFill>
                <a:latin typeface="SourceCodePro-Semibold" charset="0"/>
              </a:rPr>
              <a:t>Failure</a:t>
            </a:r>
            <a:r>
              <a:rPr lang="ro-RO" sz="1050" b="1" dirty="0">
                <a:solidFill>
                  <a:srgbClr val="F3F2EF"/>
                </a:solidFill>
                <a:latin typeface="SourceCodePro-Semibold" charset="0"/>
              </a:rPr>
              <a:t>(</a:t>
            </a:r>
            <a:r>
              <a:rPr lang="ro-RO" sz="1050" b="1" dirty="0" err="1">
                <a:solidFill>
                  <a:srgbClr val="F92672"/>
                </a:solidFill>
                <a:latin typeface="SourceCodePro-Semibold" charset="0"/>
              </a:rPr>
              <a:t>let</a:t>
            </a:r>
            <a:r>
              <a:rPr lang="ro-RO" sz="1050" b="1" dirty="0">
                <a:solidFill>
                  <a:srgbClr val="F3F2EF"/>
                </a:solidFill>
                <a:latin typeface="SourceCodePro-Semibold" charset="0"/>
              </a:rPr>
              <a:t> </a:t>
            </a:r>
            <a:r>
              <a:rPr lang="ro-RO" sz="1050" b="1" dirty="0" err="1">
                <a:solidFill>
                  <a:srgbClr val="F3F2EF"/>
                </a:solidFill>
                <a:latin typeface="SourceCodePro-Semibold" charset="0"/>
              </a:rPr>
              <a:t>error</a:t>
            </a:r>
            <a:r>
              <a:rPr lang="ro-RO" sz="1050" b="1" dirty="0">
                <a:solidFill>
                  <a:srgbClr val="F3F2EF"/>
                </a:solidFill>
                <a:latin typeface="SourceCodePro-Semibold" charset="0"/>
              </a:rPr>
              <a:t>):</a:t>
            </a:r>
          </a:p>
          <a:p>
            <a:pPr marL="0" indent="0">
              <a:buNone/>
            </a:pPr>
            <a:r>
              <a:rPr lang="ro-RO" sz="1050" b="1" dirty="0">
                <a:solidFill>
                  <a:srgbClr val="F3F2EF"/>
                </a:solidFill>
                <a:latin typeface="SourceCodePro-Semibold" charset="0"/>
              </a:rPr>
              <a:t>                    </a:t>
            </a:r>
            <a:r>
              <a:rPr lang="ro-RO" sz="1050" b="1" dirty="0">
                <a:solidFill>
                  <a:srgbClr val="66D9EF"/>
                </a:solidFill>
                <a:latin typeface="SourceCodePro-Semibold" charset="0"/>
              </a:rPr>
              <a:t>print</a:t>
            </a:r>
            <a:r>
              <a:rPr lang="ro-RO" sz="1050" b="1" dirty="0">
                <a:solidFill>
                  <a:srgbClr val="F3F2EF"/>
                </a:solidFill>
                <a:latin typeface="SourceCodePro-Semibold" charset="0"/>
              </a:rPr>
              <a:t>(</a:t>
            </a:r>
            <a:r>
              <a:rPr lang="ro-RO" sz="1050" b="1" dirty="0" err="1">
                <a:solidFill>
                  <a:srgbClr val="F3F2EF"/>
                </a:solidFill>
                <a:latin typeface="SourceCodePro-Semibold" charset="0"/>
              </a:rPr>
              <a:t>error</a:t>
            </a:r>
            <a:r>
              <a:rPr lang="ro-RO" sz="1050" b="1" dirty="0">
                <a:solidFill>
                  <a:srgbClr val="F3F2EF"/>
                </a:solidFill>
                <a:latin typeface="SourceCodePro-Semibold" charset="0"/>
              </a:rPr>
              <a:t>)</a:t>
            </a:r>
          </a:p>
          <a:p>
            <a:pPr marL="0" indent="0">
              <a:buNone/>
            </a:pPr>
            <a:r>
              <a:rPr lang="de-DE" sz="1050" b="1" dirty="0">
                <a:solidFill>
                  <a:srgbClr val="F3F2EF"/>
                </a:solidFill>
                <a:latin typeface="SourceCodePro-Semibold" charset="0"/>
              </a:rPr>
              <a:t>                }</a:t>
            </a:r>
          </a:p>
          <a:p>
            <a:pPr marL="0" indent="0">
              <a:buNone/>
            </a:pPr>
            <a:r>
              <a:rPr lang="de-DE" sz="1050" b="1" dirty="0">
                <a:solidFill>
                  <a:srgbClr val="F3F2EF"/>
                </a:solidFill>
                <a:latin typeface="SourceCodePro-Semibold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08355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b="1" dirty="0" smtClean="0">
                <a:solidFill>
                  <a:srgbClr val="7DBD00"/>
                </a:solidFill>
              </a:rPr>
              <a:t>Chú ý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504950"/>
            <a:ext cx="8686800" cy="2895600"/>
          </a:xfrm>
        </p:spPr>
        <p:txBody>
          <a:bodyPr>
            <a:normAutofit/>
          </a:bodyPr>
          <a:lstStyle/>
          <a:p>
            <a:r>
              <a:rPr lang="vi-VN" sz="2400" dirty="0" smtClean="0"/>
              <a:t>Các closure được Alamofire cung cấp không phải tất cả đều được trả về trên </a:t>
            </a:r>
            <a:r>
              <a:rPr lang="vi-VN" sz="2400" dirty="0" smtClean="0">
                <a:solidFill>
                  <a:schemeClr val="accent6"/>
                </a:solidFill>
              </a:rPr>
              <a:t>main-thread</a:t>
            </a:r>
            <a:r>
              <a:rPr lang="vi-VN" sz="2400" dirty="0" smtClean="0"/>
              <a:t> nên cẩn thận trong việc update UI.</a:t>
            </a:r>
          </a:p>
          <a:p>
            <a:pPr lvl="1"/>
            <a:r>
              <a:rPr lang="vi-VN" sz="2000" dirty="0" smtClean="0"/>
              <a:t>response và responseJson closure chạy trên </a:t>
            </a:r>
            <a:r>
              <a:rPr lang="vi-VN" sz="2000" dirty="0" smtClean="0">
                <a:solidFill>
                  <a:schemeClr val="accent6"/>
                </a:solidFill>
              </a:rPr>
              <a:t>main-thread</a:t>
            </a:r>
            <a:r>
              <a:rPr lang="vi-VN" sz="2000" dirty="0" smtClean="0"/>
              <a:t> nhưng progress closure thì không.</a:t>
            </a:r>
          </a:p>
          <a:p>
            <a:r>
              <a:rPr lang="vi-VN" sz="2400" dirty="0" smtClean="0"/>
              <a:t>Nên sử dụng response closure để tránh việc nhận phải những lỗi không đúng định dạng trả về mong muốn.</a:t>
            </a:r>
            <a:endParaRPr lang="vi-VN" sz="2000" dirty="0"/>
          </a:p>
          <a:p>
            <a:pPr marL="0" indent="0">
              <a:buNone/>
            </a:pPr>
            <a:endParaRPr lang="vi-VN" sz="2400" dirty="0" smtClean="0"/>
          </a:p>
        </p:txBody>
      </p:sp>
    </p:spTree>
    <p:extLst>
      <p:ext uri="{BB962C8B-B14F-4D97-AF65-F5344CB8AC3E}">
        <p14:creationId xmlns:p14="http://schemas.microsoft.com/office/powerpoint/2010/main" val="179914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b="1" dirty="0" smtClean="0">
                <a:solidFill>
                  <a:srgbClr val="7DBD00"/>
                </a:solidFill>
              </a:rPr>
              <a:t>Parse Manual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47443"/>
            <a:ext cx="8686800" cy="3915338"/>
          </a:xfrm>
        </p:spPr>
      </p:pic>
    </p:spTree>
    <p:extLst>
      <p:ext uri="{BB962C8B-B14F-4D97-AF65-F5344CB8AC3E}">
        <p14:creationId xmlns:p14="http://schemas.microsoft.com/office/powerpoint/2010/main" val="187680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b="1" dirty="0" smtClean="0">
                <a:solidFill>
                  <a:srgbClr val="7DBD00"/>
                </a:solidFill>
              </a:rPr>
              <a:t>SwiftyJSON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23950"/>
            <a:ext cx="8686800" cy="3657600"/>
          </a:xfrm>
        </p:spPr>
      </p:pic>
    </p:spTree>
    <p:extLst>
      <p:ext uri="{BB962C8B-B14F-4D97-AF65-F5344CB8AC3E}">
        <p14:creationId xmlns:p14="http://schemas.microsoft.com/office/powerpoint/2010/main" val="101288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209550"/>
            <a:ext cx="9144000" cy="26894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333375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 smtClean="0">
                <a:solidFill>
                  <a:srgbClr val="FFFFFF"/>
                </a:solidFill>
              </a:rPr>
              <a:t>Alamofire</a:t>
            </a:r>
            <a:endParaRPr lang="en-US" dirty="0" smtClean="0">
              <a:solidFill>
                <a:srgbClr val="FFFFFF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>
                <a:solidFill>
                  <a:srgbClr val="FFFFFF"/>
                </a:solidFill>
              </a:rPr>
              <a:t>AlamofireImage</a:t>
            </a:r>
            <a:endParaRPr lang="en-US" dirty="0" smtClean="0">
              <a:solidFill>
                <a:srgbClr val="FFFFFF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>
                <a:solidFill>
                  <a:srgbClr val="FFFFFF"/>
                </a:solidFill>
              </a:rPr>
              <a:t>AlamofireNetworkActivityIndicator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17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DBD00"/>
                </a:solidFill>
              </a:rPr>
              <a:t>ALAMOFIRE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Chainable Request </a:t>
            </a:r>
            <a:r>
              <a:rPr lang="en-US" dirty="0" smtClean="0"/>
              <a:t>/ Response methods.</a:t>
            </a:r>
          </a:p>
          <a:p>
            <a:r>
              <a:rPr lang="en-US" dirty="0" smtClean="0"/>
              <a:t>Encoding Parameter URL/JSON/</a:t>
            </a:r>
            <a:r>
              <a:rPr lang="en-US" dirty="0" err="1" smtClean="0"/>
              <a:t>Plist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Upload File/ Data/ </a:t>
            </a:r>
            <a:r>
              <a:rPr lang="en-US" dirty="0" err="1" smtClean="0"/>
              <a:t>MultipartFormData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Download using Request or Resume Data.</a:t>
            </a:r>
          </a:p>
          <a:p>
            <a:r>
              <a:rPr lang="en-US" dirty="0" smtClean="0"/>
              <a:t>Validation.</a:t>
            </a:r>
          </a:p>
          <a:p>
            <a:r>
              <a:rPr lang="en-US" dirty="0" smtClean="0"/>
              <a:t>Progress closure.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7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b="1" dirty="0" smtClean="0">
                <a:solidFill>
                  <a:srgbClr val="7DBD00"/>
                </a:solidFill>
              </a:rPr>
              <a:t>Cài đặt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47750"/>
            <a:ext cx="8686800" cy="350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source </a:t>
            </a:r>
            <a:r>
              <a:rPr lang="en-US" sz="2400" dirty="0">
                <a:solidFill>
                  <a:srgbClr val="183691"/>
                </a:solidFill>
              </a:rPr>
              <a:t>'https://</a:t>
            </a:r>
            <a:r>
              <a:rPr lang="en-US" sz="2400" dirty="0" err="1">
                <a:solidFill>
                  <a:srgbClr val="183691"/>
                </a:solidFill>
              </a:rPr>
              <a:t>github.com</a:t>
            </a:r>
            <a:r>
              <a:rPr lang="en-US" sz="2400" dirty="0">
                <a:solidFill>
                  <a:srgbClr val="183691"/>
                </a:solidFill>
              </a:rPr>
              <a:t>/</a:t>
            </a:r>
            <a:r>
              <a:rPr lang="en-US" sz="2400" dirty="0" err="1">
                <a:solidFill>
                  <a:srgbClr val="183691"/>
                </a:solidFill>
              </a:rPr>
              <a:t>CocoaPods</a:t>
            </a:r>
            <a:r>
              <a:rPr lang="en-US" sz="2400" dirty="0">
                <a:solidFill>
                  <a:srgbClr val="183691"/>
                </a:solidFill>
              </a:rPr>
              <a:t>/</a:t>
            </a:r>
            <a:r>
              <a:rPr lang="en-US" sz="2400" dirty="0" err="1">
                <a:solidFill>
                  <a:srgbClr val="183691"/>
                </a:solidFill>
              </a:rPr>
              <a:t>Specs.git</a:t>
            </a:r>
            <a:r>
              <a:rPr lang="en-US" sz="2400" dirty="0">
                <a:solidFill>
                  <a:srgbClr val="183691"/>
                </a:solidFill>
              </a:rPr>
              <a:t>'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platform </a:t>
            </a:r>
            <a:r>
              <a:rPr lang="en-US" sz="2400" dirty="0">
                <a:solidFill>
                  <a:srgbClr val="0086B3"/>
                </a:solidFill>
              </a:rPr>
              <a:t>:</a:t>
            </a:r>
            <a:r>
              <a:rPr lang="en-US" sz="2400" dirty="0" err="1">
                <a:solidFill>
                  <a:srgbClr val="0086B3"/>
                </a:solidFill>
              </a:rPr>
              <a:t>ios</a:t>
            </a:r>
            <a:r>
              <a:rPr lang="en-US" sz="2400"/>
              <a:t>, </a:t>
            </a:r>
            <a:r>
              <a:rPr lang="en-US" sz="2400" smtClean="0">
                <a:solidFill>
                  <a:srgbClr val="183691"/>
                </a:solidFill>
              </a:rPr>
              <a:t>’9.0</a:t>
            </a:r>
            <a:r>
              <a:rPr lang="en-US" sz="2400" dirty="0">
                <a:solidFill>
                  <a:srgbClr val="183691"/>
                </a:solidFill>
              </a:rPr>
              <a:t>'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use_frameworks</a:t>
            </a:r>
            <a:r>
              <a:rPr lang="en-US" sz="2400" dirty="0"/>
              <a:t>!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Target </a:t>
            </a:r>
            <a:r>
              <a:rPr lang="en-US" sz="2400" dirty="0" smtClean="0">
                <a:solidFill>
                  <a:srgbClr val="183691"/>
                </a:solidFill>
              </a:rPr>
              <a:t>'&lt;</a:t>
            </a:r>
            <a:r>
              <a:rPr lang="en-US" sz="2400" dirty="0">
                <a:solidFill>
                  <a:srgbClr val="183691"/>
                </a:solidFill>
              </a:rPr>
              <a:t>Your Target Name&gt;'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A71D5D"/>
                </a:solidFill>
              </a:rPr>
              <a:t>do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pod </a:t>
            </a:r>
            <a:r>
              <a:rPr lang="en-US" sz="2400" dirty="0">
                <a:solidFill>
                  <a:srgbClr val="183691"/>
                </a:solidFill>
              </a:rPr>
              <a:t>'</a:t>
            </a:r>
            <a:r>
              <a:rPr lang="en-US" sz="2400" dirty="0" err="1">
                <a:solidFill>
                  <a:srgbClr val="183691"/>
                </a:solidFill>
              </a:rPr>
              <a:t>Alamofire</a:t>
            </a:r>
            <a:r>
              <a:rPr lang="en-US" sz="2400" dirty="0">
                <a:solidFill>
                  <a:srgbClr val="183691"/>
                </a:solidFill>
              </a:rPr>
              <a:t>'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183691"/>
                </a:solidFill>
              </a:rPr>
              <a:t>'~&gt; </a:t>
            </a:r>
            <a:r>
              <a:rPr lang="en-US" sz="2400" dirty="0" smtClean="0">
                <a:solidFill>
                  <a:srgbClr val="183691"/>
                </a:solidFill>
              </a:rPr>
              <a:t>3.4’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>
                <a:solidFill>
                  <a:srgbClr val="A71D5D"/>
                </a:solidFill>
              </a:rPr>
              <a:t>end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049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DBD00"/>
                </a:solidFill>
              </a:rPr>
              <a:t>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47750"/>
            <a:ext cx="8686800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92672"/>
                </a:solidFill>
                <a:latin typeface="SourceCodePro-Semibold" charset="0"/>
              </a:rPr>
              <a:t>import</a:t>
            </a:r>
            <a:r>
              <a:rPr lang="en-US" sz="2400" b="1" dirty="0">
                <a:solidFill>
                  <a:srgbClr val="F3F2EF"/>
                </a:solidFill>
                <a:latin typeface="SourceCodePro-Semibold" charset="0"/>
              </a:rPr>
              <a:t> </a:t>
            </a:r>
            <a:r>
              <a:rPr lang="en-US" sz="2400" b="1" dirty="0" err="1">
                <a:solidFill>
                  <a:srgbClr val="F3F2EF"/>
                </a:solidFill>
                <a:latin typeface="SourceCodePro-Semibold" charset="0"/>
              </a:rPr>
              <a:t>Alamofire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1768078"/>
            <a:ext cx="86868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>
                <a:solidFill>
                  <a:srgbClr val="F3F2EF"/>
                </a:solidFill>
                <a:latin typeface="SourceCodePro-Semibold" charset="0"/>
              </a:rPr>
              <a:t>Alamofire.</a:t>
            </a:r>
            <a:r>
              <a:rPr lang="en-US" sz="2400" b="1" dirty="0" err="1">
                <a:solidFill>
                  <a:srgbClr val="69CD31"/>
                </a:solidFill>
                <a:latin typeface="SourceCodePro-Semibold" charset="0"/>
              </a:rPr>
              <a:t>request</a:t>
            </a:r>
            <a:r>
              <a:rPr lang="en-US" sz="2400" b="1" dirty="0">
                <a:solidFill>
                  <a:srgbClr val="F3F2EF"/>
                </a:solidFill>
                <a:latin typeface="SourceCodePro-Semibold" charset="0"/>
              </a:rPr>
              <a:t>(.</a:t>
            </a:r>
            <a:r>
              <a:rPr lang="en-US" sz="2400" b="1" dirty="0">
                <a:solidFill>
                  <a:srgbClr val="A6E22E"/>
                </a:solidFill>
                <a:latin typeface="SourceCodePro-Semibold" charset="0"/>
              </a:rPr>
              <a:t>GET</a:t>
            </a:r>
            <a:r>
              <a:rPr lang="en-US" sz="2400" b="1" dirty="0">
                <a:solidFill>
                  <a:srgbClr val="F3F2EF"/>
                </a:solidFill>
                <a:latin typeface="SourceCodePro-Semibold" charset="0"/>
              </a:rPr>
              <a:t>, </a:t>
            </a:r>
            <a:r>
              <a:rPr lang="en-US" sz="2400" b="1" dirty="0">
                <a:solidFill>
                  <a:srgbClr val="E6DB74"/>
                </a:solidFill>
                <a:latin typeface="SourceCodePro-Semibold" charset="0"/>
              </a:rPr>
              <a:t>"http</a:t>
            </a:r>
            <a:r>
              <a:rPr lang="en-US" sz="2400" b="1" dirty="0" smtClean="0">
                <a:solidFill>
                  <a:srgbClr val="E6DB74"/>
                </a:solidFill>
                <a:latin typeface="SourceCodePro-Semibold" charset="0"/>
              </a:rPr>
              <a:t>://</a:t>
            </a:r>
            <a:r>
              <a:rPr lang="en-US" sz="2400" b="1" dirty="0" err="1" smtClean="0">
                <a:solidFill>
                  <a:srgbClr val="E6DB74"/>
                </a:solidFill>
                <a:latin typeface="SourceCodePro-Semibold" charset="0"/>
              </a:rPr>
              <a:t>techmaster.vn</a:t>
            </a:r>
            <a:r>
              <a:rPr lang="en-US" sz="2400" b="1" dirty="0" smtClean="0">
                <a:solidFill>
                  <a:srgbClr val="E6DB74"/>
                </a:solidFill>
                <a:latin typeface="SourceCodePro-Semibold" charset="0"/>
              </a:rPr>
              <a:t>/get</a:t>
            </a:r>
            <a:r>
              <a:rPr lang="en-US" sz="2400" b="1" dirty="0">
                <a:solidFill>
                  <a:srgbClr val="E6DB74"/>
                </a:solidFill>
                <a:latin typeface="SourceCodePro-Semibold" charset="0"/>
              </a:rPr>
              <a:t>"</a:t>
            </a:r>
            <a:r>
              <a:rPr lang="en-US" sz="2400" b="1" dirty="0">
                <a:solidFill>
                  <a:srgbClr val="F3F2EF"/>
                </a:solidFill>
                <a:latin typeface="SourceCodePro-Semibold" charset="0"/>
              </a:rPr>
              <a:t>)</a:t>
            </a: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2190750"/>
            <a:ext cx="8686800" cy="249453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Corbel" charset="0"/>
                <a:ea typeface="Corbel" charset="0"/>
                <a:cs typeface="Corbel" charset="0"/>
              </a:rPr>
              <a:t>Request </a:t>
            </a:r>
            <a:r>
              <a:rPr lang="vi-VN" sz="2800" b="1" dirty="0" smtClean="0">
                <a:latin typeface="Corbel" charset="0"/>
                <a:ea typeface="Corbel" charset="0"/>
                <a:cs typeface="Corbel" charset="0"/>
              </a:rPr>
              <a:t>là class method có nhiều overload và parameter khác </a:t>
            </a:r>
            <a:r>
              <a:rPr lang="en-US" sz="2800" b="1" dirty="0" err="1" smtClean="0">
                <a:latin typeface="Corbel" charset="0"/>
                <a:ea typeface="Corbel" charset="0"/>
                <a:cs typeface="Corbel" charset="0"/>
              </a:rPr>
              <a:t>nhau</a:t>
            </a:r>
            <a:r>
              <a:rPr lang="vi-VN" sz="2800" b="1" dirty="0" smtClean="0">
                <a:latin typeface="Corbel" charset="0"/>
                <a:ea typeface="Corbel" charset="0"/>
                <a:cs typeface="Corbel" charset="0"/>
              </a:rPr>
              <a:t> :</a:t>
            </a:r>
            <a:endParaRPr lang="en-US" sz="2800" b="1" dirty="0" smtClean="0">
              <a:latin typeface="Corbel" charset="0"/>
              <a:ea typeface="Corbel" charset="0"/>
              <a:cs typeface="Corbel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92672"/>
                </a:solidFill>
                <a:latin typeface="SourceCodePro-Semibold" charset="0"/>
              </a:rPr>
              <a:t>public</a:t>
            </a:r>
            <a:r>
              <a:rPr lang="en-US" sz="2000" b="1" dirty="0" smtClean="0">
                <a:solidFill>
                  <a:srgbClr val="F3F2EF"/>
                </a:solidFill>
                <a:latin typeface="SourceCodePro-Semibold" charset="0"/>
              </a:rPr>
              <a:t> </a:t>
            </a:r>
            <a:r>
              <a:rPr lang="en-US" sz="2000" b="1" dirty="0" err="1">
                <a:solidFill>
                  <a:srgbClr val="F92672"/>
                </a:solidFill>
                <a:latin typeface="SourceCodePro-Semibold" charset="0"/>
              </a:rPr>
              <a:t>func</a:t>
            </a:r>
            <a:r>
              <a:rPr lang="en-US" sz="2000" b="1" dirty="0">
                <a:solidFill>
                  <a:srgbClr val="F3F2EF"/>
                </a:solidFill>
                <a:latin typeface="SourceCodePro-Semibold" charset="0"/>
              </a:rPr>
              <a:t> request(method: </a:t>
            </a:r>
            <a:r>
              <a:rPr lang="en-US" sz="2000" b="1" dirty="0">
                <a:solidFill>
                  <a:srgbClr val="66D9EF"/>
                </a:solidFill>
                <a:latin typeface="SourceCodePro-Semibold" charset="0"/>
              </a:rPr>
              <a:t>Method</a:t>
            </a:r>
            <a:r>
              <a:rPr lang="en-US" sz="2000" b="1" dirty="0">
                <a:solidFill>
                  <a:srgbClr val="F3F2EF"/>
                </a:solidFill>
                <a:latin typeface="SourceCodePro-Semibold" charset="0"/>
              </a:rPr>
              <a:t>, </a:t>
            </a:r>
            <a:r>
              <a:rPr lang="en-US" sz="2000" b="1" dirty="0" err="1">
                <a:solidFill>
                  <a:srgbClr val="F3F2EF"/>
                </a:solidFill>
                <a:latin typeface="SourceCodePro-Semibold" charset="0"/>
              </a:rPr>
              <a:t>URLString</a:t>
            </a:r>
            <a:r>
              <a:rPr lang="en-US" sz="2000" b="1" dirty="0">
                <a:solidFill>
                  <a:srgbClr val="F3F2EF"/>
                </a:solidFill>
                <a:latin typeface="SourceCodePro-Semibold" charset="0"/>
              </a:rPr>
              <a:t>: </a:t>
            </a:r>
            <a:r>
              <a:rPr lang="en-US" sz="2000" b="1" dirty="0" err="1">
                <a:solidFill>
                  <a:srgbClr val="A6E22E"/>
                </a:solidFill>
                <a:latin typeface="SourceCodePro-Semibold" charset="0"/>
              </a:rPr>
              <a:t>URLStringConvertible</a:t>
            </a:r>
            <a:r>
              <a:rPr lang="en-US" sz="2000" b="1" dirty="0">
                <a:solidFill>
                  <a:srgbClr val="F3F2EF"/>
                </a:solidFill>
                <a:latin typeface="SourceCodePro-Semibold" charset="0"/>
              </a:rPr>
              <a:t>, parameters: [</a:t>
            </a:r>
            <a:r>
              <a:rPr lang="en-US" sz="2000" b="1" dirty="0">
                <a:solidFill>
                  <a:srgbClr val="66D9EF"/>
                </a:solidFill>
                <a:latin typeface="SourceCodePro-Semibold" charset="0"/>
              </a:rPr>
              <a:t>String</a:t>
            </a:r>
            <a:r>
              <a:rPr lang="en-US" sz="2000" b="1" dirty="0">
                <a:solidFill>
                  <a:srgbClr val="F3F2EF"/>
                </a:solidFill>
                <a:latin typeface="SourceCodePro-Semibold" charset="0"/>
              </a:rPr>
              <a:t>: </a:t>
            </a:r>
            <a:r>
              <a:rPr lang="en-US" sz="2000" b="1" dirty="0" err="1">
                <a:solidFill>
                  <a:srgbClr val="66D9EF"/>
                </a:solidFill>
                <a:latin typeface="SourceCodePro-Semibold" charset="0"/>
              </a:rPr>
              <a:t>AnyObject</a:t>
            </a:r>
            <a:r>
              <a:rPr lang="en-US" sz="2000" b="1" dirty="0">
                <a:solidFill>
                  <a:srgbClr val="F3F2EF"/>
                </a:solidFill>
                <a:latin typeface="SourceCodePro-Semibold" charset="0"/>
              </a:rPr>
              <a:t>]? = </a:t>
            </a:r>
            <a:r>
              <a:rPr lang="en-US" sz="2000" b="1" dirty="0">
                <a:solidFill>
                  <a:srgbClr val="F92672"/>
                </a:solidFill>
                <a:latin typeface="SourceCodePro-Semibold" charset="0"/>
              </a:rPr>
              <a:t>nil</a:t>
            </a:r>
            <a:r>
              <a:rPr lang="en-US" sz="2000" b="1" dirty="0">
                <a:solidFill>
                  <a:srgbClr val="F3F2EF"/>
                </a:solidFill>
                <a:latin typeface="SourceCodePro-Semibold" charset="0"/>
              </a:rPr>
              <a:t>, encoding: </a:t>
            </a:r>
            <a:r>
              <a:rPr lang="en-US" sz="2000" b="1" dirty="0" err="1">
                <a:solidFill>
                  <a:srgbClr val="A6E22E"/>
                </a:solidFill>
                <a:latin typeface="SourceCodePro-Semibold" charset="0"/>
              </a:rPr>
              <a:t>ParameterEncoding</a:t>
            </a:r>
            <a:r>
              <a:rPr lang="en-US" sz="2000" b="1" dirty="0">
                <a:solidFill>
                  <a:srgbClr val="F3F2EF"/>
                </a:solidFill>
                <a:latin typeface="SourceCodePro-Semibold" charset="0"/>
              </a:rPr>
              <a:t> = .URL) -&gt; </a:t>
            </a:r>
            <a:r>
              <a:rPr lang="en-US" sz="2000" b="1" dirty="0">
                <a:solidFill>
                  <a:srgbClr val="A6E22E"/>
                </a:solidFill>
                <a:latin typeface="SourceCodePro-Semibold" charset="0"/>
              </a:rPr>
              <a:t>Request</a:t>
            </a:r>
            <a:endParaRPr lang="en-US" sz="2000" b="1" dirty="0">
              <a:solidFill>
                <a:srgbClr val="F3F2EF"/>
              </a:solidFill>
              <a:latin typeface="SourceCodePro-Semibold" charset="0"/>
            </a:endParaRPr>
          </a:p>
          <a:p>
            <a:pPr marL="0" indent="0">
              <a:buNone/>
            </a:pPr>
            <a:r>
              <a:rPr lang="de-DE" sz="2000" b="1" dirty="0">
                <a:solidFill>
                  <a:srgbClr val="F3F2EF"/>
                </a:solidFill>
                <a:latin typeface="SourceCodePro-Semibold" charset="0"/>
              </a:rPr>
              <a:t>    </a:t>
            </a:r>
          </a:p>
          <a:p>
            <a:pPr marL="0" indent="0">
              <a:buNone/>
            </a:pPr>
            <a:r>
              <a:rPr lang="de-DE" sz="2000" b="1" dirty="0" err="1" smtClean="0">
                <a:solidFill>
                  <a:srgbClr val="F92672"/>
                </a:solidFill>
                <a:latin typeface="SourceCodePro-Semibold" charset="0"/>
              </a:rPr>
              <a:t>public</a:t>
            </a:r>
            <a:r>
              <a:rPr lang="de-DE" sz="2000" b="1" dirty="0" smtClean="0">
                <a:solidFill>
                  <a:srgbClr val="F3F2EF"/>
                </a:solidFill>
                <a:latin typeface="SourceCodePro-Semibold" charset="0"/>
              </a:rPr>
              <a:t> </a:t>
            </a:r>
            <a:r>
              <a:rPr lang="de-DE" sz="2000" b="1" dirty="0" err="1">
                <a:solidFill>
                  <a:srgbClr val="F92672"/>
                </a:solidFill>
                <a:latin typeface="SourceCodePro-Semibold" charset="0"/>
              </a:rPr>
              <a:t>func</a:t>
            </a:r>
            <a:r>
              <a:rPr lang="de-DE" sz="2000" b="1" dirty="0">
                <a:solidFill>
                  <a:srgbClr val="F3F2EF"/>
                </a:solidFill>
                <a:latin typeface="SourceCodePro-Semibold" charset="0"/>
              </a:rPr>
              <a:t> </a:t>
            </a:r>
            <a:r>
              <a:rPr lang="de-DE" sz="2000" b="1" dirty="0" err="1">
                <a:solidFill>
                  <a:srgbClr val="F3F2EF"/>
                </a:solidFill>
                <a:latin typeface="SourceCodePro-Semibold" charset="0"/>
              </a:rPr>
              <a:t>request</a:t>
            </a:r>
            <a:r>
              <a:rPr lang="de-DE" sz="2000" b="1" dirty="0">
                <a:solidFill>
                  <a:srgbClr val="F3F2EF"/>
                </a:solidFill>
                <a:latin typeface="SourceCodePro-Semibold" charset="0"/>
              </a:rPr>
              <a:t>(</a:t>
            </a:r>
            <a:r>
              <a:rPr lang="de-DE" sz="2000" b="1" dirty="0" err="1">
                <a:solidFill>
                  <a:srgbClr val="F3F2EF"/>
                </a:solidFill>
                <a:latin typeface="SourceCodePro-Semibold" charset="0"/>
              </a:rPr>
              <a:t>URLRequest</a:t>
            </a:r>
            <a:r>
              <a:rPr lang="de-DE" sz="2000" b="1" dirty="0">
                <a:solidFill>
                  <a:srgbClr val="F3F2EF"/>
                </a:solidFill>
                <a:latin typeface="SourceCodePro-Semibold" charset="0"/>
              </a:rPr>
              <a:t>: </a:t>
            </a:r>
            <a:r>
              <a:rPr lang="de-DE" sz="2000" b="1" dirty="0" err="1">
                <a:solidFill>
                  <a:srgbClr val="A6E22E"/>
                </a:solidFill>
                <a:latin typeface="SourceCodePro-Semibold" charset="0"/>
              </a:rPr>
              <a:t>URLRequestConvertible</a:t>
            </a:r>
            <a:r>
              <a:rPr lang="de-DE" sz="2000" b="1" dirty="0">
                <a:solidFill>
                  <a:srgbClr val="F3F2EF"/>
                </a:solidFill>
                <a:latin typeface="SourceCodePro-Semibold" charset="0"/>
              </a:rPr>
              <a:t>) -&gt; </a:t>
            </a:r>
            <a:r>
              <a:rPr lang="de-DE" sz="2000" b="1" dirty="0">
                <a:solidFill>
                  <a:srgbClr val="A6E22E"/>
                </a:solidFill>
                <a:latin typeface="SourceCodePro-Semibold" charset="0"/>
              </a:rPr>
              <a:t>Request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514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b="1" dirty="0" smtClean="0">
                <a:solidFill>
                  <a:srgbClr val="7DBD00"/>
                </a:solidFill>
              </a:rPr>
              <a:t>Response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F3F2EF"/>
                </a:solidFill>
                <a:latin typeface="SourceCodePro-Semibold" charset="0"/>
              </a:rPr>
              <a:t>Alamofire.</a:t>
            </a:r>
            <a:r>
              <a:rPr lang="en-US" b="1" dirty="0" err="1">
                <a:solidFill>
                  <a:srgbClr val="69CD31"/>
                </a:solidFill>
                <a:latin typeface="SourceCodePro-Semibold" charset="0"/>
              </a:rPr>
              <a:t>request</a:t>
            </a:r>
            <a:r>
              <a:rPr lang="en-US" b="1" dirty="0">
                <a:solidFill>
                  <a:srgbClr val="F3F2EF"/>
                </a:solidFill>
                <a:latin typeface="SourceCodePro-Semibold" charset="0"/>
              </a:rPr>
              <a:t>(.</a:t>
            </a:r>
            <a:r>
              <a:rPr lang="en-US" b="1" dirty="0">
                <a:solidFill>
                  <a:srgbClr val="A6E22E"/>
                </a:solidFill>
                <a:latin typeface="SourceCodePro-Semibold" charset="0"/>
              </a:rPr>
              <a:t>GET</a:t>
            </a:r>
            <a:r>
              <a:rPr lang="en-US" b="1" dirty="0">
                <a:solidFill>
                  <a:srgbClr val="F3F2EF"/>
                </a:solidFill>
                <a:latin typeface="SourceCodePro-Semibold" charset="0"/>
              </a:rPr>
              <a:t>, </a:t>
            </a:r>
            <a:r>
              <a:rPr lang="en-US" b="1" dirty="0">
                <a:solidFill>
                  <a:srgbClr val="E6DB74"/>
                </a:solidFill>
                <a:latin typeface="SourceCodePro-Semibold" charset="0"/>
              </a:rPr>
              <a:t>"http</a:t>
            </a:r>
            <a:r>
              <a:rPr lang="en-US" b="1" dirty="0" smtClean="0">
                <a:solidFill>
                  <a:srgbClr val="E6DB74"/>
                </a:solidFill>
                <a:latin typeface="SourceCodePro-Semibold" charset="0"/>
              </a:rPr>
              <a:t>://</a:t>
            </a:r>
            <a:r>
              <a:rPr lang="vi-VN" b="1" dirty="0" smtClean="0">
                <a:solidFill>
                  <a:srgbClr val="E6DB74"/>
                </a:solidFill>
                <a:latin typeface="SourceCodePro-Semibold" charset="0"/>
              </a:rPr>
              <a:t>techmaster.vn</a:t>
            </a:r>
            <a:r>
              <a:rPr lang="en-US" b="1" dirty="0" smtClean="0">
                <a:solidFill>
                  <a:srgbClr val="E6DB74"/>
                </a:solidFill>
                <a:latin typeface="SourceCodePro-Semibold" charset="0"/>
              </a:rPr>
              <a:t>/get</a:t>
            </a:r>
            <a:r>
              <a:rPr lang="en-US" b="1" dirty="0">
                <a:solidFill>
                  <a:srgbClr val="E6DB74"/>
                </a:solidFill>
                <a:latin typeface="SourceCodePro-Semibold" charset="0"/>
              </a:rPr>
              <a:t>"</a:t>
            </a:r>
            <a:r>
              <a:rPr lang="en-US" b="1" dirty="0">
                <a:solidFill>
                  <a:srgbClr val="F3F2EF"/>
                </a:solidFill>
                <a:latin typeface="SourceCodePro-Semibold" charset="0"/>
              </a:rPr>
              <a:t>, parameters: [</a:t>
            </a:r>
            <a:r>
              <a:rPr lang="en-US" b="1" dirty="0">
                <a:solidFill>
                  <a:srgbClr val="E6DB74"/>
                </a:solidFill>
                <a:latin typeface="SourceCodePro-Semibold" charset="0"/>
              </a:rPr>
              <a:t>"foo"</a:t>
            </a:r>
            <a:r>
              <a:rPr lang="en-US" b="1" dirty="0">
                <a:solidFill>
                  <a:srgbClr val="F3F2EF"/>
                </a:solidFill>
                <a:latin typeface="SourceCodePro-Semibold" charset="0"/>
              </a:rPr>
              <a:t>: </a:t>
            </a:r>
            <a:r>
              <a:rPr lang="en-US" b="1" dirty="0">
                <a:solidFill>
                  <a:srgbClr val="E6DB74"/>
                </a:solidFill>
                <a:latin typeface="SourceCodePro-Semibold" charset="0"/>
              </a:rPr>
              <a:t>"bar"</a:t>
            </a:r>
            <a:r>
              <a:rPr lang="en-US" b="1" dirty="0">
                <a:solidFill>
                  <a:srgbClr val="F3F2EF"/>
                </a:solidFill>
                <a:latin typeface="SourceCodePro-Semibold" charset="0"/>
              </a:rPr>
              <a:t>])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3F2EF"/>
                </a:solidFill>
                <a:latin typeface="SourceCodePro-Semibold" charset="0"/>
              </a:rPr>
              <a:t>            .</a:t>
            </a:r>
            <a:r>
              <a:rPr lang="en-US" b="1" dirty="0">
                <a:solidFill>
                  <a:srgbClr val="69CD31"/>
                </a:solidFill>
                <a:latin typeface="SourceCodePro-Semibold" charset="0"/>
              </a:rPr>
              <a:t>response</a:t>
            </a:r>
            <a:r>
              <a:rPr lang="en-US" b="1" dirty="0">
                <a:solidFill>
                  <a:srgbClr val="F3F2EF"/>
                </a:solidFill>
                <a:latin typeface="SourceCodePro-Semibold" charset="0"/>
              </a:rPr>
              <a:t> { request, response, data, error </a:t>
            </a:r>
            <a:r>
              <a:rPr lang="en-US" b="1" dirty="0">
                <a:solidFill>
                  <a:srgbClr val="F92672"/>
                </a:solidFill>
                <a:latin typeface="SourceCodePro-Semibold" charset="0"/>
              </a:rPr>
              <a:t>in</a:t>
            </a:r>
            <a:endParaRPr lang="en-US" b="1" dirty="0">
              <a:solidFill>
                <a:srgbClr val="F3F2EF"/>
              </a:solidFill>
              <a:latin typeface="SourceCodePro-Semibold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3F2EF"/>
                </a:solidFill>
                <a:latin typeface="SourceCodePro-Semibold" charset="0"/>
              </a:rPr>
              <a:t>                </a:t>
            </a:r>
            <a:r>
              <a:rPr lang="en-US" b="1" dirty="0">
                <a:solidFill>
                  <a:srgbClr val="66D9EF"/>
                </a:solidFill>
                <a:latin typeface="SourceCodePro-Semibold" charset="0"/>
              </a:rPr>
              <a:t>print</a:t>
            </a:r>
            <a:r>
              <a:rPr lang="en-US" b="1" dirty="0">
                <a:solidFill>
                  <a:srgbClr val="F3F2EF"/>
                </a:solidFill>
                <a:latin typeface="SourceCodePro-Semibold" charset="0"/>
              </a:rPr>
              <a:t>(request) </a:t>
            </a:r>
            <a:r>
              <a:rPr lang="en-US" b="1" dirty="0">
                <a:solidFill>
                  <a:srgbClr val="75715E"/>
                </a:solidFill>
                <a:latin typeface="SourceCodePro-Semibold" charset="0"/>
              </a:rPr>
              <a:t>//</a:t>
            </a:r>
            <a:r>
              <a:rPr lang="en-US" b="1" dirty="0" err="1">
                <a:solidFill>
                  <a:srgbClr val="75715E"/>
                </a:solidFill>
                <a:latin typeface="SourceCodePro-Semibold" charset="0"/>
              </a:rPr>
              <a:t>Đối</a:t>
            </a:r>
            <a:r>
              <a:rPr lang="en-US" b="1" dirty="0">
                <a:solidFill>
                  <a:srgbClr val="75715E"/>
                </a:solidFill>
                <a:latin typeface="SourceCodePro-Semibold" charset="0"/>
              </a:rPr>
              <a:t> </a:t>
            </a:r>
            <a:r>
              <a:rPr lang="en-US" b="1" dirty="0" err="1">
                <a:solidFill>
                  <a:srgbClr val="75715E"/>
                </a:solidFill>
                <a:latin typeface="SourceCodePro-Semibold" charset="0"/>
              </a:rPr>
              <a:t>tượng</a:t>
            </a:r>
            <a:r>
              <a:rPr lang="en-US" b="1" dirty="0">
                <a:solidFill>
                  <a:srgbClr val="75715E"/>
                </a:solidFill>
                <a:latin typeface="SourceCodePro-Semibold" charset="0"/>
              </a:rPr>
              <a:t> </a:t>
            </a:r>
            <a:r>
              <a:rPr lang="en-US" b="1" dirty="0" err="1">
                <a:solidFill>
                  <a:srgbClr val="75715E"/>
                </a:solidFill>
                <a:latin typeface="SourceCodePro-Semibold" charset="0"/>
              </a:rPr>
              <a:t>của</a:t>
            </a:r>
            <a:r>
              <a:rPr lang="en-US" b="1" dirty="0">
                <a:solidFill>
                  <a:srgbClr val="75715E"/>
                </a:solidFill>
                <a:latin typeface="SourceCodePro-Semibold" charset="0"/>
              </a:rPr>
              <a:t> Request object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3F2EF"/>
                </a:solidFill>
                <a:latin typeface="SourceCodePro-Semibold" charset="0"/>
              </a:rPr>
              <a:t>                </a:t>
            </a:r>
            <a:r>
              <a:rPr lang="en-US" b="1" dirty="0">
                <a:solidFill>
                  <a:srgbClr val="66D9EF"/>
                </a:solidFill>
                <a:latin typeface="SourceCodePro-Semibold" charset="0"/>
              </a:rPr>
              <a:t>print</a:t>
            </a:r>
            <a:r>
              <a:rPr lang="en-US" b="1" dirty="0">
                <a:solidFill>
                  <a:srgbClr val="F3F2EF"/>
                </a:solidFill>
                <a:latin typeface="SourceCodePro-Semibold" charset="0"/>
              </a:rPr>
              <a:t>(response) </a:t>
            </a:r>
            <a:r>
              <a:rPr lang="en-US" b="1" dirty="0">
                <a:solidFill>
                  <a:srgbClr val="75715E"/>
                </a:solidFill>
                <a:latin typeface="SourceCodePro-Semibold" charset="0"/>
              </a:rPr>
              <a:t>//</a:t>
            </a:r>
            <a:r>
              <a:rPr lang="en-US" b="1" dirty="0" err="1">
                <a:solidFill>
                  <a:srgbClr val="75715E"/>
                </a:solidFill>
                <a:latin typeface="SourceCodePro-Semibold" charset="0"/>
              </a:rPr>
              <a:t>Đối</a:t>
            </a:r>
            <a:r>
              <a:rPr lang="en-US" b="1" dirty="0">
                <a:solidFill>
                  <a:srgbClr val="75715E"/>
                </a:solidFill>
                <a:latin typeface="SourceCodePro-Semibold" charset="0"/>
              </a:rPr>
              <a:t> </a:t>
            </a:r>
            <a:r>
              <a:rPr lang="en-US" b="1" dirty="0" err="1">
                <a:solidFill>
                  <a:srgbClr val="75715E"/>
                </a:solidFill>
                <a:latin typeface="SourceCodePro-Semibold" charset="0"/>
              </a:rPr>
              <a:t>tượng</a:t>
            </a:r>
            <a:r>
              <a:rPr lang="en-US" b="1" dirty="0">
                <a:solidFill>
                  <a:srgbClr val="75715E"/>
                </a:solidFill>
                <a:latin typeface="SourceCodePro-Semibold" charset="0"/>
              </a:rPr>
              <a:t> </a:t>
            </a:r>
            <a:r>
              <a:rPr lang="en-US" b="1" dirty="0" err="1">
                <a:solidFill>
                  <a:srgbClr val="75715E"/>
                </a:solidFill>
                <a:latin typeface="SourceCodePro-Semibold" charset="0"/>
              </a:rPr>
              <a:t>của</a:t>
            </a:r>
            <a:r>
              <a:rPr lang="en-US" b="1" dirty="0">
                <a:solidFill>
                  <a:srgbClr val="75715E"/>
                </a:solidFill>
                <a:latin typeface="SourceCodePro-Semibold" charset="0"/>
              </a:rPr>
              <a:t> </a:t>
            </a:r>
            <a:r>
              <a:rPr lang="en-US" b="1" dirty="0" err="1">
                <a:solidFill>
                  <a:srgbClr val="75715E"/>
                </a:solidFill>
                <a:latin typeface="SourceCodePro-Semibold" charset="0"/>
              </a:rPr>
              <a:t>NSHTTPURLResponse</a:t>
            </a:r>
            <a:r>
              <a:rPr lang="en-US" b="1" dirty="0">
                <a:solidFill>
                  <a:srgbClr val="75715E"/>
                </a:solidFill>
                <a:latin typeface="SourceCodePro-Semibold" charset="0"/>
              </a:rPr>
              <a:t> object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3F2EF"/>
                </a:solidFill>
                <a:latin typeface="SourceCodePro-Semibold" charset="0"/>
              </a:rPr>
              <a:t>                </a:t>
            </a:r>
            <a:r>
              <a:rPr lang="en-US" b="1" dirty="0">
                <a:solidFill>
                  <a:srgbClr val="66D9EF"/>
                </a:solidFill>
                <a:latin typeface="SourceCodePro-Semibold" charset="0"/>
              </a:rPr>
              <a:t>print</a:t>
            </a:r>
            <a:r>
              <a:rPr lang="en-US" b="1" dirty="0">
                <a:solidFill>
                  <a:srgbClr val="F3F2EF"/>
                </a:solidFill>
                <a:latin typeface="SourceCodePro-Semibold" charset="0"/>
              </a:rPr>
              <a:t>(error) </a:t>
            </a:r>
            <a:r>
              <a:rPr lang="en-US" b="1" dirty="0">
                <a:solidFill>
                  <a:srgbClr val="75715E"/>
                </a:solidFill>
                <a:latin typeface="SourceCodePro-Semibold" charset="0"/>
              </a:rPr>
              <a:t>//</a:t>
            </a:r>
            <a:r>
              <a:rPr lang="en-US" b="1" dirty="0" err="1">
                <a:solidFill>
                  <a:srgbClr val="75715E"/>
                </a:solidFill>
                <a:latin typeface="SourceCodePro-Semibold" charset="0"/>
              </a:rPr>
              <a:t>Đối</a:t>
            </a:r>
            <a:r>
              <a:rPr lang="en-US" b="1" dirty="0">
                <a:solidFill>
                  <a:srgbClr val="75715E"/>
                </a:solidFill>
                <a:latin typeface="SourceCodePro-Semibold" charset="0"/>
              </a:rPr>
              <a:t> </a:t>
            </a:r>
            <a:r>
              <a:rPr lang="en-US" b="1" dirty="0" err="1">
                <a:solidFill>
                  <a:srgbClr val="75715E"/>
                </a:solidFill>
                <a:latin typeface="SourceCodePro-Semibold" charset="0"/>
              </a:rPr>
              <a:t>tượng</a:t>
            </a:r>
            <a:r>
              <a:rPr lang="en-US" b="1" dirty="0">
                <a:solidFill>
                  <a:srgbClr val="75715E"/>
                </a:solidFill>
                <a:latin typeface="SourceCodePro-Semibold" charset="0"/>
              </a:rPr>
              <a:t> </a:t>
            </a:r>
            <a:r>
              <a:rPr lang="en-US" b="1" dirty="0" err="1">
                <a:solidFill>
                  <a:srgbClr val="75715E"/>
                </a:solidFill>
                <a:latin typeface="SourceCodePro-Semibold" charset="0"/>
              </a:rPr>
              <a:t>của</a:t>
            </a:r>
            <a:r>
              <a:rPr lang="en-US" b="1" dirty="0">
                <a:solidFill>
                  <a:srgbClr val="75715E"/>
                </a:solidFill>
                <a:latin typeface="SourceCodePro-Semibold" charset="0"/>
              </a:rPr>
              <a:t> </a:t>
            </a:r>
            <a:r>
              <a:rPr lang="en-US" b="1" dirty="0" err="1">
                <a:solidFill>
                  <a:srgbClr val="75715E"/>
                </a:solidFill>
                <a:latin typeface="SourceCodePro-Semibold" charset="0"/>
              </a:rPr>
              <a:t>NSError</a:t>
            </a:r>
            <a:r>
              <a:rPr lang="en-US" b="1" dirty="0">
                <a:solidFill>
                  <a:srgbClr val="75715E"/>
                </a:solidFill>
                <a:latin typeface="SourceCodePro-Semibold" charset="0"/>
              </a:rPr>
              <a:t> Object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3F2EF"/>
                </a:solidFill>
                <a:latin typeface="SourceCodePro-Semibold" charset="0"/>
              </a:rPr>
              <a:t>                </a:t>
            </a:r>
            <a:r>
              <a:rPr lang="en-US" b="1" dirty="0">
                <a:solidFill>
                  <a:srgbClr val="66D9EF"/>
                </a:solidFill>
                <a:latin typeface="SourceCodePro-Semibold" charset="0"/>
              </a:rPr>
              <a:t>print</a:t>
            </a:r>
            <a:r>
              <a:rPr lang="en-US" b="1" dirty="0">
                <a:solidFill>
                  <a:srgbClr val="F3F2EF"/>
                </a:solidFill>
                <a:latin typeface="SourceCodePro-Semibold" charset="0"/>
              </a:rPr>
              <a:t>(data) </a:t>
            </a:r>
            <a:r>
              <a:rPr lang="en-US" b="1" dirty="0">
                <a:solidFill>
                  <a:srgbClr val="75715E"/>
                </a:solidFill>
                <a:latin typeface="SourceCodePro-Semibold" charset="0"/>
              </a:rPr>
              <a:t>//Body </a:t>
            </a:r>
            <a:r>
              <a:rPr lang="en-US" b="1" dirty="0" err="1">
                <a:solidFill>
                  <a:srgbClr val="75715E"/>
                </a:solidFill>
                <a:latin typeface="SourceCodePro-Semibold" charset="0"/>
              </a:rPr>
              <a:t>của</a:t>
            </a:r>
            <a:r>
              <a:rPr lang="en-US" b="1" dirty="0">
                <a:solidFill>
                  <a:srgbClr val="75715E"/>
                </a:solidFill>
                <a:latin typeface="SourceCodePro-Semibold" charset="0"/>
              </a:rPr>
              <a:t> response </a:t>
            </a:r>
            <a:r>
              <a:rPr lang="en-US" b="1" dirty="0" err="1">
                <a:solidFill>
                  <a:srgbClr val="75715E"/>
                </a:solidFill>
                <a:latin typeface="SourceCodePro-Semibold" charset="0"/>
              </a:rPr>
              <a:t>dưới</a:t>
            </a:r>
            <a:r>
              <a:rPr lang="en-US" b="1" dirty="0">
                <a:solidFill>
                  <a:srgbClr val="75715E"/>
                </a:solidFill>
                <a:latin typeface="SourceCodePro-Semibold" charset="0"/>
              </a:rPr>
              <a:t> </a:t>
            </a:r>
            <a:r>
              <a:rPr lang="en-US" b="1" dirty="0" err="1">
                <a:solidFill>
                  <a:srgbClr val="75715E"/>
                </a:solidFill>
                <a:latin typeface="SourceCodePro-Semibold" charset="0"/>
              </a:rPr>
              <a:t>dạng</a:t>
            </a:r>
            <a:r>
              <a:rPr lang="en-US" b="1" dirty="0">
                <a:solidFill>
                  <a:srgbClr val="75715E"/>
                </a:solidFill>
                <a:latin typeface="SourceCodePro-Semibold" charset="0"/>
              </a:rPr>
              <a:t> </a:t>
            </a:r>
            <a:r>
              <a:rPr lang="en-US" b="1" dirty="0" err="1">
                <a:solidFill>
                  <a:srgbClr val="75715E"/>
                </a:solidFill>
                <a:latin typeface="SourceCodePro-Semibold" charset="0"/>
              </a:rPr>
              <a:t>NSData</a:t>
            </a:r>
            <a:endParaRPr lang="en-US" b="1" dirty="0">
              <a:solidFill>
                <a:srgbClr val="75715E"/>
              </a:solidFill>
              <a:latin typeface="SourceCodePro-Semibold" charset="0"/>
            </a:endParaRPr>
          </a:p>
          <a:p>
            <a:pPr marL="0" indent="0">
              <a:buNone/>
            </a:pPr>
            <a:r>
              <a:rPr lang="de-DE" b="1" dirty="0">
                <a:solidFill>
                  <a:srgbClr val="F3F2EF"/>
                </a:solidFill>
                <a:latin typeface="SourceCodePro-Semibold" charset="0"/>
              </a:rPr>
              <a:t>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9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b="1" dirty="0" smtClean="0">
                <a:solidFill>
                  <a:srgbClr val="7DBD00"/>
                </a:solidFill>
              </a:rPr>
              <a:t>Response - Overload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047750"/>
            <a:ext cx="8686800" cy="3818752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F3F2EF"/>
                </a:solidFill>
                <a:latin typeface="SourceCodePro-Semibold" charset="0"/>
              </a:rPr>
              <a:t>response()</a:t>
            </a:r>
          </a:p>
          <a:p>
            <a:r>
              <a:rPr lang="en-US" b="1" dirty="0" err="1">
                <a:solidFill>
                  <a:srgbClr val="F3F2EF"/>
                </a:solidFill>
                <a:latin typeface="SourceCodePro-Semibold" charset="0"/>
              </a:rPr>
              <a:t>responseData</a:t>
            </a:r>
            <a:r>
              <a:rPr lang="en-US" b="1" dirty="0">
                <a:solidFill>
                  <a:srgbClr val="F3F2EF"/>
                </a:solidFill>
                <a:latin typeface="SourceCodePro-Semibold" charset="0"/>
              </a:rPr>
              <a:t>()</a:t>
            </a:r>
          </a:p>
          <a:p>
            <a:r>
              <a:rPr lang="en-US" b="1" dirty="0" err="1">
                <a:solidFill>
                  <a:srgbClr val="F3F2EF"/>
                </a:solidFill>
                <a:latin typeface="SourceCodePro-Semibold" charset="0"/>
              </a:rPr>
              <a:t>responseString</a:t>
            </a:r>
            <a:r>
              <a:rPr lang="en-US" b="1" dirty="0">
                <a:solidFill>
                  <a:srgbClr val="F3F2EF"/>
                </a:solidFill>
                <a:latin typeface="SourceCodePro-Semibold" charset="0"/>
              </a:rPr>
              <a:t>(encoding: </a:t>
            </a:r>
            <a:r>
              <a:rPr lang="en-US" b="1" dirty="0" err="1">
                <a:solidFill>
                  <a:srgbClr val="66D9EF"/>
                </a:solidFill>
                <a:latin typeface="SourceCodePro-Semibold" charset="0"/>
              </a:rPr>
              <a:t>NSStringEncoding</a:t>
            </a:r>
            <a:r>
              <a:rPr lang="en-US" b="1" dirty="0">
                <a:solidFill>
                  <a:srgbClr val="F3F2EF"/>
                </a:solidFill>
                <a:latin typeface="SourceCodePro-Semibold" charset="0"/>
              </a:rPr>
              <a:t>)</a:t>
            </a:r>
          </a:p>
          <a:p>
            <a:r>
              <a:rPr lang="en-US" b="1" dirty="0" err="1">
                <a:solidFill>
                  <a:srgbClr val="F3F2EF"/>
                </a:solidFill>
                <a:latin typeface="SourceCodePro-Semibold" charset="0"/>
              </a:rPr>
              <a:t>responseJSON</a:t>
            </a:r>
            <a:r>
              <a:rPr lang="en-US" b="1" dirty="0">
                <a:solidFill>
                  <a:srgbClr val="F3F2EF"/>
                </a:solidFill>
                <a:latin typeface="SourceCodePro-Semibold" charset="0"/>
              </a:rPr>
              <a:t>(options: </a:t>
            </a:r>
            <a:r>
              <a:rPr lang="en-US" b="1" dirty="0" err="1">
                <a:solidFill>
                  <a:srgbClr val="66D9EF"/>
                </a:solidFill>
                <a:latin typeface="SourceCodePro-Semibold" charset="0"/>
              </a:rPr>
              <a:t>NSJSONReadingOptions</a:t>
            </a:r>
            <a:r>
              <a:rPr lang="en-US" b="1" dirty="0">
                <a:solidFill>
                  <a:srgbClr val="F3F2EF"/>
                </a:solidFill>
                <a:latin typeface="SourceCodePro-Semibold" charset="0"/>
              </a:rPr>
              <a:t>)</a:t>
            </a:r>
          </a:p>
          <a:p>
            <a:r>
              <a:rPr lang="en-US" b="1" dirty="0" err="1">
                <a:solidFill>
                  <a:srgbClr val="F3F2EF"/>
                </a:solidFill>
                <a:latin typeface="SourceCodePro-Semibold" charset="0"/>
              </a:rPr>
              <a:t>responsePropertyList</a:t>
            </a:r>
            <a:r>
              <a:rPr lang="en-US" b="1" dirty="0">
                <a:solidFill>
                  <a:srgbClr val="F3F2EF"/>
                </a:solidFill>
                <a:latin typeface="SourceCodePro-Semibold" charset="0"/>
              </a:rPr>
              <a:t>(options: </a:t>
            </a:r>
            <a:r>
              <a:rPr lang="en-US" b="1" dirty="0" err="1">
                <a:solidFill>
                  <a:srgbClr val="66D9EF"/>
                </a:solidFill>
                <a:latin typeface="SourceCodePro-Semibold" charset="0"/>
              </a:rPr>
              <a:t>NSPropertyListReadOptions</a:t>
            </a:r>
            <a:r>
              <a:rPr lang="en-US" b="1" dirty="0">
                <a:solidFill>
                  <a:srgbClr val="F3F2EF"/>
                </a:solidFill>
                <a:latin typeface="SourceCodePro-Semibold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4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b="1" dirty="0" smtClean="0">
                <a:solidFill>
                  <a:srgbClr val="7DBD00"/>
                </a:solidFill>
              </a:rPr>
              <a:t>Endcoding Parameters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047750"/>
            <a:ext cx="8686800" cy="381875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92672"/>
                </a:solidFill>
                <a:latin typeface="SourceCodePro-Semibold" charset="0"/>
              </a:rPr>
              <a:t>public</a:t>
            </a:r>
            <a:r>
              <a:rPr lang="en-US" b="1" dirty="0">
                <a:solidFill>
                  <a:srgbClr val="F3F2EF"/>
                </a:solidFill>
                <a:latin typeface="SourceCodePro-Semibold" charset="0"/>
              </a:rPr>
              <a:t> </a:t>
            </a:r>
            <a:r>
              <a:rPr lang="en-US" b="1" dirty="0" err="1">
                <a:solidFill>
                  <a:srgbClr val="F92672"/>
                </a:solidFill>
                <a:latin typeface="SourceCodePro-Semibold" charset="0"/>
              </a:rPr>
              <a:t>enum</a:t>
            </a:r>
            <a:r>
              <a:rPr lang="en-US" b="1" dirty="0">
                <a:solidFill>
                  <a:srgbClr val="F3F2EF"/>
                </a:solidFill>
                <a:latin typeface="SourceCodePro-Semibold" charset="0"/>
              </a:rPr>
              <a:t> </a:t>
            </a:r>
            <a:r>
              <a:rPr lang="en-US" b="1" dirty="0" err="1">
                <a:solidFill>
                  <a:srgbClr val="F3F2EF"/>
                </a:solidFill>
                <a:latin typeface="SourceCodePro-Semibold" charset="0"/>
              </a:rPr>
              <a:t>ParameterEncoding</a:t>
            </a:r>
            <a:r>
              <a:rPr lang="en-US" b="1" dirty="0">
                <a:solidFill>
                  <a:srgbClr val="F3F2EF"/>
                </a:solidFill>
                <a:latin typeface="SourceCodePro-Semibold" charset="0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3F2EF"/>
                </a:solidFill>
                <a:latin typeface="SourceCodePro-Semibold" charset="0"/>
              </a:rPr>
              <a:t>    </a:t>
            </a:r>
            <a:r>
              <a:rPr lang="en-US" b="1" dirty="0">
                <a:solidFill>
                  <a:srgbClr val="F92672"/>
                </a:solidFill>
                <a:latin typeface="SourceCodePro-Semibold" charset="0"/>
              </a:rPr>
              <a:t>case</a:t>
            </a:r>
            <a:r>
              <a:rPr lang="en-US" b="1" dirty="0">
                <a:solidFill>
                  <a:srgbClr val="F3F2EF"/>
                </a:solidFill>
                <a:latin typeface="SourceCodePro-Semibold" charset="0"/>
              </a:rPr>
              <a:t> URL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3F2EF"/>
                </a:solidFill>
                <a:latin typeface="SourceCodePro-Semibold" charset="0"/>
              </a:rPr>
              <a:t>    </a:t>
            </a:r>
            <a:r>
              <a:rPr lang="en-US" b="1" dirty="0">
                <a:solidFill>
                  <a:srgbClr val="F92672"/>
                </a:solidFill>
                <a:latin typeface="SourceCodePro-Semibold" charset="0"/>
              </a:rPr>
              <a:t>case</a:t>
            </a:r>
            <a:r>
              <a:rPr lang="en-US" b="1" dirty="0">
                <a:solidFill>
                  <a:srgbClr val="F3F2EF"/>
                </a:solidFill>
                <a:latin typeface="SourceCodePro-Semibold" charset="0"/>
              </a:rPr>
              <a:t> </a:t>
            </a:r>
            <a:r>
              <a:rPr lang="en-US" b="1" dirty="0" err="1">
                <a:solidFill>
                  <a:srgbClr val="F3F2EF"/>
                </a:solidFill>
                <a:latin typeface="SourceCodePro-Semibold" charset="0"/>
              </a:rPr>
              <a:t>URLEncodedInURL</a:t>
            </a:r>
            <a:endParaRPr lang="en-US" b="1" dirty="0">
              <a:solidFill>
                <a:srgbClr val="F3F2EF"/>
              </a:solidFill>
              <a:latin typeface="SourceCodePro-Semibold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3F2EF"/>
                </a:solidFill>
                <a:latin typeface="SourceCodePro-Semibold" charset="0"/>
              </a:rPr>
              <a:t>    </a:t>
            </a:r>
            <a:r>
              <a:rPr lang="en-US" b="1" dirty="0">
                <a:solidFill>
                  <a:srgbClr val="F92672"/>
                </a:solidFill>
                <a:latin typeface="SourceCodePro-Semibold" charset="0"/>
              </a:rPr>
              <a:t>case</a:t>
            </a:r>
            <a:r>
              <a:rPr lang="en-US" b="1" dirty="0">
                <a:solidFill>
                  <a:srgbClr val="F3F2EF"/>
                </a:solidFill>
                <a:latin typeface="SourceCodePro-Semibold" charset="0"/>
              </a:rPr>
              <a:t> JSON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3F2EF"/>
                </a:solidFill>
                <a:latin typeface="SourceCodePro-Semibold" charset="0"/>
              </a:rPr>
              <a:t>    </a:t>
            </a:r>
            <a:r>
              <a:rPr lang="en-US" b="1" dirty="0">
                <a:solidFill>
                  <a:srgbClr val="F92672"/>
                </a:solidFill>
                <a:latin typeface="SourceCodePro-Semibold" charset="0"/>
              </a:rPr>
              <a:t>case</a:t>
            </a:r>
            <a:r>
              <a:rPr lang="en-US" b="1" dirty="0">
                <a:solidFill>
                  <a:srgbClr val="F3F2EF"/>
                </a:solidFill>
                <a:latin typeface="SourceCodePro-Semibold" charset="0"/>
              </a:rPr>
              <a:t> </a:t>
            </a:r>
            <a:r>
              <a:rPr lang="en-US" b="1" dirty="0" err="1">
                <a:solidFill>
                  <a:srgbClr val="F3F2EF"/>
                </a:solidFill>
                <a:latin typeface="SourceCodePro-Semibold" charset="0"/>
              </a:rPr>
              <a:t>PropertyList</a:t>
            </a:r>
            <a:r>
              <a:rPr lang="en-US" b="1" dirty="0">
                <a:solidFill>
                  <a:srgbClr val="F3F2EF"/>
                </a:solidFill>
                <a:latin typeface="SourceCodePro-Semibold" charset="0"/>
              </a:rPr>
              <a:t>(</a:t>
            </a:r>
            <a:r>
              <a:rPr lang="en-US" b="1" dirty="0" err="1">
                <a:solidFill>
                  <a:srgbClr val="66D9EF"/>
                </a:solidFill>
                <a:latin typeface="SourceCodePro-Semibold" charset="0"/>
              </a:rPr>
              <a:t>NSPropertyListFormat</a:t>
            </a:r>
            <a:r>
              <a:rPr lang="en-US" b="1" dirty="0">
                <a:solidFill>
                  <a:srgbClr val="F3F2EF"/>
                </a:solidFill>
                <a:latin typeface="SourceCodePro-Semibold" charset="0"/>
              </a:rPr>
              <a:t>, </a:t>
            </a:r>
            <a:r>
              <a:rPr lang="en-US" b="1" dirty="0" err="1">
                <a:solidFill>
                  <a:srgbClr val="66D9EF"/>
                </a:solidFill>
                <a:latin typeface="SourceCodePro-Semibold" charset="0"/>
              </a:rPr>
              <a:t>NSPropertyListWriteOptions</a:t>
            </a:r>
            <a:r>
              <a:rPr lang="en-US" b="1" dirty="0">
                <a:solidFill>
                  <a:srgbClr val="F3F2EF"/>
                </a:solidFill>
                <a:latin typeface="SourceCodePro-Semibold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3F2EF"/>
                </a:solidFill>
                <a:latin typeface="SourceCodePro-Semibold" charset="0"/>
              </a:rPr>
              <a:t>    </a:t>
            </a:r>
            <a:r>
              <a:rPr lang="en-US" b="1" dirty="0">
                <a:solidFill>
                  <a:srgbClr val="F92672"/>
                </a:solidFill>
                <a:latin typeface="SourceCodePro-Semibold" charset="0"/>
              </a:rPr>
              <a:t>case</a:t>
            </a:r>
            <a:r>
              <a:rPr lang="en-US" b="1" dirty="0">
                <a:solidFill>
                  <a:srgbClr val="F3F2EF"/>
                </a:solidFill>
                <a:latin typeface="SourceCodePro-Semibold" charset="0"/>
              </a:rPr>
              <a:t> Custom((</a:t>
            </a:r>
            <a:r>
              <a:rPr lang="en-US" b="1" dirty="0" err="1">
                <a:solidFill>
                  <a:srgbClr val="A6E22E"/>
                </a:solidFill>
                <a:latin typeface="SourceCodePro-Semibold" charset="0"/>
              </a:rPr>
              <a:t>URLRequestConvertible</a:t>
            </a:r>
            <a:r>
              <a:rPr lang="en-US" b="1" dirty="0">
                <a:solidFill>
                  <a:srgbClr val="F3F2EF"/>
                </a:solidFill>
                <a:latin typeface="SourceCodePro-Semibold" charset="0"/>
              </a:rPr>
              <a:t>, [</a:t>
            </a:r>
            <a:r>
              <a:rPr lang="en-US" b="1" dirty="0">
                <a:solidFill>
                  <a:srgbClr val="66D9EF"/>
                </a:solidFill>
                <a:latin typeface="SourceCodePro-Semibold" charset="0"/>
              </a:rPr>
              <a:t>String</a:t>
            </a:r>
            <a:r>
              <a:rPr lang="en-US" b="1" dirty="0">
                <a:solidFill>
                  <a:srgbClr val="F3F2EF"/>
                </a:solidFill>
                <a:latin typeface="SourceCodePro-Semibold" charset="0"/>
              </a:rPr>
              <a:t>: </a:t>
            </a:r>
            <a:r>
              <a:rPr lang="en-US" b="1" dirty="0" err="1">
                <a:solidFill>
                  <a:srgbClr val="66D9EF"/>
                </a:solidFill>
                <a:latin typeface="SourceCodePro-Semibold" charset="0"/>
              </a:rPr>
              <a:t>AnyObject</a:t>
            </a:r>
            <a:r>
              <a:rPr lang="en-US" b="1" dirty="0">
                <a:solidFill>
                  <a:srgbClr val="F3F2EF"/>
                </a:solidFill>
                <a:latin typeface="SourceCodePro-Semibold" charset="0"/>
              </a:rPr>
              <a:t>]?) -&gt; (</a:t>
            </a:r>
            <a:r>
              <a:rPr lang="en-US" b="1" dirty="0" err="1">
                <a:solidFill>
                  <a:srgbClr val="66D9EF"/>
                </a:solidFill>
                <a:latin typeface="SourceCodePro-Semibold" charset="0"/>
              </a:rPr>
              <a:t>NSMutableURLRequest</a:t>
            </a:r>
            <a:r>
              <a:rPr lang="en-US" b="1" dirty="0">
                <a:solidFill>
                  <a:srgbClr val="F3F2EF"/>
                </a:solidFill>
                <a:latin typeface="SourceCodePro-Semibold" charset="0"/>
              </a:rPr>
              <a:t>, </a:t>
            </a:r>
            <a:r>
              <a:rPr lang="en-US" b="1" dirty="0" err="1">
                <a:solidFill>
                  <a:srgbClr val="66D9EF"/>
                </a:solidFill>
                <a:latin typeface="SourceCodePro-Semibold" charset="0"/>
              </a:rPr>
              <a:t>NSError</a:t>
            </a:r>
            <a:r>
              <a:rPr lang="en-US" b="1" dirty="0" smtClean="0">
                <a:solidFill>
                  <a:srgbClr val="F3F2EF"/>
                </a:solidFill>
                <a:latin typeface="SourceCodePro-Semibold" charset="0"/>
              </a:rPr>
              <a:t>?))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3F2EF"/>
                </a:solidFill>
                <a:latin typeface="SourceCodePro-Semibold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75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b="1" dirty="0" smtClean="0">
                <a:solidFill>
                  <a:srgbClr val="7DBD00"/>
                </a:solidFill>
              </a:rPr>
              <a:t>Downloading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819525" cy="3819525"/>
          </a:xfrm>
        </p:spPr>
      </p:pic>
      <p:sp>
        <p:nvSpPr>
          <p:cNvPr id="4" name="TextBox 3"/>
          <p:cNvSpPr txBox="1"/>
          <p:nvPr/>
        </p:nvSpPr>
        <p:spPr>
          <a:xfrm>
            <a:off x="4267200" y="1047750"/>
            <a:ext cx="4876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F92672"/>
                </a:solidFill>
                <a:latin typeface="SourceCodePro-Semibold" charset="0"/>
              </a:rPr>
              <a:t>let</a:t>
            </a:r>
            <a:r>
              <a:rPr lang="en-US" b="1" dirty="0">
                <a:solidFill>
                  <a:srgbClr val="F3F2EF"/>
                </a:solidFill>
                <a:latin typeface="SourceCodePro-Semibold" charset="0"/>
              </a:rPr>
              <a:t> destination = </a:t>
            </a:r>
            <a:r>
              <a:rPr lang="en-US" b="1" dirty="0" err="1">
                <a:solidFill>
                  <a:srgbClr val="F3F2EF"/>
                </a:solidFill>
                <a:latin typeface="SourceCodePro-Semibold" charset="0"/>
              </a:rPr>
              <a:t>Alamofire.</a:t>
            </a:r>
            <a:r>
              <a:rPr lang="en-US" b="1" dirty="0" err="1">
                <a:solidFill>
                  <a:srgbClr val="A6E22E"/>
                </a:solidFill>
                <a:latin typeface="SourceCodePro-Semibold" charset="0"/>
              </a:rPr>
              <a:t>Request</a:t>
            </a:r>
            <a:r>
              <a:rPr lang="en-US" b="1" dirty="0" err="1">
                <a:solidFill>
                  <a:srgbClr val="F3F2EF"/>
                </a:solidFill>
                <a:latin typeface="SourceCodePro-Semibold" charset="0"/>
              </a:rPr>
              <a:t>.</a:t>
            </a:r>
            <a:r>
              <a:rPr lang="en-US" b="1" dirty="0" err="1">
                <a:solidFill>
                  <a:srgbClr val="69CD31"/>
                </a:solidFill>
                <a:latin typeface="SourceCodePro-Semibold" charset="0"/>
              </a:rPr>
              <a:t>suggestedDownloadDestination</a:t>
            </a:r>
            <a:r>
              <a:rPr lang="en-US" b="1" dirty="0">
                <a:solidFill>
                  <a:srgbClr val="F3F2EF"/>
                </a:solidFill>
                <a:latin typeface="SourceCodePro-Semibold" charset="0"/>
              </a:rPr>
              <a:t>(directory: .</a:t>
            </a:r>
            <a:r>
              <a:rPr lang="en-US" b="1" dirty="0" err="1">
                <a:solidFill>
                  <a:srgbClr val="66D9EF"/>
                </a:solidFill>
                <a:latin typeface="SourceCodePro-Semibold" charset="0"/>
              </a:rPr>
              <a:t>DocumentDirectory</a:t>
            </a:r>
            <a:r>
              <a:rPr lang="en-US" b="1" dirty="0">
                <a:solidFill>
                  <a:srgbClr val="F3F2EF"/>
                </a:solidFill>
                <a:latin typeface="SourceCodePro-Semibold" charset="0"/>
              </a:rPr>
              <a:t>, domain: .</a:t>
            </a:r>
            <a:r>
              <a:rPr lang="en-US" b="1" dirty="0" err="1">
                <a:solidFill>
                  <a:srgbClr val="F3F2EF"/>
                </a:solidFill>
                <a:latin typeface="SourceCodePro-Semibold" charset="0"/>
              </a:rPr>
              <a:t>UserDomainMask</a:t>
            </a:r>
            <a:r>
              <a:rPr lang="en-US" b="1" dirty="0" smtClean="0">
                <a:solidFill>
                  <a:srgbClr val="F3F2EF"/>
                </a:solidFill>
                <a:latin typeface="SourceCodePro-Semibold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rgbClr val="F3F2EF"/>
              </a:solidFill>
              <a:latin typeface="SourceCodePro-Semibold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>
                <a:solidFill>
                  <a:srgbClr val="F3F2EF"/>
                </a:solidFill>
                <a:latin typeface="SourceCodePro-Semibold" charset="0"/>
              </a:rPr>
              <a:t>Alamofire.</a:t>
            </a:r>
            <a:r>
              <a:rPr lang="en-US" b="1" dirty="0" err="1" smtClean="0">
                <a:solidFill>
                  <a:srgbClr val="69CD31"/>
                </a:solidFill>
                <a:latin typeface="SourceCodePro-Semibold" charset="0"/>
              </a:rPr>
              <a:t>download</a:t>
            </a:r>
            <a:r>
              <a:rPr lang="en-US" b="1" dirty="0">
                <a:solidFill>
                  <a:srgbClr val="F3F2EF"/>
                </a:solidFill>
                <a:latin typeface="SourceCodePro-Semibold" charset="0"/>
              </a:rPr>
              <a:t>(.</a:t>
            </a:r>
            <a:r>
              <a:rPr lang="en-US" b="1" dirty="0">
                <a:solidFill>
                  <a:srgbClr val="A6E22E"/>
                </a:solidFill>
                <a:latin typeface="SourceCodePro-Semibold" charset="0"/>
              </a:rPr>
              <a:t>GET</a:t>
            </a:r>
            <a:r>
              <a:rPr lang="en-US" b="1" dirty="0">
                <a:solidFill>
                  <a:srgbClr val="F3F2EF"/>
                </a:solidFill>
                <a:latin typeface="SourceCodePro-Semibold" charset="0"/>
              </a:rPr>
              <a:t>, </a:t>
            </a:r>
            <a:r>
              <a:rPr lang="en-US" b="1" dirty="0">
                <a:solidFill>
                  <a:srgbClr val="E6DB74"/>
                </a:solidFill>
                <a:latin typeface="SourceCodePro-Semibold" charset="0"/>
              </a:rPr>
              <a:t>"https://</a:t>
            </a:r>
            <a:r>
              <a:rPr lang="en-US" b="1" dirty="0" err="1">
                <a:solidFill>
                  <a:srgbClr val="E6DB74"/>
                </a:solidFill>
                <a:latin typeface="SourceCodePro-Semibold" charset="0"/>
              </a:rPr>
              <a:t>techmaster</a:t>
            </a:r>
            <a:r>
              <a:rPr lang="en-US" b="1" dirty="0">
                <a:solidFill>
                  <a:srgbClr val="E6DB74"/>
                </a:solidFill>
                <a:latin typeface="SourceCodePro-Semibold" charset="0"/>
              </a:rPr>
              <a:t>/</a:t>
            </a:r>
            <a:r>
              <a:rPr lang="en-US" b="1" dirty="0" err="1">
                <a:solidFill>
                  <a:srgbClr val="E6DB74"/>
                </a:solidFill>
                <a:latin typeface="SourceCodePro-Semibold" charset="0"/>
              </a:rPr>
              <a:t>banner.png</a:t>
            </a:r>
            <a:r>
              <a:rPr lang="en-US" b="1" dirty="0">
                <a:solidFill>
                  <a:srgbClr val="E6DB74"/>
                </a:solidFill>
                <a:latin typeface="SourceCodePro-Semibold" charset="0"/>
              </a:rPr>
              <a:t>"</a:t>
            </a:r>
            <a:r>
              <a:rPr lang="en-US" b="1" dirty="0">
                <a:solidFill>
                  <a:srgbClr val="F3F2EF"/>
                </a:solidFill>
                <a:latin typeface="SourceCodePro-Semibold" charset="0"/>
              </a:rPr>
              <a:t>, destination: destination)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4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MasterBlack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TechMasterBlack.potx</Template>
  <TotalTime>20318</TotalTime>
  <Words>548</Words>
  <Application>Microsoft Macintosh PowerPoint</Application>
  <PresentationFormat>On-screen Show (16:9)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Corbel</vt:lpstr>
      <vt:lpstr>Segoe UI</vt:lpstr>
      <vt:lpstr>SourceCodePro-Semibold</vt:lpstr>
      <vt:lpstr>Arial</vt:lpstr>
      <vt:lpstr>TechMasterBlack</vt:lpstr>
      <vt:lpstr>PowerPoint Presentation</vt:lpstr>
      <vt:lpstr>PowerPoint Presentation</vt:lpstr>
      <vt:lpstr>ALAMOFIRE</vt:lpstr>
      <vt:lpstr>Cài đặt</vt:lpstr>
      <vt:lpstr>Request</vt:lpstr>
      <vt:lpstr>Response</vt:lpstr>
      <vt:lpstr>Response - Overload</vt:lpstr>
      <vt:lpstr>Endcoding Parameters</vt:lpstr>
      <vt:lpstr>Downloading</vt:lpstr>
      <vt:lpstr>Downloading</vt:lpstr>
      <vt:lpstr>Uploading</vt:lpstr>
      <vt:lpstr>Uploading</vt:lpstr>
      <vt:lpstr>Validation</vt:lpstr>
      <vt:lpstr>Validation</vt:lpstr>
      <vt:lpstr>Chú ý</vt:lpstr>
      <vt:lpstr>Parse Manual</vt:lpstr>
      <vt:lpstr>SwiftyJSON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02:</dc:title>
  <dc:creator>Cuong</dc:creator>
  <cp:lastModifiedBy>Microsoft Office User</cp:lastModifiedBy>
  <cp:revision>3707</cp:revision>
  <dcterms:created xsi:type="dcterms:W3CDTF">2010-08-13T13:59:12Z</dcterms:created>
  <dcterms:modified xsi:type="dcterms:W3CDTF">2016-09-12T02:11:49Z</dcterms:modified>
</cp:coreProperties>
</file>