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4" r:id="rId2"/>
    <p:sldId id="299" r:id="rId3"/>
    <p:sldId id="300" r:id="rId4"/>
    <p:sldId id="296" r:id="rId5"/>
    <p:sldId id="297" r:id="rId6"/>
    <p:sldId id="298" r:id="rId7"/>
    <p:sldId id="295" r:id="rId8"/>
    <p:sldId id="301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F0A"/>
    <a:srgbClr val="ECF613"/>
    <a:srgbClr val="D4D400"/>
    <a:srgbClr val="FFFF00"/>
    <a:srgbClr val="003C83"/>
    <a:srgbClr val="DCF600"/>
    <a:srgbClr val="FF3300"/>
    <a:srgbClr val="E20000"/>
    <a:srgbClr val="7DBD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2" autoAdjust="0"/>
    <p:restoredTop sz="96405" autoAdjust="0"/>
  </p:normalViewPr>
  <p:slideViewPr>
    <p:cSldViewPr>
      <p:cViewPr>
        <p:scale>
          <a:sx n="156" d="100"/>
          <a:sy n="156" d="100"/>
        </p:scale>
        <p:origin x="320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cuong@techmaster.v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85798" y="1504950"/>
            <a:ext cx="7772400" cy="21336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4800" b="1">
                <a:solidFill>
                  <a:srgbClr val="7DBD00"/>
                </a:solidFill>
              </a:rPr>
              <a:t>Core Data</a:t>
            </a:r>
            <a:br>
              <a:rPr lang="en-US" sz="4800" b="1">
                <a:solidFill>
                  <a:srgbClr val="7DBD00"/>
                </a:solidFill>
              </a:rPr>
            </a:br>
            <a:r>
              <a:rPr lang="en-US" sz="2800" b="1" i="1"/>
              <a:t>Không dễ hiểu không lấy tiền</a:t>
            </a:r>
            <a:endParaRPr lang="en-US" sz="1800" i="1" dirty="0">
              <a:latin typeface="Corbel"/>
              <a:cs typeface="Corbe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65212" y="4497169"/>
            <a:ext cx="1813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rgbClr val="FFFFFF"/>
                </a:solidFill>
                <a:hlinkClick r:id="rId2"/>
              </a:rPr>
              <a:t>cuong@techmaster.vn</a:t>
            </a:r>
            <a:endParaRPr lang="en-US" sz="1400">
              <a:solidFill>
                <a:srgbClr val="FFFFFF"/>
              </a:solidFill>
            </a:endParaRPr>
          </a:p>
          <a:p>
            <a:pPr algn="ctr"/>
            <a:r>
              <a:rPr lang="en-US" sz="1400">
                <a:solidFill>
                  <a:srgbClr val="FFFFFF"/>
                </a:solidFill>
              </a:rPr>
              <a:t>http://techmaster.vn</a:t>
            </a:r>
          </a:p>
        </p:txBody>
      </p:sp>
    </p:spTree>
    <p:extLst>
      <p:ext uri="{BB962C8B-B14F-4D97-AF65-F5344CB8AC3E}">
        <p14:creationId xmlns:p14="http://schemas.microsoft.com/office/powerpoint/2010/main" val="1555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"/>
            <a:ext cx="9144000" cy="46523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80575" y="4774168"/>
            <a:ext cx="338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Các đối tượng chính của CoreData</a:t>
            </a:r>
          </a:p>
        </p:txBody>
      </p:sp>
    </p:spTree>
    <p:extLst>
      <p:ext uri="{BB962C8B-B14F-4D97-AF65-F5344CB8AC3E}">
        <p14:creationId xmlns:p14="http://schemas.microsoft.com/office/powerpoint/2010/main" val="50500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6200" y="42103"/>
            <a:ext cx="983153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D31895"/>
                </a:solidFill>
                <a:latin typeface="Menlo-Regular" charset="0"/>
              </a:rPr>
              <a:t>import</a:t>
            </a:r>
            <a:r>
              <a:rPr lang="en-US" sz="1050">
                <a:solidFill>
                  <a:srgbClr val="FFFFFF"/>
                </a:solidFill>
                <a:latin typeface="Menlo-Regular" charset="0"/>
              </a:rPr>
              <a:t> UIKit</a:t>
            </a:r>
          </a:p>
          <a:p>
            <a:r>
              <a:rPr lang="en-US" sz="1050">
                <a:solidFill>
                  <a:srgbClr val="D31895"/>
                </a:solidFill>
                <a:latin typeface="Menlo-Regular" charset="0"/>
              </a:rPr>
              <a:t>import</a:t>
            </a:r>
            <a:r>
              <a:rPr lang="en-US" sz="1050">
                <a:solidFill>
                  <a:srgbClr val="FFFFFF"/>
                </a:solidFill>
                <a:latin typeface="Menlo-Regular" charset="0"/>
              </a:rPr>
              <a:t> CoreData</a:t>
            </a:r>
          </a:p>
          <a:p>
            <a:r>
              <a:rPr lang="en-US" sz="1050">
                <a:solidFill>
                  <a:srgbClr val="D31895"/>
                </a:solidFill>
                <a:latin typeface="Menlo-Regular" charset="0"/>
              </a:rPr>
              <a:t>class</a:t>
            </a:r>
            <a:r>
              <a:rPr lang="en-US" sz="1050">
                <a:solidFill>
                  <a:srgbClr val="FFFFFF"/>
                </a:solidFill>
                <a:latin typeface="Menlo-Regular" charset="0"/>
              </a:rPr>
              <a:t> DataController: </a:t>
            </a:r>
            <a:r>
              <a:rPr lang="en-US" sz="1050">
                <a:solidFill>
                  <a:srgbClr val="00A0FF"/>
                </a:solidFill>
                <a:latin typeface="Menlo-Regular" charset="0"/>
              </a:rPr>
              <a:t>NSObject</a:t>
            </a:r>
            <a:r>
              <a:rPr lang="en-US" sz="1050">
                <a:solidFill>
                  <a:srgbClr val="FFFFFF"/>
                </a:solidFill>
                <a:latin typeface="Menlo-Regular" charset="0"/>
              </a:rPr>
              <a:t> {</a:t>
            </a:r>
          </a:p>
          <a:p>
            <a:r>
              <a:rPr lang="en-US" sz="105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 sz="1050">
                <a:solidFill>
                  <a:srgbClr val="D31895"/>
                </a:solidFill>
                <a:latin typeface="Menlo-Regular" charset="0"/>
              </a:rPr>
              <a:t>var</a:t>
            </a:r>
            <a:r>
              <a:rPr lang="en-US" sz="1050">
                <a:solidFill>
                  <a:srgbClr val="FFFFFF"/>
                </a:solidFill>
                <a:latin typeface="Menlo-Regular" charset="0"/>
              </a:rPr>
              <a:t> managedObjectContext: </a:t>
            </a:r>
            <a:r>
              <a:rPr lang="en-US" sz="1050">
                <a:solidFill>
                  <a:srgbClr val="00A0FF"/>
                </a:solidFill>
                <a:latin typeface="Menlo-Regular" charset="0"/>
              </a:rPr>
              <a:t>NSManagedObjectContext</a:t>
            </a:r>
            <a:endParaRPr lang="en-US" sz="1050">
              <a:solidFill>
                <a:srgbClr val="FFFFFF"/>
              </a:solidFill>
              <a:latin typeface="Menlo-Regular" charset="0"/>
            </a:endParaRPr>
          </a:p>
          <a:p>
            <a:r>
              <a:rPr lang="en-US" sz="1050">
                <a:solidFill>
                  <a:srgbClr val="FFFFFF"/>
                </a:solidFill>
                <a:latin typeface="Menlo-Regular" charset="0"/>
              </a:rPr>
              <a:t>    </a:t>
            </a:r>
            <a:r>
              <a:rPr lang="en-US" sz="1050">
                <a:solidFill>
                  <a:srgbClr val="D31895"/>
                </a:solidFill>
                <a:latin typeface="Menlo-Regular" charset="0"/>
              </a:rPr>
              <a:t>override</a:t>
            </a:r>
            <a:r>
              <a:rPr lang="en-US" sz="105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050">
                <a:solidFill>
                  <a:srgbClr val="D31895"/>
                </a:solidFill>
                <a:latin typeface="Menlo-Regular" charset="0"/>
              </a:rPr>
              <a:t>init</a:t>
            </a:r>
            <a:r>
              <a:rPr lang="en-US" sz="1050">
                <a:solidFill>
                  <a:srgbClr val="FFFFFF"/>
                </a:solidFill>
                <a:latin typeface="Menlo-Regular" charset="0"/>
              </a:rPr>
              <a:t>() {</a:t>
            </a:r>
          </a:p>
          <a:p>
            <a:r>
              <a:rPr lang="en-US" sz="105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 sz="1050">
                <a:solidFill>
                  <a:srgbClr val="41CC45"/>
                </a:solidFill>
                <a:latin typeface="Menlo-Regular" charset="0"/>
              </a:rPr>
              <a:t>// This resource is the same name as your xcdatamodeld contained in your project.</a:t>
            </a:r>
          </a:p>
          <a:p>
            <a:r>
              <a:rPr lang="en-US" sz="105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 sz="1050">
                <a:solidFill>
                  <a:srgbClr val="D31895"/>
                </a:solidFill>
                <a:latin typeface="Menlo-Regular" charset="0"/>
              </a:rPr>
              <a:t>guard</a:t>
            </a:r>
            <a:r>
              <a:rPr lang="en-US" sz="105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050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en-US" sz="1050">
                <a:solidFill>
                  <a:srgbClr val="FFFFFF"/>
                </a:solidFill>
                <a:latin typeface="Menlo-Regular" charset="0"/>
              </a:rPr>
              <a:t> modelURL = </a:t>
            </a:r>
            <a:r>
              <a:rPr lang="en-US" sz="1050">
                <a:solidFill>
                  <a:srgbClr val="00A0FF"/>
                </a:solidFill>
                <a:latin typeface="Menlo-Regular" charset="0"/>
              </a:rPr>
              <a:t>NSBundle</a:t>
            </a:r>
            <a:r>
              <a:rPr lang="en-US" sz="1050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 sz="1050">
                <a:solidFill>
                  <a:srgbClr val="00A0FF"/>
                </a:solidFill>
                <a:latin typeface="Menlo-Regular" charset="0"/>
              </a:rPr>
              <a:t>mainBundle</a:t>
            </a:r>
            <a:r>
              <a:rPr lang="en-US" sz="1050">
                <a:solidFill>
                  <a:srgbClr val="FFFFFF"/>
                </a:solidFill>
                <a:latin typeface="Menlo-Regular" charset="0"/>
              </a:rPr>
              <a:t>().</a:t>
            </a:r>
            <a:r>
              <a:rPr lang="en-US" sz="1050">
                <a:solidFill>
                  <a:srgbClr val="00A0FF"/>
                </a:solidFill>
                <a:latin typeface="Menlo-Regular" charset="0"/>
              </a:rPr>
              <a:t>URLForResource</a:t>
            </a:r>
            <a:r>
              <a:rPr lang="en-US" sz="105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 sz="1050">
                <a:solidFill>
                  <a:srgbClr val="FF2C38"/>
                </a:solidFill>
                <a:latin typeface="Menlo-Regular" charset="0"/>
              </a:rPr>
              <a:t>"DataModel"</a:t>
            </a:r>
            <a:r>
              <a:rPr lang="en-US" sz="1050">
                <a:solidFill>
                  <a:srgbClr val="FFFFFF"/>
                </a:solidFill>
                <a:latin typeface="Menlo-Regular" charset="0"/>
              </a:rPr>
              <a:t>, withExtension:</a:t>
            </a:r>
            <a:r>
              <a:rPr lang="en-US" sz="1050">
                <a:solidFill>
                  <a:srgbClr val="FF2C38"/>
                </a:solidFill>
                <a:latin typeface="Menlo-Regular" charset="0"/>
              </a:rPr>
              <a:t>"momd"</a:t>
            </a:r>
            <a:r>
              <a:rPr lang="en-US" sz="1050">
                <a:solidFill>
                  <a:srgbClr val="FFFFFF"/>
                </a:solidFill>
                <a:latin typeface="Menlo-Regular" charset="0"/>
              </a:rPr>
              <a:t>) </a:t>
            </a:r>
            <a:r>
              <a:rPr lang="en-US" sz="1050">
                <a:solidFill>
                  <a:srgbClr val="D31895"/>
                </a:solidFill>
                <a:latin typeface="Menlo-Regular" charset="0"/>
              </a:rPr>
              <a:t>else</a:t>
            </a:r>
            <a:r>
              <a:rPr lang="en-US" sz="1050">
                <a:solidFill>
                  <a:srgbClr val="FFFFFF"/>
                </a:solidFill>
                <a:latin typeface="Menlo-Regular" charset="0"/>
              </a:rPr>
              <a:t> {</a:t>
            </a:r>
          </a:p>
          <a:p>
            <a:r>
              <a:rPr lang="en-US" sz="1050">
                <a:solidFill>
                  <a:srgbClr val="FFFFFF"/>
                </a:solidFill>
                <a:latin typeface="Menlo-Regular" charset="0"/>
              </a:rPr>
              <a:t>            </a:t>
            </a:r>
            <a:r>
              <a:rPr lang="en-US" sz="1050">
                <a:solidFill>
                  <a:srgbClr val="00A0FF"/>
                </a:solidFill>
                <a:latin typeface="Menlo-Regular" charset="0"/>
              </a:rPr>
              <a:t>fatalError</a:t>
            </a:r>
            <a:r>
              <a:rPr lang="en-US" sz="105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 sz="1050">
                <a:solidFill>
                  <a:srgbClr val="FF2C38"/>
                </a:solidFill>
                <a:latin typeface="Menlo-Regular" charset="0"/>
              </a:rPr>
              <a:t>"Error loading model from bundle"</a:t>
            </a:r>
            <a:r>
              <a:rPr lang="en-US" sz="105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r>
              <a:rPr lang="de-DE" sz="1050">
                <a:solidFill>
                  <a:srgbClr val="FFFFFF"/>
                </a:solidFill>
                <a:latin typeface="Menlo-Regular" charset="0"/>
              </a:rPr>
              <a:t>        }</a:t>
            </a:r>
          </a:p>
          <a:p>
            <a:r>
              <a:rPr lang="de-DE" sz="105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de-DE" sz="1050">
                <a:solidFill>
                  <a:srgbClr val="41CC45"/>
                </a:solidFill>
                <a:latin typeface="Menlo-Regular" charset="0"/>
              </a:rPr>
              <a:t>// The managed object model for the application. </a:t>
            </a:r>
            <a:br>
              <a:rPr lang="de-DE" sz="1050">
                <a:solidFill>
                  <a:srgbClr val="41CC45"/>
                </a:solidFill>
                <a:latin typeface="Menlo-Regular" charset="0"/>
              </a:rPr>
            </a:br>
            <a:r>
              <a:rPr lang="de-DE" sz="1050">
                <a:solidFill>
                  <a:srgbClr val="41CC45"/>
                </a:solidFill>
                <a:latin typeface="Menlo-Regular" charset="0"/>
              </a:rPr>
              <a:t>        // It is a fatal error for the application not to be able to find and load its model.</a:t>
            </a:r>
          </a:p>
          <a:p>
            <a:r>
              <a:rPr lang="de-DE" sz="105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de-DE" sz="1050">
                <a:solidFill>
                  <a:srgbClr val="D31895"/>
                </a:solidFill>
                <a:latin typeface="Menlo-Regular" charset="0"/>
              </a:rPr>
              <a:t>guard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de-DE" sz="1050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 mom = </a:t>
            </a:r>
            <a:r>
              <a:rPr lang="de-DE" sz="1050">
                <a:solidFill>
                  <a:srgbClr val="00A0FF"/>
                </a:solidFill>
                <a:latin typeface="Menlo-Regular" charset="0"/>
              </a:rPr>
              <a:t>NSManagedObjectModel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(contentsOfURL: modelURL) </a:t>
            </a:r>
            <a:r>
              <a:rPr lang="de-DE" sz="1050">
                <a:solidFill>
                  <a:srgbClr val="D31895"/>
                </a:solidFill>
                <a:latin typeface="Menlo-Regular" charset="0"/>
              </a:rPr>
              <a:t>else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 {</a:t>
            </a:r>
          </a:p>
          <a:p>
            <a:r>
              <a:rPr lang="de-DE" sz="1050">
                <a:solidFill>
                  <a:srgbClr val="FFFFFF"/>
                </a:solidFill>
                <a:latin typeface="Menlo-Regular" charset="0"/>
              </a:rPr>
              <a:t>            </a:t>
            </a:r>
            <a:r>
              <a:rPr lang="de-DE" sz="1050">
                <a:solidFill>
                  <a:srgbClr val="00A0FF"/>
                </a:solidFill>
                <a:latin typeface="Menlo-Regular" charset="0"/>
              </a:rPr>
              <a:t>fatalError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de-DE" sz="1050">
                <a:solidFill>
                  <a:srgbClr val="FF2C38"/>
                </a:solidFill>
                <a:latin typeface="Menlo-Regular" charset="0"/>
              </a:rPr>
              <a:t>"Error initializing mom from: 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\</a:t>
            </a:r>
            <a:r>
              <a:rPr lang="de-DE" sz="1050">
                <a:solidFill>
                  <a:srgbClr val="FF2C38"/>
                </a:solidFill>
                <a:latin typeface="Menlo-Regular" charset="0"/>
              </a:rPr>
              <a:t>(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modelURL</a:t>
            </a:r>
            <a:r>
              <a:rPr lang="de-DE" sz="1050">
                <a:solidFill>
                  <a:srgbClr val="FF2C38"/>
                </a:solidFill>
                <a:latin typeface="Menlo-Regular" charset="0"/>
              </a:rPr>
              <a:t>)"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r>
              <a:rPr lang="de-DE" sz="1050">
                <a:solidFill>
                  <a:srgbClr val="FFFFFF"/>
                </a:solidFill>
                <a:latin typeface="Menlo-Regular" charset="0"/>
              </a:rPr>
              <a:t>        }</a:t>
            </a:r>
          </a:p>
          <a:p>
            <a:r>
              <a:rPr lang="de-DE" sz="105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de-DE" sz="1050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 psc = </a:t>
            </a:r>
            <a:r>
              <a:rPr lang="de-DE" sz="1050">
                <a:solidFill>
                  <a:srgbClr val="00A0FF"/>
                </a:solidFill>
                <a:latin typeface="Menlo-Regular" charset="0"/>
              </a:rPr>
              <a:t>NSPersistentStoreCoordinator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(managedObjectModel: mom)</a:t>
            </a:r>
          </a:p>
          <a:p>
            <a:r>
              <a:rPr lang="de-DE" sz="105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de-DE" sz="1050">
                <a:solidFill>
                  <a:srgbClr val="23FF83"/>
                </a:solidFill>
                <a:latin typeface="Menlo-Regular" charset="0"/>
              </a:rPr>
              <a:t>managedObjectContext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 = </a:t>
            </a:r>
            <a:r>
              <a:rPr lang="de-DE" sz="1050">
                <a:solidFill>
                  <a:srgbClr val="00A0FF"/>
                </a:solidFill>
                <a:latin typeface="Menlo-Regular" charset="0"/>
              </a:rPr>
              <a:t>NSManagedObjectContext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(concurrencyType: .</a:t>
            </a:r>
            <a:r>
              <a:rPr lang="de-DE" sz="1050">
                <a:solidFill>
                  <a:srgbClr val="00A0FF"/>
                </a:solidFill>
                <a:latin typeface="Menlo-Regular" charset="0"/>
              </a:rPr>
              <a:t>MainQueueConcurrencyType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r>
              <a:rPr lang="de-DE" sz="105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de-DE" sz="1050">
                <a:solidFill>
                  <a:srgbClr val="23FF83"/>
                </a:solidFill>
                <a:latin typeface="Menlo-Regular" charset="0"/>
              </a:rPr>
              <a:t>managedObjectContext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de-DE" sz="1050">
                <a:solidFill>
                  <a:srgbClr val="00A0FF"/>
                </a:solidFill>
                <a:latin typeface="Menlo-Regular" charset="0"/>
              </a:rPr>
              <a:t>persistentStoreCoordinator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 = psc</a:t>
            </a:r>
          </a:p>
          <a:p>
            <a:r>
              <a:rPr lang="de-DE" sz="105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de-DE" sz="1050">
                <a:solidFill>
                  <a:srgbClr val="00A0FF"/>
                </a:solidFill>
                <a:latin typeface="Menlo-Regular" charset="0"/>
              </a:rPr>
              <a:t>dispatch_async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de-DE" sz="1050">
                <a:solidFill>
                  <a:srgbClr val="00A0FF"/>
                </a:solidFill>
                <a:latin typeface="Menlo-Regular" charset="0"/>
              </a:rPr>
              <a:t>dispatch_get_global_queue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de-DE" sz="1050">
                <a:solidFill>
                  <a:srgbClr val="00A0FF"/>
                </a:solidFill>
                <a:latin typeface="Menlo-Regular" charset="0"/>
              </a:rPr>
              <a:t>DISPATCH_QUEUE_PRIORITY_BACKGROUND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de-DE" sz="1050">
                <a:solidFill>
                  <a:srgbClr val="786DFF"/>
                </a:solidFill>
                <a:latin typeface="Menlo-Regular" charset="0"/>
              </a:rPr>
              <a:t>0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)) {</a:t>
            </a:r>
          </a:p>
          <a:p>
            <a:r>
              <a:rPr lang="de-DE" sz="1050">
                <a:solidFill>
                  <a:srgbClr val="FFFFFF"/>
                </a:solidFill>
                <a:latin typeface="Menlo-Regular" charset="0"/>
              </a:rPr>
              <a:t>            </a:t>
            </a:r>
            <a:r>
              <a:rPr lang="de-DE" sz="1050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 urls = </a:t>
            </a:r>
            <a:r>
              <a:rPr lang="de-DE" sz="1050">
                <a:solidFill>
                  <a:srgbClr val="00A0FF"/>
                </a:solidFill>
                <a:latin typeface="Menlo-Regular" charset="0"/>
              </a:rPr>
              <a:t>NSFileManager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de-DE" sz="1050">
                <a:solidFill>
                  <a:srgbClr val="00A0FF"/>
                </a:solidFill>
                <a:latin typeface="Menlo-Regular" charset="0"/>
              </a:rPr>
              <a:t>defaultManager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().</a:t>
            </a:r>
            <a:r>
              <a:rPr lang="de-DE" sz="1050">
                <a:solidFill>
                  <a:srgbClr val="00A0FF"/>
                </a:solidFill>
                <a:latin typeface="Menlo-Regular" charset="0"/>
              </a:rPr>
              <a:t>URLsForDirectory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(.</a:t>
            </a:r>
            <a:r>
              <a:rPr lang="de-DE" sz="1050">
                <a:solidFill>
                  <a:srgbClr val="00A0FF"/>
                </a:solidFill>
                <a:latin typeface="Menlo-Regular" charset="0"/>
              </a:rPr>
              <a:t>DocumentDirectory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, inDomains: .UserDomainMask)</a:t>
            </a:r>
          </a:p>
          <a:p>
            <a:r>
              <a:rPr lang="de-DE" sz="1050">
                <a:solidFill>
                  <a:srgbClr val="FFFFFF"/>
                </a:solidFill>
                <a:latin typeface="Menlo-Regular" charset="0"/>
              </a:rPr>
              <a:t>            </a:t>
            </a:r>
            <a:r>
              <a:rPr lang="de-DE" sz="1050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 docURL = urls[urls.</a:t>
            </a:r>
            <a:r>
              <a:rPr lang="de-DE" sz="1050">
                <a:solidFill>
                  <a:srgbClr val="00A0FF"/>
                </a:solidFill>
                <a:latin typeface="Menlo-Regular" charset="0"/>
              </a:rPr>
              <a:t>endIndex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-</a:t>
            </a:r>
            <a:r>
              <a:rPr lang="de-DE" sz="1050">
                <a:solidFill>
                  <a:srgbClr val="786DFF"/>
                </a:solidFill>
                <a:latin typeface="Menlo-Regular" charset="0"/>
              </a:rPr>
              <a:t>1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]</a:t>
            </a:r>
          </a:p>
          <a:p>
            <a:r>
              <a:rPr lang="de-DE" sz="1050">
                <a:solidFill>
                  <a:srgbClr val="FFFFFF"/>
                </a:solidFill>
                <a:latin typeface="Menlo-Regular" charset="0"/>
              </a:rPr>
              <a:t>            </a:t>
            </a:r>
            <a:r>
              <a:rPr lang="de-DE" sz="1050">
                <a:solidFill>
                  <a:srgbClr val="41CC45"/>
                </a:solidFill>
                <a:latin typeface="Menlo-Regular" charset="0"/>
              </a:rPr>
              <a:t>/* The directory the application uses to store the Core Data store file.</a:t>
            </a:r>
          </a:p>
          <a:p>
            <a:r>
              <a:rPr lang="de-DE" sz="1050">
                <a:solidFill>
                  <a:srgbClr val="41CC45"/>
                </a:solidFill>
                <a:latin typeface="Menlo-Regular" charset="0"/>
              </a:rPr>
              <a:t>             This code uses a file named "DataModel.sqlite" in the application's documents directory.</a:t>
            </a:r>
          </a:p>
          <a:p>
            <a:r>
              <a:rPr lang="de-DE" sz="1050">
                <a:solidFill>
                  <a:srgbClr val="41CC45"/>
                </a:solidFill>
                <a:latin typeface="Menlo-Regular" charset="0"/>
              </a:rPr>
              <a:t>             */</a:t>
            </a:r>
            <a:endParaRPr lang="de-DE" sz="1050">
              <a:solidFill>
                <a:srgbClr val="FFFFFF"/>
              </a:solidFill>
              <a:latin typeface="Menlo-Regular" charset="0"/>
            </a:endParaRPr>
          </a:p>
          <a:p>
            <a:r>
              <a:rPr lang="de-DE" sz="1050">
                <a:solidFill>
                  <a:srgbClr val="FFFFFF"/>
                </a:solidFill>
                <a:latin typeface="Menlo-Regular" charset="0"/>
              </a:rPr>
              <a:t>            </a:t>
            </a:r>
            <a:r>
              <a:rPr lang="de-DE" sz="1050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 storeURL = docURL.</a:t>
            </a:r>
            <a:r>
              <a:rPr lang="de-DE" sz="1050">
                <a:solidFill>
                  <a:srgbClr val="00A0FF"/>
                </a:solidFill>
                <a:latin typeface="Menlo-Regular" charset="0"/>
              </a:rPr>
              <a:t>URLByAppendingPathComponent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de-DE" sz="1050">
                <a:solidFill>
                  <a:srgbClr val="FF2C38"/>
                </a:solidFill>
                <a:latin typeface="Menlo-Regular" charset="0"/>
              </a:rPr>
              <a:t>"DataModel.sqlite"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r>
              <a:rPr lang="de-DE" sz="1050">
                <a:solidFill>
                  <a:srgbClr val="FFFFFF"/>
                </a:solidFill>
                <a:latin typeface="Menlo-Regular" charset="0"/>
              </a:rPr>
              <a:t>            </a:t>
            </a:r>
            <a:r>
              <a:rPr lang="de-DE" sz="1050">
                <a:solidFill>
                  <a:srgbClr val="D31895"/>
                </a:solidFill>
                <a:latin typeface="Menlo-Regular" charset="0"/>
              </a:rPr>
              <a:t>do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 {</a:t>
            </a:r>
          </a:p>
          <a:p>
            <a:r>
              <a:rPr lang="de-DE" sz="1050">
                <a:solidFill>
                  <a:srgbClr val="FFFFFF"/>
                </a:solidFill>
                <a:latin typeface="Menlo-Regular" charset="0"/>
              </a:rPr>
              <a:t>                </a:t>
            </a:r>
            <a:r>
              <a:rPr lang="de-DE" sz="1050">
                <a:solidFill>
                  <a:srgbClr val="D31895"/>
                </a:solidFill>
                <a:latin typeface="Menlo-Regular" charset="0"/>
              </a:rPr>
              <a:t>try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 psc.</a:t>
            </a:r>
            <a:r>
              <a:rPr lang="de-DE" sz="1050">
                <a:solidFill>
                  <a:srgbClr val="00A0FF"/>
                </a:solidFill>
                <a:latin typeface="Menlo-Regular" charset="0"/>
              </a:rPr>
              <a:t>addPersistentStoreWithType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de-DE" sz="1050">
                <a:solidFill>
                  <a:srgbClr val="00A0FF"/>
                </a:solidFill>
                <a:latin typeface="Menlo-Regular" charset="0"/>
              </a:rPr>
              <a:t>NSSQLiteStoreType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, configuration: </a:t>
            </a:r>
            <a:r>
              <a:rPr lang="de-DE" sz="1050">
                <a:solidFill>
                  <a:srgbClr val="D31895"/>
                </a:solidFill>
                <a:latin typeface="Menlo-Regular" charset="0"/>
              </a:rPr>
              <a:t>nil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, URL: storeURL, options: </a:t>
            </a:r>
            <a:r>
              <a:rPr lang="de-DE" sz="1050">
                <a:solidFill>
                  <a:srgbClr val="D31895"/>
                </a:solidFill>
                <a:latin typeface="Menlo-Regular" charset="0"/>
              </a:rPr>
              <a:t>nil</a:t>
            </a:r>
            <a:r>
              <a:rPr lang="de-DE" sz="105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r>
              <a:rPr lang="en-US" sz="1050">
                <a:solidFill>
                  <a:srgbClr val="FFFFFF"/>
                </a:solidFill>
                <a:latin typeface="Menlo-Regular" charset="0"/>
              </a:rPr>
              <a:t>            } </a:t>
            </a:r>
            <a:r>
              <a:rPr lang="en-US" sz="1050">
                <a:solidFill>
                  <a:srgbClr val="D31895"/>
                </a:solidFill>
                <a:latin typeface="Menlo-Regular" charset="0"/>
              </a:rPr>
              <a:t>catch</a:t>
            </a:r>
            <a:r>
              <a:rPr lang="en-US" sz="1050">
                <a:solidFill>
                  <a:srgbClr val="FFFFFF"/>
                </a:solidFill>
                <a:latin typeface="Menlo-Regular" charset="0"/>
              </a:rPr>
              <a:t> {</a:t>
            </a:r>
          </a:p>
          <a:p>
            <a:r>
              <a:rPr lang="en-US" sz="1050">
                <a:solidFill>
                  <a:srgbClr val="FFFFFF"/>
                </a:solidFill>
                <a:latin typeface="Menlo-Regular" charset="0"/>
              </a:rPr>
              <a:t>                </a:t>
            </a:r>
            <a:r>
              <a:rPr lang="en-US" sz="1050">
                <a:solidFill>
                  <a:srgbClr val="00A0FF"/>
                </a:solidFill>
                <a:latin typeface="Menlo-Regular" charset="0"/>
              </a:rPr>
              <a:t>fatalError</a:t>
            </a:r>
            <a:r>
              <a:rPr lang="en-US" sz="105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 sz="1050">
                <a:solidFill>
                  <a:srgbClr val="FF2C38"/>
                </a:solidFill>
                <a:latin typeface="Menlo-Regular" charset="0"/>
              </a:rPr>
              <a:t>"Error migrating store: </a:t>
            </a:r>
            <a:r>
              <a:rPr lang="en-US" sz="1050">
                <a:solidFill>
                  <a:srgbClr val="FFFFFF"/>
                </a:solidFill>
                <a:latin typeface="Menlo-Regular" charset="0"/>
              </a:rPr>
              <a:t>\</a:t>
            </a:r>
            <a:r>
              <a:rPr lang="en-US" sz="1050">
                <a:solidFill>
                  <a:srgbClr val="FF2C38"/>
                </a:solidFill>
                <a:latin typeface="Menlo-Regular" charset="0"/>
              </a:rPr>
              <a:t>(</a:t>
            </a:r>
            <a:r>
              <a:rPr lang="en-US" sz="1050">
                <a:solidFill>
                  <a:srgbClr val="FFFFFF"/>
                </a:solidFill>
                <a:latin typeface="Menlo-Regular" charset="0"/>
              </a:rPr>
              <a:t>error</a:t>
            </a:r>
            <a:r>
              <a:rPr lang="en-US" sz="1050">
                <a:solidFill>
                  <a:srgbClr val="FF2C38"/>
                </a:solidFill>
                <a:latin typeface="Menlo-Regular" charset="0"/>
              </a:rPr>
              <a:t>)"</a:t>
            </a:r>
            <a:r>
              <a:rPr lang="en-US" sz="105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r>
              <a:rPr lang="de-DE" sz="1050">
                <a:solidFill>
                  <a:srgbClr val="FFFFFF"/>
                </a:solidFill>
                <a:latin typeface="Menlo-Regular" charset="0"/>
              </a:rPr>
              <a:t>            }</a:t>
            </a:r>
          </a:p>
          <a:p>
            <a:r>
              <a:rPr lang="de-DE" sz="1050">
                <a:solidFill>
                  <a:srgbClr val="FFFFFF"/>
                </a:solidFill>
                <a:latin typeface="Menlo-Regular" charset="0"/>
              </a:rPr>
              <a:t>        }</a:t>
            </a:r>
          </a:p>
          <a:p>
            <a:r>
              <a:rPr lang="de-DE" sz="1050">
                <a:solidFill>
                  <a:srgbClr val="FFFFFF"/>
                </a:solidFill>
                <a:latin typeface="Menlo-Regular" charset="0"/>
              </a:rPr>
              <a:t>    }</a:t>
            </a:r>
          </a:p>
          <a:p>
            <a:r>
              <a:rPr lang="de-DE" sz="1050">
                <a:solidFill>
                  <a:srgbClr val="FFFFFF"/>
                </a:solidFill>
                <a:latin typeface="Menlo-Regular" charset="0"/>
              </a:rPr>
              <a:t>}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1205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CoreStore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8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Nhúng CoreStore vào dự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6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Một số khái niệm căn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0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http://commandshift.co.uk/blog/2013/06/06/multiple-persistent-stores-in-core-data/</a:t>
            </a:r>
          </a:p>
        </p:txBody>
      </p:sp>
    </p:spTree>
    <p:extLst>
      <p:ext uri="{BB962C8B-B14F-4D97-AF65-F5344CB8AC3E}">
        <p14:creationId xmlns:p14="http://schemas.microsoft.com/office/powerpoint/2010/main" val="17158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901" y="0"/>
            <a:ext cx="658019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16603"/>
      </p:ext>
    </p:extLst>
  </p:cSld>
  <p:clrMapOvr>
    <a:masterClrMapping/>
  </p:clrMapOvr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18849</TotalTime>
  <Words>101</Words>
  <Application>Microsoft Macintosh PowerPoint</Application>
  <PresentationFormat>On-screen Show (16:9)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Corbel</vt:lpstr>
      <vt:lpstr>Menlo-Regular</vt:lpstr>
      <vt:lpstr>Segoe UI</vt:lpstr>
      <vt:lpstr>Arial</vt:lpstr>
      <vt:lpstr>TechMasterBlack</vt:lpstr>
      <vt:lpstr>PowerPoint Presentation</vt:lpstr>
      <vt:lpstr>PowerPoint Presentation</vt:lpstr>
      <vt:lpstr>PowerPoint Presentation</vt:lpstr>
      <vt:lpstr>CoreStore</vt:lpstr>
      <vt:lpstr>Nhúng CoreStore vào dự án</vt:lpstr>
      <vt:lpstr>Một số khái niệm căn bản</vt:lpstr>
      <vt:lpstr>http://commandshift.co.uk/blog/2013/06/06/multiple-persistent-stores-in-core-data/</vt:lpstr>
      <vt:lpstr>PowerPoint Presentation</vt:lpstr>
    </vt:vector>
  </TitlesOfParts>
  <Company>Microsoft Corporation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Cuong Trinh</cp:lastModifiedBy>
  <cp:revision>3677</cp:revision>
  <dcterms:created xsi:type="dcterms:W3CDTF">2010-08-13T13:59:12Z</dcterms:created>
  <dcterms:modified xsi:type="dcterms:W3CDTF">2016-09-11T15:03:24Z</dcterms:modified>
</cp:coreProperties>
</file>