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4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5" autoAdjust="0"/>
    <p:restoredTop sz="96405" autoAdjust="0"/>
  </p:normalViewPr>
  <p:slideViewPr>
    <p:cSldViewPr>
      <p:cViewPr>
        <p:scale>
          <a:sx n="156" d="100"/>
          <a:sy n="156" d="100"/>
        </p:scale>
        <p:origin x="320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837973" y="-91672"/>
            <a:ext cx="7620000" cy="1371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5800" b="1" dirty="0" err="1" smtClean="0">
                <a:solidFill>
                  <a:srgbClr val="7DBD00"/>
                </a:solidFill>
              </a:rPr>
              <a:t>MapKit</a:t>
            </a:r>
            <a:endParaRPr lang="en-US" sz="5800" i="1" dirty="0"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399" y="4476750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http</a:t>
            </a:r>
            <a:r>
              <a:rPr lang="en-US" dirty="0">
                <a:solidFill>
                  <a:srgbClr val="FFFFFF"/>
                </a:solidFill>
              </a:rPr>
              <a:t>://</a:t>
            </a:r>
            <a:r>
              <a:rPr lang="en-US" dirty="0" err="1">
                <a:solidFill>
                  <a:srgbClr val="FFFFFF"/>
                </a:solidFill>
              </a:rPr>
              <a:t>techmaster.vn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79928"/>
            <a:ext cx="5052060" cy="29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92D050"/>
                </a:solidFill>
              </a:rPr>
              <a:t>Thiết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lập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vị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trí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762000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3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Menlo-Regular" charset="0"/>
              </a:rPr>
              <a:t>Thêm</a:t>
            </a:r>
            <a:r>
              <a:rPr lang="en-US" sz="2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Menlo-Regular" charset="0"/>
              </a:rPr>
              <a:t>các</a:t>
            </a:r>
            <a:r>
              <a:rPr lang="en-US" sz="2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Menlo-Regular" charset="0"/>
              </a:rPr>
              <a:t>đoạn</a:t>
            </a:r>
            <a:r>
              <a:rPr lang="en-US" sz="2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Menlo-Regular" charset="0"/>
              </a:rPr>
              <a:t>mã</a:t>
            </a:r>
            <a:r>
              <a:rPr lang="en-US" sz="2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Menlo-Regular" charset="0"/>
              </a:rPr>
              <a:t>sau</a:t>
            </a:r>
            <a:r>
              <a:rPr lang="en-US" sz="2800" dirty="0" smtClean="0">
                <a:solidFill>
                  <a:srgbClr val="FFFFFF"/>
                </a:solidFill>
                <a:latin typeface="Menlo-Regular" charset="0"/>
              </a:rPr>
              <a:t>:</a:t>
            </a:r>
            <a:endParaRPr lang="en-US" sz="2800" dirty="0" smtClean="0">
              <a:solidFill>
                <a:srgbClr val="D31895"/>
              </a:solidFill>
              <a:latin typeface="Menlo-Regular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solidFill>
                  <a:srgbClr val="D31895"/>
                </a:solidFill>
                <a:latin typeface="Menlo-Regular" charset="0"/>
              </a:rPr>
              <a:t>	</a:t>
            </a:r>
            <a:endParaRPr lang="en-US" sz="14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657350"/>
            <a:ext cx="8686800" cy="205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smtClean="0">
                <a:solidFill>
                  <a:srgbClr val="D31895"/>
                </a:solidFill>
                <a:latin typeface="Menlo-Regular" charset="0"/>
              </a:rPr>
              <a:t>     let</a:t>
            </a:r>
            <a:r>
              <a:rPr lang="en-US" sz="16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coordinate = </a:t>
            </a:r>
            <a:r>
              <a:rPr lang="en-US" sz="1600" dirty="0">
                <a:solidFill>
                  <a:srgbClr val="00A0FF"/>
                </a:solidFill>
                <a:latin typeface="Menlo-Regular" charset="0"/>
              </a:rPr>
              <a:t>CLLocationCoordinate2D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(latitude: </a:t>
            </a:r>
            <a:r>
              <a:rPr lang="en-US" sz="1600" dirty="0">
                <a:solidFill>
                  <a:srgbClr val="786DFF"/>
                </a:solidFill>
                <a:latin typeface="Menlo-Regular" charset="0"/>
              </a:rPr>
              <a:t>21.0136266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, </a:t>
            </a:r>
            <a:endParaRPr lang="en-US" sz="1600" dirty="0" smtClean="0">
              <a:solidFill>
                <a:srgbClr val="FFFFFF"/>
              </a:solidFill>
              <a:latin typeface="Menlo-Regular" charset="0"/>
            </a:endParaRPr>
          </a:p>
          <a:p>
            <a:pPr>
              <a:spcBef>
                <a:spcPts val="400"/>
              </a:spcBef>
            </a:pPr>
            <a:r>
              <a:rPr lang="en-US" sz="1600" dirty="0" smtClean="0">
                <a:solidFill>
                  <a:srgbClr val="FFFFFF"/>
                </a:solidFill>
                <a:latin typeface="Menlo-Regular" charset="0"/>
              </a:rPr>
              <a:t>					longitude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en-US" sz="1600" dirty="0">
                <a:solidFill>
                  <a:srgbClr val="786DFF"/>
                </a:solidFill>
                <a:latin typeface="Menlo-Regular" charset="0"/>
              </a:rPr>
              <a:t>105.8466552</a:t>
            </a:r>
            <a:r>
              <a:rPr lang="en-US" sz="1600" dirty="0" smtClean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>
              <a:spcBef>
                <a:spcPts val="400"/>
              </a:spcBef>
            </a:pPr>
            <a:r>
              <a:rPr lang="en-US" sz="1600" dirty="0" smtClean="0">
                <a:solidFill>
                  <a:srgbClr val="41CC45"/>
                </a:solidFill>
                <a:latin typeface="Menlo-Regular" charset="0"/>
              </a:rPr>
              <a:t>					//</a:t>
            </a:r>
            <a:r>
              <a:rPr lang="en-US" sz="1600" dirty="0" err="1">
                <a:solidFill>
                  <a:srgbClr val="41CC45"/>
                </a:solidFill>
                <a:latin typeface="Menlo-Regular" charset="0"/>
              </a:rPr>
              <a:t>Toạ</a:t>
            </a:r>
            <a:r>
              <a:rPr lang="en-US" sz="16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600" dirty="0" err="1">
                <a:solidFill>
                  <a:srgbClr val="41CC45"/>
                </a:solidFill>
                <a:latin typeface="Menlo-Regular" charset="0"/>
              </a:rPr>
              <a:t>độ</a:t>
            </a:r>
            <a:r>
              <a:rPr lang="en-US" sz="16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600" dirty="0" err="1">
                <a:solidFill>
                  <a:srgbClr val="41CC45"/>
                </a:solidFill>
                <a:latin typeface="Menlo-Regular" charset="0"/>
              </a:rPr>
              <a:t>hiện</a:t>
            </a:r>
            <a:r>
              <a:rPr lang="en-US" sz="16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600" dirty="0" err="1">
                <a:solidFill>
                  <a:srgbClr val="41CC45"/>
                </a:solidFill>
                <a:latin typeface="Menlo-Regular" charset="0"/>
              </a:rPr>
              <a:t>tại</a:t>
            </a:r>
            <a:endParaRPr lang="en-US" sz="1600" dirty="0">
              <a:solidFill>
                <a:srgbClr val="41CC45"/>
              </a:solidFill>
              <a:latin typeface="Menlo-Regular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    </a:t>
            </a:r>
            <a:r>
              <a:rPr lang="en-US" sz="1600" dirty="0" smtClean="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16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region = </a:t>
            </a:r>
            <a:r>
              <a:rPr lang="en-US" sz="1600" dirty="0" err="1">
                <a:solidFill>
                  <a:srgbClr val="00A0FF"/>
                </a:solidFill>
                <a:latin typeface="Menlo-Regular" charset="0"/>
              </a:rPr>
              <a:t>MKCoordinateRegionMakeWithDistance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(coordinate, </a:t>
            </a:r>
            <a:r>
              <a:rPr lang="en-US" sz="1600" dirty="0">
                <a:solidFill>
                  <a:srgbClr val="786DFF"/>
                </a:solidFill>
                <a:latin typeface="Menlo-Regular" charset="0"/>
              </a:rPr>
              <a:t>200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600" dirty="0" smtClean="0">
                <a:solidFill>
                  <a:srgbClr val="FFFFFF"/>
                </a:solidFill>
                <a:latin typeface="Menlo-Regular" charset="0"/>
              </a:rPr>
              <a:t>					</a:t>
            </a:r>
            <a:r>
              <a:rPr lang="en-US" sz="1600" dirty="0" smtClean="0">
                <a:solidFill>
                  <a:srgbClr val="786DFF"/>
                </a:solidFill>
                <a:latin typeface="Menlo-Regular" charset="0"/>
              </a:rPr>
              <a:t>200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)</a:t>
            </a:r>
            <a:r>
              <a:rPr lang="en-US" sz="1600" dirty="0">
                <a:solidFill>
                  <a:srgbClr val="41CC45"/>
                </a:solidFill>
                <a:latin typeface="Menlo-Regular" charset="0"/>
              </a:rPr>
              <a:t>//</a:t>
            </a:r>
            <a:r>
              <a:rPr lang="en-US" sz="1600" dirty="0" err="1">
                <a:solidFill>
                  <a:srgbClr val="41CC45"/>
                </a:solidFill>
                <a:latin typeface="Menlo-Regular" charset="0"/>
              </a:rPr>
              <a:t>Vùng</a:t>
            </a:r>
            <a:r>
              <a:rPr lang="en-US" sz="16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600" dirty="0" err="1">
                <a:solidFill>
                  <a:srgbClr val="41CC45"/>
                </a:solidFill>
                <a:latin typeface="Menlo-Regular" charset="0"/>
              </a:rPr>
              <a:t>hi</a:t>
            </a:r>
            <a:r>
              <a:rPr lang="en-US" sz="1600" dirty="0" err="1">
                <a:solidFill>
                  <a:srgbClr val="41CC45"/>
                </a:solidFill>
                <a:latin typeface="Monaco" charset="0"/>
              </a:rPr>
              <a:t>ể</a:t>
            </a:r>
            <a:r>
              <a:rPr lang="en-US" sz="1600" dirty="0" err="1">
                <a:solidFill>
                  <a:srgbClr val="41CC45"/>
                </a:solidFill>
                <a:latin typeface="Menlo-Regular" charset="0"/>
              </a:rPr>
              <a:t>n</a:t>
            </a:r>
            <a:r>
              <a:rPr lang="en-US" sz="16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600" dirty="0" err="1">
                <a:solidFill>
                  <a:srgbClr val="41CC45"/>
                </a:solidFill>
                <a:latin typeface="Menlo-Regular" charset="0"/>
              </a:rPr>
              <a:t>thị</a:t>
            </a:r>
            <a:r>
              <a:rPr lang="en-US" sz="16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600" dirty="0" err="1">
                <a:solidFill>
                  <a:srgbClr val="41CC45"/>
                </a:solidFill>
                <a:latin typeface="Menlo-Regular" charset="0"/>
              </a:rPr>
              <a:t>trong</a:t>
            </a:r>
            <a:r>
              <a:rPr lang="en-US" sz="1600" dirty="0">
                <a:solidFill>
                  <a:srgbClr val="41CC45"/>
                </a:solidFill>
                <a:latin typeface="Menlo-Regular" charset="0"/>
              </a:rPr>
              <a:t> 200ms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    </a:t>
            </a:r>
            <a:r>
              <a:rPr lang="en-US" sz="1600" dirty="0" err="1" smtClean="0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 sz="1600" dirty="0" err="1" smtClean="0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sz="1600" dirty="0" err="1" smtClean="0">
                <a:solidFill>
                  <a:srgbClr val="23FF83"/>
                </a:solidFill>
                <a:latin typeface="Menlo-Regular" charset="0"/>
              </a:rPr>
              <a:t>mapView</a:t>
            </a:r>
            <a:r>
              <a:rPr lang="en-US" sz="1600" dirty="0" err="1" smtClean="0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sz="1600" dirty="0" err="1" smtClean="0">
                <a:solidFill>
                  <a:srgbClr val="00A0FF"/>
                </a:solidFill>
                <a:latin typeface="Menlo-Regular" charset="0"/>
              </a:rPr>
              <a:t>region</a:t>
            </a:r>
            <a:r>
              <a:rPr lang="en-US" sz="16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= region </a:t>
            </a:r>
            <a:r>
              <a:rPr lang="en-US" sz="1600" dirty="0">
                <a:solidFill>
                  <a:srgbClr val="41CC45"/>
                </a:solidFill>
                <a:latin typeface="Menlo-Regular" charset="0"/>
              </a:rPr>
              <a:t>//set region </a:t>
            </a:r>
            <a:r>
              <a:rPr lang="en-US" sz="1600" dirty="0" err="1">
                <a:solidFill>
                  <a:srgbClr val="41CC45"/>
                </a:solidFill>
                <a:latin typeface="Menlo-Regular" charset="0"/>
              </a:rPr>
              <a:t>cho</a:t>
            </a:r>
            <a:r>
              <a:rPr lang="en-US" sz="1600" dirty="0">
                <a:solidFill>
                  <a:srgbClr val="41CC45"/>
                </a:solidFill>
                <a:latin typeface="Menlo-Regular" charset="0"/>
              </a:rPr>
              <a:t> map</a:t>
            </a:r>
            <a:endParaRPr lang="en-US" dirty="0">
              <a:solidFill>
                <a:srgbClr val="41CC45"/>
              </a:solidFill>
              <a:latin typeface="Menlo-Regula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92D050"/>
                </a:solidFill>
              </a:rPr>
              <a:t>Thiết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lập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vị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trí</a:t>
            </a:r>
            <a:endParaRPr lang="en-US" sz="4800" dirty="0">
              <a:solidFill>
                <a:srgbClr val="92D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78" y="742950"/>
            <a:ext cx="3223022" cy="42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0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92D050"/>
                </a:solidFill>
              </a:rPr>
              <a:t>Annotation </a:t>
            </a:r>
            <a:r>
              <a:rPr lang="en-US" sz="4800" dirty="0" err="1" smtClean="0">
                <a:solidFill>
                  <a:srgbClr val="92D050"/>
                </a:solidFill>
              </a:rPr>
              <a:t>trên</a:t>
            </a:r>
            <a:r>
              <a:rPr lang="en-US" sz="4800" dirty="0" smtClean="0">
                <a:solidFill>
                  <a:srgbClr val="92D050"/>
                </a:solidFill>
              </a:rPr>
              <a:t> Map</a:t>
            </a:r>
            <a:endParaRPr lang="en-US" sz="4800" dirty="0">
              <a:solidFill>
                <a:srgbClr val="92D05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71550"/>
            <a:ext cx="3882949" cy="32004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806449"/>
            <a:ext cx="2647951" cy="353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2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92D050"/>
                </a:solidFill>
              </a:rPr>
              <a:t>Annotation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MKAnnotation</a:t>
            </a:r>
            <a:r>
              <a:rPr lang="en-US" dirty="0" smtClean="0"/>
              <a:t>: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/>
              <a:t> </a:t>
            </a:r>
            <a:r>
              <a:rPr lang="en-US" dirty="0" err="1" smtClean="0"/>
              <a:t>toạ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nnotationView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92D050"/>
                </a:solidFill>
              </a:rPr>
              <a:t>Annotation Views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map.</a:t>
            </a:r>
          </a:p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Pin.</a:t>
            </a:r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Annotation Views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UITableViewCell</a:t>
            </a:r>
            <a:r>
              <a:rPr lang="en-US" dirty="0" smtClean="0"/>
              <a:t>(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sz="2000" dirty="0" err="1">
                <a:solidFill>
                  <a:srgbClr val="00A0FF"/>
                </a:solidFill>
                <a:latin typeface="Menlo-Regular" charset="0"/>
              </a:rPr>
              <a:t>dequeueReusableAnnotationViewWithIdentifier</a:t>
            </a:r>
            <a:r>
              <a:rPr lang="en-US" sz="20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2000" dirty="0">
                <a:solidFill>
                  <a:srgbClr val="FF2C38"/>
                </a:solidFill>
                <a:latin typeface="Menlo-Regular" charset="0"/>
              </a:rPr>
              <a:t>"identifier"</a:t>
            </a:r>
            <a:r>
              <a:rPr lang="en-US" sz="2000" dirty="0">
                <a:solidFill>
                  <a:srgbClr val="FFFFFF"/>
                </a:solidFill>
                <a:latin typeface="Menlo-Regular" charset="0"/>
              </a:rPr>
              <a:t>)</a:t>
            </a:r>
            <a:r>
              <a:rPr lang="en-US" sz="20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8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92D050"/>
                </a:solidFill>
              </a:rPr>
              <a:t>Annotation Views	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4572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func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endParaRPr lang="en-US" sz="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00" dirty="0" smtClean="0">
                <a:solidFill>
                  <a:srgbClr val="D31895"/>
                </a:solidFill>
                <a:latin typeface="Menlo-Regular" charset="0"/>
              </a:rPr>
              <a:t>	</a:t>
            </a:r>
            <a:endParaRPr lang="en-US" sz="2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338092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D31895"/>
                </a:solidFill>
                <a:latin typeface="Menlo-Regular" charset="0"/>
              </a:rPr>
              <a:t>func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Menlo-Regular" charset="0"/>
              </a:rPr>
              <a:t>mapView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400" dirty="0" err="1">
                <a:solidFill>
                  <a:srgbClr val="FFFFFF"/>
                </a:solidFill>
                <a:latin typeface="Menlo-Regular" charset="0"/>
              </a:rPr>
              <a:t>mapView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en-US" sz="1400" dirty="0" err="1">
                <a:solidFill>
                  <a:srgbClr val="00A0FF"/>
                </a:solidFill>
                <a:latin typeface="Menlo-Regular" charset="0"/>
              </a:rPr>
              <a:t>MKMapView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,</a:t>
            </a:r>
          </a:p>
          <a:p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                 </a:t>
            </a:r>
            <a:r>
              <a:rPr lang="en-US" sz="1400" dirty="0" err="1">
                <a:solidFill>
                  <a:srgbClr val="FFFFFF"/>
                </a:solidFill>
                <a:latin typeface="Menlo-Regular" charset="0"/>
              </a:rPr>
              <a:t>viewForAnnotation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 annotation: </a:t>
            </a:r>
            <a:r>
              <a:rPr lang="en-US" sz="1400" dirty="0" err="1">
                <a:solidFill>
                  <a:srgbClr val="00A0FF"/>
                </a:solidFill>
                <a:latin typeface="Menlo-Regular" charset="0"/>
              </a:rPr>
              <a:t>MKAnnotation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) -&gt; </a:t>
            </a:r>
            <a:r>
              <a:rPr lang="en-US" sz="1400" dirty="0" err="1">
                <a:solidFill>
                  <a:srgbClr val="00A0FF"/>
                </a:solidFill>
                <a:latin typeface="Menlo-Regular" charset="0"/>
              </a:rPr>
              <a:t>MKAnnotationView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?</a:t>
            </a:r>
          </a:p>
          <a:p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    {</a:t>
            </a:r>
          </a:p>
          <a:p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400" dirty="0" err="1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FFFFFF"/>
                </a:solidFill>
                <a:latin typeface="Menlo-Regular" charset="0"/>
              </a:rPr>
              <a:t>identifier</a:t>
            </a: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 sz="1400" dirty="0">
                <a:solidFill>
                  <a:srgbClr val="00A0FF"/>
                </a:solidFill>
                <a:latin typeface="Menlo-Regular" charset="0"/>
              </a:rPr>
              <a:t>String</a:t>
            </a: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de-DE" sz="1400" dirty="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de-DE" sz="1400" dirty="0" err="1">
                <a:solidFill>
                  <a:srgbClr val="FF2C38"/>
                </a:solidFill>
                <a:latin typeface="Menlo-Regular" charset="0"/>
              </a:rPr>
              <a:t>FoundLocation</a:t>
            </a:r>
            <a:r>
              <a:rPr lang="de-DE" sz="1400" dirty="0">
                <a:solidFill>
                  <a:srgbClr val="FF2C38"/>
                </a:solidFill>
                <a:latin typeface="Menlo-Regular" charset="0"/>
              </a:rPr>
              <a:t>"</a:t>
            </a:r>
            <a:endParaRPr lang="de-DE" sz="14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de-DE" sz="1400" dirty="0" smtClean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400" dirty="0" err="1" smtClean="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 sz="14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de-DE" sz="1400" dirty="0" err="1" smtClean="0">
                <a:solidFill>
                  <a:srgbClr val="FFFFFF"/>
                </a:solidFill>
                <a:latin typeface="Menlo-Regular" charset="0"/>
              </a:rPr>
              <a:t>pinView</a:t>
            </a:r>
            <a:r>
              <a:rPr lang="de-DE" sz="1400" dirty="0" smtClean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 sz="1400" dirty="0" err="1" smtClean="0">
                <a:solidFill>
                  <a:srgbClr val="00A0FF"/>
                </a:solidFill>
                <a:latin typeface="Menlo-Regular" charset="0"/>
              </a:rPr>
              <a:t>MKPinAnnotationView</a:t>
            </a:r>
            <a:r>
              <a:rPr lang="de-DE" sz="1400" dirty="0" smtClean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de-DE" sz="1400" dirty="0" err="1" smtClean="0">
                <a:solidFill>
                  <a:srgbClr val="00A0FF"/>
                </a:solidFill>
                <a:latin typeface="Menlo-Regular" charset="0"/>
              </a:rPr>
              <a:t>MKPinAnnotationView</a:t>
            </a:r>
            <a:r>
              <a:rPr lang="de-DE" sz="1400" dirty="0" smtClean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1400" dirty="0" err="1" smtClean="0">
                <a:solidFill>
                  <a:srgbClr val="FFFFFF"/>
                </a:solidFill>
                <a:latin typeface="Menlo-Regular" charset="0"/>
              </a:rPr>
              <a:t>annotation</a:t>
            </a:r>
            <a:r>
              <a:rPr lang="de-DE" sz="1400" dirty="0" smtClean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 sz="1400" dirty="0" err="1" smtClean="0">
                <a:solidFill>
                  <a:srgbClr val="FFFFFF"/>
                </a:solidFill>
                <a:latin typeface="Menlo-Regular" charset="0"/>
              </a:rPr>
              <a:t>annotation</a:t>
            </a:r>
            <a:r>
              <a:rPr lang="de-DE" sz="1400" dirty="0" smtClean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de-DE" sz="1400" dirty="0" err="1" smtClean="0">
                <a:solidFill>
                  <a:srgbClr val="FFFFFF"/>
                </a:solidFill>
                <a:latin typeface="Menlo-Regular" charset="0"/>
              </a:rPr>
              <a:t>reuseIdentifier</a:t>
            </a:r>
            <a:r>
              <a:rPr lang="de-DE" sz="1400" dirty="0" smtClean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 sz="1400" dirty="0" err="1" smtClean="0">
                <a:solidFill>
                  <a:srgbClr val="FFFFFF"/>
                </a:solidFill>
                <a:latin typeface="Menlo-Regular" charset="0"/>
              </a:rPr>
              <a:t>identifier</a:t>
            </a:r>
            <a:r>
              <a:rPr lang="de-DE" sz="1400" dirty="0" smtClean="0">
                <a:solidFill>
                  <a:srgbClr val="FFFFFF"/>
                </a:solidFill>
                <a:latin typeface="Menlo-Regular" charset="0"/>
              </a:rPr>
              <a:t>)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smtClean="0">
                <a:solidFill>
                  <a:srgbClr val="41CC45"/>
                </a:solidFill>
                <a:latin typeface="Menlo-Regular" charset="0"/>
              </a:rPr>
              <a:t>//</a:t>
            </a:r>
            <a:r>
              <a:rPr lang="de-DE" sz="1400" dirty="0" err="1" smtClean="0">
                <a:solidFill>
                  <a:srgbClr val="41CC45"/>
                </a:solidFill>
                <a:latin typeface="Menlo-Regular" charset="0"/>
              </a:rPr>
              <a:t>Khởi</a:t>
            </a:r>
            <a:r>
              <a:rPr lang="de-DE" sz="1400" dirty="0" smtClean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 smtClean="0">
                <a:solidFill>
                  <a:srgbClr val="41CC45"/>
                </a:solidFill>
                <a:latin typeface="Menlo-Regular" charset="0"/>
              </a:rPr>
              <a:t>tạo</a:t>
            </a:r>
            <a:r>
              <a:rPr lang="de-DE" sz="1400" dirty="0" smtClean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 smtClean="0">
                <a:solidFill>
                  <a:srgbClr val="41CC45"/>
                </a:solidFill>
                <a:latin typeface="Menlo-Regular" charset="0"/>
              </a:rPr>
              <a:t>MKPinAnnotationView</a:t>
            </a:r>
            <a:endParaRPr lang="de-DE" sz="1400" dirty="0" smtClean="0">
              <a:solidFill>
                <a:srgbClr val="FFFFFF"/>
              </a:solidFill>
              <a:latin typeface="Menlo-Regular" charset="0"/>
            </a:endParaRPr>
          </a:p>
          <a:p>
            <a:r>
              <a:rPr lang="de-DE" sz="1400" dirty="0" smtClean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400" dirty="0" err="1">
                <a:solidFill>
                  <a:srgbClr val="FFFFFF"/>
                </a:solidFill>
                <a:latin typeface="Menlo-Regular" charset="0"/>
              </a:rPr>
              <a:t>pinView.</a:t>
            </a:r>
            <a:r>
              <a:rPr lang="de-DE" sz="1400" dirty="0" err="1">
                <a:solidFill>
                  <a:srgbClr val="00A0FF"/>
                </a:solidFill>
                <a:latin typeface="Menlo-Regular" charset="0"/>
              </a:rPr>
              <a:t>pinTintColor</a:t>
            </a: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de-DE" sz="1400" dirty="0" err="1">
                <a:solidFill>
                  <a:srgbClr val="00A0FF"/>
                </a:solidFill>
                <a:latin typeface="Menlo-Regular" charset="0"/>
              </a:rPr>
              <a:t>UIColor</a:t>
            </a:r>
            <a:r>
              <a:rPr lang="de-DE" sz="14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 sz="1400" dirty="0" err="1">
                <a:solidFill>
                  <a:srgbClr val="00A0FF"/>
                </a:solidFill>
                <a:latin typeface="Menlo-Regular" charset="0"/>
              </a:rPr>
              <a:t>greenColor</a:t>
            </a: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()</a:t>
            </a:r>
          </a:p>
          <a:p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400" dirty="0" err="1">
                <a:solidFill>
                  <a:srgbClr val="FFFFFF"/>
                </a:solidFill>
                <a:latin typeface="Menlo-Regular" charset="0"/>
              </a:rPr>
              <a:t>pinView.</a:t>
            </a:r>
            <a:r>
              <a:rPr lang="de-DE" sz="1400" dirty="0" err="1">
                <a:solidFill>
                  <a:srgbClr val="00A0FF"/>
                </a:solidFill>
                <a:latin typeface="Menlo-Regular" charset="0"/>
              </a:rPr>
              <a:t>canShowCallout</a:t>
            </a: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 =  </a:t>
            </a:r>
            <a:r>
              <a:rPr lang="de-DE" sz="1400" dirty="0" err="1">
                <a:solidFill>
                  <a:srgbClr val="D31895"/>
                </a:solidFill>
                <a:latin typeface="Menlo-Regular" charset="0"/>
              </a:rPr>
              <a:t>true</a:t>
            </a: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//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thuộc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tính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này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cho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phép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khi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tap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vào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annotationview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thì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nó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sẽ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hiện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lên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các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thông</a:t>
            </a:r>
            <a:r>
              <a:rPr lang="de-DE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41CC45"/>
                </a:solidFill>
                <a:latin typeface="Menlo-Regular" charset="0"/>
              </a:rPr>
              <a:t>tin</a:t>
            </a:r>
            <a:endParaRPr lang="de-DE" sz="1400" dirty="0">
              <a:solidFill>
                <a:srgbClr val="41CC45"/>
              </a:solidFill>
              <a:latin typeface="Menlo-Regular" charset="0"/>
            </a:endParaRPr>
          </a:p>
          <a:p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400" dirty="0" err="1">
                <a:solidFill>
                  <a:srgbClr val="D31895"/>
                </a:solidFill>
                <a:latin typeface="Menlo-Regular" charset="0"/>
              </a:rPr>
              <a:t>return</a:t>
            </a: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de-DE" sz="1400" dirty="0" err="1">
                <a:solidFill>
                  <a:srgbClr val="FFFFFF"/>
                </a:solidFill>
                <a:latin typeface="Menlo-Regular" charset="0"/>
              </a:rPr>
              <a:t>pinView</a:t>
            </a:r>
            <a:endParaRPr lang="de-DE" sz="14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12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92D050"/>
                </a:solidFill>
              </a:rPr>
              <a:t>Annotation Views	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29" y="895350"/>
            <a:ext cx="8686800" cy="198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viewForAnnotation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sz="2800" dirty="0" err="1" smtClean="0"/>
              <a:t>MKMapViewDelegate</a:t>
            </a:r>
            <a:r>
              <a:rPr lang="en-US" sz="2800" dirty="0" smtClean="0"/>
              <a:t> =&gt; </a:t>
            </a:r>
            <a:r>
              <a:rPr lang="en-US" sz="2800" dirty="0" err="1" smtClean="0"/>
              <a:t>Chúng</a:t>
            </a:r>
            <a:r>
              <a:rPr lang="en-US" sz="2800" dirty="0" smtClean="0"/>
              <a:t> ta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class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tuân</a:t>
            </a:r>
            <a:r>
              <a:rPr lang="en-US" sz="2800" dirty="0" smtClean="0"/>
              <a:t> </a:t>
            </a:r>
            <a:r>
              <a:rPr lang="en-US" sz="2800" dirty="0" err="1" smtClean="0"/>
              <a:t>thủ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MKMapViewDelegate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set delegate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mapView</a:t>
            </a:r>
            <a:endParaRPr lang="en-US" sz="2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D31895"/>
                </a:solidFill>
                <a:latin typeface="Menlo-Regular" charset="0"/>
              </a:rPr>
              <a:t>	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49555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31895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-Regular" charset="0"/>
              </a:rPr>
              <a:t>ViewController</a:t>
            </a:r>
            <a:r>
              <a:rPr lang="en-US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en-US" dirty="0" err="1">
                <a:solidFill>
                  <a:srgbClr val="00A0FF"/>
                </a:solidFill>
                <a:latin typeface="Menlo-Regular" charset="0"/>
              </a:rPr>
              <a:t>UIViewController</a:t>
            </a:r>
            <a:r>
              <a:rPr lang="en-US" dirty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A0FF"/>
                </a:solidFill>
                <a:latin typeface="Menlo-Regular" charset="0"/>
              </a:rPr>
              <a:t>MKMapViewDelegate</a:t>
            </a:r>
            <a:endParaRPr lang="en-US" dirty="0">
              <a:solidFill>
                <a:srgbClr val="00A0FF"/>
              </a:solidFill>
              <a:latin typeface="Menlo-Regular" charset="0"/>
            </a:endParaRPr>
          </a:p>
          <a:p>
            <a:r>
              <a:rPr lang="en-US" dirty="0" err="1" smtClean="0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 dirty="0" err="1" smtClean="0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dirty="0" err="1" smtClean="0">
                <a:solidFill>
                  <a:srgbClr val="23FF83"/>
                </a:solidFill>
                <a:latin typeface="Menlo-Regular" charset="0"/>
              </a:rPr>
              <a:t>mapView</a:t>
            </a:r>
            <a:r>
              <a:rPr lang="en-US" dirty="0" err="1" smtClean="0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dirty="0" err="1" smtClean="0">
                <a:solidFill>
                  <a:srgbClr val="00A0FF"/>
                </a:solidFill>
                <a:latin typeface="Menlo-Regular" charset="0"/>
              </a:rPr>
              <a:t>delegate</a:t>
            </a:r>
            <a:r>
              <a:rPr lang="en-US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Menlo-Regular" charset="0"/>
              </a:rPr>
              <a:t>= </a:t>
            </a:r>
            <a:r>
              <a:rPr lang="en-US" dirty="0">
                <a:solidFill>
                  <a:srgbClr val="D31895"/>
                </a:solidFill>
                <a:latin typeface="Menlo-Regular" charset="0"/>
              </a:rPr>
              <a:t>self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77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92D050"/>
                </a:solidFill>
              </a:rPr>
              <a:t>Annotation Views</a:t>
            </a:r>
            <a:endParaRPr lang="en-US" sz="4800" dirty="0">
              <a:solidFill>
                <a:srgbClr val="92D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78" y="742950"/>
            <a:ext cx="3093243" cy="4124325"/>
          </a:xfrm>
        </p:spPr>
      </p:pic>
    </p:spTree>
    <p:extLst>
      <p:ext uri="{BB962C8B-B14F-4D97-AF65-F5344CB8AC3E}">
        <p14:creationId xmlns:p14="http://schemas.microsoft.com/office/powerpoint/2010/main" val="209614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>
                <a:solidFill>
                  <a:srgbClr val="92D050"/>
                </a:solidFill>
              </a:rPr>
              <a:t>CLGeocoder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8686800" cy="3429000"/>
          </a:xfrm>
        </p:spPr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/>
              <a:t> </a:t>
            </a:r>
            <a:r>
              <a:rPr lang="en-US" dirty="0" smtClean="0"/>
              <a:t>string(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) =&gt; </a:t>
            </a:r>
            <a:r>
              <a:rPr lang="en-US" dirty="0" err="1" smtClean="0"/>
              <a:t>CLPlacemark</a:t>
            </a:r>
            <a:r>
              <a:rPr lang="en-US" dirty="0" smtClean="0"/>
              <a:t> (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,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87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92D050"/>
                </a:solidFill>
              </a:rPr>
              <a:t>CLGeocoder</a:t>
            </a:r>
            <a:r>
              <a:rPr lang="en-US" sz="4800" dirty="0" smtClean="0">
                <a:solidFill>
                  <a:srgbClr val="92D050"/>
                </a:solidFill>
              </a:rPr>
              <a:t>	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8686800" cy="3971152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err="1" smtClean="0"/>
              <a:t>geocodeAddressString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block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CLPlacemark</a:t>
            </a:r>
            <a:r>
              <a:rPr lang="en-US" dirty="0" smtClean="0"/>
              <a:t>, </a:t>
            </a:r>
            <a:r>
              <a:rPr lang="en-US" dirty="0" err="1" smtClean="0"/>
              <a:t>NSError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11455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sz="1400" dirty="0" err="1">
                <a:solidFill>
                  <a:srgbClr val="23FF83"/>
                </a:solidFill>
                <a:latin typeface="Menlo-Regular" charset="0"/>
              </a:rPr>
              <a:t>geoCoder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?.</a:t>
            </a:r>
            <a:r>
              <a:rPr lang="en-US" sz="1400" dirty="0" err="1">
                <a:solidFill>
                  <a:srgbClr val="00A0FF"/>
                </a:solidFill>
                <a:latin typeface="Menlo-Regular" charset="0"/>
              </a:rPr>
              <a:t>geocodeAddressString</a:t>
            </a:r>
            <a:r>
              <a:rPr lang="en-US" sz="1400" dirty="0" smtClean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400" dirty="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en-US" sz="1400" dirty="0" err="1">
                <a:solidFill>
                  <a:srgbClr val="FF2C38"/>
                </a:solidFill>
                <a:latin typeface="Menlo-Regular" charset="0"/>
              </a:rPr>
              <a:t>Địa</a:t>
            </a:r>
            <a:r>
              <a:rPr lang="en-US" sz="1400" dirty="0">
                <a:solidFill>
                  <a:srgbClr val="FF2C38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FF2C38"/>
                </a:solidFill>
                <a:latin typeface="Menlo-Regular" charset="0"/>
              </a:rPr>
              <a:t>ch</a:t>
            </a:r>
            <a:r>
              <a:rPr lang="en-US" sz="1400" dirty="0" err="1">
                <a:solidFill>
                  <a:srgbClr val="FF2C38"/>
                </a:solidFill>
                <a:latin typeface="Monaco" charset="0"/>
              </a:rPr>
              <a:t>ỉ</a:t>
            </a:r>
            <a:r>
              <a:rPr lang="en-US" sz="1400" dirty="0">
                <a:solidFill>
                  <a:srgbClr val="FF2C38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FF2C38"/>
                </a:solidFill>
                <a:latin typeface="Menlo-Regular" charset="0"/>
              </a:rPr>
              <a:t>c</a:t>
            </a:r>
            <a:r>
              <a:rPr lang="en-US" sz="1400" dirty="0" err="1">
                <a:solidFill>
                  <a:srgbClr val="FF2C38"/>
                </a:solidFill>
                <a:latin typeface="Monaco" charset="0"/>
              </a:rPr>
              <a:t>ầ</a:t>
            </a:r>
            <a:r>
              <a:rPr lang="en-US" sz="1400" dirty="0" err="1">
                <a:solidFill>
                  <a:srgbClr val="FF2C38"/>
                </a:solidFill>
                <a:latin typeface="Menlo-Regular" charset="0"/>
              </a:rPr>
              <a:t>n</a:t>
            </a:r>
            <a:r>
              <a:rPr lang="en-US" sz="1400" dirty="0">
                <a:solidFill>
                  <a:srgbClr val="FF2C38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FF2C38"/>
                </a:solidFill>
                <a:latin typeface="Menlo-Regular" charset="0"/>
              </a:rPr>
              <a:t>tìm</a:t>
            </a:r>
            <a:r>
              <a:rPr lang="en-US" sz="1400" dirty="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en-US" sz="1400" dirty="0" smtClean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400" dirty="0" err="1">
                <a:solidFill>
                  <a:srgbClr val="FFFFFF"/>
                </a:solidFill>
                <a:latin typeface="Menlo-Regular" charset="0"/>
              </a:rPr>
              <a:t>completionHandler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: { (</a:t>
            </a:r>
            <a:r>
              <a:rPr lang="en-US" sz="1400" dirty="0" err="1">
                <a:solidFill>
                  <a:srgbClr val="FFFFFF"/>
                </a:solidFill>
                <a:latin typeface="Menlo-Regular" charset="0"/>
              </a:rPr>
              <a:t>placemarks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, error) -&gt; </a:t>
            </a:r>
            <a:r>
              <a:rPr lang="en-US" sz="1400" dirty="0">
                <a:solidFill>
                  <a:srgbClr val="00A0FF"/>
                </a:solidFill>
                <a:latin typeface="Menlo-Regular" charset="0"/>
              </a:rPr>
              <a:t>Void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D31895"/>
                </a:solidFill>
                <a:latin typeface="Menlo-Regular" charset="0"/>
              </a:rPr>
              <a:t>in</a:t>
            </a:r>
            <a:endParaRPr lang="en-US" sz="14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400" dirty="0" smtClean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sz="1400" dirty="0" smtClean="0">
                <a:solidFill>
                  <a:srgbClr val="D31895"/>
                </a:solidFill>
                <a:latin typeface="Menlo-Regular" charset="0"/>
              </a:rPr>
              <a:t>if</a:t>
            </a:r>
            <a:r>
              <a:rPr lang="en-US" sz="14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(error != </a:t>
            </a:r>
            <a:r>
              <a:rPr lang="en-US" sz="1400" dirty="0">
                <a:solidFill>
                  <a:srgbClr val="D31895"/>
                </a:solidFill>
                <a:latin typeface="Menlo-Regular" charset="0"/>
              </a:rPr>
              <a:t>nil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) {</a:t>
            </a:r>
          </a:p>
          <a:p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              </a:t>
            </a:r>
            <a:r>
              <a:rPr lang="en-US" sz="1400" dirty="0" smtClean="0">
                <a:solidFill>
                  <a:srgbClr val="41CC45"/>
                </a:solidFill>
                <a:latin typeface="Menlo-Regular" charset="0"/>
              </a:rPr>
              <a:t>//</a:t>
            </a:r>
            <a:r>
              <a:rPr lang="en-US" sz="1400" dirty="0" err="1">
                <a:solidFill>
                  <a:srgbClr val="41CC45"/>
                </a:solidFill>
                <a:latin typeface="Menlo-Regular" charset="0"/>
              </a:rPr>
              <a:t>Gặp</a:t>
            </a:r>
            <a:r>
              <a:rPr lang="en-US" sz="14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41CC45"/>
                </a:solidFill>
                <a:latin typeface="Menlo-Regular" charset="0"/>
              </a:rPr>
              <a:t>l</a:t>
            </a:r>
            <a:r>
              <a:rPr lang="en-US" sz="1400" dirty="0" err="1">
                <a:solidFill>
                  <a:srgbClr val="41CC45"/>
                </a:solidFill>
                <a:latin typeface="Monaco" charset="0"/>
              </a:rPr>
              <a:t>ỗ</a:t>
            </a:r>
            <a:r>
              <a:rPr lang="en-US" sz="1400" dirty="0" err="1">
                <a:solidFill>
                  <a:srgbClr val="41CC45"/>
                </a:solidFill>
                <a:latin typeface="Menlo-Regular" charset="0"/>
              </a:rPr>
              <a:t>i</a:t>
            </a:r>
            <a:endParaRPr lang="en-US" sz="1100" dirty="0">
              <a:solidFill>
                <a:prstClr val="black"/>
              </a:solidFill>
              <a:latin typeface="Helvetica" charset="0"/>
            </a:endParaRPr>
          </a:p>
          <a:p>
            <a:r>
              <a:rPr lang="de-DE" sz="1400" dirty="0" smtClean="0">
                <a:solidFill>
                  <a:srgbClr val="FFFFFF"/>
                </a:solidFill>
                <a:latin typeface="Menlo-Regular" charset="0"/>
              </a:rPr>
              <a:t>         }</a:t>
            </a:r>
            <a:endParaRPr lang="de-DE" sz="14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hu-HU" sz="1400" dirty="0">
                <a:solidFill>
                  <a:srgbClr val="FFFFFF"/>
                </a:solidFill>
                <a:latin typeface="Menlo-Regular" charset="0"/>
              </a:rPr>
              <a:t>         </a:t>
            </a:r>
            <a:r>
              <a:rPr lang="hu-HU" sz="1400" dirty="0" err="1" smtClean="0">
                <a:solidFill>
                  <a:srgbClr val="D31895"/>
                </a:solidFill>
                <a:latin typeface="Menlo-Regular" charset="0"/>
              </a:rPr>
              <a:t>else</a:t>
            </a:r>
            <a:r>
              <a:rPr lang="hu-HU" sz="1400" dirty="0" smtClean="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en-US" sz="1400" dirty="0" smtClean="0">
                <a:solidFill>
                  <a:srgbClr val="00A0FF"/>
                </a:solidFill>
                <a:latin typeface="Menlo-Regular" charset="0"/>
              </a:rPr>
              <a:t>	      print</a:t>
            </a:r>
            <a:r>
              <a:rPr lang="en-US" sz="1400" dirty="0" smtClean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Menlo-Regular" charset="0"/>
              </a:rPr>
              <a:t>placemarks</a:t>
            </a:r>
            <a:r>
              <a:rPr lang="en-US" sz="1400" dirty="0" smtClean="0">
                <a:solidFill>
                  <a:srgbClr val="FFFFFF"/>
                </a:solidFill>
                <a:latin typeface="Menlo-Regular" charset="0"/>
              </a:rPr>
              <a:t>)</a:t>
            </a:r>
            <a:endParaRPr lang="hu-HU" sz="1400" dirty="0" smtClean="0">
              <a:solidFill>
                <a:srgbClr val="FFFFFF"/>
              </a:solidFill>
              <a:latin typeface="Menlo-Regular" charset="0"/>
            </a:endParaRPr>
          </a:p>
          <a:p>
            <a:r>
              <a:rPr lang="de-DE" sz="1400" dirty="0" smtClean="0">
                <a:solidFill>
                  <a:srgbClr val="FFFFFF"/>
                </a:solidFill>
                <a:latin typeface="Menlo-Regular" charset="0"/>
              </a:rPr>
              <a:t>	}</a:t>
            </a:r>
          </a:p>
          <a:p>
            <a:r>
              <a:rPr lang="de-DE" sz="1400" dirty="0" smtClean="0">
                <a:solidFill>
                  <a:srgbClr val="FFFFFF"/>
                </a:solidFill>
                <a:latin typeface="Menlo-Regular" charset="0"/>
              </a:rPr>
              <a:t>  })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8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3400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92D050"/>
                </a:solidFill>
              </a:rPr>
              <a:t>MapKit</a:t>
            </a:r>
            <a:endParaRPr lang="en-US" sz="48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4" y="971550"/>
            <a:ext cx="2647951" cy="353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92D050"/>
                </a:solidFill>
              </a:rPr>
              <a:t>Vẽ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lộ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trình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giữa</a:t>
            </a:r>
            <a:r>
              <a:rPr lang="en-US" sz="4800" dirty="0" smtClean="0">
                <a:solidFill>
                  <a:srgbClr val="92D050"/>
                </a:solidFill>
              </a:rPr>
              <a:t> 2 </a:t>
            </a:r>
            <a:r>
              <a:rPr lang="en-US" sz="4800" dirty="0" err="1" smtClean="0">
                <a:solidFill>
                  <a:srgbClr val="92D050"/>
                </a:solidFill>
              </a:rPr>
              <a:t>điểm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( </a:t>
            </a:r>
            <a:r>
              <a:rPr lang="en-US" dirty="0" err="1" smtClean="0"/>
              <a:t>MKDirections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( </a:t>
            </a:r>
            <a:r>
              <a:rPr lang="en-US" dirty="0" err="1" smtClean="0"/>
              <a:t>MKOverlay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80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92D050"/>
                </a:solidFill>
              </a:rPr>
              <a:t>Tìm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đường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đi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838200"/>
          </a:xfrm>
        </p:spPr>
        <p:txBody>
          <a:bodyPr/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2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request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28750"/>
            <a:ext cx="8343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D31895"/>
                </a:solidFill>
                <a:latin typeface="Menlo-Regular" charset="0"/>
              </a:rPr>
              <a:t>func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enlo-Regular" charset="0"/>
              </a:rPr>
              <a:t>routePath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200" dirty="0" err="1">
                <a:solidFill>
                  <a:srgbClr val="FFFFFF"/>
                </a:solidFill>
                <a:latin typeface="Menlo-Regular" charset="0"/>
              </a:rPr>
              <a:t>fromPlace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en-US" sz="1200" dirty="0" err="1">
                <a:solidFill>
                  <a:srgbClr val="00A0FF"/>
                </a:solidFill>
                <a:latin typeface="Menlo-Regular" charset="0"/>
              </a:rPr>
              <a:t>MKPlacemark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Menlo-Regular" charset="0"/>
              </a:rPr>
              <a:t>toLocation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enlo-Regular" charset="0"/>
              </a:rPr>
              <a:t>toPlace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en-US" sz="1200" dirty="0" err="1">
                <a:solidFill>
                  <a:srgbClr val="00A0FF"/>
                </a:solidFill>
                <a:latin typeface="Menlo-Regular" charset="0"/>
              </a:rPr>
              <a:t>MKPlacemark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) {</a:t>
            </a:r>
          </a:p>
          <a:p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200" dirty="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request = </a:t>
            </a:r>
            <a:r>
              <a:rPr lang="en-US" sz="1200" dirty="0" err="1">
                <a:solidFill>
                  <a:srgbClr val="00A0FF"/>
                </a:solidFill>
                <a:latin typeface="Menlo-Regular" charset="0"/>
              </a:rPr>
              <a:t>MKDirectionsRequest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()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//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Tạo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request</a:t>
            </a:r>
          </a:p>
          <a:p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200" dirty="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enlo-Regular" charset="0"/>
              </a:rPr>
              <a:t>fromMapItem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en-US" sz="1200" dirty="0" err="1">
                <a:solidFill>
                  <a:srgbClr val="00A0FF"/>
                </a:solidFill>
                <a:latin typeface="Menlo-Regular" charset="0"/>
              </a:rPr>
              <a:t>MKMapItem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200" dirty="0" err="1">
                <a:solidFill>
                  <a:srgbClr val="FFFFFF"/>
                </a:solidFill>
                <a:latin typeface="Menlo-Regular" charset="0"/>
              </a:rPr>
              <a:t>placemark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en-US" sz="1200" dirty="0" err="1">
                <a:solidFill>
                  <a:srgbClr val="FFFFFF"/>
                </a:solidFill>
                <a:latin typeface="Menlo-Regular" charset="0"/>
              </a:rPr>
              <a:t>fromPlace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)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//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đi</a:t>
            </a:r>
            <a:r>
              <a:rPr lang="en-US" sz="1200" dirty="0" err="1">
                <a:solidFill>
                  <a:srgbClr val="41CC45"/>
                </a:solidFill>
                <a:latin typeface="Monaco" charset="0"/>
              </a:rPr>
              <a:t>ể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m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hiện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tại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.</a:t>
            </a:r>
          </a:p>
          <a:p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200" dirty="0" err="1">
                <a:solidFill>
                  <a:srgbClr val="FFFFFF"/>
                </a:solidFill>
                <a:latin typeface="Menlo-Regular" charset="0"/>
              </a:rPr>
              <a:t>request.</a:t>
            </a:r>
            <a:r>
              <a:rPr lang="en-US" sz="1200" dirty="0" err="1">
                <a:solidFill>
                  <a:srgbClr val="00A0FF"/>
                </a:solidFill>
                <a:latin typeface="Menlo-Regular" charset="0"/>
              </a:rPr>
              <a:t>source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en-US" sz="1200" dirty="0" err="1">
                <a:solidFill>
                  <a:srgbClr val="FFFFFF"/>
                </a:solidFill>
                <a:latin typeface="Menlo-Regular" charset="0"/>
              </a:rPr>
              <a:t>fromMapItem</a:t>
            </a:r>
            <a:endParaRPr lang="en-US" sz="12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200" dirty="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enlo-Regular" charset="0"/>
              </a:rPr>
              <a:t>toMapItem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en-US" sz="1200" dirty="0" err="1">
                <a:solidFill>
                  <a:srgbClr val="00A0FF"/>
                </a:solidFill>
                <a:latin typeface="Menlo-Regular" charset="0"/>
              </a:rPr>
              <a:t>MKMapItem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200" dirty="0" err="1">
                <a:solidFill>
                  <a:srgbClr val="FFFFFF"/>
                </a:solidFill>
                <a:latin typeface="Menlo-Regular" charset="0"/>
              </a:rPr>
              <a:t>placemark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en-US" sz="1200" dirty="0" err="1">
                <a:solidFill>
                  <a:srgbClr val="FFFFFF"/>
                </a:solidFill>
                <a:latin typeface="Menlo-Regular" charset="0"/>
              </a:rPr>
              <a:t>toPlace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)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//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đi</a:t>
            </a:r>
            <a:r>
              <a:rPr lang="en-US" sz="1200" dirty="0" err="1">
                <a:solidFill>
                  <a:srgbClr val="41CC45"/>
                </a:solidFill>
                <a:latin typeface="Monaco" charset="0"/>
              </a:rPr>
              <a:t>ể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m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c</a:t>
            </a:r>
            <a:r>
              <a:rPr lang="en-US" sz="1200" dirty="0" err="1">
                <a:solidFill>
                  <a:srgbClr val="41CC45"/>
                </a:solidFill>
                <a:latin typeface="Monaco" charset="0"/>
              </a:rPr>
              <a:t>ầ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n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đ</a:t>
            </a:r>
            <a:r>
              <a:rPr lang="en-US" sz="1200" dirty="0" err="1">
                <a:solidFill>
                  <a:srgbClr val="41CC45"/>
                </a:solidFill>
                <a:latin typeface="Monaco" charset="0"/>
              </a:rPr>
              <a:t>ế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n</a:t>
            </a:r>
            <a:endParaRPr lang="en-US" sz="1200" dirty="0">
              <a:solidFill>
                <a:srgbClr val="41CC45"/>
              </a:solidFill>
              <a:latin typeface="Menlo-Regular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200" dirty="0" err="1">
                <a:solidFill>
                  <a:srgbClr val="FFFFFF"/>
                </a:solidFill>
                <a:latin typeface="Menlo-Regular" charset="0"/>
              </a:rPr>
              <a:t>request.</a:t>
            </a:r>
            <a:r>
              <a:rPr lang="en-US" sz="1200" dirty="0" err="1">
                <a:solidFill>
                  <a:srgbClr val="00A0FF"/>
                </a:solidFill>
                <a:latin typeface="Menlo-Regular" charset="0"/>
              </a:rPr>
              <a:t>destination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en-US" sz="1200" dirty="0" err="1">
                <a:solidFill>
                  <a:srgbClr val="FFFFFF"/>
                </a:solidFill>
                <a:latin typeface="Menlo-Regular" charset="0"/>
              </a:rPr>
              <a:t>toMapItem</a:t>
            </a:r>
            <a:endParaRPr lang="en-US" sz="12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200" dirty="0" err="1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 sz="12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sz="1200" dirty="0" err="1">
                <a:solidFill>
                  <a:srgbClr val="23FF83"/>
                </a:solidFill>
                <a:latin typeface="Menlo-Regular" charset="0"/>
              </a:rPr>
              <a:t>direction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en-US" sz="1200" dirty="0" err="1">
                <a:solidFill>
                  <a:srgbClr val="00A0FF"/>
                </a:solidFill>
                <a:latin typeface="Menlo-Regular" charset="0"/>
              </a:rPr>
              <a:t>MKDirections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(request: request)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//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Kh</a:t>
            </a:r>
            <a:r>
              <a:rPr lang="en-US" sz="1200" dirty="0" err="1">
                <a:solidFill>
                  <a:srgbClr val="41CC45"/>
                </a:solidFill>
                <a:latin typeface="Monaco" charset="0"/>
              </a:rPr>
              <a:t>ở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i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tạo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bi</a:t>
            </a:r>
            <a:r>
              <a:rPr lang="en-US" sz="1200" dirty="0" err="1">
                <a:solidFill>
                  <a:srgbClr val="41CC45"/>
                </a:solidFill>
                <a:latin typeface="Monaco" charset="0"/>
              </a:rPr>
              <a:t>ế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n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direction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với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request</a:t>
            </a:r>
          </a:p>
          <a:p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//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Ti</a:t>
            </a:r>
            <a:r>
              <a:rPr lang="en-US" sz="1200" dirty="0" err="1">
                <a:solidFill>
                  <a:srgbClr val="41CC45"/>
                </a:solidFill>
                <a:latin typeface="Monaco" charset="0"/>
              </a:rPr>
              <a:t>ế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p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theo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chúng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ta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sẽ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s</a:t>
            </a:r>
            <a:r>
              <a:rPr lang="en-US" sz="1200" dirty="0" err="1">
                <a:solidFill>
                  <a:srgbClr val="41CC45"/>
                </a:solidFill>
                <a:latin typeface="Monaco" charset="0"/>
              </a:rPr>
              <a:t>ử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dụng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dịch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vụ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c</a:t>
            </a:r>
            <a:r>
              <a:rPr lang="en-US" sz="1200" dirty="0" err="1">
                <a:solidFill>
                  <a:srgbClr val="41CC45"/>
                </a:solidFill>
                <a:latin typeface="Monaco" charset="0"/>
              </a:rPr>
              <a:t>ủ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a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apple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đ</a:t>
            </a:r>
            <a:r>
              <a:rPr lang="en-US" sz="1200" dirty="0" err="1">
                <a:solidFill>
                  <a:srgbClr val="41CC45"/>
                </a:solidFill>
                <a:latin typeface="Monaco" charset="0"/>
              </a:rPr>
              <a:t>ể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tính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toán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đường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đi</a:t>
            </a:r>
            <a:endParaRPr lang="en-US" sz="1200" dirty="0">
              <a:solidFill>
                <a:srgbClr val="41CC45"/>
              </a:solidFill>
              <a:latin typeface="Menlo-Regular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200" dirty="0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sz="1200" dirty="0">
                <a:solidFill>
                  <a:srgbClr val="23FF83"/>
                </a:solidFill>
                <a:latin typeface="Menlo-Regular" charset="0"/>
              </a:rPr>
              <a:t>direction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!.</a:t>
            </a:r>
            <a:r>
              <a:rPr lang="en-US" sz="1200" dirty="0" err="1">
                <a:solidFill>
                  <a:srgbClr val="00A0FF"/>
                </a:solidFill>
                <a:latin typeface="Menlo-Regular" charset="0"/>
              </a:rPr>
              <a:t>calculateDirectionsWithCompletionHandler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{ (response, error) -&gt; </a:t>
            </a:r>
            <a:r>
              <a:rPr lang="en-US" sz="1200" dirty="0">
                <a:solidFill>
                  <a:srgbClr val="00A0FF"/>
                </a:solidFill>
                <a:latin typeface="Menlo-Regular" charset="0"/>
              </a:rPr>
              <a:t>Void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200" dirty="0">
                <a:solidFill>
                  <a:srgbClr val="D31895"/>
                </a:solidFill>
                <a:latin typeface="Menlo-Regular" charset="0"/>
              </a:rPr>
              <a:t>in</a:t>
            </a:r>
            <a:endParaRPr lang="en-US" sz="12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//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tr</a:t>
            </a:r>
            <a:r>
              <a:rPr lang="en-US" sz="1200" dirty="0" err="1">
                <a:solidFill>
                  <a:srgbClr val="41CC45"/>
                </a:solidFill>
                <a:latin typeface="Monaco" charset="0"/>
              </a:rPr>
              <a:t>ả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v</a:t>
            </a:r>
            <a:r>
              <a:rPr lang="en-US" sz="1200" dirty="0" err="1">
                <a:solidFill>
                  <a:srgbClr val="41CC45"/>
                </a:solidFill>
                <a:latin typeface="Monaco" charset="0"/>
              </a:rPr>
              <a:t>ề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tuy</a:t>
            </a:r>
            <a:r>
              <a:rPr lang="en-US" sz="1200" dirty="0" err="1">
                <a:solidFill>
                  <a:srgbClr val="41CC45"/>
                </a:solidFill>
                <a:latin typeface="Monaco" charset="0"/>
              </a:rPr>
              <a:t>ề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n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đường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và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l</a:t>
            </a:r>
            <a:r>
              <a:rPr lang="en-US" sz="1200" dirty="0" err="1">
                <a:solidFill>
                  <a:srgbClr val="41CC45"/>
                </a:solidFill>
                <a:latin typeface="Monaco" charset="0"/>
              </a:rPr>
              <a:t>ỗ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i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n</a:t>
            </a:r>
            <a:r>
              <a:rPr lang="en-US" sz="1200" dirty="0" err="1">
                <a:solidFill>
                  <a:srgbClr val="41CC45"/>
                </a:solidFill>
                <a:latin typeface="Monaco" charset="0"/>
              </a:rPr>
              <a:t>ế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u</a:t>
            </a:r>
            <a:r>
              <a:rPr lang="en-US" sz="12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41CC45"/>
                </a:solidFill>
                <a:latin typeface="Menlo-Regular" charset="0"/>
              </a:rPr>
              <a:t>có</a:t>
            </a:r>
            <a:endParaRPr lang="en-US" sz="1200" dirty="0">
              <a:solidFill>
                <a:srgbClr val="41CC45"/>
              </a:solidFill>
              <a:latin typeface="Menlo-Regular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en-US" sz="1200" dirty="0">
                <a:solidFill>
                  <a:srgbClr val="D31895"/>
                </a:solidFill>
                <a:latin typeface="Menlo-Regular" charset="0"/>
              </a:rPr>
              <a:t>if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(error != </a:t>
            </a:r>
            <a:r>
              <a:rPr lang="en-US" sz="1200" dirty="0">
                <a:solidFill>
                  <a:srgbClr val="D31895"/>
                </a:solidFill>
                <a:latin typeface="Menlo-Regular" charset="0"/>
              </a:rPr>
              <a:t>nil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) {</a:t>
            </a:r>
          </a:p>
          <a:p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                </a:t>
            </a:r>
            <a:r>
              <a:rPr lang="en-US" sz="1200" dirty="0" err="1">
                <a:solidFill>
                  <a:srgbClr val="00A0FF"/>
                </a:solidFill>
                <a:latin typeface="Menlo-Regular" charset="0"/>
              </a:rPr>
              <a:t>NSLog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200" dirty="0">
                <a:solidFill>
                  <a:srgbClr val="FF2C38"/>
                </a:solidFill>
                <a:latin typeface="Menlo-Regular" charset="0"/>
              </a:rPr>
              <a:t>"Error %@"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, error!.</a:t>
            </a:r>
            <a:r>
              <a:rPr lang="en-US" sz="1200" dirty="0" err="1">
                <a:solidFill>
                  <a:srgbClr val="00A0FF"/>
                </a:solidFill>
                <a:latin typeface="Menlo-Regular" charset="0"/>
              </a:rPr>
              <a:t>localizedDescription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de-DE" sz="1200" dirty="0">
                <a:solidFill>
                  <a:srgbClr val="FFFFFF"/>
                </a:solidFill>
                <a:latin typeface="Menlo-Regular" charset="0"/>
              </a:rPr>
              <a:t>            }</a:t>
            </a:r>
          </a:p>
          <a:p>
            <a:r>
              <a:rPr lang="hu-HU" sz="1200" dirty="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hu-HU" sz="1200" dirty="0" err="1">
                <a:solidFill>
                  <a:srgbClr val="D31895"/>
                </a:solidFill>
                <a:latin typeface="Menlo-Regular" charset="0"/>
              </a:rPr>
              <a:t>else</a:t>
            </a:r>
            <a:r>
              <a:rPr lang="hu-HU" sz="1200" dirty="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en-US" sz="1200" dirty="0" smtClean="0">
                <a:solidFill>
                  <a:srgbClr val="D31895"/>
                </a:solidFill>
                <a:latin typeface="Menlo-Regular" charset="0"/>
              </a:rPr>
              <a:t>	    </a:t>
            </a:r>
            <a:r>
              <a:rPr lang="en-US" sz="1200" dirty="0" err="1" smtClean="0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 sz="1200" dirty="0" err="1" smtClean="0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sz="1200" dirty="0" err="1" smtClean="0">
                <a:solidFill>
                  <a:srgbClr val="23FF83"/>
                </a:solidFill>
                <a:latin typeface="Menlo-Regular" charset="0"/>
              </a:rPr>
              <a:t>showRoute</a:t>
            </a:r>
            <a:r>
              <a:rPr lang="en-US" sz="1200" dirty="0" smtClean="0">
                <a:solidFill>
                  <a:srgbClr val="FFFFFF"/>
                </a:solidFill>
                <a:latin typeface="Menlo-Regular" charset="0"/>
              </a:rPr>
              <a:t>(response</a:t>
            </a:r>
            <a:r>
              <a:rPr lang="en-US" sz="1200" dirty="0">
                <a:solidFill>
                  <a:srgbClr val="FFFFFF"/>
                </a:solidFill>
                <a:latin typeface="Menlo-Regular" charset="0"/>
              </a:rPr>
              <a:t>!)</a:t>
            </a:r>
          </a:p>
          <a:p>
            <a:r>
              <a:rPr lang="de-DE" sz="1200" dirty="0">
                <a:solidFill>
                  <a:srgbClr val="FFFFFF"/>
                </a:solidFill>
                <a:latin typeface="Menlo-Regular" charset="0"/>
              </a:rPr>
              <a:t>            }</a:t>
            </a:r>
          </a:p>
          <a:p>
            <a:r>
              <a:rPr lang="de-DE" sz="1200" dirty="0">
                <a:solidFill>
                  <a:srgbClr val="FFFFFF"/>
                </a:solidFill>
                <a:latin typeface="Menlo-Regular" charset="0"/>
              </a:rPr>
              <a:t>        }</a:t>
            </a:r>
          </a:p>
          <a:p>
            <a:r>
              <a:rPr lang="de-DE" sz="1200" dirty="0">
                <a:solidFill>
                  <a:srgbClr val="FFFFFF"/>
                </a:solidFill>
                <a:latin typeface="Menlo-Regular" charset="0"/>
              </a:rPr>
              <a:t>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926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92D050"/>
                </a:solidFill>
              </a:rPr>
              <a:t>Vẽ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đường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đi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380005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response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đi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vẽ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dẫ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đì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step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instructions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19100" y="2568178"/>
            <a:ext cx="830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31895"/>
                </a:solidFill>
                <a:latin typeface="Menlo-Regular" charset="0"/>
              </a:rPr>
              <a:t>for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route: </a:t>
            </a:r>
            <a:r>
              <a:rPr lang="en-US" sz="1600" dirty="0" err="1">
                <a:solidFill>
                  <a:srgbClr val="00A0FF"/>
                </a:solidFill>
                <a:latin typeface="Menlo-Regular" charset="0"/>
              </a:rPr>
              <a:t>MKRoute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D31895"/>
                </a:solidFill>
                <a:latin typeface="Menlo-Regular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Menlo-Regular" charset="0"/>
              </a:rPr>
              <a:t>response.</a:t>
            </a:r>
            <a:r>
              <a:rPr lang="en-US" sz="1600" dirty="0" err="1">
                <a:solidFill>
                  <a:srgbClr val="00A0FF"/>
                </a:solidFill>
                <a:latin typeface="Menlo-Regular" charset="0"/>
              </a:rPr>
              <a:t>routes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en-US" sz="1600" dirty="0" err="1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 sz="16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sz="1600" dirty="0" err="1">
                <a:solidFill>
                  <a:srgbClr val="23FF83"/>
                </a:solidFill>
                <a:latin typeface="Menlo-Regular" charset="0"/>
              </a:rPr>
              <a:t>overlay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Menlo-Regular" charset="0"/>
              </a:rPr>
              <a:t>route.</a:t>
            </a:r>
            <a:r>
              <a:rPr lang="en-US" sz="1600" dirty="0" err="1">
                <a:solidFill>
                  <a:srgbClr val="00A0FF"/>
                </a:solidFill>
                <a:latin typeface="Menlo-Regular" charset="0"/>
              </a:rPr>
              <a:t>polyline</a:t>
            </a:r>
            <a:endParaRPr lang="en-US" sz="16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en-US" sz="1600" dirty="0" err="1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 sz="16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sz="1600" dirty="0" err="1">
                <a:solidFill>
                  <a:srgbClr val="23FF83"/>
                </a:solidFill>
                <a:latin typeface="Menlo-Regular" charset="0"/>
              </a:rPr>
              <a:t>mapView</a:t>
            </a:r>
            <a:r>
              <a:rPr lang="en-US" sz="16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sz="1600" dirty="0" err="1">
                <a:solidFill>
                  <a:srgbClr val="00A0FF"/>
                </a:solidFill>
                <a:latin typeface="Menlo-Regular" charset="0"/>
              </a:rPr>
              <a:t>addOverlay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600" dirty="0">
                <a:solidFill>
                  <a:srgbClr val="23FF83"/>
                </a:solidFill>
                <a:latin typeface="Menlo-Regular" charset="0"/>
              </a:rPr>
              <a:t>overlay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!, </a:t>
            </a:r>
            <a:endParaRPr lang="en-US" sz="1600" dirty="0" smtClean="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sz="1600" dirty="0" smtClean="0">
                <a:solidFill>
                  <a:srgbClr val="FFFFFF"/>
                </a:solidFill>
                <a:latin typeface="Menlo-Regular" charset="0"/>
              </a:rPr>
              <a:t>			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Menlo-Regular" charset="0"/>
              </a:rPr>
              <a:t>     level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: .</a:t>
            </a:r>
            <a:r>
              <a:rPr lang="en-US" sz="1600" dirty="0" err="1">
                <a:solidFill>
                  <a:srgbClr val="00A0FF"/>
                </a:solidFill>
                <a:latin typeface="Menlo-Regular" charset="0"/>
              </a:rPr>
              <a:t>AboveRoads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en-US" sz="1600" dirty="0">
                <a:solidFill>
                  <a:srgbClr val="D31895"/>
                </a:solidFill>
                <a:latin typeface="Menlo-Regular" charset="0"/>
              </a:rPr>
              <a:t>for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step: </a:t>
            </a:r>
            <a:r>
              <a:rPr lang="en-US" sz="1600" dirty="0" err="1">
                <a:solidFill>
                  <a:srgbClr val="00A0FF"/>
                </a:solidFill>
                <a:latin typeface="Menlo-Regular" charset="0"/>
              </a:rPr>
              <a:t>MKRouteStep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D31895"/>
                </a:solidFill>
                <a:latin typeface="Menlo-Regular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Menlo-Regular" charset="0"/>
              </a:rPr>
              <a:t>route.</a:t>
            </a:r>
            <a:r>
              <a:rPr lang="en-US" sz="1600" dirty="0" err="1">
                <a:solidFill>
                  <a:srgbClr val="00A0FF"/>
                </a:solidFill>
                <a:latin typeface="Menlo-Regular" charset="0"/>
              </a:rPr>
              <a:t>steps</a:t>
            </a:r>
            <a:r>
              <a:rPr lang="en-US" sz="1600" dirty="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pl-PL" sz="1600" dirty="0">
                <a:solidFill>
                  <a:srgbClr val="FFFFFF"/>
                </a:solidFill>
                <a:latin typeface="Menlo-Regular" charset="0"/>
              </a:rPr>
              <a:t>                </a:t>
            </a:r>
            <a:r>
              <a:rPr lang="pl-PL" sz="1600" dirty="0" err="1">
                <a:solidFill>
                  <a:srgbClr val="00A0FF"/>
                </a:solidFill>
                <a:latin typeface="Menlo-Regular" charset="0"/>
              </a:rPr>
              <a:t>NSLog</a:t>
            </a:r>
            <a:r>
              <a:rPr lang="pl-PL" sz="16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pl-PL" sz="1600" dirty="0">
                <a:solidFill>
                  <a:srgbClr val="FF2C38"/>
                </a:solidFill>
                <a:latin typeface="Menlo-Regular" charset="0"/>
              </a:rPr>
              <a:t>"%@"</a:t>
            </a:r>
            <a:r>
              <a:rPr lang="pl-PL" sz="1600" dirty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pl-PL" sz="1600" dirty="0" err="1">
                <a:solidFill>
                  <a:srgbClr val="FFFFFF"/>
                </a:solidFill>
                <a:latin typeface="Menlo-Regular" charset="0"/>
              </a:rPr>
              <a:t>step.</a:t>
            </a:r>
            <a:r>
              <a:rPr lang="pl-PL" sz="1600" dirty="0" err="1">
                <a:solidFill>
                  <a:srgbClr val="00A0FF"/>
                </a:solidFill>
                <a:latin typeface="Menlo-Regular" charset="0"/>
              </a:rPr>
              <a:t>instructions</a:t>
            </a:r>
            <a:r>
              <a:rPr lang="pl-PL" sz="16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de-DE" sz="1600" dirty="0">
                <a:solidFill>
                  <a:srgbClr val="FFFFFF"/>
                </a:solidFill>
                <a:latin typeface="Menlo-Regular" charset="0"/>
              </a:rPr>
              <a:t>            }</a:t>
            </a:r>
          </a:p>
          <a:p>
            <a:r>
              <a:rPr lang="de-DE" sz="1600" dirty="0">
                <a:solidFill>
                  <a:srgbClr val="FFFFFF"/>
                </a:solidFill>
                <a:latin typeface="Menlo-Regular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057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3400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92D050"/>
                </a:solidFill>
              </a:rPr>
              <a:t>Tóm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tắt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95350"/>
            <a:ext cx="86868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500" dirty="0" err="1" smtClean="0">
                <a:solidFill>
                  <a:schemeClr val="bg1"/>
                </a:solidFill>
              </a:rPr>
              <a:t>MapKit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</a:rPr>
              <a:t>là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</a:rPr>
              <a:t>gì</a:t>
            </a:r>
            <a:endParaRPr lang="en-US" sz="35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500" dirty="0" err="1" smtClean="0">
                <a:solidFill>
                  <a:schemeClr val="bg1"/>
                </a:solidFill>
              </a:rPr>
              <a:t>Nhúng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</a:rPr>
              <a:t>MapKit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</a:rPr>
              <a:t>vào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</a:rPr>
              <a:t>ứng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</a:rPr>
              <a:t>dụng</a:t>
            </a:r>
            <a:endParaRPr lang="en-US" sz="35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500" dirty="0" err="1" smtClean="0">
                <a:solidFill>
                  <a:schemeClr val="bg1"/>
                </a:solidFill>
              </a:rPr>
              <a:t>Xác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</a:rPr>
              <a:t>định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</a:rPr>
              <a:t>vị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</a:rPr>
              <a:t>trí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</a:rPr>
              <a:t>của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</a:rPr>
              <a:t>thiết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</a:rPr>
              <a:t>bị</a:t>
            </a:r>
            <a:endParaRPr lang="en-US" sz="35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500" dirty="0" err="1" smtClean="0">
                <a:solidFill>
                  <a:schemeClr val="bg1"/>
                </a:solidFill>
              </a:rPr>
              <a:t>Thiết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</a:rPr>
              <a:t>lập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</a:rPr>
              <a:t>vị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</a:rPr>
              <a:t>trí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500" dirty="0" smtClean="0">
                <a:solidFill>
                  <a:schemeClr val="bg1"/>
                </a:solidFill>
              </a:rPr>
              <a:t>Annotations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500" dirty="0" smtClean="0">
                <a:solidFill>
                  <a:schemeClr val="bg1"/>
                </a:solidFill>
              </a:rPr>
              <a:t>Geocoding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500" dirty="0" err="1">
                <a:solidFill>
                  <a:schemeClr val="bg1"/>
                </a:solidFill>
              </a:rPr>
              <a:t>Vẽ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 err="1">
                <a:solidFill>
                  <a:schemeClr val="bg1"/>
                </a:solidFill>
              </a:rPr>
              <a:t>lộ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 err="1">
                <a:solidFill>
                  <a:schemeClr val="bg1"/>
                </a:solidFill>
              </a:rPr>
              <a:t>trình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 err="1">
                <a:solidFill>
                  <a:schemeClr val="bg1"/>
                </a:solidFill>
              </a:rPr>
              <a:t>giữa</a:t>
            </a:r>
            <a:r>
              <a:rPr lang="en-US" sz="3500" dirty="0">
                <a:solidFill>
                  <a:schemeClr val="bg1"/>
                </a:solidFill>
              </a:rPr>
              <a:t> 2 </a:t>
            </a:r>
            <a:r>
              <a:rPr lang="en-US" sz="3500" dirty="0" err="1">
                <a:solidFill>
                  <a:schemeClr val="bg1"/>
                </a:solidFill>
              </a:rPr>
              <a:t>điểm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92D050"/>
                </a:solidFill>
              </a:rPr>
              <a:t>MapKit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là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gì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 smtClean="0"/>
              <a:t>một</a:t>
            </a:r>
            <a:r>
              <a:rPr lang="en-US" sz="4000" dirty="0" smtClean="0"/>
              <a:t> framework </a:t>
            </a:r>
            <a:r>
              <a:rPr lang="en-US" sz="4000" dirty="0" err="1" smtClean="0"/>
              <a:t>cung</a:t>
            </a:r>
            <a:r>
              <a:rPr lang="en-US" sz="4000" dirty="0" smtClean="0"/>
              <a:t> </a:t>
            </a:r>
            <a:r>
              <a:rPr lang="en-US" sz="4000" dirty="0" err="1" smtClean="0"/>
              <a:t>cấp</a:t>
            </a:r>
            <a:r>
              <a:rPr lang="en-US" sz="4000" dirty="0" smtClean="0"/>
              <a:t> </a:t>
            </a:r>
            <a:r>
              <a:rPr lang="en-US" sz="4000" dirty="0" err="1" smtClean="0"/>
              <a:t>giao</a:t>
            </a:r>
            <a:r>
              <a:rPr lang="en-US" sz="4000" dirty="0" smtClean="0"/>
              <a:t> </a:t>
            </a:r>
            <a:r>
              <a:rPr lang="en-US" sz="4000" dirty="0" err="1" smtClean="0"/>
              <a:t>diện</a:t>
            </a:r>
            <a:r>
              <a:rPr lang="en-US" sz="4000" dirty="0" smtClean="0"/>
              <a:t> </a:t>
            </a:r>
            <a:r>
              <a:rPr lang="en-US" sz="4000" dirty="0" err="1" smtClean="0"/>
              <a:t>cho</a:t>
            </a:r>
            <a:r>
              <a:rPr lang="en-US" sz="4000" dirty="0" smtClean="0"/>
              <a:t> </a:t>
            </a:r>
            <a:r>
              <a:rPr lang="en-US" sz="4000" dirty="0" err="1" smtClean="0"/>
              <a:t>phép</a:t>
            </a:r>
            <a:r>
              <a:rPr lang="en-US" sz="4000" dirty="0" smtClean="0"/>
              <a:t> </a:t>
            </a:r>
            <a:r>
              <a:rPr lang="en-US" sz="4000" dirty="0" err="1" smtClean="0"/>
              <a:t>nhúng</a:t>
            </a:r>
            <a:r>
              <a:rPr lang="en-US" sz="4000" dirty="0" smtClean="0"/>
              <a:t> </a:t>
            </a:r>
            <a:r>
              <a:rPr lang="en-US" sz="4000" dirty="0" err="1" smtClean="0"/>
              <a:t>vào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view.</a:t>
            </a:r>
          </a:p>
          <a:p>
            <a:r>
              <a:rPr lang="en-US" sz="4000" dirty="0" err="1" smtClean="0"/>
              <a:t>Cung</a:t>
            </a:r>
            <a:r>
              <a:rPr lang="en-US" sz="4000" dirty="0" smtClean="0"/>
              <a:t> </a:t>
            </a:r>
            <a:r>
              <a:rPr lang="en-US" sz="4000" dirty="0" err="1" smtClean="0"/>
              <a:t>cấp</a:t>
            </a:r>
            <a:r>
              <a:rPr lang="en-US" sz="4000" dirty="0" smtClean="0"/>
              <a:t> annotation, </a:t>
            </a:r>
            <a:r>
              <a:rPr lang="en-US" sz="4000" dirty="0" err="1" smtClean="0"/>
              <a:t>vẽ</a:t>
            </a:r>
            <a:r>
              <a:rPr lang="en-US" sz="4000" dirty="0" smtClean="0"/>
              <a:t> </a:t>
            </a:r>
            <a:r>
              <a:rPr lang="en-US" sz="4000" dirty="0" err="1" smtClean="0"/>
              <a:t>đường</a:t>
            </a:r>
            <a:r>
              <a:rPr lang="en-US" sz="4000" dirty="0" smtClean="0"/>
              <a:t> </a:t>
            </a:r>
            <a:r>
              <a:rPr lang="en-US" sz="4000" dirty="0" err="1" smtClean="0"/>
              <a:t>đi</a:t>
            </a:r>
            <a:r>
              <a:rPr lang="en-US" sz="4000" dirty="0" smtClean="0"/>
              <a:t>, </a:t>
            </a:r>
            <a:r>
              <a:rPr lang="en-US" sz="4000" dirty="0" err="1" smtClean="0"/>
              <a:t>lấy</a:t>
            </a:r>
            <a:r>
              <a:rPr lang="en-US" sz="4000" dirty="0" smtClean="0"/>
              <a:t> </a:t>
            </a:r>
            <a:r>
              <a:rPr lang="en-US" sz="4000" dirty="0" err="1" smtClean="0"/>
              <a:t>được</a:t>
            </a:r>
            <a:r>
              <a:rPr lang="en-US" sz="4000" dirty="0"/>
              <a:t> </a:t>
            </a:r>
            <a:r>
              <a:rPr lang="en-US" sz="4000" dirty="0" err="1" smtClean="0"/>
              <a:t>thông</a:t>
            </a:r>
            <a:r>
              <a:rPr lang="en-US" sz="4000" dirty="0" smtClean="0"/>
              <a:t> tin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một</a:t>
            </a:r>
            <a:r>
              <a:rPr lang="en-US" sz="4000" dirty="0" smtClean="0"/>
              <a:t> </a:t>
            </a:r>
            <a:r>
              <a:rPr lang="en-US" sz="4000" dirty="0" err="1" smtClean="0"/>
              <a:t>vị</a:t>
            </a:r>
            <a:r>
              <a:rPr lang="en-US" sz="4000" dirty="0" smtClean="0"/>
              <a:t> </a:t>
            </a:r>
            <a:r>
              <a:rPr lang="en-US" sz="4000" dirty="0" err="1" smtClean="0"/>
              <a:t>trí</a:t>
            </a:r>
            <a:r>
              <a:rPr lang="en-US" sz="4000" dirty="0" smtClean="0"/>
              <a:t> </a:t>
            </a:r>
            <a:r>
              <a:rPr lang="en-US" sz="4000" dirty="0" err="1" smtClean="0"/>
              <a:t>như</a:t>
            </a:r>
            <a:r>
              <a:rPr lang="en-US" sz="4000" dirty="0" smtClean="0"/>
              <a:t> </a:t>
            </a:r>
            <a:r>
              <a:rPr lang="en-US" sz="4000" dirty="0" err="1" smtClean="0"/>
              <a:t>quốc</a:t>
            </a:r>
            <a:r>
              <a:rPr lang="en-US" sz="4000" dirty="0" smtClean="0"/>
              <a:t> </a:t>
            </a:r>
            <a:r>
              <a:rPr lang="en-US" sz="4000" dirty="0" err="1" smtClean="0"/>
              <a:t>gia</a:t>
            </a:r>
            <a:r>
              <a:rPr lang="en-US" sz="4000" dirty="0" smtClean="0"/>
              <a:t>, </a:t>
            </a:r>
            <a:r>
              <a:rPr lang="en-US" sz="4000" dirty="0" err="1" smtClean="0"/>
              <a:t>thành</a:t>
            </a:r>
            <a:r>
              <a:rPr lang="en-US" sz="4000" dirty="0" smtClean="0"/>
              <a:t> </a:t>
            </a:r>
            <a:r>
              <a:rPr lang="en-US" sz="4000" dirty="0" err="1" smtClean="0"/>
              <a:t>phố</a:t>
            </a:r>
            <a:r>
              <a:rPr lang="en-US" sz="4000" dirty="0" smtClean="0"/>
              <a:t>, </a:t>
            </a:r>
            <a:r>
              <a:rPr lang="en-US" sz="4000" dirty="0" err="1" smtClean="0"/>
              <a:t>tên</a:t>
            </a:r>
            <a:r>
              <a:rPr lang="en-US" sz="4000" dirty="0" smtClean="0"/>
              <a:t> </a:t>
            </a:r>
            <a:r>
              <a:rPr lang="en-US" sz="4000" dirty="0" err="1" smtClean="0"/>
              <a:t>đường</a:t>
            </a:r>
            <a:r>
              <a:rPr lang="is-IS" sz="4000" dirty="0" smtClean="0"/>
              <a:t>….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084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92D050"/>
                </a:solidFill>
              </a:rPr>
              <a:t>Nhúng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MapKit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storyboard, </a:t>
            </a:r>
            <a:r>
              <a:rPr lang="en-US" dirty="0" err="1" smtClean="0"/>
              <a:t>xib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61" y="1598541"/>
            <a:ext cx="2756478" cy="33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92D050"/>
                </a:solidFill>
              </a:rPr>
              <a:t>Nhúng</a:t>
            </a:r>
            <a:r>
              <a:rPr lang="en-US" sz="4800" dirty="0" smtClean="0">
                <a:solidFill>
                  <a:srgbClr val="92D050"/>
                </a:solidFill>
              </a:rPr>
              <a:t> </a:t>
            </a:r>
            <a:r>
              <a:rPr lang="en-US" sz="4800" dirty="0" err="1" smtClean="0">
                <a:solidFill>
                  <a:srgbClr val="92D050"/>
                </a:solidFill>
              </a:rPr>
              <a:t>MapKit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MKMapView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D31895"/>
                </a:solidFill>
                <a:latin typeface="Menlo-Regular" charset="0"/>
              </a:rPr>
              <a:t>	</a:t>
            </a:r>
            <a:r>
              <a:rPr lang="en-US" sz="2400" dirty="0" smtClean="0">
                <a:solidFill>
                  <a:srgbClr val="D31895"/>
                </a:solidFill>
                <a:latin typeface="Menlo-Regular" charset="0"/>
              </a:rPr>
              <a:t>@</a:t>
            </a:r>
            <a:r>
              <a:rPr lang="en-US" sz="2400" dirty="0" err="1" smtClean="0">
                <a:solidFill>
                  <a:srgbClr val="D31895"/>
                </a:solidFill>
                <a:latin typeface="Menlo-Regular" charset="0"/>
              </a:rPr>
              <a:t>IBOutlet</a:t>
            </a:r>
            <a:r>
              <a:rPr lang="en-US" sz="24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2400" dirty="0" smtClean="0">
                <a:solidFill>
                  <a:srgbClr val="D31895"/>
                </a:solidFill>
                <a:latin typeface="Menlo-Regular" charset="0"/>
              </a:rPr>
              <a:t>weak</a:t>
            </a:r>
            <a:r>
              <a:rPr lang="en-US" sz="24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2400" dirty="0" err="1" smtClean="0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 sz="24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Menlo-Regular" charset="0"/>
              </a:rPr>
              <a:t>mapView</a:t>
            </a:r>
            <a:r>
              <a:rPr lang="en-US" sz="2400" dirty="0" smtClean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en-US" sz="2400" dirty="0" err="1" smtClean="0">
                <a:solidFill>
                  <a:srgbClr val="00A0FF"/>
                </a:solidFill>
                <a:latin typeface="Menlo-Regular" charset="0"/>
              </a:rPr>
              <a:t>MKMapView</a:t>
            </a:r>
            <a:endParaRPr lang="en-US" sz="2400" dirty="0" smtClean="0">
              <a:solidFill>
                <a:srgbClr val="00A0FF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5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>
                <a:solidFill>
                  <a:srgbClr val="92D050"/>
                </a:solidFill>
              </a:rPr>
              <a:t>Xác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 err="1">
                <a:solidFill>
                  <a:srgbClr val="92D050"/>
                </a:solidFill>
              </a:rPr>
              <a:t>định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 err="1">
                <a:solidFill>
                  <a:srgbClr val="92D050"/>
                </a:solidFill>
              </a:rPr>
              <a:t>vị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 err="1">
                <a:solidFill>
                  <a:srgbClr val="92D050"/>
                </a:solidFill>
              </a:rPr>
              <a:t>trí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 err="1">
                <a:solidFill>
                  <a:srgbClr val="92D050"/>
                </a:solidFill>
              </a:rPr>
              <a:t>của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 err="1">
                <a:solidFill>
                  <a:srgbClr val="92D050"/>
                </a:solidFill>
              </a:rPr>
              <a:t>thiết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 err="1">
                <a:solidFill>
                  <a:srgbClr val="92D050"/>
                </a:solidFill>
              </a:rPr>
              <a:t>bị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CLLocationManager</a:t>
            </a:r>
            <a:r>
              <a:rPr lang="en-US" sz="2400" dirty="0" smtClean="0"/>
              <a:t>.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800" dirty="0" smtClean="0">
                <a:solidFill>
                  <a:srgbClr val="D31895"/>
                </a:solidFill>
                <a:latin typeface="Menlo-Regular" charset="0"/>
              </a:rPr>
              <a:t>	let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enlo-Regular" charset="0"/>
              </a:rPr>
              <a:t>locationManager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en-US" sz="1800" dirty="0" err="1">
                <a:solidFill>
                  <a:srgbClr val="00A0FF"/>
                </a:solidFill>
                <a:latin typeface="Menlo-Regular" charset="0"/>
              </a:rPr>
              <a:t>CLLocationManager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()</a:t>
            </a:r>
          </a:p>
          <a:p>
            <a:pPr marL="0" indent="0">
              <a:spcBef>
                <a:spcPts val="800"/>
              </a:spcBef>
              <a:buNone/>
            </a:pPr>
            <a:endParaRPr lang="en-US" sz="1800" dirty="0" smtClean="0">
              <a:solidFill>
                <a:srgbClr val="FFFFFF"/>
              </a:solidFill>
              <a:latin typeface="Menlo-Regular" charset="0"/>
            </a:endParaRPr>
          </a:p>
          <a:p>
            <a:pPr>
              <a:spcBef>
                <a:spcPts val="800"/>
              </a:spcBef>
            </a:pP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func</a:t>
            </a:r>
            <a:r>
              <a:rPr lang="en-US" sz="2800" dirty="0" smtClean="0"/>
              <a:t> </a:t>
            </a:r>
            <a:r>
              <a:rPr lang="en-US" sz="2800" dirty="0" err="1" smtClean="0"/>
              <a:t>viewDidLoad</a:t>
            </a:r>
            <a:r>
              <a:rPr lang="en-US" sz="2800" dirty="0" smtClean="0"/>
              <a:t> </a:t>
            </a:r>
            <a:r>
              <a:rPr lang="en-US" sz="2800" dirty="0" err="1" smtClean="0"/>
              <a:t>viết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đoạn</a:t>
            </a:r>
            <a:r>
              <a:rPr lang="en-US" sz="2800" dirty="0" smtClean="0"/>
              <a:t> </a:t>
            </a:r>
            <a:r>
              <a:rPr lang="en-US" sz="2800" dirty="0" err="1" smtClean="0"/>
              <a:t>mã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800" dirty="0" smtClean="0">
                <a:solidFill>
                  <a:srgbClr val="D31895"/>
                </a:solidFill>
                <a:latin typeface="Menlo-Regular" charset="0"/>
              </a:rPr>
              <a:t>	</a:t>
            </a:r>
            <a:r>
              <a:rPr lang="en-US" sz="1800" dirty="0" err="1" smtClean="0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sz="1800" dirty="0" err="1" smtClean="0">
                <a:solidFill>
                  <a:srgbClr val="23FF83"/>
                </a:solidFill>
                <a:latin typeface="Menlo-Regular" charset="0"/>
              </a:rPr>
              <a:t>locationManager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sz="1800" dirty="0" err="1" smtClean="0">
                <a:solidFill>
                  <a:srgbClr val="00A0FF"/>
                </a:solidFill>
                <a:latin typeface="Menlo-Regular" charset="0"/>
              </a:rPr>
              <a:t>requestWhenInUseAuthorization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()</a:t>
            </a:r>
            <a:r>
              <a:rPr lang="en-US" sz="1800" dirty="0" smtClean="0">
                <a:solidFill>
                  <a:srgbClr val="41CC45"/>
                </a:solidFill>
                <a:latin typeface="Menlo-Regular" charset="0"/>
              </a:rPr>
              <a:t>//</a:t>
            </a:r>
            <a:r>
              <a:rPr lang="en-US" sz="1800" dirty="0" err="1" smtClean="0">
                <a:solidFill>
                  <a:srgbClr val="41CC45"/>
                </a:solidFill>
                <a:latin typeface="Menlo-Regular" charset="0"/>
              </a:rPr>
              <a:t>Yêu</a:t>
            </a:r>
            <a:r>
              <a:rPr lang="en-US" sz="1800" dirty="0" smtClean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41CC45"/>
                </a:solidFill>
                <a:latin typeface="Menlo-Regular" charset="0"/>
              </a:rPr>
              <a:t>c</a:t>
            </a:r>
            <a:r>
              <a:rPr lang="en-US" sz="1800" dirty="0" err="1" smtClean="0">
                <a:solidFill>
                  <a:srgbClr val="41CC45"/>
                </a:solidFill>
                <a:latin typeface="Monaco" charset="0"/>
              </a:rPr>
              <a:t>ầ</a:t>
            </a:r>
            <a:r>
              <a:rPr lang="en-US" sz="1800" dirty="0" err="1" smtClean="0">
                <a:solidFill>
                  <a:srgbClr val="41CC45"/>
                </a:solidFill>
                <a:latin typeface="Menlo-Regular" charset="0"/>
              </a:rPr>
              <a:t>u</a:t>
            </a:r>
            <a:r>
              <a:rPr lang="en-US" sz="1800" dirty="0" smtClean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41CC45"/>
                </a:solidFill>
                <a:latin typeface="Menlo-Regular" charset="0"/>
              </a:rPr>
              <a:t>người</a:t>
            </a:r>
            <a:r>
              <a:rPr lang="en-US" sz="1800" dirty="0" smtClean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41CC45"/>
                </a:solidFill>
                <a:latin typeface="Menlo-Regular" charset="0"/>
              </a:rPr>
              <a:t>dùng</a:t>
            </a:r>
            <a:r>
              <a:rPr lang="en-US" sz="1800" dirty="0" smtClean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41CC45"/>
                </a:solidFill>
                <a:latin typeface="Menlo-Regular" charset="0"/>
              </a:rPr>
              <a:t>xác</a:t>
            </a:r>
            <a:r>
              <a:rPr lang="en-US" sz="1800" dirty="0" smtClean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41CC45"/>
                </a:solidFill>
                <a:latin typeface="Menlo-Regular" charset="0"/>
              </a:rPr>
              <a:t>nhận</a:t>
            </a:r>
            <a:r>
              <a:rPr lang="en-US" sz="1800" dirty="0" smtClean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41CC45"/>
                </a:solidFill>
                <a:latin typeface="Menlo-Regular" charset="0"/>
              </a:rPr>
              <a:t>cho</a:t>
            </a:r>
            <a:r>
              <a:rPr lang="en-US" sz="1800" dirty="0" smtClean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41CC45"/>
                </a:solidFill>
                <a:latin typeface="Menlo-Regular" charset="0"/>
              </a:rPr>
              <a:t>phép</a:t>
            </a:r>
            <a:r>
              <a:rPr lang="en-US" sz="1800" dirty="0" smtClean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41CC45"/>
                </a:solidFill>
                <a:latin typeface="Menlo-Regular" charset="0"/>
              </a:rPr>
              <a:t>l</a:t>
            </a:r>
            <a:r>
              <a:rPr lang="en-US" sz="1800" dirty="0" err="1" smtClean="0">
                <a:solidFill>
                  <a:srgbClr val="41CC45"/>
                </a:solidFill>
                <a:latin typeface="Monaco" charset="0"/>
              </a:rPr>
              <a:t>ấ</a:t>
            </a:r>
            <a:r>
              <a:rPr lang="en-US" sz="1800" dirty="0" err="1" smtClean="0">
                <a:solidFill>
                  <a:srgbClr val="41CC45"/>
                </a:solidFill>
                <a:latin typeface="Menlo-Regular" charset="0"/>
              </a:rPr>
              <a:t>y</a:t>
            </a:r>
            <a:r>
              <a:rPr lang="en-US" sz="1800" dirty="0" smtClean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41CC45"/>
                </a:solidFill>
                <a:latin typeface="Menlo-Regular" charset="0"/>
              </a:rPr>
              <a:t>ra</a:t>
            </a:r>
            <a:r>
              <a:rPr lang="en-US" sz="1800" dirty="0" smtClean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41CC45"/>
                </a:solidFill>
                <a:latin typeface="Menlo-Regular" charset="0"/>
              </a:rPr>
              <a:t>vị</a:t>
            </a:r>
            <a:r>
              <a:rPr lang="en-US" sz="1800" dirty="0" smtClean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41CC45"/>
                </a:solidFill>
                <a:latin typeface="Menlo-Regular" charset="0"/>
              </a:rPr>
              <a:t>trí</a:t>
            </a:r>
            <a:r>
              <a:rPr lang="en-US" sz="1800" dirty="0" smtClean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41CC45"/>
                </a:solidFill>
                <a:latin typeface="Menlo-Regular" charset="0"/>
              </a:rPr>
              <a:t>hiện</a:t>
            </a:r>
            <a:r>
              <a:rPr lang="en-US" sz="1800" dirty="0" smtClean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41CC45"/>
                </a:solidFill>
                <a:latin typeface="Menlo-Regular" charset="0"/>
              </a:rPr>
              <a:t>tại</a:t>
            </a:r>
            <a:r>
              <a:rPr lang="en-US" sz="1800" dirty="0" smtClean="0">
                <a:solidFill>
                  <a:srgbClr val="41CC45"/>
                </a:solidFill>
                <a:latin typeface="Menlo-Regular" charset="0"/>
              </a:rPr>
              <a:t>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     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 err="1" smtClean="0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sz="1800" dirty="0" err="1" smtClean="0">
                <a:solidFill>
                  <a:srgbClr val="23FF83"/>
                </a:solidFill>
                <a:latin typeface="Menlo-Regular" charset="0"/>
              </a:rPr>
              <a:t>mapView</a:t>
            </a:r>
            <a:r>
              <a:rPr lang="en-US" sz="1800" dirty="0" err="1" smtClean="0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sz="1800" dirty="0" err="1" smtClean="0">
                <a:solidFill>
                  <a:srgbClr val="00A0FF"/>
                </a:solidFill>
                <a:latin typeface="Menlo-Regular" charset="0"/>
              </a:rPr>
              <a:t>showsUserLocation</a:t>
            </a:r>
            <a:r>
              <a:rPr lang="en-US" sz="18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= </a:t>
            </a:r>
            <a:r>
              <a:rPr lang="en-US" sz="1800" dirty="0">
                <a:solidFill>
                  <a:srgbClr val="D31895"/>
                </a:solidFill>
                <a:latin typeface="Menlo-Regular" charset="0"/>
              </a:rPr>
              <a:t>true</a:t>
            </a:r>
            <a:r>
              <a:rPr lang="en-US" sz="18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800" dirty="0">
                <a:solidFill>
                  <a:srgbClr val="41CC45"/>
                </a:solidFill>
                <a:latin typeface="Menlo-Regular" charset="0"/>
              </a:rPr>
              <a:t>//</a:t>
            </a:r>
            <a:r>
              <a:rPr lang="en-US" sz="1800" dirty="0" err="1">
                <a:solidFill>
                  <a:srgbClr val="41CC45"/>
                </a:solidFill>
                <a:latin typeface="Menlo-Regular" charset="0"/>
              </a:rPr>
              <a:t>Thêm</a:t>
            </a:r>
            <a:r>
              <a:rPr lang="en-US" sz="18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>
                <a:solidFill>
                  <a:srgbClr val="41CC45"/>
                </a:solidFill>
                <a:latin typeface="Menlo-Regular" charset="0"/>
              </a:rPr>
              <a:t>một</a:t>
            </a:r>
            <a:r>
              <a:rPr lang="en-US" sz="18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>
                <a:solidFill>
                  <a:srgbClr val="41CC45"/>
                </a:solidFill>
                <a:latin typeface="Menlo-Regular" charset="0"/>
              </a:rPr>
              <a:t>d</a:t>
            </a:r>
            <a:r>
              <a:rPr lang="en-US" sz="1800" dirty="0" err="1">
                <a:solidFill>
                  <a:srgbClr val="41CC45"/>
                </a:solidFill>
                <a:latin typeface="Monaco" charset="0"/>
              </a:rPr>
              <a:t>ấ</a:t>
            </a:r>
            <a:r>
              <a:rPr lang="en-US" sz="1800" dirty="0" err="1">
                <a:solidFill>
                  <a:srgbClr val="41CC45"/>
                </a:solidFill>
                <a:latin typeface="Menlo-Regular" charset="0"/>
              </a:rPr>
              <a:t>u</a:t>
            </a:r>
            <a:r>
              <a:rPr lang="en-US" sz="18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>
                <a:solidFill>
                  <a:srgbClr val="41CC45"/>
                </a:solidFill>
                <a:latin typeface="Menlo-Regular" charset="0"/>
              </a:rPr>
              <a:t>ch</a:t>
            </a:r>
            <a:r>
              <a:rPr lang="en-US" sz="1800" dirty="0" err="1">
                <a:solidFill>
                  <a:srgbClr val="41CC45"/>
                </a:solidFill>
                <a:latin typeface="Monaco" charset="0"/>
              </a:rPr>
              <a:t>ấ</a:t>
            </a:r>
            <a:r>
              <a:rPr lang="en-US" sz="1800" dirty="0" err="1">
                <a:solidFill>
                  <a:srgbClr val="41CC45"/>
                </a:solidFill>
                <a:latin typeface="Menlo-Regular" charset="0"/>
              </a:rPr>
              <a:t>m</a:t>
            </a:r>
            <a:r>
              <a:rPr lang="en-US" sz="18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>
                <a:solidFill>
                  <a:srgbClr val="41CC45"/>
                </a:solidFill>
                <a:latin typeface="Menlo-Regular" charset="0"/>
              </a:rPr>
              <a:t>xanh</a:t>
            </a:r>
            <a:r>
              <a:rPr lang="en-US" sz="18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>
                <a:solidFill>
                  <a:srgbClr val="41CC45"/>
                </a:solidFill>
                <a:latin typeface="Menlo-Regular" charset="0"/>
              </a:rPr>
              <a:t>xác</a:t>
            </a:r>
            <a:r>
              <a:rPr lang="en-US" sz="18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>
                <a:solidFill>
                  <a:srgbClr val="41CC45"/>
                </a:solidFill>
                <a:latin typeface="Menlo-Regular" charset="0"/>
              </a:rPr>
              <a:t>định</a:t>
            </a:r>
            <a:r>
              <a:rPr lang="en-US" sz="18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>
                <a:solidFill>
                  <a:srgbClr val="41CC45"/>
                </a:solidFill>
                <a:latin typeface="Menlo-Regular" charset="0"/>
              </a:rPr>
              <a:t>vị</a:t>
            </a:r>
            <a:r>
              <a:rPr lang="en-US" sz="18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>
                <a:solidFill>
                  <a:srgbClr val="41CC45"/>
                </a:solidFill>
                <a:latin typeface="Menlo-Regular" charset="0"/>
              </a:rPr>
              <a:t>trí</a:t>
            </a:r>
            <a:r>
              <a:rPr lang="en-US" sz="18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>
                <a:solidFill>
                  <a:srgbClr val="41CC45"/>
                </a:solidFill>
                <a:latin typeface="Menlo-Regular" charset="0"/>
              </a:rPr>
              <a:t>hiện</a:t>
            </a:r>
            <a:r>
              <a:rPr lang="en-US" sz="18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800" dirty="0" err="1">
                <a:solidFill>
                  <a:srgbClr val="41CC45"/>
                </a:solidFill>
                <a:latin typeface="Menlo-Regular" charset="0"/>
              </a:rPr>
              <a:t>tại</a:t>
            </a:r>
            <a:r>
              <a:rPr lang="en-US" sz="1800" dirty="0">
                <a:solidFill>
                  <a:srgbClr val="41CC45"/>
                </a:solidFill>
                <a:latin typeface="Menlo-Regular" charset="0"/>
              </a:rPr>
              <a:t>.</a:t>
            </a:r>
            <a:endParaRPr lang="en-US" sz="1800" dirty="0" smtClean="0">
              <a:solidFill>
                <a:srgbClr val="00A0FF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>
                <a:solidFill>
                  <a:srgbClr val="92D050"/>
                </a:solidFill>
              </a:rPr>
              <a:t>Xác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 err="1">
                <a:solidFill>
                  <a:srgbClr val="92D050"/>
                </a:solidFill>
              </a:rPr>
              <a:t>định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 err="1">
                <a:solidFill>
                  <a:srgbClr val="92D050"/>
                </a:solidFill>
              </a:rPr>
              <a:t>vị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 err="1">
                <a:solidFill>
                  <a:srgbClr val="92D050"/>
                </a:solidFill>
              </a:rPr>
              <a:t>trí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 err="1">
                <a:solidFill>
                  <a:srgbClr val="92D050"/>
                </a:solidFill>
              </a:rPr>
              <a:t>của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 err="1">
                <a:solidFill>
                  <a:srgbClr val="92D050"/>
                </a:solidFill>
              </a:rPr>
              <a:t>thiết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 err="1">
                <a:solidFill>
                  <a:srgbClr val="92D050"/>
                </a:solidFill>
              </a:rPr>
              <a:t>bị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ở</a:t>
            </a:r>
            <a:r>
              <a:rPr lang="en-US" dirty="0" smtClean="0"/>
              <a:t> file </a:t>
            </a:r>
            <a:r>
              <a:rPr lang="en-US" dirty="0" err="1" smtClean="0"/>
              <a:t>info.plist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/>
              <a:t> </a:t>
            </a:r>
            <a:r>
              <a:rPr lang="en-US" dirty="0" smtClean="0"/>
              <a:t>key </a:t>
            </a:r>
            <a:r>
              <a:rPr lang="en-US" dirty="0" err="1" smtClean="0"/>
              <a:t>và</a:t>
            </a:r>
            <a:r>
              <a:rPr lang="en-US" dirty="0" smtClean="0"/>
              <a:t> value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6350"/>
            <a:ext cx="8229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2422"/>
            <a:ext cx="2404886" cy="3206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22" y="1800584"/>
            <a:ext cx="2416678" cy="32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6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>
                <a:solidFill>
                  <a:srgbClr val="92D050"/>
                </a:solidFill>
              </a:rPr>
              <a:t>Thiết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 err="1">
                <a:solidFill>
                  <a:srgbClr val="92D050"/>
                </a:solidFill>
              </a:rPr>
              <a:t>lập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 err="1">
                <a:solidFill>
                  <a:srgbClr val="92D050"/>
                </a:solidFill>
              </a:rPr>
              <a:t>vị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  <a:r>
              <a:rPr lang="en-US" sz="4800" dirty="0" err="1">
                <a:solidFill>
                  <a:srgbClr val="92D050"/>
                </a:solidFill>
              </a:rPr>
              <a:t>trí</a:t>
            </a:r>
            <a:r>
              <a:rPr lang="en-US" sz="4800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</a:t>
            </a:r>
            <a:r>
              <a:rPr lang="en-US" sz="2800" dirty="0" err="1" smtClean="0"/>
              <a:t>thì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zoom in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CLLocationCoordinate2D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/>
              <a:t>MKCoordinateRegion</a:t>
            </a:r>
            <a:endParaRPr lang="en-US" sz="2800" dirty="0" smtClean="0"/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 smtClean="0">
                <a:solidFill>
                  <a:srgbClr val="D31895"/>
                </a:solidFill>
                <a:latin typeface="Menlo-Regular" charset="0"/>
              </a:rPr>
              <a:t>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3686715"/>
      </p:ext>
    </p:extLst>
  </p:cSld>
  <p:clrMapOvr>
    <a:masterClrMapping/>
  </p:clrMapOvr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18606</TotalTime>
  <Words>678</Words>
  <Application>Microsoft Macintosh PowerPoint</Application>
  <PresentationFormat>On-screen Show (16:9)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Corbel</vt:lpstr>
      <vt:lpstr>Helvetica</vt:lpstr>
      <vt:lpstr>Menlo-Regular</vt:lpstr>
      <vt:lpstr>Monaco</vt:lpstr>
      <vt:lpstr>Segoe UI</vt:lpstr>
      <vt:lpstr>Arial</vt:lpstr>
      <vt:lpstr>TechMasterBlack</vt:lpstr>
      <vt:lpstr>PowerPoint Presentation</vt:lpstr>
      <vt:lpstr>MapKit</vt:lpstr>
      <vt:lpstr>Tóm tắt</vt:lpstr>
      <vt:lpstr>MapKit là gì</vt:lpstr>
      <vt:lpstr>Nhúng MapKit</vt:lpstr>
      <vt:lpstr>Nhúng MapKit</vt:lpstr>
      <vt:lpstr>Xác định vị trí của thiết bị</vt:lpstr>
      <vt:lpstr>Xác định vị trí của thiết bị</vt:lpstr>
      <vt:lpstr>Thiết lập vị trí </vt:lpstr>
      <vt:lpstr>Thiết lập vị trí</vt:lpstr>
      <vt:lpstr>Thiết lập vị trí</vt:lpstr>
      <vt:lpstr>Annotation trên Map</vt:lpstr>
      <vt:lpstr>Annotation</vt:lpstr>
      <vt:lpstr>Annotation Views</vt:lpstr>
      <vt:lpstr>Annotation Views </vt:lpstr>
      <vt:lpstr>Annotation Views </vt:lpstr>
      <vt:lpstr>Annotation Views</vt:lpstr>
      <vt:lpstr>CLGeocoder</vt:lpstr>
      <vt:lpstr>CLGeocoder </vt:lpstr>
      <vt:lpstr>Vẽ lộ trình giữa 2 điểm</vt:lpstr>
      <vt:lpstr>Tìm đường đi</vt:lpstr>
      <vt:lpstr>Vẽ đường đi</vt:lpstr>
    </vt:vector>
  </TitlesOfParts>
  <Company>Microsoft Corporation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3695</cp:revision>
  <dcterms:created xsi:type="dcterms:W3CDTF">2010-08-13T13:59:12Z</dcterms:created>
  <dcterms:modified xsi:type="dcterms:W3CDTF">2016-09-11T15:30:39Z</dcterms:modified>
</cp:coreProperties>
</file>