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296" r:id="rId3"/>
    <p:sldId id="310" r:id="rId4"/>
    <p:sldId id="330" r:id="rId5"/>
    <p:sldId id="331" r:id="rId6"/>
    <p:sldId id="329" r:id="rId7"/>
    <p:sldId id="340" r:id="rId8"/>
    <p:sldId id="332" r:id="rId9"/>
    <p:sldId id="333" r:id="rId10"/>
    <p:sldId id="334" r:id="rId11"/>
    <p:sldId id="341" r:id="rId12"/>
    <p:sldId id="335" r:id="rId13"/>
    <p:sldId id="339" r:id="rId14"/>
    <p:sldId id="336" r:id="rId15"/>
    <p:sldId id="337" r:id="rId16"/>
    <p:sldId id="33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FFFF00"/>
    <a:srgbClr val="FBCF0A"/>
    <a:srgbClr val="ECF613"/>
    <a:srgbClr val="D4D400"/>
    <a:srgbClr val="003C83"/>
    <a:srgbClr val="DCF600"/>
    <a:srgbClr val="FF3300"/>
    <a:srgbClr val="E2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2" autoAdjust="0"/>
    <p:restoredTop sz="80160" autoAdjust="0"/>
  </p:normalViewPr>
  <p:slideViewPr>
    <p:cSldViewPr>
      <p:cViewPr>
        <p:scale>
          <a:sx n="156" d="100"/>
          <a:sy n="156" d="100"/>
        </p:scale>
        <p:origin x="280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smtClean="0">
                <a:solidFill>
                  <a:srgbClr val="7DBD00"/>
                </a:solidFill>
              </a:rPr>
              <a:t>SQLite</a:t>
            </a:r>
            <a:endParaRPr lang="en-US" sz="60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4767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http://techmaster.vn</a:t>
            </a: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Tạo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bảng</a:t>
            </a:r>
            <a:r>
              <a:rPr lang="en-US" sz="4400" dirty="0" smtClean="0">
                <a:solidFill>
                  <a:srgbClr val="7DBD00"/>
                </a:solidFill>
              </a:rPr>
              <a:t>	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 employees = </a:t>
            </a:r>
            <a:r>
              <a:rPr lang="en-US" sz="1800" dirty="0">
                <a:solidFill>
                  <a:srgbClr val="23FF83"/>
                </a:solidFill>
                <a:latin typeface="Menlo-Regular" charset="0"/>
              </a:rPr>
              <a:t>Table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800" dirty="0">
                <a:solidFill>
                  <a:srgbClr val="FF2C38"/>
                </a:solidFill>
                <a:latin typeface="Menlo-Regular" charset="0"/>
              </a:rPr>
              <a:t>"Employees"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enlo-Regular" charset="0"/>
              </a:rPr>
              <a:t>emploteeId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800" dirty="0">
                <a:solidFill>
                  <a:srgbClr val="23FF83"/>
                </a:solidFill>
                <a:latin typeface="Menlo-Regular" charset="0"/>
              </a:rPr>
              <a:t>Expression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&lt;</a:t>
            </a:r>
            <a:r>
              <a:rPr lang="en-US" sz="1800" dirty="0">
                <a:solidFill>
                  <a:srgbClr val="00A0FF"/>
                </a:solidFill>
                <a:latin typeface="Menlo-Regular" charset="0"/>
              </a:rPr>
              <a:t>Int64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&gt;(</a:t>
            </a:r>
            <a:r>
              <a:rPr lang="en-US" sz="1800" dirty="0">
                <a:solidFill>
                  <a:srgbClr val="FF2C38"/>
                </a:solidFill>
                <a:latin typeface="Menlo-Regular" charset="0"/>
              </a:rPr>
              <a:t>"id</a:t>
            </a:r>
            <a:r>
              <a:rPr lang="en-US" sz="1800" dirty="0" smtClean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name = </a:t>
            </a:r>
            <a:r>
              <a:rPr lang="en-US" sz="1800" dirty="0">
                <a:solidFill>
                  <a:srgbClr val="23FF83"/>
                </a:solidFill>
                <a:latin typeface="Menlo-Regular" charset="0"/>
              </a:rPr>
              <a:t>Expression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&lt;</a:t>
            </a:r>
            <a:r>
              <a:rPr lang="en-US" sz="1800" dirty="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?&gt;(</a:t>
            </a:r>
            <a:r>
              <a:rPr lang="en-US" sz="1800" dirty="0">
                <a:solidFill>
                  <a:srgbClr val="FF2C38"/>
                </a:solidFill>
                <a:latin typeface="Menlo-Regular" charset="0"/>
              </a:rPr>
              <a:t>"name"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email = </a:t>
            </a:r>
            <a:r>
              <a:rPr lang="en-US" sz="1800" dirty="0">
                <a:solidFill>
                  <a:srgbClr val="23FF83"/>
                </a:solidFill>
                <a:latin typeface="Menlo-Regular" charset="0"/>
              </a:rPr>
              <a:t>Expression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&lt;</a:t>
            </a:r>
            <a:r>
              <a:rPr lang="en-US" sz="1800" dirty="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&gt;(</a:t>
            </a:r>
            <a:r>
              <a:rPr lang="en-US" sz="1800" dirty="0">
                <a:solidFill>
                  <a:srgbClr val="FF2C38"/>
                </a:solidFill>
                <a:latin typeface="Menlo-Regular" charset="0"/>
              </a:rPr>
              <a:t>"email</a:t>
            </a:r>
            <a:r>
              <a:rPr lang="en-US" sz="1800" dirty="0" smtClean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sz="1800" dirty="0">
                <a:solidFill>
                  <a:srgbClr val="23FF83"/>
                </a:solidFill>
                <a:latin typeface="Menlo-Regular" charset="0"/>
              </a:rPr>
              <a:t> </a:t>
            </a:r>
            <a:endParaRPr lang="en-US" sz="1800" dirty="0" smtClean="0">
              <a:solidFill>
                <a:srgbClr val="23FF83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3FF83"/>
                </a:solidFill>
                <a:latin typeface="Menlo-Regular" charset="0"/>
              </a:rPr>
              <a:t>Expression: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Là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một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srtuct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SQLite.swift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tạo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ra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nó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tương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ứng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với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cột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trong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Bảng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.</a:t>
            </a:r>
            <a:endParaRPr lang="en-US" sz="1800" dirty="0" smtClean="0">
              <a:solidFill>
                <a:srgbClr val="FFFFFF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Tảo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bảng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31895"/>
                </a:solidFill>
                <a:latin typeface="Menlo-Regular" charset="0"/>
              </a:rPr>
              <a:t>try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3FF83"/>
                </a:solidFill>
                <a:latin typeface="Menlo-Regular" charset="0"/>
              </a:rPr>
              <a:t>db</a:t>
            </a:r>
            <a:r>
              <a:rPr lang="en-US" sz="20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2000" dirty="0" err="1">
                <a:solidFill>
                  <a:srgbClr val="23FF83"/>
                </a:solidFill>
                <a:latin typeface="Menlo-Regular" charset="0"/>
              </a:rPr>
              <a:t>run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Menlo-Regular" charset="0"/>
              </a:rPr>
              <a:t>employees.</a:t>
            </a:r>
            <a:r>
              <a:rPr lang="en-US" sz="2000" dirty="0" err="1">
                <a:solidFill>
                  <a:srgbClr val="23FF83"/>
                </a:solidFill>
                <a:latin typeface="Menlo-Regular" charset="0"/>
              </a:rPr>
              <a:t>create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 { t </a:t>
            </a:r>
            <a:r>
              <a:rPr lang="en-US" sz="2000" dirty="0">
                <a:solidFill>
                  <a:srgbClr val="D31895"/>
                </a:solidFill>
                <a:latin typeface="Menlo-Regular" charset="0"/>
              </a:rPr>
              <a:t>in</a:t>
            </a:r>
            <a:endParaRPr lang="en-US" sz="2000" dirty="0">
              <a:solidFill>
                <a:srgbClr val="FFFFFF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2000" dirty="0" err="1">
                <a:solidFill>
                  <a:srgbClr val="FFFFFF"/>
                </a:solidFill>
                <a:latin typeface="Menlo-Regular" charset="0"/>
              </a:rPr>
              <a:t>t.</a:t>
            </a:r>
            <a:r>
              <a:rPr lang="en-US" sz="2000" dirty="0" err="1">
                <a:solidFill>
                  <a:srgbClr val="23FF83"/>
                </a:solidFill>
                <a:latin typeface="Menlo-Regular" charset="0"/>
              </a:rPr>
              <a:t>column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Menlo-Regular" charset="0"/>
              </a:rPr>
              <a:t>emploteeId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Menlo-Regular" charset="0"/>
              </a:rPr>
              <a:t>primaryKey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2000" dirty="0">
                <a:solidFill>
                  <a:srgbClr val="D31895"/>
                </a:solidFill>
                <a:latin typeface="Menlo-Regular" charset="0"/>
              </a:rPr>
              <a:t>true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ro-RO" sz="2000" dirty="0" err="1">
                <a:solidFill>
                  <a:srgbClr val="FFFFFF"/>
                </a:solidFill>
                <a:latin typeface="Menlo-Regular" charset="0"/>
              </a:rPr>
              <a:t>t.</a:t>
            </a:r>
            <a:r>
              <a:rPr lang="ro-RO" sz="2000" dirty="0" err="1">
                <a:solidFill>
                  <a:srgbClr val="23FF83"/>
                </a:solidFill>
                <a:latin typeface="Menlo-Regular" charset="0"/>
              </a:rPr>
              <a:t>column</a:t>
            </a: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2000" dirty="0" err="1">
                <a:solidFill>
                  <a:srgbClr val="FFFFFF"/>
                </a:solidFill>
                <a:latin typeface="Menlo-Regular" charset="0"/>
              </a:rPr>
              <a:t>name</a:t>
            </a: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ro-RO" sz="2000" dirty="0" err="1">
                <a:solidFill>
                  <a:srgbClr val="FFFFFF"/>
                </a:solidFill>
                <a:latin typeface="Menlo-Regular" charset="0"/>
              </a:rPr>
              <a:t>t.</a:t>
            </a:r>
            <a:r>
              <a:rPr lang="ro-RO" sz="2000" dirty="0" err="1">
                <a:solidFill>
                  <a:srgbClr val="23FF83"/>
                </a:solidFill>
                <a:latin typeface="Menlo-Regular" charset="0"/>
              </a:rPr>
              <a:t>column</a:t>
            </a: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(email, </a:t>
            </a:r>
            <a:r>
              <a:rPr lang="ro-RO" sz="2000" dirty="0" err="1">
                <a:solidFill>
                  <a:srgbClr val="FFFFFF"/>
                </a:solidFill>
                <a:latin typeface="Menlo-Regular" charset="0"/>
              </a:rPr>
              <a:t>unique</a:t>
            </a: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ro-RO" sz="2000" dirty="0" err="1">
                <a:solidFill>
                  <a:srgbClr val="D31895"/>
                </a:solidFill>
                <a:latin typeface="Menlo-Regular" charset="0"/>
              </a:rPr>
              <a:t>true</a:t>
            </a:r>
            <a:r>
              <a:rPr lang="ro-RO" sz="20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2000" dirty="0" smtClean="0">
                <a:solidFill>
                  <a:srgbClr val="FFFFFF"/>
                </a:solidFill>
                <a:latin typeface="Menlo-Regular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// CREATE TABLE "employees" 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//     "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emploteeId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" INTEGER PRIMARY KEY NOT NULL,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600" dirty="0">
                <a:solidFill>
                  <a:srgbClr val="41CC45"/>
                </a:solidFill>
                <a:latin typeface="Menlo-Regular" charset="0"/>
              </a:rPr>
              <a:t>//     "</a:t>
            </a:r>
            <a:r>
              <a:rPr lang="de-DE" sz="1600" dirty="0" err="1">
                <a:solidFill>
                  <a:srgbClr val="41CC45"/>
                </a:solidFill>
                <a:latin typeface="Menlo-Regular" charset="0"/>
              </a:rPr>
              <a:t>name</a:t>
            </a:r>
            <a:r>
              <a:rPr lang="de-DE" sz="1600" dirty="0">
                <a:solidFill>
                  <a:srgbClr val="41CC45"/>
                </a:solidFill>
                <a:latin typeface="Menlo-Regular" charset="0"/>
              </a:rPr>
              <a:t>" TEXT,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//     "email" TEXT NOT NULL UNIQUE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600" dirty="0">
                <a:solidFill>
                  <a:srgbClr val="41CC45"/>
                </a:solidFill>
                <a:latin typeface="Menlo-Regular" charset="0"/>
              </a:rPr>
              <a:t>// )</a:t>
            </a:r>
            <a:endParaRPr lang="de-DE" sz="1600" dirty="0" smtClean="0">
              <a:solidFill>
                <a:srgbClr val="FFFFFF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5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Ràng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buộc cột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P</a:t>
            </a:r>
            <a:r>
              <a:rPr lang="en-US" sz="4000" dirty="0" err="1" smtClean="0"/>
              <a:t>rimaryKey</a:t>
            </a:r>
            <a:endParaRPr lang="en-US" sz="4000" dirty="0"/>
          </a:p>
          <a:p>
            <a:r>
              <a:rPr lang="en-US" sz="4000" dirty="0"/>
              <a:t>Unique</a:t>
            </a:r>
          </a:p>
          <a:p>
            <a:r>
              <a:rPr lang="en-US" sz="4000" dirty="0"/>
              <a:t>Check</a:t>
            </a:r>
          </a:p>
          <a:p>
            <a:r>
              <a:rPr lang="en-US" sz="4000" dirty="0" err="1"/>
              <a:t>DefaultValue</a:t>
            </a:r>
            <a:endParaRPr lang="en-US" sz="4000" dirty="0"/>
          </a:p>
          <a:p>
            <a:r>
              <a:rPr lang="en-US" sz="4000" dirty="0" smtClean="0"/>
              <a:t>Collate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6912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rgbClr val="7DBD00"/>
                </a:solidFill>
              </a:rPr>
              <a:t>Ràng</a:t>
            </a:r>
            <a:r>
              <a:rPr lang="en-US" sz="4400" dirty="0">
                <a:solidFill>
                  <a:srgbClr val="7DBD00"/>
                </a:solidFill>
              </a:rPr>
              <a:t> </a:t>
            </a:r>
            <a:r>
              <a:rPr lang="en-US" sz="4400" dirty="0" err="1">
                <a:solidFill>
                  <a:srgbClr val="7DBD00"/>
                </a:solidFill>
              </a:rPr>
              <a:t>buộc</a:t>
            </a:r>
            <a:r>
              <a:rPr lang="en-US" sz="4400" dirty="0">
                <a:solidFill>
                  <a:srgbClr val="7DBD00"/>
                </a:solidFill>
              </a:rPr>
              <a:t> </a:t>
            </a:r>
            <a:r>
              <a:rPr lang="en-US" sz="4400" dirty="0" err="1">
                <a:solidFill>
                  <a:srgbClr val="7DBD00"/>
                </a:solidFill>
              </a:rPr>
              <a:t>hàng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err="1"/>
              <a:t>P</a:t>
            </a:r>
            <a:r>
              <a:rPr lang="en-US" sz="5400" dirty="0" err="1" smtClean="0"/>
              <a:t>rimaryKey</a:t>
            </a:r>
            <a:endParaRPr lang="en-US" sz="5400" dirty="0"/>
          </a:p>
          <a:p>
            <a:r>
              <a:rPr lang="en-US" sz="5400" dirty="0"/>
              <a:t>Unique</a:t>
            </a:r>
          </a:p>
          <a:p>
            <a:r>
              <a:rPr lang="en-US" sz="5400" dirty="0"/>
              <a:t>Check</a:t>
            </a:r>
          </a:p>
          <a:p>
            <a:r>
              <a:rPr lang="en-US" sz="5400" dirty="0" err="1"/>
              <a:t>F</a:t>
            </a:r>
            <a:r>
              <a:rPr lang="en-US" sz="5400" dirty="0" err="1" smtClean="0"/>
              <a:t>oreignKey</a:t>
            </a:r>
            <a:endParaRPr lang="en-US" sz="5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7DBD00"/>
                </a:solidFill>
              </a:rPr>
              <a:t>Các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câu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lệnh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cơ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bản</a:t>
            </a:r>
            <a:r>
              <a:rPr lang="en-US" sz="4800" dirty="0" smtClean="0">
                <a:solidFill>
                  <a:srgbClr val="7DBD00"/>
                </a:solidFill>
              </a:rPr>
              <a:t>(Demo)</a:t>
            </a:r>
            <a:endParaRPr lang="en-US" sz="48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 smtClean="0"/>
              <a:t>Insert</a:t>
            </a:r>
          </a:p>
          <a:p>
            <a:r>
              <a:rPr lang="en-US" sz="4400" dirty="0" smtClean="0"/>
              <a:t>Select</a:t>
            </a:r>
          </a:p>
          <a:p>
            <a:r>
              <a:rPr lang="en-US" sz="4400" dirty="0" smtClean="0"/>
              <a:t>Update</a:t>
            </a:r>
          </a:p>
          <a:p>
            <a:r>
              <a:rPr lang="en-US" sz="4400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8257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7DBD00"/>
                </a:solidFill>
              </a:rPr>
              <a:t>  </a:t>
            </a:r>
            <a:r>
              <a:rPr lang="en-US" sz="4800" dirty="0" err="1" smtClean="0">
                <a:solidFill>
                  <a:srgbClr val="7DBD00"/>
                </a:solidFill>
              </a:rPr>
              <a:t>Các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câu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lệnh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cơ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bản</a:t>
            </a:r>
            <a:r>
              <a:rPr lang="en-US" sz="4800" dirty="0" smtClean="0">
                <a:solidFill>
                  <a:srgbClr val="7DBD00"/>
                </a:solidFill>
              </a:rPr>
              <a:t>(Demo)	</a:t>
            </a:r>
            <a:endParaRPr lang="en-US" sz="48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400" dirty="0" smtClean="0"/>
              <a:t>Join Table</a:t>
            </a:r>
          </a:p>
          <a:p>
            <a:r>
              <a:rPr lang="en-US" sz="4400" dirty="0" err="1" smtClean="0"/>
              <a:t>Tạo</a:t>
            </a:r>
            <a:r>
              <a:rPr lang="en-US" sz="4400" dirty="0" smtClean="0"/>
              <a:t> Filter</a:t>
            </a:r>
          </a:p>
          <a:p>
            <a:r>
              <a:rPr lang="en-US" sz="4400" dirty="0" smtClean="0"/>
              <a:t>Sorting Rows</a:t>
            </a:r>
          </a:p>
          <a:p>
            <a:r>
              <a:rPr lang="en-US" sz="4400" dirty="0" smtClean="0"/>
              <a:t>Limiting</a:t>
            </a:r>
          </a:p>
        </p:txBody>
      </p:sp>
    </p:spTree>
    <p:extLst>
      <p:ext uri="{BB962C8B-B14F-4D97-AF65-F5344CB8AC3E}">
        <p14:creationId xmlns:p14="http://schemas.microsoft.com/office/powerpoint/2010/main" val="11380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7DBD00"/>
                </a:solidFill>
              </a:rPr>
              <a:t>  </a:t>
            </a:r>
            <a:r>
              <a:rPr lang="en-US" sz="4800" dirty="0" err="1" smtClean="0">
                <a:solidFill>
                  <a:srgbClr val="7DBD00"/>
                </a:solidFill>
              </a:rPr>
              <a:t>Các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câu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lệnh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cơ</a:t>
            </a:r>
            <a:r>
              <a:rPr lang="en-US" sz="4800" dirty="0" smtClean="0">
                <a:solidFill>
                  <a:srgbClr val="7DBD00"/>
                </a:solidFill>
              </a:rPr>
              <a:t> </a:t>
            </a:r>
            <a:r>
              <a:rPr lang="en-US" sz="4800" dirty="0" err="1" smtClean="0">
                <a:solidFill>
                  <a:srgbClr val="7DBD00"/>
                </a:solidFill>
              </a:rPr>
              <a:t>bản</a:t>
            </a:r>
            <a:r>
              <a:rPr lang="en-US" sz="4800" dirty="0" smtClean="0">
                <a:solidFill>
                  <a:srgbClr val="7DBD00"/>
                </a:solidFill>
              </a:rPr>
              <a:t>(Demo)	</a:t>
            </a:r>
            <a:endParaRPr lang="en-US" sz="48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400" dirty="0" err="1" smtClean="0"/>
              <a:t>Tạo</a:t>
            </a:r>
            <a:r>
              <a:rPr lang="en-US" sz="4400" dirty="0" smtClean="0"/>
              <a:t> query</a:t>
            </a:r>
          </a:p>
          <a:p>
            <a:r>
              <a:rPr lang="en-US" sz="4400" dirty="0" smtClean="0"/>
              <a:t>Transaction(</a:t>
            </a:r>
            <a:r>
              <a:rPr lang="en-US" sz="4400" dirty="0" err="1" smtClean="0"/>
              <a:t>khái</a:t>
            </a:r>
            <a:r>
              <a:rPr lang="en-US" sz="4400" dirty="0" smtClean="0"/>
              <a:t> </a:t>
            </a:r>
            <a:r>
              <a:rPr lang="en-US" sz="4400" dirty="0" err="1" smtClean="0"/>
              <a:t>niệm</a:t>
            </a:r>
            <a:r>
              <a:rPr lang="en-US" sz="4400" dirty="0" smtClean="0"/>
              <a:t> </a:t>
            </a:r>
            <a:r>
              <a:rPr lang="en-US" sz="4400" dirty="0" err="1" smtClean="0"/>
              <a:t>về</a:t>
            </a:r>
            <a:r>
              <a:rPr lang="en-US" sz="4400" dirty="0" smtClean="0"/>
              <a:t> transaction)</a:t>
            </a:r>
          </a:p>
        </p:txBody>
      </p:sp>
    </p:spTree>
    <p:extLst>
      <p:ext uri="{BB962C8B-B14F-4D97-AF65-F5344CB8AC3E}">
        <p14:creationId xmlns:p14="http://schemas.microsoft.com/office/powerpoint/2010/main" val="443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12395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 smtClean="0">
                <a:solidFill>
                  <a:schemeClr val="bg1"/>
                </a:solidFill>
              </a:rPr>
              <a:t>-</a:t>
            </a:r>
            <a:r>
              <a:rPr lang="en-US" sz="4800" dirty="0" err="1" smtClean="0">
                <a:solidFill>
                  <a:schemeClr val="bg1"/>
                </a:solidFill>
              </a:rPr>
              <a:t>Là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cái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gì</a:t>
            </a:r>
            <a:endParaRPr lang="en-US" sz="4800" dirty="0">
              <a:solidFill>
                <a:schemeClr val="bg1"/>
              </a:solidFill>
            </a:endParaRPr>
          </a:p>
          <a:p>
            <a:pPr algn="just"/>
            <a:r>
              <a:rPr lang="en-US" sz="4800" dirty="0" smtClean="0">
                <a:solidFill>
                  <a:schemeClr val="bg1"/>
                </a:solidFill>
              </a:rPr>
              <a:t>-</a:t>
            </a:r>
            <a:r>
              <a:rPr lang="en-US" sz="4800" dirty="0" err="1" smtClean="0">
                <a:solidFill>
                  <a:schemeClr val="bg1"/>
                </a:solidFill>
              </a:rPr>
              <a:t>Ưu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điểm</a:t>
            </a:r>
            <a:endParaRPr lang="en-US" sz="4800" dirty="0">
              <a:solidFill>
                <a:schemeClr val="bg1"/>
              </a:solidFill>
            </a:endParaRPr>
          </a:p>
          <a:p>
            <a:pPr algn="just"/>
            <a:r>
              <a:rPr lang="en-US" sz="4800" dirty="0" smtClean="0">
                <a:solidFill>
                  <a:schemeClr val="bg1"/>
                </a:solidFill>
              </a:rPr>
              <a:t>-</a:t>
            </a:r>
            <a:r>
              <a:rPr lang="en-US" sz="4800" dirty="0" err="1" smtClean="0">
                <a:solidFill>
                  <a:schemeClr val="bg1"/>
                </a:solidFill>
              </a:rPr>
              <a:t>Khi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nào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sử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dụng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8512"/>
            <a:ext cx="3206750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DBD00"/>
                </a:solidFill>
              </a:rPr>
              <a:t>Là cái gì</a:t>
            </a: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Phần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mềm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quản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lý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cơ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sở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dữ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liệu</a:t>
            </a:r>
            <a:r>
              <a:rPr lang="en-US" sz="3600" dirty="0">
                <a:solidFill>
                  <a:schemeClr val="bg1"/>
                </a:solidFill>
              </a:rPr>
              <a:t> nhúng trực tiếp trong ứng dụng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Không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cần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cài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đặt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cấu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hình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Nhỏ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gọn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Không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có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phần quyền như Postgresql, MySQL, Oracle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DBD00"/>
                </a:solidFill>
              </a:rPr>
              <a:t>Ưu điểm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</a:rPr>
              <a:t>Không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cài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đặt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cấu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hình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</a:rPr>
              <a:t>Nhỏ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gọn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</a:rPr>
              <a:t>Dễ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dàng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chép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</a:rPr>
              <a:t>Hỗ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trợ</a:t>
            </a:r>
            <a:r>
              <a:rPr lang="en-US" sz="2800" dirty="0" smtClean="0">
                <a:solidFill>
                  <a:schemeClr val="bg1"/>
                </a:solidFill>
              </a:rPr>
              <a:t> transaction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chuẩn</a:t>
            </a:r>
            <a:r>
              <a:rPr lang="en-US" sz="2800" dirty="0" smtClean="0">
                <a:solidFill>
                  <a:schemeClr val="bg1"/>
                </a:solidFill>
              </a:rPr>
              <a:t> ACID.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</a:rPr>
              <a:t>Hỗ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trợ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tính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tăng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SQL92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API </a:t>
            </a:r>
            <a:r>
              <a:rPr lang="en-US" sz="2800" dirty="0" err="1" smtClean="0">
                <a:solidFill>
                  <a:schemeClr val="bg1"/>
                </a:solidFill>
              </a:rPr>
              <a:t>dễ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</a:rPr>
              <a:t>Sử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trên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nhiều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nên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tảng</a:t>
            </a:r>
            <a:r>
              <a:rPr lang="en-US" sz="2800" dirty="0" smtClean="0">
                <a:solidFill>
                  <a:schemeClr val="bg1"/>
                </a:solidFill>
              </a:rPr>
              <a:t>(Linux, </a:t>
            </a:r>
            <a:r>
              <a:rPr lang="en-US" sz="2800" dirty="0" err="1" smtClean="0">
                <a:solidFill>
                  <a:schemeClr val="bg1"/>
                </a:solidFill>
              </a:rPr>
              <a:t>MacOS</a:t>
            </a:r>
            <a:r>
              <a:rPr lang="en-US" sz="2800" dirty="0" smtClean="0">
                <a:solidFill>
                  <a:schemeClr val="bg1"/>
                </a:solidFill>
              </a:rPr>
              <a:t>, Android, IOS</a:t>
            </a:r>
            <a:r>
              <a:rPr lang="is-IS" sz="2800" dirty="0" smtClean="0">
                <a:solidFill>
                  <a:schemeClr val="bg1"/>
                </a:solidFill>
              </a:rPr>
              <a:t>…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is-I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DBD00"/>
                </a:solidFill>
              </a:rPr>
              <a:t>Khi nào dùng</a:t>
            </a: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Lưu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trữ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dữ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liệu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ở</a:t>
            </a:r>
            <a:r>
              <a:rPr lang="en-US" sz="3600" dirty="0" smtClean="0">
                <a:solidFill>
                  <a:schemeClr val="bg1"/>
                </a:solidFill>
              </a:rPr>
              <a:t> local.</a:t>
            </a:r>
          </a:p>
          <a:p>
            <a:pPr marL="342900" indent="-342900"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</a:rPr>
              <a:t>Không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cần</a:t>
            </a:r>
            <a:r>
              <a:rPr lang="en-US" sz="3600" dirty="0">
                <a:solidFill>
                  <a:schemeClr val="bg1"/>
                </a:solidFill>
              </a:rPr>
              <a:t> internet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Với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thiệt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bị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có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bộ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nhớ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thấp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mà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cần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xử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lý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nhiều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tác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vụ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liên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quan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đến</a:t>
            </a:r>
            <a:r>
              <a:rPr lang="en-US" sz="3600" dirty="0" smtClean="0">
                <a:solidFill>
                  <a:schemeClr val="bg1"/>
                </a:solidFill>
              </a:rPr>
              <a:t> memory.</a:t>
            </a:r>
          </a:p>
          <a:p>
            <a:pPr marL="342900" indent="-342900">
              <a:buFontTx/>
              <a:buChar char="-"/>
            </a:pPr>
            <a:r>
              <a:rPr lang="en-US" sz="3600" dirty="0" err="1" smtClean="0">
                <a:solidFill>
                  <a:schemeClr val="bg1"/>
                </a:solidFill>
              </a:rPr>
              <a:t>Truy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xuất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dữ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liệu</a:t>
            </a:r>
            <a:r>
              <a:rPr lang="en-US" sz="3600" dirty="0" smtClean="0">
                <a:solidFill>
                  <a:schemeClr val="bg1"/>
                </a:solidFill>
              </a:rPr>
              <a:t> background</a:t>
            </a:r>
          </a:p>
          <a:p>
            <a:pPr marL="342900" indent="-342900">
              <a:buFontTx/>
              <a:buChar char="-"/>
            </a:pPr>
            <a:r>
              <a:rPr lang="is-IS" sz="3600" dirty="0" smtClean="0">
                <a:solidFill>
                  <a:schemeClr val="bg1"/>
                </a:solidFill>
              </a:rPr>
              <a:t>…...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SQLite.Swift thư viện 3</a:t>
            </a:r>
            <a:r>
              <a:rPr lang="en-US" sz="4400" baseline="30000" dirty="0" err="1" smtClean="0">
                <a:solidFill>
                  <a:srgbClr val="7DBD00"/>
                </a:solidFill>
              </a:rPr>
              <a:t>rd</a:t>
            </a:r>
            <a:r>
              <a:rPr lang="en-US" sz="4400" dirty="0" err="1" smtClean="0">
                <a:solidFill>
                  <a:srgbClr val="7DBD00"/>
                </a:solidFill>
              </a:rPr>
              <a:t> party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stephencelis</a:t>
            </a:r>
            <a:r>
              <a:rPr lang="en-US" dirty="0"/>
              <a:t>/</a:t>
            </a:r>
            <a:r>
              <a:rPr lang="en-US" dirty="0" err="1"/>
              <a:t>SQLite.swift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Tóm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tắt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nội</a:t>
            </a:r>
            <a:r>
              <a:rPr lang="en-US" sz="4400" dirty="0" smtClean="0">
                <a:solidFill>
                  <a:srgbClr val="7DBD00"/>
                </a:solidFill>
              </a:rPr>
              <a:t> dung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(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expression)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(row, table)</a:t>
            </a:r>
          </a:p>
          <a:p>
            <a:r>
              <a:rPr lang="en-US" dirty="0"/>
              <a:t>SQLite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/>
              <a:t>Insert, Select, Update, Delete</a:t>
            </a:r>
          </a:p>
          <a:p>
            <a:pPr lvl="1"/>
            <a:r>
              <a:rPr lang="en-US" dirty="0"/>
              <a:t>Join, Filter, Sorting, Limiting</a:t>
            </a:r>
          </a:p>
          <a:p>
            <a:pPr lvl="1"/>
            <a:r>
              <a:rPr lang="en-US" dirty="0"/>
              <a:t>query,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Cài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đặt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CocoaPods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gem install </a:t>
            </a:r>
            <a:r>
              <a:rPr lang="en-US" dirty="0" err="1"/>
              <a:t>cocoapods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SQLite.swift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CocoaPods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frameworksuse_frameworks</a:t>
            </a:r>
            <a:r>
              <a:rPr lang="en-US" dirty="0" smtClean="0"/>
              <a:t>!</a:t>
            </a:r>
          </a:p>
          <a:p>
            <a:pPr marL="457200" lvl="1" indent="0">
              <a:buNone/>
            </a:pPr>
            <a:r>
              <a:rPr lang="en-US" dirty="0" smtClean="0"/>
              <a:t>pod </a:t>
            </a:r>
            <a:r>
              <a:rPr lang="en-US" dirty="0"/>
              <a:t>'</a:t>
            </a:r>
            <a:r>
              <a:rPr lang="en-US" dirty="0" err="1"/>
              <a:t>SQLite.swift</a:t>
            </a:r>
            <a:r>
              <a:rPr lang="en-US" dirty="0"/>
              <a:t>'</a:t>
            </a:r>
            <a:endParaRPr lang="en-US" dirty="0" smtClean="0"/>
          </a:p>
          <a:p>
            <a:r>
              <a:rPr lang="en-US" dirty="0"/>
              <a:t>pod install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5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7DBD00"/>
                </a:solidFill>
              </a:rPr>
              <a:t>Kết</a:t>
            </a:r>
            <a:r>
              <a:rPr lang="en-US" sz="4400" dirty="0" smtClean="0">
                <a:solidFill>
                  <a:srgbClr val="7DBD00"/>
                </a:solidFill>
              </a:rPr>
              <a:t> </a:t>
            </a:r>
            <a:r>
              <a:rPr lang="en-US" sz="4400" dirty="0" err="1" smtClean="0">
                <a:solidFill>
                  <a:srgbClr val="7DBD00"/>
                </a:solidFill>
              </a:rPr>
              <a:t>nối</a:t>
            </a:r>
            <a:r>
              <a:rPr lang="en-US" sz="4400" dirty="0" smtClean="0">
                <a:solidFill>
                  <a:srgbClr val="7DBD00"/>
                </a:solidFill>
              </a:rPr>
              <a:t>	</a:t>
            </a:r>
            <a:endParaRPr lang="en-US" sz="4400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D31895"/>
                </a:solidFill>
                <a:latin typeface="Menlo-Regular" charset="0"/>
              </a:rPr>
              <a:t>import</a:t>
            </a:r>
            <a:r>
              <a:rPr lang="en-US" sz="2400">
                <a:solidFill>
                  <a:srgbClr val="FFFFFF"/>
                </a:solidFill>
                <a:latin typeface="Menlo-Regular" charset="0"/>
              </a:rPr>
              <a:t> SQLite</a:t>
            </a:r>
          </a:p>
          <a:p>
            <a:pPr marL="0" indent="0">
              <a:buNone/>
            </a:pPr>
            <a:r>
              <a:rPr lang="en-US" sz="240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2400">
                <a:solidFill>
                  <a:srgbClr val="FFFFFF"/>
                </a:solidFill>
                <a:latin typeface="Menlo-Regular" charset="0"/>
              </a:rPr>
              <a:t> db = </a:t>
            </a:r>
            <a:r>
              <a:rPr lang="en-US" sz="2400">
                <a:solidFill>
                  <a:srgbClr val="D31895"/>
                </a:solidFill>
                <a:latin typeface="Menlo-Regular" charset="0"/>
              </a:rPr>
              <a:t>try</a:t>
            </a:r>
            <a:r>
              <a:rPr lang="en-US" sz="2400">
                <a:solidFill>
                  <a:srgbClr val="FFFFFF"/>
                </a:solidFill>
                <a:latin typeface="Menlo-Regular" charset="0"/>
              </a:rPr>
              <a:t> Connection(</a:t>
            </a:r>
            <a:r>
              <a:rPr lang="en-US" sz="2400">
                <a:solidFill>
                  <a:srgbClr val="FF2C38"/>
                </a:solidFill>
                <a:latin typeface="Menlo-Regular" charset="0"/>
              </a:rPr>
              <a:t>"path/to/db.sqlite3"</a:t>
            </a:r>
            <a:r>
              <a:rPr lang="en-US" sz="240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sz="2400">
                <a:solidFill>
                  <a:srgbClr val="FFFFFF"/>
                </a:solidFill>
                <a:latin typeface="Corbel" charset="0"/>
              </a:rPr>
              <a:t> </a:t>
            </a:r>
            <a:br>
              <a:rPr lang="en-US" sz="2400">
                <a:solidFill>
                  <a:srgbClr val="FFFFFF"/>
                </a:solidFill>
                <a:latin typeface="Corbel" charset="0"/>
              </a:rPr>
            </a:br>
            <a:r>
              <a:rPr lang="en-US" sz="2400">
                <a:solidFill>
                  <a:srgbClr val="FFFFFF"/>
                </a:solidFill>
                <a:latin typeface="Corbel" charset="0"/>
              </a:rPr>
              <a:t/>
            </a:r>
            <a:br>
              <a:rPr lang="en-US" sz="2400">
                <a:solidFill>
                  <a:srgbClr val="FFFFFF"/>
                </a:solidFill>
                <a:latin typeface="Corbel" charset="0"/>
              </a:rPr>
            </a:br>
            <a:r>
              <a:rPr lang="en-US" sz="240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2400">
                <a:solidFill>
                  <a:srgbClr val="FFFFFF"/>
                </a:solidFill>
                <a:latin typeface="Menlo-Regular" charset="0"/>
              </a:rPr>
              <a:t> db2 = </a:t>
            </a:r>
            <a:r>
              <a:rPr lang="en-US" sz="2400">
                <a:solidFill>
                  <a:srgbClr val="D31895"/>
                </a:solidFill>
                <a:latin typeface="Menlo-Regular" charset="0"/>
              </a:rPr>
              <a:t>try</a:t>
            </a:r>
            <a:r>
              <a:rPr lang="en-US" sz="2400">
                <a:solidFill>
                  <a:srgbClr val="FFFFFF"/>
                </a:solidFill>
                <a:latin typeface="Menlo-Regular" charset="0"/>
              </a:rPr>
              <a:t> Connection()</a:t>
            </a:r>
            <a:br>
              <a:rPr lang="en-US" sz="2400">
                <a:solidFill>
                  <a:srgbClr val="FFFFFF"/>
                </a:solidFill>
                <a:latin typeface="Menlo-Regular" charset="0"/>
              </a:rPr>
            </a:br>
            <a:r>
              <a:rPr lang="en-US" sz="2400">
                <a:solidFill>
                  <a:srgbClr val="FFFFFF"/>
                </a:solidFill>
                <a:latin typeface="Menlo-Regular" charset="0"/>
              </a:rPr>
              <a:t/>
            </a:r>
            <a:br>
              <a:rPr lang="en-US" sz="2400">
                <a:solidFill>
                  <a:srgbClr val="FFFFFF"/>
                </a:solidFill>
                <a:latin typeface="Menlo-Regular" charset="0"/>
              </a:rPr>
            </a:br>
            <a:r>
              <a:rPr lang="en-US" sz="2400">
                <a:solidFill>
                  <a:srgbClr val="FFFFFF"/>
                </a:solidFill>
                <a:latin typeface="Menlo-Regular" charset="0"/>
              </a:rPr>
              <a:t>db lưu trong đường dẫn cụ thể</a:t>
            </a:r>
            <a:br>
              <a:rPr lang="en-US" sz="2400">
                <a:solidFill>
                  <a:srgbClr val="FFFFFF"/>
                </a:solidFill>
                <a:latin typeface="Menlo-Regular" charset="0"/>
              </a:rPr>
            </a:br>
            <a:r>
              <a:rPr lang="en-US" sz="2400">
                <a:solidFill>
                  <a:srgbClr val="FFFFFF"/>
                </a:solidFill>
                <a:latin typeface="Menlo-Regular" charset="0"/>
              </a:rPr>
              <a:t>db2 lưu trong bộ nhớ</a:t>
            </a:r>
            <a:endParaRPr lang="en-US" sz="2400">
              <a:solidFill>
                <a:srgbClr val="FFFFF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18505</TotalTime>
  <Words>390</Words>
  <Application>Microsoft Macintosh PowerPoint</Application>
  <PresentationFormat>On-screen Show (16:9)</PresentationFormat>
  <Paragraphs>88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Corbel</vt:lpstr>
      <vt:lpstr>Menlo-Regular</vt:lpstr>
      <vt:lpstr>Segoe UI</vt:lpstr>
      <vt:lpstr>Arial</vt:lpstr>
      <vt:lpstr>TechMasterBlack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SQLite.Swift thư viện 3rd party</vt:lpstr>
      <vt:lpstr>Tóm tắt nội dung</vt:lpstr>
      <vt:lpstr>Cài đặt</vt:lpstr>
      <vt:lpstr>Kết nối </vt:lpstr>
      <vt:lpstr>Tạo bảng </vt:lpstr>
      <vt:lpstr>Tảo bảng</vt:lpstr>
      <vt:lpstr>Ràng buộc cột</vt:lpstr>
      <vt:lpstr>Ràng buộc hàng</vt:lpstr>
      <vt:lpstr>Các câu lệnh cơ bản(Demo)</vt:lpstr>
      <vt:lpstr>  Các câu lệnh cơ bản(Demo) </vt:lpstr>
      <vt:lpstr>  Các câu lệnh cơ bản(Demo) 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3705</cp:revision>
  <dcterms:created xsi:type="dcterms:W3CDTF">2010-08-13T13:59:12Z</dcterms:created>
  <dcterms:modified xsi:type="dcterms:W3CDTF">2016-09-09T04:04:59Z</dcterms:modified>
</cp:coreProperties>
</file>