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4" r:id="rId2"/>
    <p:sldId id="330" r:id="rId3"/>
    <p:sldId id="329" r:id="rId4"/>
    <p:sldId id="335" r:id="rId5"/>
    <p:sldId id="331" r:id="rId6"/>
    <p:sldId id="332" r:id="rId7"/>
    <p:sldId id="336" r:id="rId8"/>
    <p:sldId id="333" r:id="rId9"/>
    <p:sldId id="334" r:id="rId10"/>
    <p:sldId id="33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D00"/>
    <a:srgbClr val="003C83"/>
    <a:srgbClr val="FBCF0A"/>
    <a:srgbClr val="ECF613"/>
    <a:srgbClr val="D4D400"/>
    <a:srgbClr val="FFFF00"/>
    <a:srgbClr val="DCF600"/>
    <a:srgbClr val="FF3300"/>
    <a:srgbClr val="E2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2" autoAdjust="0"/>
    <p:restoredTop sz="96405" autoAdjust="0"/>
  </p:normalViewPr>
  <p:slideViewPr>
    <p:cSldViewPr>
      <p:cViewPr>
        <p:scale>
          <a:sx n="156" d="100"/>
          <a:sy n="156" d="100"/>
        </p:scale>
        <p:origin x="320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87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428750"/>
            <a:ext cx="8040688" cy="158120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server3\restrict\ftp_root\Clients\White_Whale\3-20015_MichalGideoni\Template_Art\SharePoint-Ignite-lockup-ho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77832" y="4793184"/>
            <a:ext cx="2284337" cy="196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43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/>
                <a:cs typeface="Corbel"/>
              </a:defRPr>
            </a:lvl1pPr>
            <a:lvl2pPr>
              <a:defRPr>
                <a:latin typeface="Corbel"/>
                <a:cs typeface="Corbel"/>
              </a:defRPr>
            </a:lvl2pPr>
            <a:lvl3pPr>
              <a:defRPr>
                <a:latin typeface="Corbel"/>
                <a:cs typeface="Corbel"/>
              </a:defRPr>
            </a:lvl3pPr>
            <a:lvl4pPr>
              <a:defRPr>
                <a:latin typeface="Corbel"/>
                <a:cs typeface="Corbel"/>
              </a:defRPr>
            </a:lvl4pPr>
            <a:lvl5pPr>
              <a:defRPr>
                <a:latin typeface="Corbel"/>
                <a:cs typeface="Corbe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1885950"/>
            <a:ext cx="8610600" cy="1402556"/>
          </a:xfrm>
        </p:spPr>
        <p:txBody>
          <a:bodyPr anchor="t">
            <a:normAutofit/>
          </a:bodyPr>
          <a:lstStyle>
            <a:lvl1pPr algn="ctr">
              <a:defRPr sz="3600" b="0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306D676-E6CE-49ED-B2E4-C47FD7365D30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EDB1D70-9B4A-4875-947F-49BC9D4447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7086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828800" y="70866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70866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5486400" y="70866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315200" y="70866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8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06D676-E6CE-49ED-B2E4-C47FD7365D30}" type="datetimeFigureOut">
              <a:rPr lang="en-US" smtClean="0"/>
              <a:pPr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DB1D70-9B4A-4875-947F-49BC9D444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6" r:id="rId5"/>
    <p:sldLayoutId id="2147483652" r:id="rId6"/>
    <p:sldLayoutId id="2147483653" r:id="rId7"/>
    <p:sldLayoutId id="2147483665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2" r:id="rId15"/>
    <p:sldLayoutId id="2147483663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bg1"/>
          </a:solidFill>
          <a:latin typeface="Corbel"/>
          <a:ea typeface="Segoe UI" pitchFamily="34" charset="0"/>
          <a:cs typeface="Corbel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bg1"/>
          </a:solidFill>
          <a:latin typeface="Corbel"/>
          <a:ea typeface="Segoe UI" pitchFamily="34" charset="0"/>
          <a:cs typeface="Corbel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bg1"/>
          </a:solidFill>
          <a:latin typeface="Corbel"/>
          <a:ea typeface="Segoe UI" pitchFamily="34" charset="0"/>
          <a:cs typeface="Corbel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bg1"/>
          </a:solidFill>
          <a:latin typeface="Corbel"/>
          <a:ea typeface="Segoe UI" pitchFamily="34" charset="0"/>
          <a:cs typeface="Corbe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895350"/>
            <a:ext cx="7772400" cy="21336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lnSpc>
                <a:spcPct val="140000"/>
              </a:lnSpc>
            </a:pPr>
            <a:r>
              <a:rPr lang="en-US" sz="6000" b="1" dirty="0" err="1" smtClean="0">
                <a:solidFill>
                  <a:srgbClr val="7DBD00"/>
                </a:solidFill>
              </a:rPr>
              <a:t>Các</a:t>
            </a:r>
            <a:r>
              <a:rPr lang="en-US" sz="6000" b="1" dirty="0" smtClean="0">
                <a:solidFill>
                  <a:srgbClr val="7DBD00"/>
                </a:solidFill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</a:rPr>
              <a:t>thư</a:t>
            </a:r>
            <a:r>
              <a:rPr lang="en-US" sz="6000" b="1" dirty="0" smtClean="0">
                <a:solidFill>
                  <a:srgbClr val="7DBD00"/>
                </a:solidFill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</a:rPr>
              <a:t>viện</a:t>
            </a:r>
            <a:r>
              <a:rPr lang="en-US" sz="6000" b="1" dirty="0" smtClean="0">
                <a:solidFill>
                  <a:srgbClr val="7DBD00"/>
                </a:solidFill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</a:rPr>
              <a:t>về</a:t>
            </a:r>
            <a:r>
              <a:rPr lang="en-US" sz="6000" b="1" dirty="0" smtClean="0">
                <a:solidFill>
                  <a:srgbClr val="7DBD00"/>
                </a:solidFill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</a:rPr>
              <a:t>giao</a:t>
            </a:r>
            <a:r>
              <a:rPr lang="en-US" sz="6000" b="1" dirty="0" smtClean="0">
                <a:solidFill>
                  <a:srgbClr val="7DBD00"/>
                </a:solidFill>
              </a:rPr>
              <a:t> </a:t>
            </a:r>
            <a:r>
              <a:rPr lang="en-US" sz="6000" b="1" dirty="0" err="1" smtClean="0">
                <a:solidFill>
                  <a:srgbClr val="7DBD00"/>
                </a:solidFill>
              </a:rPr>
              <a:t>diện</a:t>
            </a:r>
            <a:r>
              <a:rPr lang="en-US" sz="6000" b="1" dirty="0">
                <a:solidFill>
                  <a:srgbClr val="7DBD00"/>
                </a:solidFill>
              </a:rPr>
              <a:t/>
            </a:r>
            <a:br>
              <a:rPr lang="en-US" sz="6000" b="1" dirty="0">
                <a:solidFill>
                  <a:srgbClr val="7DBD00"/>
                </a:solidFill>
              </a:rPr>
            </a:br>
            <a:endParaRPr lang="en-US" sz="6000" i="1" dirty="0">
              <a:latin typeface="Corbel"/>
              <a:cs typeface="Corbe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426" y="4248150"/>
            <a:ext cx="2133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http</a:t>
            </a:r>
            <a:r>
              <a:rPr lang="en-US" dirty="0">
                <a:solidFill>
                  <a:srgbClr val="FFFFFF"/>
                </a:solidFill>
              </a:rPr>
              <a:t>://</a:t>
            </a:r>
            <a:r>
              <a:rPr lang="en-US" dirty="0" err="1">
                <a:solidFill>
                  <a:srgbClr val="FFFFFF"/>
                </a:solidFill>
              </a:rPr>
              <a:t>techmaster.vn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48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7DBD00"/>
                </a:solidFill>
              </a:rPr>
              <a:t>RATreeView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1800" dirty="0" err="1" smtClean="0">
                <a:latin typeface="Menlo-Regular" charset="0"/>
              </a:rPr>
              <a:t>Các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func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trong</a:t>
            </a:r>
            <a:r>
              <a:rPr lang="en-US" sz="1800" dirty="0" smtClean="0">
                <a:latin typeface="Menlo-Regular" charset="0"/>
              </a:rPr>
              <a:t> delegate, </a:t>
            </a:r>
            <a:r>
              <a:rPr lang="en-US" sz="1800" dirty="0" err="1" smtClean="0">
                <a:latin typeface="Menlo-Regular" charset="0"/>
              </a:rPr>
              <a:t>datasource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giống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UITableView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nhưng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dữ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liệu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của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mỗi</a:t>
            </a:r>
            <a:r>
              <a:rPr lang="en-US" sz="1800" dirty="0" smtClean="0">
                <a:latin typeface="Menlo-Regular" charset="0"/>
              </a:rPr>
              <a:t> cell </a:t>
            </a:r>
            <a:r>
              <a:rPr lang="en-US" sz="1800" dirty="0" err="1" smtClean="0">
                <a:latin typeface="Menlo-Regular" charset="0"/>
              </a:rPr>
              <a:t>thì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phải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có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dạng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như</a:t>
            </a:r>
            <a:r>
              <a:rPr lang="en-US" sz="1800" dirty="0" smtClean="0">
                <a:latin typeface="Menlo-Regular" charset="0"/>
              </a:rPr>
              <a:t> </a:t>
            </a:r>
            <a:r>
              <a:rPr lang="en-US" sz="1800" dirty="0" err="1" smtClean="0">
                <a:latin typeface="Menlo-Regular" charset="0"/>
              </a:rPr>
              <a:t>sau</a:t>
            </a:r>
            <a:r>
              <a:rPr lang="en-US" sz="1800" dirty="0" smtClean="0">
                <a:latin typeface="Menlo-Regular" charset="0"/>
              </a:rPr>
              <a:t>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en-US" sz="1100" dirty="0" smtClean="0">
                <a:solidFill>
                  <a:srgbClr val="41CC45"/>
                </a:solidFill>
                <a:latin typeface="Menlo-Regular" charset="0"/>
              </a:rPr>
              <a:t>       //</a:t>
            </a:r>
            <a:r>
              <a:rPr lang="en-US" sz="1100" dirty="0">
                <a:solidFill>
                  <a:srgbClr val="41CC45"/>
                </a:solidFill>
                <a:latin typeface="Menlo-Regular" charset="0"/>
              </a:rPr>
              <a:t>children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phone1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"654"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phone2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"121"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phone3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"453"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phone4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"123"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41CC45"/>
                </a:solidFill>
                <a:latin typeface="Menlo-Regular" charset="0"/>
              </a:rPr>
              <a:t>//Parent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phones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100" dirty="0" err="1">
                <a:solidFill>
                  <a:srgbClr val="FF2C38"/>
                </a:solidFill>
                <a:latin typeface="Menlo-Regular" charset="0"/>
              </a:rPr>
              <a:t>Trại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 12 </a:t>
            </a:r>
            <a:r>
              <a:rPr lang="en-US" sz="1100" dirty="0" err="1">
                <a:solidFill>
                  <a:srgbClr val="FF2C38"/>
                </a:solidFill>
                <a:latin typeface="Menlo-Regular" charset="0"/>
              </a:rPr>
              <a:t>cây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100" dirty="0" err="1">
                <a:solidFill>
                  <a:srgbClr val="FF2C38"/>
                </a:solidFill>
                <a:latin typeface="Menlo-Regular" charset="0"/>
              </a:rPr>
              <a:t>s</a:t>
            </a:r>
            <a:r>
              <a:rPr lang="en-US" sz="1100" dirty="0" err="1">
                <a:solidFill>
                  <a:srgbClr val="FF2C38"/>
                </a:solidFill>
                <a:latin typeface="Monaco" charset="0"/>
              </a:rPr>
              <a:t>ồ</a:t>
            </a:r>
            <a:r>
              <a:rPr lang="en-US" sz="1100" dirty="0" err="1">
                <a:solidFill>
                  <a:srgbClr val="FF2C38"/>
                </a:solidFill>
                <a:latin typeface="Menlo-Regular" charset="0"/>
              </a:rPr>
              <a:t>i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, children: [phone1, phone2, phone3, phone4])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100" dirty="0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 notebook1 = </a:t>
            </a:r>
            <a:r>
              <a:rPr lang="en-US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(name: </a:t>
            </a:r>
            <a:r>
              <a:rPr lang="en-US" sz="1100" dirty="0">
                <a:solidFill>
                  <a:srgbClr val="FF2C38"/>
                </a:solidFill>
                <a:latin typeface="Menlo-Regular" charset="0"/>
              </a:rPr>
              <a:t>"4545"</a:t>
            </a:r>
            <a:r>
              <a:rPr lang="en-US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1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 notebook2 = </a:t>
            </a:r>
            <a:r>
              <a:rPr lang="de-DE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1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100" dirty="0">
                <a:solidFill>
                  <a:srgbClr val="FF2C38"/>
                </a:solidFill>
                <a:latin typeface="Menlo-Regular" charset="0"/>
              </a:rPr>
              <a:t>"45221"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11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 computer1 = </a:t>
            </a:r>
            <a:r>
              <a:rPr lang="de-DE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11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100" dirty="0">
                <a:solidFill>
                  <a:srgbClr val="FF2C38"/>
                </a:solidFill>
                <a:latin typeface="Menlo-Regular" charset="0"/>
              </a:rPr>
              <a:t>"45322"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 sz="1100" dirty="0" err="1">
                <a:solidFill>
                  <a:srgbClr val="FFFFFF"/>
                </a:solidFill>
                <a:latin typeface="Menlo-Regular" charset="0"/>
              </a:rPr>
              <a:t>children</a:t>
            </a:r>
            <a:r>
              <a:rPr lang="de-DE" sz="1100" dirty="0">
                <a:solidFill>
                  <a:srgbClr val="FFFFFF"/>
                </a:solidFill>
                <a:latin typeface="Menlo-Regular" charset="0"/>
              </a:rPr>
              <a:t>: [notebook1, notebook2])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11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computer2 = </a:t>
            </a:r>
            <a:r>
              <a:rPr lang="ro-RO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1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"11211"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11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computer3 = </a:t>
            </a:r>
            <a:r>
              <a:rPr lang="ro-RO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1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"45375"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ro-RO" sz="11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ro-RO" sz="1100" dirty="0" err="1">
                <a:solidFill>
                  <a:srgbClr val="FFFFFF"/>
                </a:solidFill>
                <a:latin typeface="Menlo-Regular" charset="0"/>
              </a:rPr>
              <a:t>computers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ro-RO" sz="1100" dirty="0" err="1">
                <a:solidFill>
                  <a:srgbClr val="23FF83"/>
                </a:solidFill>
                <a:latin typeface="Menlo-Regular" charset="0"/>
              </a:rPr>
              <a:t>DataObject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ro-RO" sz="1100" dirty="0" err="1">
                <a:solidFill>
                  <a:srgbClr val="FFFFFF"/>
                </a:solidFill>
                <a:latin typeface="Menlo-Regular" charset="0"/>
              </a:rPr>
              <a:t>name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ro-RO" sz="1100" dirty="0" err="1">
                <a:solidFill>
                  <a:srgbClr val="FF2C38"/>
                </a:solidFill>
                <a:latin typeface="Menlo-Regular" charset="0"/>
              </a:rPr>
              <a:t>Trại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100" dirty="0" err="1">
                <a:solidFill>
                  <a:srgbClr val="FF2C38"/>
                </a:solidFill>
                <a:latin typeface="Menlo-Regular" charset="0"/>
              </a:rPr>
              <a:t>bò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100" dirty="0" err="1">
                <a:solidFill>
                  <a:srgbClr val="FF2C38"/>
                </a:solidFill>
                <a:latin typeface="Menlo-Regular" charset="0"/>
              </a:rPr>
              <a:t>sữa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100" dirty="0" err="1">
                <a:solidFill>
                  <a:srgbClr val="FF2C38"/>
                </a:solidFill>
                <a:latin typeface="Menlo-Regular" charset="0"/>
              </a:rPr>
              <a:t>phía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100" dirty="0" err="1">
                <a:solidFill>
                  <a:srgbClr val="FF2C38"/>
                </a:solidFill>
                <a:latin typeface="Menlo-Regular" charset="0"/>
              </a:rPr>
              <a:t>đông</a:t>
            </a:r>
            <a:r>
              <a:rPr lang="ro-RO" sz="11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ro-RO" sz="1100" dirty="0" err="1">
                <a:solidFill>
                  <a:srgbClr val="FFFFFF"/>
                </a:solidFill>
                <a:latin typeface="Menlo-Regular" charset="0"/>
              </a:rPr>
              <a:t>children</a:t>
            </a:r>
            <a:r>
              <a:rPr lang="ro-RO" sz="1100" dirty="0">
                <a:solidFill>
                  <a:srgbClr val="FFFFFF"/>
                </a:solidFill>
                <a:latin typeface="Menlo-Regular" charset="0"/>
              </a:rPr>
              <a:t>: [computer1, computer2, computer3])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81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rgbClr val="7DBD00"/>
                </a:solidFill>
              </a:rPr>
              <a:t>OEANotification</a:t>
            </a:r>
            <a:endParaRPr lang="en-US" sz="4800" b="1" dirty="0">
              <a:solidFill>
                <a:srgbClr val="7DB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57388"/>
            <a:ext cx="2003822" cy="3562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92767"/>
            <a:ext cx="1981200" cy="3522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8700" y="808778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DBD00"/>
                </a:solidFill>
              </a:rPr>
              <a:t>https://</a:t>
            </a:r>
            <a:r>
              <a:rPr lang="en-US" dirty="0" err="1">
                <a:solidFill>
                  <a:srgbClr val="7DBD00"/>
                </a:solidFill>
              </a:rPr>
              <a:t>github.com</a:t>
            </a:r>
            <a:r>
              <a:rPr lang="en-US" dirty="0">
                <a:solidFill>
                  <a:srgbClr val="7DBD00"/>
                </a:solidFill>
              </a:rPr>
              <a:t>/OEASLAN/</a:t>
            </a:r>
            <a:r>
              <a:rPr lang="en-US" dirty="0" err="1">
                <a:solidFill>
                  <a:srgbClr val="7DBD00"/>
                </a:solidFill>
              </a:rPr>
              <a:t>OEANotification</a:t>
            </a:r>
            <a:endParaRPr lang="en-US" dirty="0">
              <a:solidFill>
                <a:srgbClr val="7DB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7DBD00"/>
                </a:solidFill>
              </a:rPr>
              <a:t>OEANotification</a:t>
            </a:r>
            <a:endParaRPr lang="en-US" sz="4800" b="1" dirty="0">
              <a:solidFill>
                <a:srgbClr val="7DBD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7155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</a:t>
            </a:r>
            <a:r>
              <a:rPr lang="en-US" sz="4000" dirty="0" err="1" smtClean="0">
                <a:solidFill>
                  <a:schemeClr val="bg1"/>
                </a:solidFill>
              </a:rPr>
              <a:t>Cài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đặt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bằng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CocoaPods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	</a:t>
            </a:r>
            <a:r>
              <a:rPr lang="en-US" sz="4000" dirty="0">
                <a:solidFill>
                  <a:schemeClr val="bg1"/>
                </a:solidFill>
              </a:rPr>
              <a:t>pod "</a:t>
            </a:r>
            <a:r>
              <a:rPr lang="en-US" sz="4000" dirty="0" err="1">
                <a:solidFill>
                  <a:schemeClr val="bg1"/>
                </a:solidFill>
              </a:rPr>
              <a:t>OEANotification</a:t>
            </a:r>
            <a:r>
              <a:rPr lang="en-US" sz="4000" dirty="0">
                <a:solidFill>
                  <a:schemeClr val="bg1"/>
                </a:solidFill>
              </a:rPr>
              <a:t>"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-Import </a:t>
            </a:r>
            <a:r>
              <a:rPr lang="en-US" sz="4000" dirty="0" err="1" smtClean="0">
                <a:solidFill>
                  <a:schemeClr val="bg1"/>
                </a:solidFill>
              </a:rPr>
              <a:t>vào</a:t>
            </a:r>
            <a:r>
              <a:rPr lang="en-US" sz="4000" dirty="0" smtClean="0">
                <a:solidFill>
                  <a:schemeClr val="bg1"/>
                </a:solidFill>
              </a:rPr>
              <a:t> class </a:t>
            </a:r>
            <a:r>
              <a:rPr lang="en-US" sz="4000" dirty="0" err="1" smtClean="0">
                <a:solidFill>
                  <a:schemeClr val="bg1"/>
                </a:solidFill>
              </a:rPr>
              <a:t>sử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dụng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	import </a:t>
            </a:r>
            <a:r>
              <a:rPr lang="en-US" sz="4000" dirty="0" err="1" smtClean="0">
                <a:solidFill>
                  <a:schemeClr val="bg1"/>
                </a:solidFill>
              </a:rPr>
              <a:t>OEANotification</a:t>
            </a:r>
            <a:endParaRPr lang="en-US" sz="4000" dirty="0" smtClean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3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solidFill>
                  <a:srgbClr val="7DBD00"/>
                </a:solidFill>
              </a:rPr>
              <a:t>OEANotification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1400" dirty="0" err="1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LoginSuccess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(){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OEANotification.setDefaultViewController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OEANotification.notify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Đăng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nhập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thành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en-US" sz="1400" dirty="0" err="1">
                <a:solidFill>
                  <a:srgbClr val="FF2C38"/>
                </a:solidFill>
                <a:latin typeface="Menlo-Regular" charset="0"/>
              </a:rPr>
              <a:t>công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 !"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                               </a:t>
            </a:r>
            <a:r>
              <a:rPr lang="ro-RO" sz="1400" dirty="0" err="1">
                <a:solidFill>
                  <a:srgbClr val="FFFFFF"/>
                </a:solidFill>
                <a:latin typeface="Menlo-Regular" charset="0"/>
              </a:rPr>
              <a:t>subTitle</a:t>
            </a: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Chào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mừng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bạn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đ</a:t>
            </a:r>
            <a:r>
              <a:rPr lang="ro-RO" sz="1400" dirty="0" err="1">
                <a:solidFill>
                  <a:srgbClr val="FF2C38"/>
                </a:solidFill>
                <a:latin typeface="Monaco" charset="0"/>
              </a:rPr>
              <a:t>ế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n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 </a:t>
            </a:r>
            <a:r>
              <a:rPr lang="ro-RO" sz="1400" dirty="0" err="1">
                <a:solidFill>
                  <a:srgbClr val="FF2C38"/>
                </a:solidFill>
                <a:latin typeface="Menlo-Regular" charset="0"/>
              </a:rPr>
              <a:t>với</a:t>
            </a:r>
            <a:r>
              <a:rPr lang="ro-RO" sz="1400" dirty="0">
                <a:solidFill>
                  <a:srgbClr val="FF2C38"/>
                </a:solidFill>
                <a:latin typeface="Menlo-Regular" charset="0"/>
              </a:rPr>
              <a:t> .... "</a:t>
            </a: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                      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image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 err="1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                       type: .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Success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                           </a:t>
            </a:r>
            <a:r>
              <a:rPr lang="de-DE" sz="1400" dirty="0" err="1">
                <a:solidFill>
                  <a:srgbClr val="FFFFFF"/>
                </a:solidFill>
                <a:latin typeface="Menlo-Regular" charset="0"/>
              </a:rPr>
              <a:t>isDismissable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1400" dirty="0" err="1">
                <a:solidFill>
                  <a:srgbClr val="D31895"/>
                </a:solidFill>
                <a:latin typeface="Menlo-Regular" charset="0"/>
              </a:rPr>
              <a:t>false</a:t>
            </a: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                               </a:t>
            </a:r>
            <a:r>
              <a:rPr lang="ro-RO" sz="1400" dirty="0" err="1">
                <a:solidFill>
                  <a:srgbClr val="FFFFFF"/>
                </a:solidFill>
                <a:latin typeface="Menlo-Regular" charset="0"/>
              </a:rPr>
              <a:t>completion</a:t>
            </a: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: { () -&gt; </a:t>
            </a:r>
            <a:r>
              <a:rPr lang="ro-RO" sz="1400" dirty="0" err="1">
                <a:solidFill>
                  <a:srgbClr val="00A0FF"/>
                </a:solidFill>
                <a:latin typeface="Menlo-Regular" charset="0"/>
              </a:rPr>
              <a:t>Void</a:t>
            </a: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ro-RO" sz="1400" dirty="0">
                <a:solidFill>
                  <a:srgbClr val="D31895"/>
                </a:solidFill>
                <a:latin typeface="Menlo-Regular" charset="0"/>
              </a:rPr>
              <a:t>in</a:t>
            </a:r>
            <a:endParaRPr lang="ro-RO" sz="1400" dirty="0">
              <a:solidFill>
                <a:srgbClr val="FFFFFF"/>
              </a:solidFill>
              <a:latin typeface="Menlo-Regular" charset="0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    print(</a:t>
            </a:r>
            <a:r>
              <a:rPr lang="en-US" sz="1400" dirty="0">
                <a:solidFill>
                  <a:srgbClr val="FF2C38"/>
                </a:solidFill>
                <a:latin typeface="Menlo-Regular" charset="0"/>
              </a:rPr>
              <a:t>"completed"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            </a:t>
            </a:r>
            <a:r>
              <a:rPr lang="ro-RO" sz="1400" dirty="0" err="1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ro-RO" sz="1400" dirty="0" err="1">
                <a:solidFill>
                  <a:srgbClr val="FFFFFF"/>
                </a:solidFill>
                <a:latin typeface="Menlo-Regular" charset="0"/>
              </a:rPr>
              <a:t>.addMenu</a:t>
            </a:r>
            <a:r>
              <a:rPr lang="ro-RO" sz="1400" dirty="0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            }, </a:t>
            </a:r>
            <a:r>
              <a:rPr lang="en-US" sz="1400" dirty="0" err="1">
                <a:solidFill>
                  <a:srgbClr val="FFFFFF"/>
                </a:solidFill>
                <a:latin typeface="Menlo-Regular" charset="0"/>
              </a:rPr>
              <a:t>touchHandler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en-US" sz="1400" dirty="0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en-US" sz="14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de-DE" sz="1400" dirty="0">
                <a:solidFill>
                  <a:srgbClr val="FFFFFF"/>
                </a:solidFill>
                <a:latin typeface="Menlo-Regular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315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7DBD00"/>
                </a:solidFill>
              </a:rPr>
              <a:t>SlideMenuControllerSwift</a:t>
            </a:r>
            <a:endParaRPr lang="en-US" sz="4400" b="1" dirty="0">
              <a:solidFill>
                <a:srgbClr val="7DB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2438400" cy="4041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89535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 smtClean="0">
                <a:solidFill>
                  <a:schemeClr val="bg1"/>
                </a:solidFill>
              </a:rPr>
              <a:t>github.com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dekatotoro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SlideMenuControllerSwift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3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 smtClean="0">
                <a:solidFill>
                  <a:srgbClr val="7DBD00"/>
                </a:solidFill>
              </a:rPr>
              <a:t>SlideMenuControllerSwift</a:t>
            </a:r>
            <a:endParaRPr lang="en-US" sz="4400" b="1" dirty="0">
              <a:solidFill>
                <a:srgbClr val="7DBD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047750"/>
            <a:ext cx="8686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Cài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đặt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dirty="0" err="1" smtClean="0">
                <a:solidFill>
                  <a:schemeClr val="bg1"/>
                </a:solidFill>
              </a:rPr>
              <a:t>Kéo</a:t>
            </a:r>
            <a:r>
              <a:rPr lang="en-US" sz="2800" dirty="0" smtClean="0">
                <a:solidFill>
                  <a:schemeClr val="bg1"/>
                </a:solidFill>
              </a:rPr>
              <a:t> file </a:t>
            </a:r>
            <a:r>
              <a:rPr lang="en-US" sz="2800" dirty="0" err="1" smtClean="0">
                <a:solidFill>
                  <a:schemeClr val="bg1"/>
                </a:solidFill>
              </a:rPr>
              <a:t>SlideMenuController.swift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vào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là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</a:rPr>
              <a:t>chạy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7DBD00"/>
                </a:solidFill>
              </a:rPr>
              <a:t>SlideMenuControllerSwift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9600" dirty="0" err="1"/>
              <a:t>Khai</a:t>
            </a:r>
            <a:r>
              <a:rPr lang="en-US" sz="9600" dirty="0"/>
              <a:t> </a:t>
            </a:r>
            <a:r>
              <a:rPr lang="en-US" sz="9600" dirty="0" err="1" smtClean="0"/>
              <a:t>báo</a:t>
            </a:r>
            <a:r>
              <a:rPr lang="en-US" sz="9600" dirty="0" smtClean="0"/>
              <a:t>:</a:t>
            </a:r>
            <a:endParaRPr lang="en-US" sz="96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4800" dirty="0" err="1">
                <a:solidFill>
                  <a:srgbClr val="D31895"/>
                </a:solidFill>
                <a:latin typeface="Menlo-Regular" charset="0"/>
              </a:rPr>
              <a:t>func</a:t>
            </a:r>
            <a:r>
              <a:rPr lang="en-US" sz="4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Menlo-Regular" charset="0"/>
              </a:rPr>
              <a:t>addMenu</a:t>
            </a:r>
            <a:r>
              <a:rPr lang="en-US" sz="4800" dirty="0">
                <a:solidFill>
                  <a:srgbClr val="FFFFFF"/>
                </a:solidFill>
                <a:latin typeface="Menlo-Regular" charset="0"/>
              </a:rPr>
              <a:t>()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{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//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Override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point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for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customization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 after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application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41CC45"/>
                </a:solidFill>
                <a:latin typeface="Menlo-Regular" charset="0"/>
              </a:rPr>
              <a:t>launch</a:t>
            </a:r>
            <a:r>
              <a:rPr lang="de-DE" sz="4800" dirty="0">
                <a:solidFill>
                  <a:srgbClr val="41CC45"/>
                </a:solidFill>
                <a:latin typeface="Menlo-Regular" charset="0"/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managerFarm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4800" dirty="0" err="1">
                <a:solidFill>
                  <a:srgbClr val="23FF83"/>
                </a:solidFill>
                <a:latin typeface="Menlo-Regular" charset="0"/>
              </a:rPr>
              <a:t>ManageFarms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nibName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de-DE" sz="4800" dirty="0" err="1">
                <a:solidFill>
                  <a:srgbClr val="FF2C38"/>
                </a:solidFill>
                <a:latin typeface="Menlo-Regular" charset="0"/>
              </a:rPr>
              <a:t>ManageFarms</a:t>
            </a:r>
            <a:r>
              <a:rPr lang="de-DE" sz="48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                             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bundle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menuView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4800" dirty="0" err="1">
                <a:solidFill>
                  <a:srgbClr val="23FF83"/>
                </a:solidFill>
                <a:latin typeface="Menlo-Regular" charset="0"/>
              </a:rPr>
              <a:t>MenuView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nibName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de-DE" sz="4800" dirty="0" err="1">
                <a:solidFill>
                  <a:srgbClr val="FF2C38"/>
                </a:solidFill>
                <a:latin typeface="Menlo-Regular" charset="0"/>
              </a:rPr>
              <a:t>MonitorFarm</a:t>
            </a:r>
            <a:r>
              <a:rPr lang="de-DE" sz="4800" dirty="0">
                <a:solidFill>
                  <a:srgbClr val="FF2C38"/>
                </a:solidFill>
                <a:latin typeface="Menlo-Regular" charset="0"/>
              </a:rPr>
              <a:t>"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                   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bundle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nvc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00A0FF"/>
                </a:solidFill>
                <a:latin typeface="Menlo-Regular" charset="0"/>
              </a:rPr>
              <a:t>UINavigationController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4800" dirty="0" err="1">
                <a:solidFill>
                  <a:srgbClr val="23FF83"/>
                </a:solidFill>
                <a:latin typeface="Menlo-Regular" charset="0"/>
              </a:rPr>
              <a:t>BaseNavigationController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rootViewController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managerFarm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menuView.</a:t>
            </a:r>
            <a:r>
              <a:rPr lang="de-DE" sz="4800" dirty="0" err="1">
                <a:solidFill>
                  <a:srgbClr val="23FF83"/>
                </a:solidFill>
                <a:latin typeface="Menlo-Regular" charset="0"/>
              </a:rPr>
              <a:t>manageFarms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nvc</a:t>
            </a:r>
            <a:endParaRPr lang="de-DE" sz="4800" dirty="0">
              <a:solidFill>
                <a:srgbClr val="FFFFFF"/>
              </a:solidFill>
              <a:latin typeface="Menlo-Regular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let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slideMenuController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= </a:t>
            </a:r>
            <a:r>
              <a:rPr lang="de-DE" sz="4800" dirty="0" err="1">
                <a:solidFill>
                  <a:srgbClr val="23FF83"/>
                </a:solidFill>
                <a:latin typeface="Menlo-Regular" charset="0"/>
              </a:rPr>
              <a:t>SlideMenuController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mainViewController:nvc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,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leftMenuViewController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menuView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self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.</a:t>
            </a:r>
            <a:r>
              <a:rPr lang="de-DE" sz="4800" dirty="0" err="1">
                <a:solidFill>
                  <a:srgbClr val="00A0FF"/>
                </a:solidFill>
                <a:latin typeface="Menlo-Regular" charset="0"/>
              </a:rPr>
              <a:t>presentViewController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(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slideMenuController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                               </a:t>
            </a:r>
            <a:r>
              <a:rPr lang="de-DE" sz="4800" dirty="0" err="1">
                <a:solidFill>
                  <a:srgbClr val="FFFFFF"/>
                </a:solidFill>
                <a:latin typeface="Menlo-Regular" charset="0"/>
              </a:rPr>
              <a:t>animated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de-DE" sz="4800" dirty="0" err="1">
                <a:solidFill>
                  <a:srgbClr val="D31895"/>
                </a:solidFill>
                <a:latin typeface="Menlo-Regular" charset="0"/>
              </a:rPr>
              <a:t>true</a:t>
            </a: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,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o-RO" sz="4800" dirty="0">
                <a:solidFill>
                  <a:srgbClr val="FFFFFF"/>
                </a:solidFill>
                <a:latin typeface="Menlo-Regular" charset="0"/>
              </a:rPr>
              <a:t>                                   </a:t>
            </a:r>
            <a:r>
              <a:rPr lang="ro-RO" sz="4800" dirty="0" err="1">
                <a:solidFill>
                  <a:srgbClr val="FFFFFF"/>
                </a:solidFill>
                <a:latin typeface="Menlo-Regular" charset="0"/>
              </a:rPr>
              <a:t>completion</a:t>
            </a:r>
            <a:r>
              <a:rPr lang="ro-RO" sz="4800" dirty="0">
                <a:solidFill>
                  <a:srgbClr val="FFFFFF"/>
                </a:solidFill>
                <a:latin typeface="Menlo-Regular" charset="0"/>
              </a:rPr>
              <a:t>: </a:t>
            </a:r>
            <a:r>
              <a:rPr lang="ro-RO" sz="4800" dirty="0" err="1">
                <a:solidFill>
                  <a:srgbClr val="D31895"/>
                </a:solidFill>
                <a:latin typeface="Menlo-Regular" charset="0"/>
              </a:rPr>
              <a:t>nil</a:t>
            </a:r>
            <a:r>
              <a:rPr lang="ro-RO" sz="4800" dirty="0">
                <a:solidFill>
                  <a:srgbClr val="FFFFFF"/>
                </a:solidFill>
                <a:latin typeface="Menlo-Regular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de-DE" sz="4800" dirty="0">
                <a:solidFill>
                  <a:srgbClr val="FFFFFF"/>
                </a:solidFill>
                <a:latin typeface="Menlo-Regular" charset="0"/>
              </a:rPr>
              <a:t>    }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8433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7DBD00"/>
                </a:solidFill>
              </a:rPr>
              <a:t>RATreeView</a:t>
            </a:r>
            <a:endParaRPr lang="en-US" sz="4400" b="1" dirty="0">
              <a:solidFill>
                <a:srgbClr val="7DBD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81050"/>
            <a:ext cx="2364313" cy="417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880654"/>
            <a:ext cx="439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Augustyniak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RATreeView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428750"/>
            <a:ext cx="3489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UITableView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view </a:t>
            </a:r>
            <a:r>
              <a:rPr lang="en-US" dirty="0" err="1" smtClean="0">
                <a:solidFill>
                  <a:schemeClr val="bg1"/>
                </a:solidFill>
              </a:rPr>
              <a:t>theo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cậy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cell </a:t>
            </a:r>
            <a:r>
              <a:rPr lang="en-US" dirty="0" err="1" smtClean="0">
                <a:solidFill>
                  <a:schemeClr val="bg1"/>
                </a:solidFill>
              </a:rPr>
              <a:t>thì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gồm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con.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rgbClr val="7DBD00"/>
                </a:solidFill>
              </a:rPr>
              <a:t>RATreeView</a:t>
            </a:r>
            <a:endParaRPr lang="en-US" sz="4400" b="1" dirty="0">
              <a:solidFill>
                <a:srgbClr val="7DBD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04775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err="1" smtClean="0">
                <a:solidFill>
                  <a:schemeClr val="bg1"/>
                </a:solidFill>
              </a:rPr>
              <a:t>Cài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đặt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</a:t>
            </a:r>
            <a:r>
              <a:rPr lang="en-US" sz="3600" dirty="0" smtClean="0">
                <a:solidFill>
                  <a:schemeClr val="bg1"/>
                </a:solidFill>
              </a:rPr>
              <a:t>pod '</a:t>
            </a:r>
            <a:r>
              <a:rPr lang="en-US" sz="3600" dirty="0" err="1" smtClean="0">
                <a:solidFill>
                  <a:schemeClr val="bg1"/>
                </a:solidFill>
              </a:rPr>
              <a:t>SlideMenuControllerSwift</a:t>
            </a:r>
            <a:r>
              <a:rPr lang="en-US" sz="3600" dirty="0" smtClean="0">
                <a:solidFill>
                  <a:schemeClr val="bg1"/>
                </a:solidFill>
              </a:rPr>
              <a:t>’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bg1"/>
                </a:solidFill>
              </a:rPr>
              <a:t>Import </a:t>
            </a:r>
            <a:r>
              <a:rPr lang="en-US" sz="3600" dirty="0" err="1" smtClean="0">
                <a:solidFill>
                  <a:schemeClr val="bg1"/>
                </a:solidFill>
              </a:rPr>
              <a:t>tại</a:t>
            </a:r>
            <a:r>
              <a:rPr lang="en-US" sz="3600" dirty="0" smtClean="0">
                <a:solidFill>
                  <a:schemeClr val="bg1"/>
                </a:solidFill>
              </a:rPr>
              <a:t> class </a:t>
            </a:r>
            <a:r>
              <a:rPr lang="en-US" sz="3600" dirty="0" err="1" smtClean="0">
                <a:solidFill>
                  <a:schemeClr val="bg1"/>
                </a:solidFill>
              </a:rPr>
              <a:t>sử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dụng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import </a:t>
            </a:r>
            <a:r>
              <a:rPr lang="en-US" sz="3600" dirty="0" err="1" smtClean="0">
                <a:solidFill>
                  <a:schemeClr val="bg1"/>
                </a:solidFill>
              </a:rPr>
              <a:t>RATreeView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4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TechMasterBlack.potx</Template>
  <TotalTime>18431</TotalTime>
  <Words>373</Words>
  <Application>Microsoft Macintosh PowerPoint</Application>
  <PresentationFormat>On-screen Show (16:9)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Corbel</vt:lpstr>
      <vt:lpstr>Menlo-Regular</vt:lpstr>
      <vt:lpstr>Monaco</vt:lpstr>
      <vt:lpstr>Segoe UI</vt:lpstr>
      <vt:lpstr>Arial</vt:lpstr>
      <vt:lpstr>TechMasterBlack</vt:lpstr>
      <vt:lpstr>PowerPoint Presentation</vt:lpstr>
      <vt:lpstr>OEANotification</vt:lpstr>
      <vt:lpstr>OEANotification</vt:lpstr>
      <vt:lpstr>OEANotification</vt:lpstr>
      <vt:lpstr>SlideMenuControllerSwift</vt:lpstr>
      <vt:lpstr>SlideMenuControllerSwift</vt:lpstr>
      <vt:lpstr>SlideMenuControllerSwift</vt:lpstr>
      <vt:lpstr>RATreeView</vt:lpstr>
      <vt:lpstr>RATreeView</vt:lpstr>
      <vt:lpstr>RATreeView</vt:lpstr>
    </vt:vector>
  </TitlesOfParts>
  <Company>Microsoft Corporation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02:</dc:title>
  <dc:creator>Cuong</dc:creator>
  <cp:lastModifiedBy>Microsoft Office User</cp:lastModifiedBy>
  <cp:revision>3678</cp:revision>
  <dcterms:created xsi:type="dcterms:W3CDTF">2010-08-13T13:59:12Z</dcterms:created>
  <dcterms:modified xsi:type="dcterms:W3CDTF">2016-09-09T04:19:06Z</dcterms:modified>
</cp:coreProperties>
</file>