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4" r:id="rId2"/>
    <p:sldId id="329" r:id="rId3"/>
    <p:sldId id="330" r:id="rId4"/>
    <p:sldId id="331" r:id="rId5"/>
    <p:sldId id="338" r:id="rId6"/>
    <p:sldId id="332" r:id="rId7"/>
    <p:sldId id="333" r:id="rId8"/>
    <p:sldId id="336" r:id="rId9"/>
    <p:sldId id="334" r:id="rId10"/>
    <p:sldId id="33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D00"/>
    <a:srgbClr val="FBCF0A"/>
    <a:srgbClr val="ECF613"/>
    <a:srgbClr val="D4D400"/>
    <a:srgbClr val="FFFF00"/>
    <a:srgbClr val="003C83"/>
    <a:srgbClr val="DCF600"/>
    <a:srgbClr val="FF3300"/>
    <a:srgbClr val="E2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2" autoAdjust="0"/>
    <p:restoredTop sz="96405" autoAdjust="0"/>
  </p:normalViewPr>
  <p:slideViewPr>
    <p:cSldViewPr>
      <p:cViewPr>
        <p:scale>
          <a:sx n="156" d="100"/>
          <a:sy n="156" d="100"/>
        </p:scale>
        <p:origin x="320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963386" y="-95250"/>
            <a:ext cx="7315200" cy="1295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5200" b="1" dirty="0" err="1" smtClean="0">
                <a:solidFill>
                  <a:srgbClr val="7DBD00"/>
                </a:solidFill>
              </a:rPr>
              <a:t>UITableView</a:t>
            </a:r>
            <a:endParaRPr lang="en-US" sz="5200" b="1" dirty="0" smtClean="0">
              <a:solidFill>
                <a:srgbClr val="7DBD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426" y="4588703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http://</a:t>
            </a:r>
            <a:r>
              <a:rPr lang="en-US" dirty="0" err="1">
                <a:solidFill>
                  <a:srgbClr val="FFFFFF"/>
                </a:solidFill>
              </a:rPr>
              <a:t>techmaster.vn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179" y="1200150"/>
            <a:ext cx="1703614" cy="302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4800" b="1" dirty="0" err="1" smtClean="0">
                <a:solidFill>
                  <a:srgbClr val="7DBD00"/>
                </a:solidFill>
              </a:rPr>
              <a:t>UICollectionView</a:t>
            </a:r>
            <a:endParaRPr lang="en-US" sz="4800" b="1" dirty="0">
              <a:solidFill>
                <a:srgbClr val="7DBD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76350"/>
            <a:ext cx="3505200" cy="262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971550"/>
            <a:ext cx="230386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4800" b="1" dirty="0" err="1">
                <a:solidFill>
                  <a:srgbClr val="7DBD00"/>
                </a:solidFill>
              </a:rPr>
              <a:t>UITableView</a:t>
            </a:r>
            <a:endParaRPr lang="en-US" sz="4800" b="1" dirty="0">
              <a:solidFill>
                <a:srgbClr val="7DB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scroll.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scroll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subclass </a:t>
            </a:r>
            <a:r>
              <a:rPr lang="en-US" dirty="0" err="1" smtClean="0"/>
              <a:t>UIScrollView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4800" b="1" dirty="0" err="1">
                <a:solidFill>
                  <a:srgbClr val="7DBD00"/>
                </a:solidFill>
              </a:rPr>
              <a:t>UITableView</a:t>
            </a:r>
            <a:endParaRPr lang="en-US" sz="4800" b="1" dirty="0">
              <a:solidFill>
                <a:srgbClr val="7DBD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47750"/>
            <a:ext cx="5026152" cy="36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4800" b="1" dirty="0" err="1" smtClean="0">
                <a:solidFill>
                  <a:srgbClr val="7DBD00"/>
                </a:solidFill>
              </a:rPr>
              <a:t>UITableViewCell</a:t>
            </a:r>
            <a:endParaRPr lang="en-US" sz="4800" b="1" dirty="0">
              <a:solidFill>
                <a:srgbClr val="7DBD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53590"/>
            <a:ext cx="1743432" cy="1263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011436"/>
            <a:ext cx="2216407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724150"/>
            <a:ext cx="1600869" cy="121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rgbClr val="7DBD00"/>
                </a:solidFill>
              </a:rPr>
              <a:t>Tip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Trong</a:t>
            </a:r>
            <a:r>
              <a:rPr lang="en-US" dirty="0"/>
              <a:t> Swift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extension </a:t>
            </a:r>
            <a:r>
              <a:rPr lang="en-US" dirty="0" err="1"/>
              <a:t>để</a:t>
            </a:r>
            <a:r>
              <a:rPr lang="en-US" dirty="0"/>
              <a:t> adopt protocol </a:t>
            </a:r>
            <a:r>
              <a:rPr lang="en-US" dirty="0" err="1"/>
              <a:t>UITableViewDataSource</a:t>
            </a:r>
            <a:r>
              <a:rPr lang="en-US" dirty="0"/>
              <a:t>, </a:t>
            </a:r>
            <a:r>
              <a:rPr lang="en-US" dirty="0" err="1" smtClean="0"/>
              <a:t>UITableViewDelegate</a:t>
            </a:r>
            <a:endParaRPr lang="en-US" dirty="0" smtClean="0"/>
          </a:p>
          <a:p>
            <a:r>
              <a:rPr lang="en-US" dirty="0" smtClean="0"/>
              <a:t>Multiple select rows</a:t>
            </a:r>
            <a:endParaRPr lang="en-US" dirty="0"/>
          </a:p>
          <a:p>
            <a:r>
              <a:rPr lang="en-US" dirty="0"/>
              <a:t>Pull To </a:t>
            </a:r>
            <a:r>
              <a:rPr lang="en-US" dirty="0" err="1"/>
              <a:t>Refesh</a:t>
            </a:r>
            <a:endParaRPr lang="en-US" dirty="0"/>
          </a:p>
          <a:p>
            <a:r>
              <a:rPr lang="en-US" dirty="0"/>
              <a:t>Expand Collapse Table View: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view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cell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UITableView</a:t>
            </a:r>
            <a:endParaRPr lang="en-US" dirty="0" smtClean="0"/>
          </a:p>
          <a:p>
            <a:r>
              <a:rPr lang="en-US" dirty="0" smtClean="0"/>
              <a:t>Improve </a:t>
            </a:r>
            <a:r>
              <a:rPr lang="en-US" dirty="0"/>
              <a:t>performance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TableView</a:t>
            </a:r>
            <a:r>
              <a:rPr lang="en-US" dirty="0"/>
              <a:t>: lazy </a:t>
            </a:r>
            <a:r>
              <a:rPr lang="en-US" dirty="0" smtClean="0"/>
              <a:t>loading, caching data</a:t>
            </a:r>
          </a:p>
          <a:p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cell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7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4800" b="1" dirty="0" err="1" smtClean="0">
                <a:solidFill>
                  <a:srgbClr val="7DBD00"/>
                </a:solidFill>
              </a:rPr>
              <a:t>UITableViewDataSource</a:t>
            </a:r>
            <a:endParaRPr lang="en-US" sz="4800" b="1" dirty="0">
              <a:solidFill>
                <a:srgbClr val="7DBD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23950"/>
            <a:ext cx="8534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err="1" smtClean="0">
                <a:solidFill>
                  <a:schemeClr val="bg1"/>
                </a:solidFill>
              </a:rPr>
              <a:t>numberOfSectionsInTableView</a:t>
            </a:r>
            <a:endParaRPr lang="en-US" sz="4000" dirty="0" smtClean="0">
              <a:solidFill>
                <a:schemeClr val="bg1"/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4000" dirty="0" smtClean="0">
              <a:solidFill>
                <a:schemeClr val="bg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4000" dirty="0" err="1" smtClean="0">
                <a:solidFill>
                  <a:schemeClr val="bg1"/>
                </a:solidFill>
              </a:rPr>
              <a:t>numberOfRowsInSection</a:t>
            </a:r>
            <a:endParaRPr lang="en-US" sz="4000" dirty="0" smtClean="0">
              <a:solidFill>
                <a:schemeClr val="bg1"/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4000" dirty="0" err="1" smtClean="0">
                <a:solidFill>
                  <a:schemeClr val="bg1"/>
                </a:solidFill>
              </a:rPr>
              <a:t>cellForRowAtIndexPath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4800" b="1" dirty="0" err="1" smtClean="0">
                <a:solidFill>
                  <a:srgbClr val="7DBD00"/>
                </a:solidFill>
              </a:rPr>
              <a:t>UITableViewDelegate</a:t>
            </a:r>
            <a:endParaRPr lang="en-US" sz="4800" b="1" dirty="0">
              <a:solidFill>
                <a:srgbClr val="7DBD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23950"/>
            <a:ext cx="8534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400" dirty="0" err="1" smtClean="0">
                <a:solidFill>
                  <a:schemeClr val="bg1"/>
                </a:solidFill>
              </a:rPr>
              <a:t>estimatedHeightForRowAtIndexPath</a:t>
            </a:r>
            <a:endParaRPr lang="en-US" sz="3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3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400" dirty="0" err="1" smtClean="0">
                <a:solidFill>
                  <a:schemeClr val="bg1"/>
                </a:solidFill>
              </a:rPr>
              <a:t>heightForRowAtIndexPath</a:t>
            </a:r>
            <a:endParaRPr lang="en-US" sz="3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3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400" dirty="0" err="1" smtClean="0">
                <a:solidFill>
                  <a:schemeClr val="bg1"/>
                </a:solidFill>
              </a:rPr>
              <a:t>didSelectRowAtIndexPath</a:t>
            </a:r>
            <a:endParaRPr lang="en-US" sz="3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3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400" dirty="0" err="1" smtClean="0">
                <a:solidFill>
                  <a:schemeClr val="bg1"/>
                </a:solidFill>
              </a:rPr>
              <a:t>didDeselectRowAtIndexPath</a:t>
            </a:r>
            <a:endParaRPr 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4800" b="1" dirty="0" err="1">
                <a:solidFill>
                  <a:srgbClr val="7DBD00"/>
                </a:solidFill>
              </a:rPr>
              <a:t>UICollectionView</a:t>
            </a:r>
            <a:endParaRPr lang="en-US" sz="4800" b="1" dirty="0">
              <a:solidFill>
                <a:srgbClr val="7DBD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66" y="1047750"/>
            <a:ext cx="6358467" cy="38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4800" b="1" dirty="0" err="1" smtClean="0">
                <a:solidFill>
                  <a:srgbClr val="7DBD00"/>
                </a:solidFill>
              </a:rPr>
              <a:t>UICollectionView</a:t>
            </a:r>
            <a:endParaRPr lang="en-US" sz="4800" b="1" dirty="0">
              <a:solidFill>
                <a:srgbClr val="7DBD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23950"/>
            <a:ext cx="8534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800" dirty="0" err="1" smtClean="0">
                <a:solidFill>
                  <a:schemeClr val="bg1"/>
                </a:solidFill>
              </a:rPr>
              <a:t>Công</a:t>
            </a:r>
            <a:r>
              <a:rPr lang="en-US" sz="3800" dirty="0" smtClean="0">
                <a:solidFill>
                  <a:schemeClr val="bg1"/>
                </a:solidFill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</a:rPr>
              <a:t>dụng</a:t>
            </a:r>
            <a:r>
              <a:rPr lang="en-US" sz="3800" dirty="0" smtClean="0">
                <a:solidFill>
                  <a:schemeClr val="bg1"/>
                </a:solidFill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</a:rPr>
              <a:t>khá</a:t>
            </a:r>
            <a:r>
              <a:rPr lang="en-US" sz="3800" dirty="0" smtClean="0">
                <a:solidFill>
                  <a:schemeClr val="bg1"/>
                </a:solidFill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</a:rPr>
              <a:t>giống</a:t>
            </a:r>
            <a:r>
              <a:rPr lang="en-US" sz="3800" dirty="0" smtClean="0">
                <a:solidFill>
                  <a:schemeClr val="bg1"/>
                </a:solidFill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</a:rPr>
              <a:t>UITableView</a:t>
            </a:r>
            <a:r>
              <a:rPr lang="en-US" sz="38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800" dirty="0" err="1" smtClean="0">
                <a:solidFill>
                  <a:schemeClr val="bg1"/>
                </a:solidFill>
              </a:rPr>
              <a:t>Các</a:t>
            </a:r>
            <a:r>
              <a:rPr lang="en-US" sz="3800" dirty="0" smtClean="0">
                <a:solidFill>
                  <a:schemeClr val="bg1"/>
                </a:solidFill>
              </a:rPr>
              <a:t> function </a:t>
            </a:r>
            <a:r>
              <a:rPr lang="en-US" sz="3800" dirty="0" err="1" smtClean="0">
                <a:solidFill>
                  <a:schemeClr val="bg1"/>
                </a:solidFill>
              </a:rPr>
              <a:t>giống</a:t>
            </a:r>
            <a:r>
              <a:rPr lang="en-US" sz="3800" dirty="0" smtClean="0">
                <a:solidFill>
                  <a:schemeClr val="bg1"/>
                </a:solidFill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</a:rPr>
              <a:t>với</a:t>
            </a:r>
            <a:r>
              <a:rPr lang="en-US" sz="3800" dirty="0" smtClean="0">
                <a:solidFill>
                  <a:schemeClr val="bg1"/>
                </a:solidFill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</a:rPr>
              <a:t>UITableView</a:t>
            </a:r>
            <a:endParaRPr lang="en-US" sz="3800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800" dirty="0" smtClean="0">
                <a:solidFill>
                  <a:schemeClr val="bg1"/>
                </a:solidFill>
              </a:rPr>
              <a:t>Subclass </a:t>
            </a:r>
            <a:r>
              <a:rPr lang="en-US" sz="3800" dirty="0" err="1" smtClean="0">
                <a:solidFill>
                  <a:schemeClr val="bg1"/>
                </a:solidFill>
              </a:rPr>
              <a:t>của</a:t>
            </a:r>
            <a:r>
              <a:rPr lang="en-US" sz="3800" dirty="0" smtClean="0">
                <a:solidFill>
                  <a:schemeClr val="bg1"/>
                </a:solidFill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</a:rPr>
              <a:t>UIScrollView</a:t>
            </a:r>
            <a:r>
              <a:rPr lang="en-US" sz="38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800" dirty="0" smtClean="0">
                <a:solidFill>
                  <a:schemeClr val="bg1"/>
                </a:solidFill>
              </a:rPr>
              <a:t>Cho </a:t>
            </a:r>
            <a:r>
              <a:rPr lang="en-US" sz="3800" dirty="0" err="1" smtClean="0">
                <a:solidFill>
                  <a:schemeClr val="bg1"/>
                </a:solidFill>
              </a:rPr>
              <a:t>phép</a:t>
            </a:r>
            <a:r>
              <a:rPr lang="en-US" sz="3800" dirty="0" smtClean="0">
                <a:solidFill>
                  <a:schemeClr val="bg1"/>
                </a:solidFill>
              </a:rPr>
              <a:t> scroll </a:t>
            </a:r>
            <a:r>
              <a:rPr lang="en-US" sz="3800" dirty="0" err="1" smtClean="0">
                <a:solidFill>
                  <a:schemeClr val="bg1"/>
                </a:solidFill>
              </a:rPr>
              <a:t>theo</a:t>
            </a:r>
            <a:r>
              <a:rPr lang="en-US" sz="3800" dirty="0" smtClean="0">
                <a:solidFill>
                  <a:schemeClr val="bg1"/>
                </a:solidFill>
              </a:rPr>
              <a:t> 2 </a:t>
            </a:r>
            <a:r>
              <a:rPr lang="en-US" sz="3800" dirty="0" err="1" smtClean="0">
                <a:solidFill>
                  <a:schemeClr val="bg1"/>
                </a:solidFill>
              </a:rPr>
              <a:t>chiều</a:t>
            </a:r>
            <a:r>
              <a:rPr lang="en-US" sz="38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800" dirty="0" err="1" smtClean="0">
                <a:solidFill>
                  <a:schemeClr val="bg1"/>
                </a:solidFill>
              </a:rPr>
              <a:t>Gồm</a:t>
            </a:r>
            <a:r>
              <a:rPr lang="en-US" sz="3800" dirty="0" smtClean="0">
                <a:solidFill>
                  <a:schemeClr val="bg1"/>
                </a:solidFill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</a:rPr>
              <a:t>nhiều</a:t>
            </a:r>
            <a:r>
              <a:rPr lang="en-US" sz="3800" dirty="0" smtClean="0">
                <a:solidFill>
                  <a:schemeClr val="bg1"/>
                </a:solidFill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</a:rPr>
              <a:t>dòng</a:t>
            </a:r>
            <a:r>
              <a:rPr lang="en-US" sz="3800" dirty="0" smtClean="0">
                <a:solidFill>
                  <a:schemeClr val="bg1"/>
                </a:solidFill>
              </a:rPr>
              <a:t>, </a:t>
            </a:r>
            <a:r>
              <a:rPr lang="en-US" sz="3800" dirty="0" err="1" smtClean="0">
                <a:solidFill>
                  <a:schemeClr val="bg1"/>
                </a:solidFill>
              </a:rPr>
              <a:t>cột</a:t>
            </a:r>
            <a:r>
              <a:rPr lang="en-US" sz="38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800" dirty="0" err="1" smtClean="0">
                <a:solidFill>
                  <a:schemeClr val="bg1"/>
                </a:solidFill>
              </a:rPr>
              <a:t>Chó</a:t>
            </a:r>
            <a:r>
              <a:rPr lang="en-US" sz="3800" dirty="0" smtClean="0">
                <a:solidFill>
                  <a:schemeClr val="bg1"/>
                </a:solidFill>
              </a:rPr>
              <a:t> </a:t>
            </a:r>
            <a:r>
              <a:rPr lang="en-US" sz="3800" dirty="0" err="1" smtClean="0">
                <a:solidFill>
                  <a:schemeClr val="bg1"/>
                </a:solidFill>
              </a:rPr>
              <a:t>phép</a:t>
            </a:r>
            <a:r>
              <a:rPr lang="en-US" sz="3800" dirty="0" smtClean="0">
                <a:solidFill>
                  <a:schemeClr val="bg1"/>
                </a:solidFill>
              </a:rPr>
              <a:t> customizable layouts.</a:t>
            </a:r>
            <a:endParaRPr lang="en-US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18518</TotalTime>
  <Words>136</Words>
  <Application>Microsoft Macintosh PowerPoint</Application>
  <PresentationFormat>On-screen Show (16:9)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Corbel</vt:lpstr>
      <vt:lpstr>Segoe UI</vt:lpstr>
      <vt:lpstr>Arial</vt:lpstr>
      <vt:lpstr>TechMasterBlack</vt:lpstr>
      <vt:lpstr>PowerPoint Presentation</vt:lpstr>
      <vt:lpstr>UITableView</vt:lpstr>
      <vt:lpstr>UITableView</vt:lpstr>
      <vt:lpstr>UITableViewCell</vt:lpstr>
      <vt:lpstr>Tip tricks</vt:lpstr>
      <vt:lpstr>UITableViewDataSource</vt:lpstr>
      <vt:lpstr>UITableViewDelegate</vt:lpstr>
      <vt:lpstr>UICollectionView</vt:lpstr>
      <vt:lpstr>UICollectionView</vt:lpstr>
      <vt:lpstr>UICollectionView</vt:lpstr>
    </vt:vector>
  </TitlesOfParts>
  <Company>Microsoft Corporation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3688</cp:revision>
  <dcterms:created xsi:type="dcterms:W3CDTF">2010-08-13T13:59:12Z</dcterms:created>
  <dcterms:modified xsi:type="dcterms:W3CDTF">2016-09-11T15:28:28Z</dcterms:modified>
</cp:coreProperties>
</file>